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p:cViewPr varScale="1">
        <p:scale>
          <a:sx n="107" d="100"/>
          <a:sy n="107" d="100"/>
        </p:scale>
        <p:origin x="73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A5F19B-3EB1-F848-A302-20FE57755276}" type="datetimeFigureOut">
              <a:rPr lang="pt-PT" smtClean="0"/>
              <a:t>31/05/22</a:t>
            </a:fld>
            <a:endParaRPr lang="pt-PT"/>
          </a:p>
        </p:txBody>
      </p:sp>
      <p:sp>
        <p:nvSpPr>
          <p:cNvPr id="4" name="Marcador de Posição da Imagem do Diapositivo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FA80C9-E1B6-9741-9321-29D15646B04A}" type="slidenum">
              <a:rPr lang="pt-PT" smtClean="0"/>
              <a:t>‹nº›</a:t>
            </a:fld>
            <a:endParaRPr lang="pt-PT"/>
          </a:p>
        </p:txBody>
      </p:sp>
    </p:spTree>
    <p:extLst>
      <p:ext uri="{BB962C8B-B14F-4D97-AF65-F5344CB8AC3E}">
        <p14:creationId xmlns:p14="http://schemas.microsoft.com/office/powerpoint/2010/main" val="4979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5</a:t>
            </a:fld>
            <a:endParaRPr lang="pt-PT"/>
          </a:p>
        </p:txBody>
      </p:sp>
    </p:spTree>
    <p:extLst>
      <p:ext uri="{BB962C8B-B14F-4D97-AF65-F5344CB8AC3E}">
        <p14:creationId xmlns:p14="http://schemas.microsoft.com/office/powerpoint/2010/main" val="363048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5/31/22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5/31/22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asonlai/sample-telco-customer-churn-dataset" TargetMode="External"/><Relationship Id="rId2" Type="http://schemas.openxmlformats.org/officeDocument/2006/relationships/hyperlink" Target="https://moodle.up.pt/" TargetMode="External"/><Relationship Id="rId1" Type="http://schemas.openxmlformats.org/officeDocument/2006/relationships/slideLayout" Target="../slideLayouts/slideLayout2.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a:t>
            </a:r>
            <a:endParaRPr/>
          </a:p>
        </p:txBody>
      </p:sp>
      <p:sp>
        <p:nvSpPr>
          <p:cNvPr id="3" name="Marcador de Posição de Conteúdo 2"/>
          <p:cNvSpPr>
            <a:spLocks noGrp="1"/>
          </p:cNvSpPr>
          <p:nvPr>
            <p:ph idx="1"/>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7000"/>
          </a:bodyPr>
          <a:lstStyle/>
          <a:p>
            <a:pPr>
              <a:defRPr/>
            </a:pPr>
            <a:r>
              <a:rPr lang="en-GB" sz="2800" b="0" i="0" u="none" strike="noStrike" cap="none" spc="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a:solidFill>
                <a:srgbClr val="FFFFFF">
                  <a:alpha val="70000"/>
                </a:srgbClr>
              </a:solidFill>
              <a:ea typeface="Avenir Next LT Pro"/>
              <a:cs typeface="Avenir Next LT Pro"/>
            </a:endParaRPr>
          </a:p>
          <a:p>
            <a:pPr>
              <a:defRPr/>
            </a:pPr>
            <a:r>
              <a:rPr lang="en-GB" sz="2800" b="0" i="0" u="none" strike="noStrike" cap="none" spc="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a:solidFill>
                <a:srgbClr val="FFFFFF">
                  <a:alpha val="70000"/>
                </a:srgbClr>
              </a:solidFill>
            </a:endParaRPr>
          </a:p>
          <a:p>
            <a:pPr>
              <a:defRPr/>
            </a:pPr>
            <a:r>
              <a:rPr lang="en-GB" sz="2800" b="0" i="0" u="none" strike="noStrike" cap="none" spc="0">
                <a:solidFill>
                  <a:schemeClr val="tx1">
                    <a:alpha val="70000"/>
                  </a:schemeClr>
                </a:solidFill>
                <a:latin typeface="+mn-lt"/>
                <a:ea typeface="Avenir Next LT Pro"/>
                <a:cs typeface="Avenir Next LT Pro"/>
              </a:rPr>
              <a:t>All of this questions/doubts should be after the study of the dataset and that'ś the main goal of this project.</a:t>
            </a:r>
            <a:endParaRPr sz="2800">
              <a:solidFill>
                <a:srgbClr val="FFFFFF">
                  <a:alpha val="70000"/>
                </a:srgbClr>
              </a:solidFill>
              <a:ea typeface="Avenir Next LT Pro"/>
              <a:cs typeface="Avenir Next LT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Related Work</a:t>
            </a:r>
            <a:endParaRPr/>
          </a:p>
        </p:txBody>
      </p:sp>
      <p:sp>
        <p:nvSpPr>
          <p:cNvPr id="3" name="Marcador de Posição de Conteúdo 2"/>
          <p:cNvSpPr>
            <a:spLocks noGrp="1"/>
          </p:cNvSpPr>
          <p:nvPr>
            <p:ph idx="1"/>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Tools</a:t>
            </a:r>
            <a:r>
              <a:rPr lang="pt-PT" dirty="0"/>
              <a:t> </a:t>
            </a:r>
            <a:r>
              <a:rPr lang="pt-PT" dirty="0" err="1"/>
              <a:t>and</a:t>
            </a:r>
            <a:r>
              <a:rPr lang="pt-PT" dirty="0"/>
              <a:t> </a:t>
            </a:r>
            <a:r>
              <a:rPr lang="pt-PT" dirty="0" err="1"/>
              <a:t>algorithms</a:t>
            </a:r>
            <a:endParaRPr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dirty="0">
                <a:solidFill>
                  <a:srgbClr val="FFFFFF">
                    <a:alpha val="70000"/>
                  </a:srgbClr>
                </a:solidFill>
                <a:latin typeface="+mn-lt"/>
                <a:ea typeface="+mn-ea"/>
                <a:cs typeface="+mn-cs"/>
              </a:rPr>
              <a:t>For this assignment we will use some python tools and libraries also used in classes which are:</a:t>
            </a:r>
            <a:endParaRPr sz="2800" dirty="0">
              <a:solidFill>
                <a:srgbClr val="FFFFFF">
                  <a:alpha val="70000"/>
                </a:srgbClr>
              </a:solidFill>
            </a:endParaRPr>
          </a:p>
          <a:p>
            <a:pPr>
              <a:defRPr/>
            </a:pPr>
            <a:r>
              <a:rPr lang="en-GB" sz="2800" b="0" i="0" u="none" strike="noStrike" cap="none" spc="0" dirty="0" err="1">
                <a:solidFill>
                  <a:srgbClr val="FFFFFF">
                    <a:alpha val="70000"/>
                  </a:srgbClr>
                </a:solidFill>
                <a:latin typeface="+mn-lt"/>
                <a:ea typeface="+mn-ea"/>
                <a:cs typeface="+mn-cs"/>
              </a:rPr>
              <a:t>numpy</a:t>
            </a:r>
            <a:r>
              <a:rPr lang="en-GB" sz="2800" b="0" i="0" u="none" strike="noStrike" cap="none" spc="0" dirty="0">
                <a:solidFill>
                  <a:srgbClr val="FFFFFF">
                    <a:alpha val="70000"/>
                  </a:srgbClr>
                </a:solidFill>
                <a:latin typeface="+mn-lt"/>
                <a:ea typeface="+mn-ea"/>
                <a:cs typeface="+mn-cs"/>
              </a:rPr>
              <a:t> (</a:t>
            </a:r>
            <a:r>
              <a:rPr lang="en-GB" sz="2800" b="0" i="0" u="none" strike="noStrike" cap="none" spc="0" dirty="0">
                <a:solidFill>
                  <a:schemeClr val="tx1">
                    <a:alpha val="70000"/>
                  </a:schemeClr>
                </a:solidFill>
                <a:latin typeface="+mn-lt"/>
                <a:ea typeface="Avenir Next LT Pro"/>
                <a:cs typeface="Avenir Next LT Pro"/>
              </a:rPr>
              <a:t>library used for working with arrays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pandas (</a:t>
            </a:r>
            <a:r>
              <a:rPr lang="en-GB" sz="2800" b="0" i="0" u="none" strike="noStrike" cap="none" spc="0" dirty="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err="1">
                <a:solidFill>
                  <a:srgbClr val="FFFFFF">
                    <a:alpha val="70000"/>
                  </a:srgbClr>
                </a:solidFill>
                <a:latin typeface="+mn-lt"/>
                <a:ea typeface="+mn-ea"/>
                <a:cs typeface="+mn-cs"/>
              </a:rPr>
              <a:t>cikit</a:t>
            </a:r>
            <a:r>
              <a:rPr lang="en-GB" sz="2800" b="0" i="0" u="none" strike="noStrike" cap="none" spc="0" dirty="0">
                <a:solidFill>
                  <a:srgbClr val="FFFFFF">
                    <a:alpha val="70000"/>
                  </a:srgbClr>
                </a:solidFill>
                <a:latin typeface="+mn-lt"/>
                <a:ea typeface="+mn-ea"/>
                <a:cs typeface="+mn-cs"/>
              </a:rPr>
              <a:t>-learn (</a:t>
            </a:r>
            <a:r>
              <a:rPr lang="en-GB" sz="2800" b="0" i="0" u="none" strike="noStrike" cap="none" spc="0" dirty="0">
                <a:solidFill>
                  <a:schemeClr val="tx1">
                    <a:alpha val="70000"/>
                  </a:schemeClr>
                </a:solidFill>
                <a:latin typeface="+mn-lt"/>
                <a:ea typeface="Avenir Next LT Pro"/>
                <a:cs typeface="Avenir Next LT Pro"/>
              </a:rPr>
              <a:t>machine learning and statistical </a:t>
            </a:r>
            <a:r>
              <a:rPr lang="en-GB" sz="2800" b="0" i="0" u="none" strike="noStrike" cap="none" spc="0" dirty="0" err="1">
                <a:solidFill>
                  <a:schemeClr val="tx1">
                    <a:alpha val="70000"/>
                  </a:schemeClr>
                </a:solidFill>
                <a:latin typeface="+mn-lt"/>
                <a:ea typeface="Avenir Next LT Pro"/>
                <a:cs typeface="Avenir Next LT Pro"/>
              </a:rPr>
              <a:t>modeling</a:t>
            </a:r>
            <a:r>
              <a:rPr lang="en-GB" sz="2800" b="0" i="0" u="none" strike="noStrike" cap="none" spc="0" dirty="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dirty="0">
                <a:solidFill>
                  <a:srgbClr val="FFFFFF">
                    <a:alpha val="70000"/>
                  </a:srgbClr>
                </a:solidFill>
                <a:latin typeface="+mn-lt"/>
                <a:ea typeface="+mn-ea"/>
                <a:cs typeface="+mn-cs"/>
              </a:rPr>
              <a:t>); </a:t>
            </a:r>
            <a:endParaRPr sz="2800" dirty="0"/>
          </a:p>
          <a:p>
            <a:pPr>
              <a:defRPr/>
            </a:pPr>
            <a:r>
              <a:rPr lang="en-GB" sz="2800" b="0" i="0" u="none" strike="noStrike" cap="none" spc="0" dirty="0">
                <a:solidFill>
                  <a:srgbClr val="FFFFFF">
                    <a:alpha val="70000"/>
                  </a:srgbClr>
                </a:solidFill>
                <a:latin typeface="+mn-lt"/>
                <a:ea typeface="+mn-ea"/>
                <a:cs typeface="+mn-cs"/>
              </a:rPr>
              <a:t>matplotlib (</a:t>
            </a:r>
            <a:r>
              <a:rPr lang="en-GB" sz="2800" b="0" i="0" u="none" strike="noStrike" cap="none" spc="0" dirty="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seaborn (</a:t>
            </a:r>
            <a:r>
              <a:rPr lang="en-GB" sz="2800" b="0" i="0" u="none" strike="noStrike" cap="none" spc="0" dirty="0">
                <a:solidFill>
                  <a:schemeClr val="tx1">
                    <a:alpha val="70000"/>
                  </a:schemeClr>
                </a:solidFill>
                <a:latin typeface="+mn-lt"/>
                <a:ea typeface="Avenir Next LT Pro"/>
                <a:cs typeface="Avenir Next LT Pro"/>
              </a:rPr>
              <a:t>uses Matplotlib underneath to plot graphs</a:t>
            </a:r>
            <a:r>
              <a:rPr lang="en-GB" sz="2800" b="0" i="0" u="none" strike="noStrike" cap="none" spc="0" dirty="0">
                <a:solidFill>
                  <a:srgbClr val="FFFFFF">
                    <a:alpha val="70000"/>
                  </a:srgbClr>
                </a:solidFill>
                <a:latin typeface="+mn-lt"/>
                <a:ea typeface="+mn-ea"/>
                <a:cs typeface="+mn-cs"/>
              </a:rPr>
              <a:t>),</a:t>
            </a:r>
          </a:p>
          <a:p>
            <a:pPr>
              <a:defRPr/>
            </a:pPr>
            <a:r>
              <a:rPr lang="pt-PT" dirty="0" err="1">
                <a:solidFill>
                  <a:srgbClr val="FFFFFF">
                    <a:alpha val="70000"/>
                  </a:srgbClr>
                </a:solidFill>
              </a:rPr>
              <a:t>p</a:t>
            </a:r>
            <a:r>
              <a:rPr lang="pt-PT" sz="2800" dirty="0" err="1">
                <a:solidFill>
                  <a:srgbClr val="FFFFFF">
                    <a:alpha val="70000"/>
                  </a:srgbClr>
                </a:solidFill>
              </a:rPr>
              <a:t>lotpy</a:t>
            </a:r>
            <a:r>
              <a:rPr lang="pt-PT" dirty="0">
                <a:solidFill>
                  <a:srgbClr val="FFFFFF">
                    <a:alpha val="70000"/>
                  </a:srgbClr>
                </a:solidFill>
              </a:rPr>
              <a:t>;</a:t>
            </a:r>
            <a:endParaRPr sz="2800" dirty="0">
              <a:solidFill>
                <a:srgbClr val="FFFFFF">
                  <a:alpha val="70000"/>
                </a:srgbClr>
              </a:solidFill>
            </a:endParaRPr>
          </a:p>
          <a:p>
            <a:pPr>
              <a:defRPr/>
            </a:pPr>
            <a:r>
              <a:rPr lang="en-GB" sz="2800" b="0" i="0" u="none" strike="noStrike" cap="none" spc="0" dirty="0">
                <a:solidFill>
                  <a:srgbClr val="FFFFFF">
                    <a:alpha val="70000"/>
                  </a:srgbClr>
                </a:solidFill>
                <a:latin typeface="+mn-lt"/>
                <a:ea typeface="+mn-ea"/>
                <a:cs typeface="+mn-cs"/>
              </a:rPr>
              <a:t>Our work will be developed in a python notebook- In our case </a:t>
            </a:r>
            <a:r>
              <a:rPr lang="en-GB" sz="2800" b="0" i="0" u="none" strike="noStrike" cap="none" spc="0" dirty="0" err="1">
                <a:solidFill>
                  <a:srgbClr val="FFFFFF">
                    <a:alpha val="70000"/>
                  </a:srgbClr>
                </a:solidFill>
                <a:latin typeface="+mn-lt"/>
                <a:ea typeface="+mn-ea"/>
                <a:cs typeface="+mn-cs"/>
              </a:rPr>
              <a:t>Jupyter</a:t>
            </a:r>
            <a:r>
              <a:rPr lang="en-GB" sz="2800" b="0" i="0" u="none" strike="noStrike" cap="none" spc="0" dirty="0">
                <a:solidFill>
                  <a:srgbClr val="FFFFFF">
                    <a:alpha val="70000"/>
                  </a:srgbClr>
                </a:solidFill>
                <a:latin typeface="+mn-lt"/>
                <a:ea typeface="+mn-ea"/>
                <a:cs typeface="+mn-cs"/>
              </a:rPr>
              <a:t> Notebook, so this packages come standard with the Anaconda python distribution;</a:t>
            </a:r>
            <a:endParaRPr sz="2800" dirty="0"/>
          </a:p>
          <a:p>
            <a:pPr>
              <a:defRPr/>
            </a:pPr>
            <a:r>
              <a:rPr lang="en-GB" sz="2800" b="0" i="0" u="none" strike="noStrike" cap="none" spc="0" dirty="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Work</a:t>
            </a:r>
            <a:r>
              <a:rPr lang="pt-PT" dirty="0"/>
              <a:t> </a:t>
            </a:r>
            <a:r>
              <a:rPr lang="pt-PT" dirty="0" err="1"/>
              <a:t>already</a:t>
            </a:r>
            <a:r>
              <a:rPr lang="pt-PT" dirty="0"/>
              <a:t> </a:t>
            </a:r>
            <a:r>
              <a:rPr lang="pt-PT" dirty="0" err="1"/>
              <a:t>done</a:t>
            </a:r>
            <a:endParaRPr lang="pt-PT"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77500" lnSpcReduction="20000"/>
          </a:bodyPr>
          <a:lstStyle/>
          <a:p>
            <a:pPr>
              <a:defRPr/>
            </a:pPr>
            <a:r>
              <a:rPr lang="pt-PT" sz="2800" b="1" dirty="0">
                <a:latin typeface="Avenir Next LT Pro (corpo)"/>
                <a:ea typeface="Roboto"/>
              </a:rPr>
              <a:t>Data </a:t>
            </a:r>
            <a:r>
              <a:rPr lang="pt-PT" sz="2800" b="1" dirty="0" err="1">
                <a:latin typeface="Avenir Next LT Pro (corpo)"/>
                <a:ea typeface="Roboto"/>
              </a:rPr>
              <a:t>Pre-Processing</a:t>
            </a:r>
            <a:r>
              <a:rPr lang="pt-PT" sz="2800" dirty="0">
                <a:latin typeface="Avenir Next LT Pro (corpo)"/>
                <a:ea typeface="Roboto"/>
              </a:rPr>
              <a:t>: for </a:t>
            </a:r>
            <a:r>
              <a:rPr lang="pt-PT" sz="2800" dirty="0" err="1">
                <a:latin typeface="Avenir Next LT Pro (corpo)"/>
                <a:ea typeface="Roboto"/>
              </a:rPr>
              <a:t>this</a:t>
            </a:r>
            <a:r>
              <a:rPr lang="pt-PT" sz="2800" dirty="0">
                <a:latin typeface="Avenir Next LT Pro (corpo)"/>
                <a:ea typeface="Roboto"/>
              </a:rPr>
              <a:t> </a:t>
            </a:r>
            <a:r>
              <a:rPr lang="pt-PT" sz="2800" dirty="0" err="1">
                <a:latin typeface="Avenir Next LT Pro (corpo)"/>
                <a:ea typeface="Roboto"/>
              </a:rPr>
              <a:t>part</a:t>
            </a:r>
            <a:r>
              <a:rPr lang="pt-PT" sz="2800" dirty="0">
                <a:latin typeface="Avenir Next LT Pro (corpo)"/>
                <a:ea typeface="Roboto"/>
              </a:rPr>
              <a:t> </a:t>
            </a:r>
            <a:r>
              <a:rPr lang="pt-PT" sz="2800" dirty="0" err="1">
                <a:latin typeface="Avenir Next LT Pro (corpo)"/>
                <a:ea typeface="Roboto"/>
              </a:rPr>
              <a:t>we</a:t>
            </a:r>
            <a:r>
              <a:rPr lang="pt-PT" sz="2800" dirty="0">
                <a:latin typeface="Avenir Next LT Pro (corpo)"/>
                <a:ea typeface="Roboto"/>
              </a:rPr>
              <a:t> </a:t>
            </a:r>
            <a:r>
              <a:rPr lang="pt-PT" sz="2800" dirty="0" err="1">
                <a:latin typeface="Avenir Next LT Pro (corpo)"/>
                <a:ea typeface="Roboto"/>
              </a:rPr>
              <a:t>have</a:t>
            </a:r>
            <a:r>
              <a:rPr lang="pt-PT" sz="2800" dirty="0">
                <a:latin typeface="Avenir Next LT Pro (corpo)"/>
                <a:ea typeface="Roboto"/>
              </a:rPr>
              <a:t> </a:t>
            </a:r>
            <a:r>
              <a:rPr lang="pt-PT" sz="2800" dirty="0" err="1">
                <a:latin typeface="Avenir Next LT Pro (corpo)"/>
                <a:ea typeface="Roboto"/>
              </a:rPr>
              <a:t>already</a:t>
            </a:r>
            <a:r>
              <a:rPr lang="pt-PT" sz="2800" dirty="0">
                <a:latin typeface="Avenir Next LT Pro (corpo)"/>
                <a:ea typeface="Roboto"/>
              </a:rPr>
              <a:t> </a:t>
            </a:r>
            <a:r>
              <a:rPr lang="pt-PT" sz="2800" dirty="0" err="1">
                <a:latin typeface="Avenir Next LT Pro (corpo)"/>
                <a:ea typeface="Roboto"/>
              </a:rPr>
              <a:t>done</a:t>
            </a:r>
            <a:r>
              <a:rPr lang="pt-PT" sz="2800" dirty="0">
                <a:latin typeface="Avenir Next LT Pro (corpo)"/>
                <a:ea typeface="Roboto"/>
              </a:rPr>
              <a:t> a </a:t>
            </a:r>
            <a:r>
              <a:rPr lang="pt-PT" sz="2800" dirty="0" err="1">
                <a:latin typeface="Avenir Next LT Pro (corpo)"/>
                <a:ea typeface="Roboto"/>
              </a:rPr>
              <a:t>simple</a:t>
            </a:r>
            <a:r>
              <a:rPr lang="pt-PT" sz="2800" dirty="0">
                <a:latin typeface="Avenir Next LT Pro (corpo)"/>
                <a:ea typeface="Roboto"/>
              </a:rPr>
              <a:t> </a:t>
            </a:r>
            <a:r>
              <a:rPr lang="pt-PT" sz="2800" dirty="0" err="1">
                <a:latin typeface="Avenir Next LT Pro (corpo)"/>
                <a:ea typeface="Roboto"/>
              </a:rPr>
              <a:t>explanation</a:t>
            </a:r>
            <a:r>
              <a:rPr lang="pt-PT" sz="2800" dirty="0">
                <a:latin typeface="Avenir Next LT Pro (corpo)"/>
                <a:ea typeface="Roboto"/>
              </a:rPr>
              <a:t> </a:t>
            </a:r>
            <a:r>
              <a:rPr lang="pt-PT" sz="2800" dirty="0" err="1">
                <a:latin typeface="Avenir Next LT Pro (corpo)"/>
                <a:ea typeface="Roboto"/>
              </a:rPr>
              <a:t>of</a:t>
            </a:r>
            <a:r>
              <a:rPr lang="pt-PT" sz="2800" dirty="0">
                <a:latin typeface="Avenir Next LT Pro (corpo)"/>
                <a:ea typeface="Roboto"/>
              </a:rPr>
              <a:t> </a:t>
            </a:r>
            <a:r>
              <a:rPr lang="pt-PT" sz="2800" dirty="0" err="1">
                <a:latin typeface="Avenir Next LT Pro (corpo)"/>
                <a:ea typeface="Roboto"/>
              </a:rPr>
              <a:t>what</a:t>
            </a:r>
            <a:r>
              <a:rPr lang="pt-PT" sz="2800" dirty="0">
                <a:latin typeface="Avenir Next LT Pro (corpo)"/>
                <a:ea typeface="Roboto"/>
              </a:rPr>
              <a:t> </a:t>
            </a:r>
            <a:r>
              <a:rPr lang="pt-PT" sz="2800" dirty="0" err="1">
                <a:latin typeface="Avenir Next LT Pro (corpo)"/>
                <a:ea typeface="Roboto"/>
              </a:rPr>
              <a:t>each</a:t>
            </a:r>
            <a:r>
              <a:rPr lang="pt-PT" sz="2800" dirty="0">
                <a:latin typeface="Avenir Next LT Pro (corpo)"/>
                <a:ea typeface="Roboto"/>
              </a:rPr>
              <a:t> </a:t>
            </a:r>
            <a:r>
              <a:rPr lang="pt-PT" sz="2800" dirty="0" err="1">
                <a:latin typeface="Avenir Next LT Pro (corpo)"/>
                <a:ea typeface="Roboto"/>
              </a:rPr>
              <a:t>column</a:t>
            </a:r>
            <a:r>
              <a:rPr lang="pt-PT" sz="2800" dirty="0">
                <a:latin typeface="Avenir Next LT Pro (corpo)"/>
                <a:ea typeface="Roboto"/>
              </a:rPr>
              <a:t> </a:t>
            </a:r>
            <a:r>
              <a:rPr lang="pt-PT" sz="2800" dirty="0" err="1">
                <a:latin typeface="Avenir Next LT Pro (corpo)"/>
                <a:ea typeface="Roboto"/>
              </a:rPr>
              <a:t>represents</a:t>
            </a:r>
            <a:r>
              <a:rPr lang="pt-PT" sz="2800" dirty="0">
                <a:latin typeface="Avenir Next LT Pro (corpo)"/>
                <a:ea typeface="Roboto"/>
              </a:rPr>
              <a:t> as </a:t>
            </a:r>
            <a:r>
              <a:rPr lang="pt-PT" sz="2800" dirty="0" err="1">
                <a:latin typeface="Avenir Next LT Pro (corpo)"/>
                <a:ea typeface="Roboto"/>
              </a:rPr>
              <a:t>well</a:t>
            </a:r>
            <a:r>
              <a:rPr lang="pt-PT" sz="2800" dirty="0">
                <a:latin typeface="Avenir Next LT Pro (corpo)"/>
                <a:ea typeface="Roboto"/>
              </a:rPr>
              <a:t> as </a:t>
            </a:r>
            <a:r>
              <a:rPr lang="pt-PT" sz="2800" dirty="0" err="1">
                <a:latin typeface="Avenir Next LT Pro (corpo)"/>
                <a:ea typeface="Roboto"/>
              </a:rPr>
              <a:t>loading</a:t>
            </a:r>
            <a:r>
              <a:rPr lang="pt-PT" sz="2800" dirty="0">
                <a:latin typeface="Avenir Next LT Pro (corpo)"/>
                <a:ea typeface="Roboto"/>
              </a:rPr>
              <a:t> </a:t>
            </a:r>
            <a:r>
              <a:rPr lang="pt-PT" sz="2800" dirty="0" err="1">
                <a:latin typeface="Avenir Next LT Pro (corpo)"/>
                <a:ea typeface="Roboto"/>
              </a:rPr>
              <a:t>all</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data. </a:t>
            </a:r>
            <a:r>
              <a:rPr lang="pt-PT" sz="2800" dirty="0" err="1">
                <a:latin typeface="Avenir Next LT Pro (corpo)"/>
                <a:ea typeface="Roboto"/>
              </a:rPr>
              <a:t>After</a:t>
            </a:r>
            <a:r>
              <a:rPr lang="pt-PT" sz="2800" dirty="0">
                <a:latin typeface="Avenir Next LT Pro (corpo)"/>
                <a:ea typeface="Roboto"/>
              </a:rPr>
              <a:t> </a:t>
            </a:r>
            <a:r>
              <a:rPr lang="pt-PT" sz="2800" dirty="0" err="1">
                <a:latin typeface="Avenir Next LT Pro (corpo)"/>
                <a:ea typeface="Roboto"/>
              </a:rPr>
              <a:t>that</a:t>
            </a:r>
            <a:r>
              <a:rPr lang="pt-PT" sz="2800" dirty="0">
                <a:latin typeface="Avenir Next LT Pro (corpo)"/>
                <a:ea typeface="Roboto"/>
              </a:rPr>
              <a:t> </a:t>
            </a:r>
            <a:r>
              <a:rPr lang="pt-PT" sz="2800" dirty="0" err="1">
                <a:latin typeface="Avenir Next LT Pro (corpo)"/>
                <a:ea typeface="Roboto"/>
              </a:rPr>
              <a:t>we</a:t>
            </a:r>
            <a:r>
              <a:rPr lang="pt-PT" sz="2800" dirty="0">
                <a:latin typeface="Avenir Next LT Pro (corpo)"/>
                <a:ea typeface="Roboto"/>
              </a:rPr>
              <a:t> </a:t>
            </a:r>
            <a:r>
              <a:rPr lang="pt-PT" sz="2800" dirty="0" err="1">
                <a:latin typeface="Avenir Next LT Pro (corpo)"/>
                <a:ea typeface="Roboto"/>
              </a:rPr>
              <a:t>verify</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a:t>
            </a:r>
            <a:r>
              <a:rPr lang="pt-PT" sz="2800" dirty="0" err="1">
                <a:latin typeface="Avenir Next LT Pro (corpo)"/>
                <a:ea typeface="Roboto"/>
              </a:rPr>
              <a:t>existance</a:t>
            </a:r>
            <a:r>
              <a:rPr lang="pt-PT" sz="2800" dirty="0">
                <a:latin typeface="Avenir Next LT Pro (corpo)"/>
                <a:ea typeface="Roboto"/>
              </a:rPr>
              <a:t> </a:t>
            </a:r>
            <a:r>
              <a:rPr lang="pt-PT" sz="2800" dirty="0" err="1">
                <a:latin typeface="Avenir Next LT Pro (corpo)"/>
                <a:ea typeface="Roboto"/>
              </a:rPr>
              <a:t>of</a:t>
            </a:r>
            <a:r>
              <a:rPr lang="pt-PT" sz="2800" dirty="0">
                <a:latin typeface="Avenir Next LT Pro (corpo)"/>
                <a:ea typeface="Roboto"/>
              </a:rPr>
              <a:t> </a:t>
            </a:r>
            <a:r>
              <a:rPr lang="pt-PT" sz="2800" dirty="0" err="1">
                <a:latin typeface="Avenir Next LT Pro (corpo)"/>
                <a:ea typeface="Roboto"/>
              </a:rPr>
              <a:t>any</a:t>
            </a:r>
            <a:r>
              <a:rPr lang="pt-PT" sz="2800" dirty="0">
                <a:latin typeface="Avenir Next LT Pro (corpo)"/>
                <a:ea typeface="Roboto"/>
              </a:rPr>
              <a:t> </a:t>
            </a:r>
            <a:r>
              <a:rPr lang="pt-PT" sz="2800" dirty="0" err="1">
                <a:latin typeface="Avenir Next LT Pro (corpo)"/>
                <a:ea typeface="Roboto"/>
              </a:rPr>
              <a:t>missing</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(no </a:t>
            </a:r>
            <a:r>
              <a:rPr lang="pt-PT" sz="2800" dirty="0" err="1">
                <a:latin typeface="Avenir Next LT Pro (corpo)"/>
                <a:ea typeface="Roboto"/>
              </a:rPr>
              <a:t>null</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a:t>
            </a:r>
            <a:r>
              <a:rPr lang="pt-PT" sz="2800" dirty="0" err="1">
                <a:latin typeface="Avenir Next LT Pro (corpo)"/>
                <a:ea typeface="Roboto"/>
              </a:rPr>
              <a:t>were</a:t>
            </a:r>
            <a:r>
              <a:rPr lang="pt-PT" sz="2800" dirty="0">
                <a:latin typeface="Avenir Next LT Pro (corpo)"/>
                <a:ea typeface="Roboto"/>
              </a:rPr>
              <a:t> </a:t>
            </a:r>
            <a:r>
              <a:rPr lang="pt-PT" sz="2800" dirty="0" err="1">
                <a:latin typeface="Avenir Next LT Pro (corpo)"/>
                <a:ea typeface="Roboto"/>
              </a:rPr>
              <a:t>found</a:t>
            </a:r>
            <a:r>
              <a:rPr lang="pt-PT" sz="2800" dirty="0">
                <a:latin typeface="Avenir Next LT Pro (corpo)"/>
                <a:ea typeface="Roboto"/>
              </a:rPr>
              <a:t>) </a:t>
            </a:r>
            <a:r>
              <a:rPr lang="pt-PT" sz="2800" dirty="0" err="1">
                <a:latin typeface="Avenir Next LT Pro (corpo)"/>
                <a:ea typeface="Roboto"/>
              </a:rPr>
              <a:t>or</a:t>
            </a:r>
            <a:r>
              <a:rPr lang="pt-PT" sz="2800" dirty="0">
                <a:latin typeface="Avenir Next LT Pro (corpo)"/>
                <a:ea typeface="Roboto"/>
              </a:rPr>
              <a:t> </a:t>
            </a:r>
            <a:r>
              <a:rPr lang="pt-PT" sz="2800" dirty="0" err="1">
                <a:latin typeface="Avenir Next LT Pro (corpo)"/>
                <a:ea typeface="Roboto"/>
              </a:rPr>
              <a:t>repeated</a:t>
            </a:r>
            <a:r>
              <a:rPr lang="pt-PT" sz="2800" dirty="0">
                <a:latin typeface="Avenir Next LT Pro (corpo)"/>
                <a:ea typeface="Roboto"/>
              </a:rPr>
              <a:t> </a:t>
            </a:r>
            <a:r>
              <a:rPr lang="pt-PT" sz="2800" dirty="0" err="1">
                <a:latin typeface="Avenir Next LT Pro (corpo)"/>
                <a:ea typeface="Roboto"/>
              </a:rPr>
              <a:t>values</a:t>
            </a:r>
            <a:r>
              <a:rPr lang="pt-PT" sz="2800" dirty="0">
                <a:latin typeface="Avenir Next LT Pro (corpo)"/>
                <a:ea typeface="Roboto"/>
              </a:rPr>
              <a:t> (</a:t>
            </a:r>
            <a:r>
              <a:rPr lang="pt-PT" sz="2800" dirty="0" err="1">
                <a:latin typeface="Avenir Next LT Pro (corpo)"/>
                <a:ea typeface="Roboto"/>
              </a:rPr>
              <a:t>only</a:t>
            </a:r>
            <a:r>
              <a:rPr lang="pt-PT" sz="2800" dirty="0">
                <a:latin typeface="Avenir Next LT Pro (corpo)"/>
                <a:ea typeface="Roboto"/>
              </a:rPr>
              <a:t> </a:t>
            </a:r>
            <a:r>
              <a:rPr lang="pt-PT" sz="2800" dirty="0" err="1">
                <a:latin typeface="Avenir Next LT Pro (corpo)"/>
                <a:ea typeface="Roboto"/>
              </a:rPr>
              <a:t>the</a:t>
            </a:r>
            <a:r>
              <a:rPr lang="pt-PT" sz="2800" dirty="0">
                <a:latin typeface="Avenir Next LT Pro (corpo)"/>
                <a:ea typeface="Roboto"/>
              </a:rPr>
              <a:t> </a:t>
            </a:r>
            <a:r>
              <a:rPr lang="pt-PT" sz="2800" dirty="0" err="1">
                <a:latin typeface="Avenir Next LT Pro (corpo)"/>
                <a:ea typeface="Roboto"/>
              </a:rPr>
              <a:t>customerId</a:t>
            </a:r>
            <a:r>
              <a:rPr lang="pt-PT" sz="2800" dirty="0">
                <a:latin typeface="Avenir Next LT Pro (corpo)"/>
                <a:ea typeface="Roboto"/>
              </a:rPr>
              <a:t> must </a:t>
            </a:r>
            <a:r>
              <a:rPr lang="pt-PT" sz="2800" dirty="0" err="1">
                <a:latin typeface="Avenir Next LT Pro (corpo)"/>
                <a:ea typeface="Roboto"/>
              </a:rPr>
              <a:t>be</a:t>
            </a:r>
            <a:r>
              <a:rPr lang="pt-PT" sz="2800" dirty="0">
                <a:latin typeface="Avenir Next LT Pro (corpo)"/>
                <a:ea typeface="Roboto"/>
              </a:rPr>
              <a:t> </a:t>
            </a:r>
            <a:r>
              <a:rPr lang="pt-PT" sz="2800" dirty="0" err="1">
                <a:latin typeface="Avenir Next LT Pro (corpo)"/>
                <a:ea typeface="Roboto"/>
              </a:rPr>
              <a:t>unique</a:t>
            </a:r>
            <a:r>
              <a:rPr lang="pt-PT" sz="2800" dirty="0">
                <a:latin typeface="Avenir Next LT Pro (corpo)"/>
                <a:ea typeface="Roboto"/>
              </a:rPr>
              <a:t>) </a:t>
            </a:r>
            <a:r>
              <a:rPr lang="pt-PT" sz="2800" dirty="0" err="1">
                <a:latin typeface="Avenir Next LT Pro (corpo)"/>
                <a:ea typeface="Roboto"/>
              </a:rPr>
              <a:t>and</a:t>
            </a:r>
            <a:r>
              <a:rPr lang="pt-PT" sz="2800" dirty="0">
                <a:latin typeface="Avenir Next LT Pro (corpo)"/>
                <a:ea typeface="Roboto"/>
              </a:rPr>
              <a:t> remove </a:t>
            </a:r>
            <a:r>
              <a:rPr lang="pt-PT" sz="2800" dirty="0" err="1">
                <a:latin typeface="Avenir Next LT Pro (corpo)"/>
                <a:ea typeface="Roboto"/>
              </a:rPr>
              <a:t>unnecessary</a:t>
            </a:r>
            <a:r>
              <a:rPr lang="pt-PT" sz="2800" dirty="0">
                <a:latin typeface="Avenir Next LT Pro (corpo)"/>
                <a:ea typeface="Roboto"/>
              </a:rPr>
              <a:t> </a:t>
            </a:r>
            <a:r>
              <a:rPr lang="pt-PT" sz="2800" dirty="0" err="1">
                <a:latin typeface="Avenir Next LT Pro (corpo)"/>
                <a:ea typeface="Roboto"/>
              </a:rPr>
              <a:t>columns</a:t>
            </a:r>
            <a:r>
              <a:rPr lang="pt-PT" sz="2800" dirty="0">
                <a:latin typeface="Avenir Next LT Pro (corpo)"/>
                <a:ea typeface="Roboto"/>
              </a:rPr>
              <a:t> for </a:t>
            </a:r>
            <a:r>
              <a:rPr lang="pt-PT" sz="2800" dirty="0" err="1">
                <a:latin typeface="Avenir Next LT Pro (corpo)"/>
                <a:ea typeface="Roboto"/>
              </a:rPr>
              <a:t>our</a:t>
            </a:r>
            <a:r>
              <a:rPr lang="pt-PT" sz="2800" dirty="0">
                <a:latin typeface="Avenir Next LT Pro (corpo)"/>
                <a:ea typeface="Roboto"/>
              </a:rPr>
              <a:t> </a:t>
            </a:r>
            <a:r>
              <a:rPr lang="pt-PT" sz="2800" dirty="0" err="1">
                <a:latin typeface="Avenir Next LT Pro (corpo)"/>
                <a:ea typeface="Roboto"/>
              </a:rPr>
              <a:t>analysis</a:t>
            </a:r>
            <a:r>
              <a:rPr lang="pt-PT" sz="2800" dirty="0">
                <a:latin typeface="Avenir Next LT Pro (corpo)"/>
                <a:ea typeface="Roboto"/>
              </a:rPr>
              <a:t> (</a:t>
            </a:r>
            <a:r>
              <a:rPr lang="pt-PT" sz="2800" dirty="0" err="1">
                <a:latin typeface="Avenir Next LT Pro (corpo)"/>
                <a:ea typeface="Roboto"/>
              </a:rPr>
              <a:t>customerId</a:t>
            </a:r>
            <a:r>
              <a:rPr lang="pt-PT" sz="2800" dirty="0">
                <a:latin typeface="Avenir Next LT Pro (corpo)"/>
                <a:ea typeface="Roboto"/>
              </a:rPr>
              <a:t> </a:t>
            </a:r>
            <a:r>
              <a:rPr lang="pt-PT" sz="2800" dirty="0" err="1">
                <a:latin typeface="Avenir Next LT Pro (corpo)"/>
                <a:ea typeface="Roboto"/>
              </a:rPr>
              <a:t>will</a:t>
            </a:r>
            <a:r>
              <a:rPr lang="pt-PT" sz="2800" dirty="0">
                <a:latin typeface="Avenir Next LT Pro (corpo)"/>
                <a:ea typeface="Roboto"/>
              </a:rPr>
              <a:t> </a:t>
            </a:r>
            <a:r>
              <a:rPr lang="pt-PT" sz="2800" dirty="0" err="1">
                <a:latin typeface="Avenir Next LT Pro (corpo)"/>
                <a:ea typeface="Roboto"/>
              </a:rPr>
              <a:t>have</a:t>
            </a:r>
            <a:r>
              <a:rPr lang="pt-PT" sz="2800" dirty="0">
                <a:latin typeface="Avenir Next LT Pro (corpo)"/>
                <a:ea typeface="Roboto"/>
              </a:rPr>
              <a:t> no </a:t>
            </a:r>
            <a:r>
              <a:rPr lang="pt-PT" sz="2800" dirty="0" err="1">
                <a:latin typeface="Avenir Next LT Pro (corpo)"/>
                <a:ea typeface="Roboto"/>
              </a:rPr>
              <a:t>impact</a:t>
            </a:r>
            <a:r>
              <a:rPr lang="pt-PT" sz="2800" dirty="0">
                <a:latin typeface="Avenir Next LT Pro (corpo)"/>
                <a:ea typeface="Roboto"/>
              </a:rPr>
              <a:t> for </a:t>
            </a:r>
            <a:r>
              <a:rPr lang="pt-PT" sz="2800" dirty="0" err="1">
                <a:latin typeface="Avenir Next LT Pro (corpo)"/>
                <a:ea typeface="Roboto"/>
              </a:rPr>
              <a:t>the</a:t>
            </a:r>
            <a:r>
              <a:rPr lang="pt-PT" sz="2800" dirty="0">
                <a:latin typeface="Avenir Next LT Pro (corpo)"/>
                <a:ea typeface="Roboto"/>
              </a:rPr>
              <a:t> data </a:t>
            </a:r>
            <a:r>
              <a:rPr lang="pt-PT" sz="2800" dirty="0" err="1">
                <a:latin typeface="Avenir Next LT Pro (corpo)"/>
                <a:ea typeface="Roboto"/>
              </a:rPr>
              <a:t>study</a:t>
            </a:r>
            <a:r>
              <a:rPr lang="pt-PT" sz="2800" dirty="0">
                <a:latin typeface="Avenir Next LT Pro (corpo)"/>
                <a:ea typeface="Roboto"/>
              </a:rPr>
              <a:t>).  </a:t>
            </a:r>
          </a:p>
          <a:p>
            <a:pPr algn="l">
              <a:buFont typeface="Arial"/>
              <a:buChar char="•"/>
              <a:defRPr/>
            </a:pPr>
            <a:r>
              <a:rPr lang="pt-PT" sz="2800" b="1" i="0" u="none" strike="noStrike" cap="none" spc="0" dirty="0">
                <a:solidFill>
                  <a:schemeClr val="tx1">
                    <a:alpha val="70000"/>
                  </a:schemeClr>
                </a:solidFill>
                <a:latin typeface="Avenir Next LT Pro (corpo)"/>
                <a:ea typeface="Roboto"/>
                <a:cs typeface="Avenir Next LT Pro (corpo)"/>
              </a:rPr>
              <a:t>Data </a:t>
            </a:r>
            <a:r>
              <a:rPr lang="pt-PT" sz="2800" b="1" i="0" u="none" strike="noStrike" cap="none" spc="0" dirty="0" err="1">
                <a:solidFill>
                  <a:schemeClr val="tx1">
                    <a:alpha val="70000"/>
                  </a:schemeClr>
                </a:solidFill>
                <a:latin typeface="Avenir Next LT Pro (corpo)"/>
                <a:ea typeface="Roboto"/>
                <a:cs typeface="Avenir Next LT Pro (corpo)"/>
              </a:rPr>
              <a:t>Visualization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we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made</a:t>
            </a:r>
            <a:r>
              <a:rPr lang="pt-PT" sz="2800" b="0" i="0" u="none" strike="noStrike" cap="none" spc="0" dirty="0">
                <a:solidFill>
                  <a:schemeClr val="tx1">
                    <a:alpha val="70000"/>
                  </a:schemeClr>
                </a:solidFill>
                <a:latin typeface="Avenir Next LT Pro (corpo)"/>
                <a:ea typeface="Roboto"/>
                <a:cs typeface="Avenir Next LT Pro (corpo)"/>
              </a:rPr>
              <a:t> a </a:t>
            </a:r>
            <a:r>
              <a:rPr lang="pt-PT" sz="2800" b="0" i="0" u="none" strike="noStrike" cap="none" spc="0" dirty="0" err="1">
                <a:solidFill>
                  <a:schemeClr val="tx1">
                    <a:alpha val="70000"/>
                  </a:schemeClr>
                </a:solidFill>
                <a:latin typeface="Avenir Next LT Pro (corpo)"/>
                <a:ea typeface="Roboto"/>
                <a:cs typeface="Avenir Next LT Pro (corpo)"/>
              </a:rPr>
              <a:t>simple</a:t>
            </a:r>
            <a:r>
              <a:rPr lang="pt-PT" sz="2800" b="0" i="0" u="none" strike="noStrike" cap="none" spc="0" dirty="0">
                <a:solidFill>
                  <a:schemeClr val="tx1">
                    <a:alpha val="70000"/>
                  </a:schemeClr>
                </a:solidFill>
                <a:latin typeface="Avenir Next LT Pro (corpo)"/>
                <a:ea typeface="Roboto"/>
                <a:cs typeface="Avenir Next LT Pro (corpo)"/>
              </a:rPr>
              <a:t> bar </a:t>
            </a:r>
            <a:r>
              <a:rPr lang="pt-PT" sz="2800" b="0" i="0" u="none" strike="noStrike" cap="none" spc="0" dirty="0" err="1">
                <a:solidFill>
                  <a:schemeClr val="tx1">
                    <a:alpha val="70000"/>
                  </a:schemeClr>
                </a:solidFill>
                <a:latin typeface="Avenir Next LT Pro (corpo)"/>
                <a:ea typeface="Roboto"/>
                <a:cs typeface="Avenir Next LT Pro (corpo)"/>
              </a:rPr>
              <a:t>plot</a:t>
            </a:r>
            <a:r>
              <a:rPr lang="pt-PT" sz="2800" b="0" i="0" u="none" strike="noStrike" cap="none" spc="0" dirty="0">
                <a:solidFill>
                  <a:schemeClr val="tx1">
                    <a:alpha val="70000"/>
                  </a:schemeClr>
                </a:solidFill>
                <a:latin typeface="Avenir Next LT Pro (corpo)"/>
                <a:ea typeface="Roboto"/>
                <a:cs typeface="Avenir Next LT Pro (corpo)"/>
              </a:rPr>
              <a:t> to compare </a:t>
            </a:r>
            <a:r>
              <a:rPr lang="pt-PT" sz="2800" b="0" i="0" u="none" strike="noStrike" cap="none" spc="0" dirty="0" err="1">
                <a:solidFill>
                  <a:schemeClr val="tx1">
                    <a:alpha val="70000"/>
                  </a:schemeClr>
                </a:solidFill>
                <a:latin typeface="Avenir Next LT Pro (corpo)"/>
                <a:ea typeface="Roboto"/>
                <a:cs typeface="Avenir Next LT Pro (corpo)"/>
              </a:rPr>
              <a:t>the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and</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histogram</a:t>
            </a:r>
            <a:r>
              <a:rPr lang="pt-PT" sz="2800" b="0" i="0" u="none" strike="noStrike" cap="none" spc="0" dirty="0">
                <a:solidFill>
                  <a:schemeClr val="tx1">
                    <a:alpha val="70000"/>
                  </a:schemeClr>
                </a:solidFill>
                <a:latin typeface="Avenir Next LT Pro (corpo)"/>
                <a:ea typeface="Roboto"/>
                <a:cs typeface="Avenir Next LT Pro (corpo)"/>
              </a:rPr>
              <a:t> to </a:t>
            </a:r>
            <a:r>
              <a:rPr lang="pt-PT" sz="2800" b="0" i="0" u="none" strike="noStrike" cap="none" spc="0" dirty="0" err="1">
                <a:solidFill>
                  <a:schemeClr val="tx1">
                    <a:alpha val="70000"/>
                  </a:schemeClr>
                </a:solidFill>
                <a:latin typeface="Avenir Next LT Pro (corpo)"/>
                <a:ea typeface="Roboto"/>
                <a:cs typeface="Avenir Next LT Pro (corpo)"/>
              </a:rPr>
              <a:t>verify</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any</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relation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between</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tenure</a:t>
            </a:r>
            <a:r>
              <a:rPr lang="pt-PT" sz="2800" b="0" i="0" u="none" strike="noStrike" cap="none" spc="0" dirty="0">
                <a:solidFill>
                  <a:schemeClr val="tx1">
                    <a:alpha val="70000"/>
                  </a:schemeClr>
                </a:solidFill>
                <a:latin typeface="Avenir Next LT Pro (corpo)"/>
                <a:ea typeface="Roboto"/>
                <a:cs typeface="Avenir Next LT Pro (corpo)"/>
              </a:rPr>
              <a:t>, gender </a:t>
            </a:r>
            <a:r>
              <a:rPr lang="pt-PT" sz="2800" b="0" i="0" u="none" strike="noStrike" cap="none" spc="0" dirty="0" err="1">
                <a:solidFill>
                  <a:schemeClr val="tx1">
                    <a:alpha val="70000"/>
                  </a:schemeClr>
                </a:solidFill>
                <a:latin typeface="Avenir Next LT Pro (corpo)"/>
                <a:ea typeface="Roboto"/>
                <a:cs typeface="Avenir Next LT Pro (corpo)"/>
              </a:rPr>
              <a:t>and</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Also, </a:t>
            </a:r>
            <a:r>
              <a:rPr lang="pt-PT" sz="2800" b="0" i="0" u="none" strike="noStrike" cap="none" spc="0" dirty="0" err="1">
                <a:solidFill>
                  <a:schemeClr val="tx1">
                    <a:alpha val="70000"/>
                  </a:schemeClr>
                </a:solidFill>
                <a:latin typeface="Avenir Next LT Pro (corpo)"/>
                <a:ea typeface="Roboto"/>
                <a:cs typeface="Avenir Next LT Pro (corpo)"/>
              </a:rPr>
              <a:t>we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create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another</a:t>
            </a:r>
            <a:r>
              <a:rPr lang="pt-PT" sz="2800" b="0" i="0" u="none" strike="noStrike" cap="none" spc="0" dirty="0">
                <a:solidFill>
                  <a:schemeClr val="tx1">
                    <a:alpha val="70000"/>
                  </a:schemeClr>
                </a:solidFill>
                <a:latin typeface="Avenir Next LT Pro (corpo)"/>
                <a:ea typeface="Roboto"/>
                <a:cs typeface="Avenir Next LT Pro (corpo)"/>
              </a:rPr>
              <a:t> bar </a:t>
            </a:r>
            <a:r>
              <a:rPr lang="pt-PT" sz="2800" b="0" i="0" u="none" strike="noStrike" cap="none" spc="0" dirty="0" err="1">
                <a:solidFill>
                  <a:schemeClr val="tx1">
                    <a:alpha val="70000"/>
                  </a:schemeClr>
                </a:solidFill>
                <a:latin typeface="Avenir Next LT Pro (corpo)"/>
                <a:ea typeface="Roboto"/>
                <a:cs typeface="Avenir Next LT Pro (corpo)"/>
              </a:rPr>
              <a:t>plot</a:t>
            </a:r>
            <a:r>
              <a:rPr lang="pt-PT" sz="2800" b="0" i="0" u="none" strike="noStrike" cap="none" spc="0" dirty="0">
                <a:solidFill>
                  <a:schemeClr val="tx1">
                    <a:alpha val="70000"/>
                  </a:schemeClr>
                </a:solidFill>
                <a:latin typeface="Avenir Next LT Pro (corpo)"/>
                <a:ea typeface="Roboto"/>
                <a:cs typeface="Avenir Next LT Pro (corpo)"/>
              </a:rPr>
              <a:t> to compare </a:t>
            </a:r>
            <a:r>
              <a:rPr lang="pt-PT" sz="2800" b="0" i="0" u="none" strike="noStrike" cap="none" spc="0" dirty="0" err="1">
                <a:solidFill>
                  <a:schemeClr val="tx1">
                    <a:alpha val="70000"/>
                  </a:schemeClr>
                </a:solidFill>
                <a:latin typeface="Avenir Next LT Pro (corpo)"/>
                <a:ea typeface="Roboto"/>
                <a:cs typeface="Avenir Next LT Pro (corpo)"/>
              </a:rPr>
              <a:t>the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churn</a:t>
            </a:r>
            <a:r>
              <a:rPr lang="pt-PT" sz="2800" b="0" i="0" u="none" strike="noStrike" cap="none" spc="0" dirty="0">
                <a:solidFill>
                  <a:schemeClr val="tx1">
                    <a:alpha val="70000"/>
                  </a:schemeClr>
                </a:solidFill>
                <a:latin typeface="Avenir Next LT Pro (corpo)"/>
                <a:ea typeface="Roboto"/>
                <a:cs typeface="Avenir Next LT Pro (corpo)"/>
              </a:rPr>
              <a:t> for </a:t>
            </a:r>
            <a:r>
              <a:rPr lang="pt-PT" sz="2800" b="0" i="0" u="none" strike="noStrike" cap="none" spc="0" dirty="0" err="1">
                <a:solidFill>
                  <a:schemeClr val="tx1">
                    <a:alpha val="70000"/>
                  </a:schemeClr>
                </a:solidFill>
                <a:latin typeface="Avenir Next LT Pro (corpo)"/>
                <a:ea typeface="Roboto"/>
                <a:cs typeface="Avenir Next LT Pro (corpo)"/>
              </a:rPr>
              <a:t>each</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type</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of</a:t>
            </a:r>
            <a:r>
              <a:rPr lang="pt-PT" sz="2800" b="0" i="0" u="none" strike="noStrike" cap="none" spc="0" dirty="0">
                <a:solidFill>
                  <a:schemeClr val="tx1">
                    <a:alpha val="70000"/>
                  </a:schemeClr>
                </a:solidFill>
                <a:latin typeface="Avenir Next LT Pro (corpo)"/>
                <a:ea typeface="Roboto"/>
                <a:cs typeface="Avenir Next LT Pro (corpo)"/>
              </a:rPr>
              <a:t> </a:t>
            </a:r>
            <a:r>
              <a:rPr lang="pt-PT" sz="2800" b="0" i="0" u="none" strike="noStrike" cap="none" spc="0" dirty="0" err="1">
                <a:solidFill>
                  <a:schemeClr val="tx1">
                    <a:alpha val="70000"/>
                  </a:schemeClr>
                </a:solidFill>
                <a:latin typeface="Avenir Next LT Pro (corpo)"/>
                <a:ea typeface="Roboto"/>
                <a:cs typeface="Avenir Next LT Pro (corpo)"/>
              </a:rPr>
              <a:t>contract</a:t>
            </a:r>
            <a:r>
              <a:rPr lang="pt-PT" sz="2800" b="0" i="0" u="none" strike="noStrike" cap="none" spc="0" dirty="0">
                <a:solidFill>
                  <a:schemeClr val="tx1">
                    <a:alpha val="70000"/>
                  </a:schemeClr>
                </a:solidFill>
                <a:latin typeface="Avenir Next LT Pro (corpo)"/>
                <a:ea typeface="Roboto"/>
                <a:cs typeface="Avenir Next LT Pro (corpo)"/>
              </a:rPr>
              <a:t>.</a:t>
            </a:r>
            <a:endParaRPr lang="pt-PT" dirty="0">
              <a:solidFill>
                <a:srgbClr val="FFFFFF">
                  <a:alpha val="70000"/>
                </a:srgbClr>
              </a:solidFill>
              <a:latin typeface="Avenir Next LT Pro (corpo)"/>
            </a:endParaRPr>
          </a:p>
        </p:txBody>
      </p:sp>
    </p:spTree>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470</Words>
  <Application>Microsoft Macintosh PowerPoint</Application>
  <DocSecurity>0</DocSecurity>
  <PresentationFormat>Ecrã Panorâmico</PresentationFormat>
  <Paragraphs>27</Paragraphs>
  <Slides>5</Slides>
  <Notes>1</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5</vt:i4>
      </vt:variant>
    </vt:vector>
  </HeadingPairs>
  <TitlesOfParts>
    <vt:vector size="12" baseType="lpstr">
      <vt:lpstr>Arial</vt:lpstr>
      <vt:lpstr>Avenir Next LT Pro</vt:lpstr>
      <vt:lpstr>Avenir Next LT Pro (corpo)</vt:lpstr>
      <vt:lpstr>Avenir Next LT Pro Light</vt:lpstr>
      <vt:lpstr>Calibri</vt:lpstr>
      <vt:lpstr>Sitka Subheading</vt:lpstr>
      <vt:lpstr>PebbleVTI</vt:lpstr>
      <vt:lpstr>Supervised Learning Telco Customer Churn IART Project 2</vt:lpstr>
      <vt:lpstr>Specification</vt:lpstr>
      <vt:lpstr>Related Work</vt:lpstr>
      <vt:lpstr>Tools and algorithms</vt:lpstr>
      <vt:lpstr>Work already done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Domingos José Silva Moreira dos Santos</cp:lastModifiedBy>
  <cp:revision>139</cp:revision>
  <dcterms:created xsi:type="dcterms:W3CDTF">2022-03-24T16:57:15Z</dcterms:created>
  <dcterms:modified xsi:type="dcterms:W3CDTF">2022-05-31T07:52:23Z</dcterms:modified>
  <cp:category/>
  <dc:identifier/>
  <cp:contentStatus/>
  <dc:language/>
  <cp:version/>
</cp:coreProperties>
</file>