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hidden="0"/>
          <p:cNvSpPr>
            <a:spLocks noGrp="1"/>
          </p:cNvSpPr>
          <p:nvPr isPhoto="0" userDrawn="0">
            <p:ph type="subTitle" idx="1" hasCustomPrompt="0"/>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hidden="0"/>
          <p:cNvSpPr>
            <a:spLocks noGrp="1"/>
          </p:cNvSpPr>
          <p:nvPr isPhoto="0" userDrawn="0">
            <p:ph type="body" orient="vert" idx="1" hasCustomPrompt="0"/>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Content Placeholder 2" hidden="0"/>
          <p:cNvSpPr>
            <a:spLocks noGrp="1"/>
          </p:cNvSpPr>
          <p:nvPr isPhoto="0" userDrawn="0">
            <p:ph sz="half" idx="1" hasCustomPrompt="0"/>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hidden="0"/>
          <p:cNvSpPr>
            <a:spLocks noGrp="1"/>
          </p:cNvSpPr>
          <p:nvPr isPhoto="0" userDrawn="0">
            <p:ph sz="half" idx="2" hasCustomPrompt="0"/>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mparis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762000"/>
            <a:ext cx="10668000" cy="1524000"/>
          </a:xfrm>
        </p:spPr>
        <p:txBody>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hidden="0"/>
          <p:cNvSpPr>
            <a:spLocks noGrp="1"/>
          </p:cNvSpPr>
          <p:nvPr isPhoto="0" userDrawn="0">
            <p:ph sz="half" idx="2" hasCustomPrompt="0"/>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hidden="0"/>
          <p:cNvSpPr>
            <a:spLocks noGrp="1"/>
          </p:cNvSpPr>
          <p:nvPr isPhoto="0" userDrawn="0">
            <p:ph type="body" sz="quarter" idx="3" hasCustomPrompt="0"/>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hidden="0"/>
          <p:cNvSpPr>
            <a:spLocks noGrp="1"/>
          </p:cNvSpPr>
          <p:nvPr isPhoto="0" userDrawn="0">
            <p:ph sz="quarter" idx="4" hasCustomPrompt="0"/>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US"/>
              <a:t>Click to edit Master title style</a:t>
            </a:r>
            <a:endParaRPr/>
          </a:p>
        </p:txBody>
      </p:sp>
      <p:sp>
        <p:nvSpPr>
          <p:cNvPr id="3" name="Date Placeholder 2"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hidden="0"/>
          <p:cNvSpPr>
            <a:spLocks noGrp="1"/>
          </p:cNvSpPr>
          <p:nvPr isPhoto="0" userDrawn="0">
            <p:ph idx="1" hasCustomPrompt="0"/>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hidden="0"/>
          <p:cNvSpPr>
            <a:spLocks noGrp="1"/>
          </p:cNvSpPr>
          <p:nvPr isPhoto="0" userDrawn="0">
            <p:ph type="body" sz="half" idx="2" hasCustomPrompt="0"/>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hidden="0"/>
          <p:cNvSpPr>
            <a:spLocks noGrp="1"/>
          </p:cNvSpPr>
          <p:nvPr isPhoto="0" userDrawn="0">
            <p:ph type="pic" idx="1" hasCustomPrompt="0"/>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hidden="0"/>
          <p:cNvSpPr>
            <a:spLocks noGrp="1"/>
          </p:cNvSpPr>
          <p:nvPr isPhoto="0" userDrawn="0">
            <p:ph type="body" sz="half" idx="2" hasCustomPrompt="0"/>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hidden="0"/>
          <p:cNvSpPr>
            <a:spLocks noGrp="1"/>
          </p:cNvSpPr>
          <p:nvPr isPhoto="0" userDrawn="0">
            <p:ph type="dt" sz="half" idx="10" hasCustomPrompt="0"/>
          </p:nvPr>
        </p:nvSpPr>
        <p:spPr bwMode="auto"/>
        <p:txBody>
          <a:bodyPr/>
          <a:lstStyle/>
          <a:p>
            <a:pPr>
              <a:defRPr/>
            </a:pPr>
            <a:fld id="{76969C88-B244-455D-A017-012B25B1ACDD}"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07CE569E-9B7C-4CB9-AB80-C0841F922CFF}"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2"/>
      </p:bgRef>
    </p:bg>
    <p:spTree>
      <p:nvGrpSpPr>
        <p:cNvPr id="1" name="" hidden="0"/>
        <p:cNvGrpSpPr/>
        <p:nvPr isPhoto="0" userDrawn="0"/>
      </p:nvGrpSpPr>
      <p:grpSpPr bwMode="auto">
        <a:xfrm>
          <a:off x="0" y="0"/>
          <a:ext cx="0" cy="0"/>
          <a:chOff x="0" y="0"/>
          <a:chExt cx="0" cy="0"/>
        </a:xfrm>
      </p:grpSpPr>
      <p:sp>
        <p:nvSpPr>
          <p:cNvPr id="8" name="Freeform: Shape 7" hidden="0"/>
          <p:cNvSpPr/>
          <p:nvPr isPhoto="0" userDrawn="0"/>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fill="norm" stroke="1"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hidden="0"/>
          <p:cNvSpPr/>
          <p:nvPr isPhoto="0" userDrawn="0"/>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fill="norm" stroke="1"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hidden="0"/>
          <p:cNvSpPr/>
          <p:nvPr isPhoto="0" userDrawn="0"/>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fill="norm" stroke="1"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hidden="0"/>
          <p:cNvSpPr>
            <a:spLocks noGrp="1"/>
          </p:cNvSpPr>
          <p:nvPr isPhoto="0" userDrawn="0">
            <p:ph type="title" hasCustomPrompt="0"/>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hidden="0"/>
          <p:cNvSpPr>
            <a:spLocks noGrp="1"/>
          </p:cNvSpPr>
          <p:nvPr isPhoto="0" userDrawn="0">
            <p:ph type="body" idx="1" hasCustomPrompt="0"/>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hidden="0"/>
          <p:cNvSpPr>
            <a:spLocks noGrp="1"/>
          </p:cNvSpPr>
          <p:nvPr isPhoto="0" userDrawn="0">
            <p:ph type="dt" sz="half" idx="2" hasCustomPrompt="0"/>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oodle.up.pt/" TargetMode="External"/><Relationship Id="rId3" Type="http://schemas.openxmlformats.org/officeDocument/2006/relationships/hyperlink" Target="https://www.kaggle.com/datasets/easonlai/sample-telco-customer-churn-dataset" TargetMode="External"/><Relationship Id="rId4" Type="http://schemas.openxmlformats.org/officeDocument/2006/relationships/hyperlink" Target="https://www.kaggle.com/datasets/blastchar/telco-customer-churn"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hidden="0"/>
        <p:cNvGrpSpPr/>
        <p:nvPr isPhoto="0" userDrawn="0"/>
      </p:nvGrpSpPr>
      <p:grpSpPr bwMode="auto">
        <a:xfrm>
          <a:off x="0" y="0"/>
          <a:ext cx="0" cy="0"/>
          <a:chOff x="0" y="0"/>
          <a:chExt cx="0" cy="0"/>
        </a:xfrm>
      </p:grpSpPr>
      <p:sp useBgFill="1">
        <p:nvSpPr>
          <p:cNvPr id="71" name="Rectangle 70" hidden="0"/>
          <p:cNvSpPr>
            <a:spLocks noAdjustHandles="1" noChangeArrowheads="1" noChangeAspect="1" noChangeShapeType="1" noEditPoints="1" noGrp="1" noMove="1" noResize="1" noRot="1" noTextEdit="1"/>
          </p:cNvSpPr>
          <p:nvPr isPhoto="0" userDrawn="0"/>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hidden="0"/>
          <p:cNvSpPr>
            <a:spLocks noGrp="1"/>
          </p:cNvSpPr>
          <p:nvPr isPhoto="0" userDrawn="0">
            <p:ph type="ctrTitle" hasCustomPrompt="0"/>
          </p:nvPr>
        </p:nvSpPr>
        <p:spPr bwMode="auto">
          <a:xfrm>
            <a:off x="6858000" y="1524000"/>
            <a:ext cx="4572000" cy="2286000"/>
          </a:xfrm>
        </p:spPr>
        <p:txBody>
          <a:bodyPr>
            <a:normAutofit/>
          </a:bodyPr>
          <a:lstStyle/>
          <a:p>
            <a:pPr>
              <a:defRPr/>
            </a:pPr>
            <a:r>
              <a:rPr lang="en-GB" sz="3600"/>
              <a:t>Supervised Learning Telco Customer Churn</a:t>
            </a:r>
            <a:br>
              <a:rPr lang="en-GB" sz="3600"/>
            </a:br>
            <a:r>
              <a:rPr lang="pt-PT" sz="1600"/>
              <a:t>IART Project 2</a:t>
            </a:r>
            <a:endParaRPr/>
          </a:p>
        </p:txBody>
      </p:sp>
      <p:sp>
        <p:nvSpPr>
          <p:cNvPr id="3" name="Subtítulo 2" hidden="0"/>
          <p:cNvSpPr>
            <a:spLocks noGrp="1"/>
          </p:cNvSpPr>
          <p:nvPr isPhoto="0" userDrawn="0">
            <p:ph type="subTitle" idx="1" hasCustomPrompt="0"/>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hidden="0"/>
          <p:cNvSpPr>
            <a:spLocks noAdjustHandles="1" noChangeArrowheads="1" noChangeAspect="1" noChangeShapeType="1" noEditPoints="1" noGrp="1" noMove="1" noResize="1" noRot="1" noTextEdit="1"/>
          </p:cNvSpPr>
          <p:nvPr isPhoto="0" userDrawn="0"/>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fill="norm" stroke="1"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hidden="0"/>
          <p:cNvSpPr>
            <a:spLocks noAdjustHandles="1" noChangeArrowheads="1" noChangeAspect="1" noChangeShapeType="1" noEditPoints="1" noGrp="1" noMove="1" noResize="1" noRot="1" noTextEdit="1"/>
          </p:cNvSpPr>
          <p:nvPr isPhoto="0" userDrawn="0"/>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fill="norm" stroke="1"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hidden="0"/>
          <p:cNvPicPr>
            <a:picLocks noChangeAspect="1"/>
          </p:cNvPicPr>
          <p:nvPr isPhoto="0" userDrawn="0"/>
        </p:nvPicPr>
        <p:blipFill>
          <a:blip r:embed="rId2"/>
          <a:stretch/>
        </p:blipFill>
        <p:spPr bwMode="auto">
          <a:xfrm>
            <a:off x="9220561" y="236331"/>
            <a:ext cx="2820437" cy="9276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Specification</a:t>
            </a:r>
            <a:endParaRPr/>
          </a:p>
        </p:txBody>
      </p:sp>
      <p:sp>
        <p:nvSpPr>
          <p:cNvPr id="3" name="Marcador de Posição de Conteúdo 2" hidden="0"/>
          <p:cNvSpPr>
            <a:spLocks noGrp="1"/>
          </p:cNvSpPr>
          <p:nvPr isPhoto="0" userDrawn="0">
            <p:ph idx="1" hasCustomPrompt="0"/>
          </p:nvPr>
        </p:nvSpPr>
        <p:spPr bwMode="auto">
          <a:xfrm>
            <a:off x="321325" y="2175831"/>
            <a:ext cx="10668000" cy="3818083"/>
          </a:xfrm>
        </p:spPr>
        <p:txBody>
          <a:bodyPr vertOverflow="overflow" horzOverflow="clip" vert="horz" wrap="square" lIns="91440" tIns="45720" rIns="91440" bIns="45720" numCol="1" spcCol="0" rtlCol="0" fromWordArt="0" anchor="t" anchorCtr="0" forceAA="0" compatLnSpc="0">
            <a:normAutofit fontScale="65000" lnSpcReduction="7000"/>
          </a:bodyPr>
          <a:lstStyle/>
          <a:p>
            <a:pPr>
              <a:defRPr/>
            </a:pPr>
            <a:r>
              <a:rPr lang="en-GB" sz="2800" b="0" i="0" u="none" strike="noStrike" cap="none" spc="0">
                <a:solidFill>
                  <a:schemeClr val="tx1">
                    <a:alpha val="70000"/>
                  </a:schemeClr>
                </a:solidFill>
                <a:latin typeface="+mn-lt"/>
                <a:ea typeface="Avenir Next LT Pro"/>
                <a:cs typeface="Avenir Next LT Pro"/>
              </a:rPr>
              <a:t>It is important for a company to retain customers in order to maintain or even increase profit, so it might be very useful to predict their behaviour. To do that we need to make a market research to answer some questions.</a:t>
            </a:r>
            <a:endParaRPr sz="2800">
              <a:solidFill>
                <a:srgbClr val="FFFFFF">
                  <a:alpha val="70000"/>
                </a:srgbClr>
              </a:solidFill>
              <a:ea typeface="Avenir Next LT Pro"/>
              <a:cs typeface="Avenir Next LT Pro"/>
            </a:endParaRPr>
          </a:p>
          <a:p>
            <a:pPr>
              <a:defRPr/>
            </a:pPr>
            <a:r>
              <a:rPr lang="en-GB" sz="2800" b="0" i="0" u="none" strike="noStrike" cap="none" spc="0">
                <a:solidFill>
                  <a:schemeClr val="tx1">
                    <a:alpha val="70000"/>
                  </a:schemeClr>
                </a:solidFill>
                <a:latin typeface="+mn-lt"/>
                <a:ea typeface="Avenir Next LT Pro"/>
                <a:cs typeface="Avenir Next LT Pro"/>
              </a:rPr>
              <a:t>So, given a dataset with information about telco customers we want to predict if a customer will churn or not, according to the percentage of churn in the dataset and if that number is affected by any other variable such as gender, services subscribed or even the charges of the customer.</a:t>
            </a:r>
            <a:endParaRPr sz="2800">
              <a:solidFill>
                <a:srgbClr val="FFFFFF">
                  <a:alpha val="70000"/>
                </a:srgbClr>
              </a:solidFill>
              <a:ea typeface="Avenir Next LT Pro"/>
              <a:cs typeface="Avenir Next LT Pro"/>
            </a:endParaRPr>
          </a:p>
          <a:p>
            <a:pPr>
              <a:defRPr/>
            </a:pPr>
            <a:r>
              <a:rPr lang="en-GB" sz="2800" b="0" i="0" u="none" strike="noStrike" cap="none" spc="0">
                <a:solidFill>
                  <a:schemeClr val="tx1">
                    <a:alpha val="70000"/>
                  </a:schemeClr>
                </a:solidFill>
                <a:latin typeface="+mn-lt"/>
                <a:ea typeface="Avenir Next LT Pro"/>
                <a:cs typeface="Avenir Next LT Pro"/>
              </a:rPr>
              <a:t>Other important analysis for the company are the profit evaluation such as the most profitable service or feature and the ones not sot profitable.</a:t>
            </a:r>
            <a:endParaRPr sz="2800">
              <a:solidFill>
                <a:srgbClr val="FFFFFF">
                  <a:alpha val="70000"/>
                </a:srgbClr>
              </a:solidFill>
            </a:endParaRPr>
          </a:p>
          <a:p>
            <a:pPr>
              <a:defRPr/>
            </a:pPr>
            <a:r>
              <a:rPr lang="en-GB" sz="2800" b="0" i="0" u="none" strike="noStrike" cap="none" spc="0">
                <a:solidFill>
                  <a:schemeClr val="tx1">
                    <a:alpha val="70000"/>
                  </a:schemeClr>
                </a:solidFill>
                <a:latin typeface="+mn-lt"/>
                <a:ea typeface="Avenir Next LT Pro"/>
                <a:cs typeface="Avenir Next LT Pro"/>
              </a:rPr>
              <a:t>All of this questions/doubts should be after the study of the dataset and that'ś the main goal of this project.</a:t>
            </a:r>
            <a:endParaRPr sz="2800">
              <a:solidFill>
                <a:srgbClr val="FFFFFF">
                  <a:alpha val="70000"/>
                </a:srgbClr>
              </a:solidFill>
              <a:ea typeface="Avenir Next LT Pro"/>
              <a:cs typeface="Avenir Next LT Pr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Related Work</a:t>
            </a:r>
            <a:endParaRPr/>
          </a:p>
        </p:txBody>
      </p:sp>
      <p:sp>
        <p:nvSpPr>
          <p:cNvPr id="3" name="Marcador de Posição de Conteúdo 2" hidden="0"/>
          <p:cNvSpPr>
            <a:spLocks noGrp="1"/>
          </p:cNvSpPr>
          <p:nvPr isPhoto="0" userDrawn="0">
            <p:ph idx="1" hasCustomPrompt="0"/>
          </p:nvPr>
        </p:nvSpPr>
        <p:spPr bwMode="auto"/>
        <p:txBody>
          <a:bodyPr vert="horz" lIns="91440" tIns="45720" rIns="91440" bIns="45720" rtlCol="0" anchor="t">
            <a:normAutofit/>
          </a:bodyPr>
          <a:lstStyle/>
          <a:p>
            <a:pPr>
              <a:defRPr/>
            </a:pPr>
            <a:r>
              <a:rPr lang="pt-PT" u="sng">
                <a:ea typeface="+mn-lt"/>
                <a:cs typeface="+mn-lt"/>
                <a:hlinkClick r:id="rId2" tooltip="https://moodle.up.pt/"/>
              </a:rPr>
              <a:t>https://moodle.up.pt/</a:t>
            </a:r>
            <a:r>
              <a:rPr lang="pt-PT">
                <a:ea typeface="+mn-lt"/>
                <a:cs typeface="+mn-lt"/>
              </a:rPr>
              <a:t> (course files)</a:t>
            </a:r>
            <a:endParaRPr/>
          </a:p>
          <a:p>
            <a:pPr>
              <a:defRPr/>
            </a:pPr>
            <a:r>
              <a:rPr lang="pt-PT" u="sng">
                <a:ea typeface="+mn-lt"/>
                <a:cs typeface="+mn-lt"/>
                <a:hlinkClick r:id="rId3" tooltip="https://www.kaggle.com/datasets/easonlai/sample-telco-customer-churn-dataset"/>
              </a:rPr>
              <a:t>https://www.kaggle.com/datasets/easonlai/sample-telco-customer-churn-dataset</a:t>
            </a:r>
            <a:endParaRPr lang="pt-PT">
              <a:ea typeface="+mn-lt"/>
              <a:cs typeface="+mn-lt"/>
            </a:endParaRPr>
          </a:p>
          <a:p>
            <a:pPr>
              <a:defRPr/>
            </a:pPr>
            <a:r>
              <a:rPr lang="pt-PT" u="sng">
                <a:solidFill>
                  <a:srgbClr val="FFFFFF">
                    <a:alpha val="70000"/>
                  </a:srgbClr>
                </a:solidFill>
                <a:ea typeface="+mn-lt"/>
                <a:cs typeface="Arial"/>
                <a:hlinkClick r:id="rId4" tooltip="https://www.kaggle.com/datasets/blastchar/telco-customer-churn"/>
              </a:rPr>
              <a:t>https://www.kaggle.com/datasets/blastchar/telco-customer-churn</a:t>
            </a:r>
            <a:endParaRPr lang="pt-PT">
              <a:solidFill>
                <a:srgbClr val="FFFFFF">
                  <a:alpha val="70000"/>
                </a:srgbClr>
              </a:solidFill>
              <a:ea typeface="+mn-lt"/>
              <a:cs typeface="Arial"/>
            </a:endParaRPr>
          </a:p>
          <a:p>
            <a:pPr>
              <a:defRPr/>
            </a:pPr>
            <a:endParaRPr lang="pt-PT">
              <a:solidFill>
                <a:srgbClr val="FFFFFF">
                  <a:alpha val="70000"/>
                </a:srgb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Tools</a:t>
            </a:r>
            <a:r>
              <a:rPr lang="pt-PT"/>
              <a:t> </a:t>
            </a:r>
            <a:r>
              <a:rPr lang="pt-PT"/>
              <a:t>and</a:t>
            </a:r>
            <a:r>
              <a:rPr lang="pt-PT"/>
              <a:t> </a:t>
            </a:r>
            <a:r>
              <a:rPr lang="pt-PT"/>
              <a:t>algorithms</a:t>
            </a:r>
            <a:endParaRPr/>
          </a:p>
        </p:txBody>
      </p:sp>
      <p:sp>
        <p:nvSpPr>
          <p:cNvPr id="3" name="Marcador de Posição de Conteú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45000" lnSpcReduction="11000"/>
          </a:bodyPr>
          <a:lstStyle/>
          <a:p>
            <a:pPr>
              <a:defRPr/>
            </a:pPr>
            <a:r>
              <a:rPr lang="en-GB" sz="2800" b="0" i="0" u="none" strike="noStrike" cap="none" spc="0">
                <a:solidFill>
                  <a:srgbClr val="FFFFFF">
                    <a:alpha val="70000"/>
                  </a:srgbClr>
                </a:solidFill>
                <a:latin typeface="+mn-lt"/>
                <a:ea typeface="+mn-ea"/>
                <a:cs typeface="+mn-cs"/>
              </a:rPr>
              <a:t>For this assignment we will use some python tools and libraries also used in classes which are:</a:t>
            </a:r>
            <a:endParaRPr sz="2800">
              <a:solidFill>
                <a:srgbClr val="FFFFFF">
                  <a:alpha val="70000"/>
                </a:srgbClr>
              </a:solidFill>
            </a:endParaRPr>
          </a:p>
          <a:p>
            <a:pPr>
              <a:defRPr/>
            </a:pPr>
            <a:r>
              <a:rPr lang="en-GB" sz="2800" b="0" i="0" u="none" strike="noStrike" cap="none" spc="0">
                <a:solidFill>
                  <a:srgbClr val="FFFFFF">
                    <a:alpha val="70000"/>
                  </a:srgbClr>
                </a:solidFill>
                <a:latin typeface="+mn-lt"/>
                <a:ea typeface="+mn-ea"/>
                <a:cs typeface="+mn-cs"/>
              </a:rPr>
              <a:t>numpy</a:t>
            </a:r>
            <a:r>
              <a:rPr lang="en-GB" sz="2800" b="0" i="0" u="none" strike="noStrike" cap="none" spc="0">
                <a:solidFill>
                  <a:srgbClr val="FFFFFF">
                    <a:alpha val="70000"/>
                  </a:srgbClr>
                </a:solidFill>
                <a:latin typeface="+mn-lt"/>
                <a:ea typeface="+mn-ea"/>
                <a:cs typeface="+mn-cs"/>
              </a:rPr>
              <a:t> (</a:t>
            </a:r>
            <a:r>
              <a:rPr lang="en-GB" sz="2800" b="0" i="0" u="none" strike="noStrike" cap="none" spc="0">
                <a:solidFill>
                  <a:schemeClr val="tx1">
                    <a:alpha val="70000"/>
                  </a:schemeClr>
                </a:solidFill>
                <a:latin typeface="+mn-lt"/>
                <a:ea typeface="Avenir Next LT Pro"/>
                <a:cs typeface="Avenir Next LT Pro"/>
              </a:rPr>
              <a:t>library used for working with arrays</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pandas (</a:t>
            </a:r>
            <a:r>
              <a:rPr lang="en-GB" sz="2800" b="0" i="0" u="none" strike="noStrike" cap="none" spc="0">
                <a:solidFill>
                  <a:schemeClr val="tx1">
                    <a:alpha val="70000"/>
                  </a:schemeClr>
                </a:solidFill>
                <a:latin typeface="+mn-lt"/>
                <a:ea typeface="Avenir Next LT Pro"/>
                <a:cs typeface="Avenir Next LT Pro"/>
              </a:rPr>
              <a:t>data science/data analysis and machine learning tasks</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cikit</a:t>
            </a:r>
            <a:r>
              <a:rPr lang="en-GB" sz="2800" b="0" i="0" u="none" strike="noStrike" cap="none" spc="0">
                <a:solidFill>
                  <a:srgbClr val="FFFFFF">
                    <a:alpha val="70000"/>
                  </a:srgbClr>
                </a:solidFill>
                <a:latin typeface="+mn-lt"/>
                <a:ea typeface="+mn-ea"/>
                <a:cs typeface="+mn-cs"/>
              </a:rPr>
              <a:t>-learn (</a:t>
            </a:r>
            <a:r>
              <a:rPr lang="en-GB" sz="2800" b="0" i="0" u="none" strike="noStrike" cap="none" spc="0">
                <a:solidFill>
                  <a:schemeClr val="tx1">
                    <a:alpha val="70000"/>
                  </a:schemeClr>
                </a:solidFill>
                <a:latin typeface="+mn-lt"/>
                <a:ea typeface="Avenir Next LT Pro"/>
                <a:cs typeface="Avenir Next LT Pro"/>
              </a:rPr>
              <a:t>machine learning and statistical </a:t>
            </a:r>
            <a:r>
              <a:rPr lang="en-GB" sz="2800" b="0" i="0" u="none" strike="noStrike" cap="none" spc="0">
                <a:solidFill>
                  <a:schemeClr val="tx1">
                    <a:alpha val="70000"/>
                  </a:schemeClr>
                </a:solidFill>
                <a:latin typeface="+mn-lt"/>
                <a:ea typeface="Avenir Next LT Pro"/>
                <a:cs typeface="Avenir Next LT Pro"/>
              </a:rPr>
              <a:t>modeling</a:t>
            </a:r>
            <a:r>
              <a:rPr lang="en-GB" sz="2800" b="0" i="0" u="none" strike="noStrike" cap="none" spc="0">
                <a:solidFill>
                  <a:schemeClr val="tx1">
                    <a:alpha val="70000"/>
                  </a:schemeClr>
                </a:solidFill>
                <a:latin typeface="+mn-lt"/>
                <a:ea typeface="Avenir Next LT Pro"/>
                <a:cs typeface="Avenir Next LT Pro"/>
              </a:rPr>
              <a:t> including classification, regression, clustering and dimensionality reduction</a:t>
            </a:r>
            <a:r>
              <a:rPr lang="en-GB" sz="2800" b="0" i="0" u="none" strike="noStrike" cap="none" spc="0">
                <a:solidFill>
                  <a:srgbClr val="FFFFFF">
                    <a:alpha val="70000"/>
                  </a:srgbClr>
                </a:solidFill>
                <a:latin typeface="+mn-lt"/>
                <a:ea typeface="+mn-ea"/>
                <a:cs typeface="+mn-cs"/>
              </a:rPr>
              <a:t>); </a:t>
            </a:r>
            <a:endParaRPr sz="2800"/>
          </a:p>
          <a:p>
            <a:pPr>
              <a:defRPr/>
            </a:pPr>
            <a:r>
              <a:rPr lang="en-GB" sz="2800" b="0" i="0" u="none" strike="noStrike" cap="none" spc="0">
                <a:solidFill>
                  <a:srgbClr val="FFFFFF">
                    <a:alpha val="70000"/>
                  </a:srgbClr>
                </a:solidFill>
                <a:latin typeface="+mn-lt"/>
                <a:ea typeface="+mn-ea"/>
                <a:cs typeface="+mn-cs"/>
              </a:rPr>
              <a:t>matplotlib (</a:t>
            </a:r>
            <a:r>
              <a:rPr lang="en-GB" sz="2800" b="0" i="0" u="none" strike="noStrike" cap="none" spc="0">
                <a:solidFill>
                  <a:schemeClr val="tx1">
                    <a:alpha val="70000"/>
                  </a:schemeClr>
                </a:solidFill>
                <a:latin typeface="+mn-lt"/>
                <a:ea typeface="Avenir Next LT Pro"/>
                <a:cs typeface="Avenir Next LT Pro"/>
              </a:rPr>
              <a:t>comprehensive library for creating static, animated, and interactive visualizations in Python</a:t>
            </a:r>
            <a:r>
              <a:rPr lang="en-GB" sz="2800" b="0" i="0" u="none" strike="noStrike" cap="none" spc="0">
                <a:solidFill>
                  <a:srgbClr val="FFFFFF">
                    <a:alpha val="70000"/>
                  </a:srgbClr>
                </a:solidFill>
                <a:latin typeface="+mn-lt"/>
                <a:ea typeface="+mn-ea"/>
                <a:cs typeface="+mn-cs"/>
              </a:rPr>
              <a:t>);</a:t>
            </a:r>
            <a:endParaRPr sz="2800"/>
          </a:p>
          <a:p>
            <a:pPr>
              <a:defRPr/>
            </a:pPr>
            <a:r>
              <a:rPr lang="en-GB" sz="2800" b="0" i="0" u="none" strike="noStrike" cap="none" spc="0">
                <a:solidFill>
                  <a:srgbClr val="FFFFFF">
                    <a:alpha val="70000"/>
                  </a:srgbClr>
                </a:solidFill>
                <a:latin typeface="+mn-lt"/>
                <a:ea typeface="+mn-ea"/>
                <a:cs typeface="+mn-cs"/>
              </a:rPr>
              <a:t>seaborn (</a:t>
            </a:r>
            <a:r>
              <a:rPr lang="en-GB" sz="2800" b="0" i="0" u="none" strike="noStrike" cap="none" spc="0">
                <a:solidFill>
                  <a:schemeClr val="tx1">
                    <a:alpha val="70000"/>
                  </a:schemeClr>
                </a:solidFill>
                <a:latin typeface="+mn-lt"/>
                <a:ea typeface="Avenir Next LT Pro"/>
                <a:cs typeface="Avenir Next LT Pro"/>
              </a:rPr>
              <a:t>uses Matplotlib underneath to plot graphs</a:t>
            </a:r>
            <a:r>
              <a:rPr lang="en-GB" sz="2800" b="0" i="0" u="none" strike="noStrike" cap="none" spc="0">
                <a:solidFill>
                  <a:srgbClr val="FFFFFF">
                    <a:alpha val="70000"/>
                  </a:srgbClr>
                </a:solidFill>
                <a:latin typeface="+mn-lt"/>
                <a:ea typeface="+mn-ea"/>
                <a:cs typeface="+mn-cs"/>
              </a:rPr>
              <a:t>),</a:t>
            </a:r>
            <a:endParaRPr/>
          </a:p>
          <a:p>
            <a:pPr>
              <a:defRPr/>
            </a:pPr>
            <a:r>
              <a:rPr lang="pt-PT">
                <a:solidFill>
                  <a:srgbClr val="FFFFFF">
                    <a:alpha val="70000"/>
                  </a:srgbClr>
                </a:solidFill>
              </a:rPr>
              <a:t>p</a:t>
            </a:r>
            <a:r>
              <a:rPr lang="pt-PT" sz="2800">
                <a:solidFill>
                  <a:srgbClr val="FFFFFF">
                    <a:alpha val="70000"/>
                  </a:srgbClr>
                </a:solidFill>
              </a:rPr>
              <a:t>lotpy ( provides online graphing, analysis and statistics tools for individuals and collaboration, as well as scientific graphing libraries for python</a:t>
            </a:r>
            <a:r>
              <a:rPr lang="pt-PT" sz="2800">
                <a:solidFill>
                  <a:srgbClr val="FFFFFF">
                    <a:alpha val="70000"/>
                  </a:srgbClr>
                </a:solidFill>
              </a:rPr>
              <a:t>)</a:t>
            </a:r>
            <a:r>
              <a:rPr lang="pt-PT">
                <a:solidFill>
                  <a:srgbClr val="FFFFFF">
                    <a:alpha val="70000"/>
                  </a:srgbClr>
                </a:solidFill>
              </a:rPr>
              <a:t>;</a:t>
            </a:r>
            <a:endParaRPr sz="2800">
              <a:solidFill>
                <a:srgbClr val="FFFFFF">
                  <a:alpha val="70000"/>
                </a:srgbClr>
              </a:solidFill>
            </a:endParaRPr>
          </a:p>
          <a:p>
            <a:pPr>
              <a:defRPr/>
            </a:pPr>
            <a:r>
              <a:rPr lang="en-GB" sz="2800" b="0" i="0" u="none" strike="noStrike" cap="none" spc="0">
                <a:solidFill>
                  <a:srgbClr val="FFFFFF">
                    <a:alpha val="70000"/>
                  </a:srgbClr>
                </a:solidFill>
                <a:latin typeface="+mn-lt"/>
                <a:ea typeface="+mn-ea"/>
                <a:cs typeface="+mn-cs"/>
              </a:rPr>
              <a:t>Our work will be developed in a python notebook- In our case </a:t>
            </a:r>
            <a:r>
              <a:rPr lang="en-GB" sz="2800" b="0" i="0" u="none" strike="noStrike" cap="none" spc="0">
                <a:solidFill>
                  <a:srgbClr val="FFFFFF">
                    <a:alpha val="70000"/>
                  </a:srgbClr>
                </a:solidFill>
                <a:latin typeface="+mn-lt"/>
                <a:ea typeface="+mn-ea"/>
                <a:cs typeface="+mn-cs"/>
              </a:rPr>
              <a:t>Jupyter</a:t>
            </a:r>
            <a:r>
              <a:rPr lang="en-GB" sz="2800" b="0" i="0" u="none" strike="noStrike" cap="none" spc="0">
                <a:solidFill>
                  <a:srgbClr val="FFFFFF">
                    <a:alpha val="70000"/>
                  </a:srgbClr>
                </a:solidFill>
                <a:latin typeface="+mn-lt"/>
                <a:ea typeface="+mn-ea"/>
                <a:cs typeface="+mn-cs"/>
              </a:rPr>
              <a:t> Notebook, so this packages come standard with the Anaconda python distribution;</a:t>
            </a:r>
            <a:endParaRPr sz="2800"/>
          </a:p>
          <a:p>
            <a:pPr>
              <a:defRPr/>
            </a:pPr>
            <a:r>
              <a:rPr lang="en-GB" sz="2800" b="0" i="0" u="none" strike="noStrike" cap="none" spc="0">
                <a:solidFill>
                  <a:srgbClr val="FFFFFF">
                    <a:alpha val="70000"/>
                  </a:srgbClr>
                </a:solidFill>
                <a:latin typeface="+mn-lt"/>
                <a:ea typeface="+mn-ea"/>
                <a:cs typeface="+mn-cs"/>
              </a:rPr>
              <a:t>To reach the main goal, we need to implement some classification algorithms for supervised learning such as Support Vector Machine, K-Nearest Neighbours or Decision Tree Classification;</a:t>
            </a: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pt-PT"/>
              <a:t>Work</a:t>
            </a:r>
            <a:r>
              <a:rPr lang="pt-PT"/>
              <a:t> </a:t>
            </a:r>
            <a:r>
              <a:rPr lang="pt-PT"/>
              <a:t>already</a:t>
            </a:r>
            <a:r>
              <a:rPr lang="pt-PT"/>
              <a:t> </a:t>
            </a:r>
            <a:r>
              <a:rPr lang="pt-PT"/>
              <a:t>done</a:t>
            </a:r>
            <a:endParaRPr lang="pt-PT"/>
          </a:p>
        </p:txBody>
      </p:sp>
      <p:sp>
        <p:nvSpPr>
          <p:cNvPr id="3" name="Marcador de Posição de Conteú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compatLnSpc="0">
            <a:normAutofit fontScale="77500" lnSpcReduction="20000"/>
          </a:bodyPr>
          <a:lstStyle/>
          <a:p>
            <a:pPr>
              <a:defRPr/>
            </a:pPr>
            <a:r>
              <a:rPr lang="pt-PT" sz="2800" b="1">
                <a:latin typeface="Avenir Next LT Pro (corpo)"/>
                <a:ea typeface="Roboto"/>
              </a:rPr>
              <a:t>Data </a:t>
            </a:r>
            <a:r>
              <a:rPr lang="pt-PT" sz="2800" b="1">
                <a:latin typeface="Avenir Next LT Pro (corpo)"/>
                <a:ea typeface="Roboto"/>
              </a:rPr>
              <a:t>Pre-Processing</a:t>
            </a:r>
            <a:r>
              <a:rPr lang="pt-PT" sz="2800">
                <a:latin typeface="Avenir Next LT Pro (corpo)"/>
                <a:ea typeface="Roboto"/>
              </a:rPr>
              <a:t>: for </a:t>
            </a:r>
            <a:r>
              <a:rPr lang="pt-PT" sz="2800">
                <a:latin typeface="Avenir Next LT Pro (corpo)"/>
                <a:ea typeface="Roboto"/>
              </a:rPr>
              <a:t>this</a:t>
            </a:r>
            <a:r>
              <a:rPr lang="pt-PT" sz="2800">
                <a:latin typeface="Avenir Next LT Pro (corpo)"/>
                <a:ea typeface="Roboto"/>
              </a:rPr>
              <a:t> </a:t>
            </a:r>
            <a:r>
              <a:rPr lang="pt-PT" sz="2800">
                <a:latin typeface="Avenir Next LT Pro (corpo)"/>
                <a:ea typeface="Roboto"/>
              </a:rPr>
              <a:t>part</a:t>
            </a:r>
            <a:r>
              <a:rPr lang="pt-PT" sz="2800">
                <a:latin typeface="Avenir Next LT Pro (corpo)"/>
                <a:ea typeface="Roboto"/>
              </a:rPr>
              <a:t> </a:t>
            </a:r>
            <a:r>
              <a:rPr lang="pt-PT" sz="2800">
                <a:latin typeface="Avenir Next LT Pro (corpo)"/>
                <a:ea typeface="Roboto"/>
              </a:rPr>
              <a:t>we</a:t>
            </a:r>
            <a:r>
              <a:rPr lang="pt-PT" sz="2800">
                <a:latin typeface="Avenir Next LT Pro (corpo)"/>
                <a:ea typeface="Roboto"/>
              </a:rPr>
              <a:t> </a:t>
            </a:r>
            <a:r>
              <a:rPr lang="pt-PT" sz="2800">
                <a:latin typeface="Avenir Next LT Pro (corpo)"/>
                <a:ea typeface="Roboto"/>
              </a:rPr>
              <a:t>have</a:t>
            </a:r>
            <a:r>
              <a:rPr lang="pt-PT" sz="2800">
                <a:latin typeface="Avenir Next LT Pro (corpo)"/>
                <a:ea typeface="Roboto"/>
              </a:rPr>
              <a:t> </a:t>
            </a:r>
            <a:r>
              <a:rPr lang="pt-PT" sz="2800">
                <a:latin typeface="Avenir Next LT Pro (corpo)"/>
                <a:ea typeface="Roboto"/>
              </a:rPr>
              <a:t>already</a:t>
            </a:r>
            <a:r>
              <a:rPr lang="pt-PT" sz="2800">
                <a:latin typeface="Avenir Next LT Pro (corpo)"/>
                <a:ea typeface="Roboto"/>
              </a:rPr>
              <a:t> </a:t>
            </a:r>
            <a:r>
              <a:rPr lang="pt-PT" sz="2800">
                <a:latin typeface="Avenir Next LT Pro (corpo)"/>
                <a:ea typeface="Roboto"/>
              </a:rPr>
              <a:t>done</a:t>
            </a:r>
            <a:r>
              <a:rPr lang="pt-PT" sz="2800">
                <a:latin typeface="Avenir Next LT Pro (corpo)"/>
                <a:ea typeface="Roboto"/>
              </a:rPr>
              <a:t> a </a:t>
            </a:r>
            <a:r>
              <a:rPr lang="pt-PT" sz="2800">
                <a:latin typeface="Avenir Next LT Pro (corpo)"/>
                <a:ea typeface="Roboto"/>
              </a:rPr>
              <a:t>simple</a:t>
            </a:r>
            <a:r>
              <a:rPr lang="pt-PT" sz="2800">
                <a:latin typeface="Avenir Next LT Pro (corpo)"/>
                <a:ea typeface="Roboto"/>
              </a:rPr>
              <a:t> </a:t>
            </a:r>
            <a:r>
              <a:rPr lang="pt-PT" sz="2800">
                <a:latin typeface="Avenir Next LT Pro (corpo)"/>
                <a:ea typeface="Roboto"/>
              </a:rPr>
              <a:t>explanation</a:t>
            </a:r>
            <a:r>
              <a:rPr lang="pt-PT" sz="2800">
                <a:latin typeface="Avenir Next LT Pro (corpo)"/>
                <a:ea typeface="Roboto"/>
              </a:rPr>
              <a:t> </a:t>
            </a:r>
            <a:r>
              <a:rPr lang="pt-PT" sz="2800">
                <a:latin typeface="Avenir Next LT Pro (corpo)"/>
                <a:ea typeface="Roboto"/>
              </a:rPr>
              <a:t>of</a:t>
            </a:r>
            <a:r>
              <a:rPr lang="pt-PT" sz="2800">
                <a:latin typeface="Avenir Next LT Pro (corpo)"/>
                <a:ea typeface="Roboto"/>
              </a:rPr>
              <a:t> </a:t>
            </a:r>
            <a:r>
              <a:rPr lang="pt-PT" sz="2800">
                <a:latin typeface="Avenir Next LT Pro (corpo)"/>
                <a:ea typeface="Roboto"/>
              </a:rPr>
              <a:t>what</a:t>
            </a:r>
            <a:r>
              <a:rPr lang="pt-PT" sz="2800">
                <a:latin typeface="Avenir Next LT Pro (corpo)"/>
                <a:ea typeface="Roboto"/>
              </a:rPr>
              <a:t> </a:t>
            </a:r>
            <a:r>
              <a:rPr lang="pt-PT" sz="2800">
                <a:latin typeface="Avenir Next LT Pro (corpo)"/>
                <a:ea typeface="Roboto"/>
              </a:rPr>
              <a:t>each</a:t>
            </a:r>
            <a:r>
              <a:rPr lang="pt-PT" sz="2800">
                <a:latin typeface="Avenir Next LT Pro (corpo)"/>
                <a:ea typeface="Roboto"/>
              </a:rPr>
              <a:t> </a:t>
            </a:r>
            <a:r>
              <a:rPr lang="pt-PT" sz="2800">
                <a:latin typeface="Avenir Next LT Pro (corpo)"/>
                <a:ea typeface="Roboto"/>
              </a:rPr>
              <a:t>column</a:t>
            </a:r>
            <a:r>
              <a:rPr lang="pt-PT" sz="2800">
                <a:latin typeface="Avenir Next LT Pro (corpo)"/>
                <a:ea typeface="Roboto"/>
              </a:rPr>
              <a:t> </a:t>
            </a:r>
            <a:r>
              <a:rPr lang="pt-PT" sz="2800">
                <a:latin typeface="Avenir Next LT Pro (corpo)"/>
                <a:ea typeface="Roboto"/>
              </a:rPr>
              <a:t>represents</a:t>
            </a:r>
            <a:r>
              <a:rPr lang="pt-PT" sz="2800">
                <a:latin typeface="Avenir Next LT Pro (corpo)"/>
                <a:ea typeface="Roboto"/>
              </a:rPr>
              <a:t> as </a:t>
            </a:r>
            <a:r>
              <a:rPr lang="pt-PT" sz="2800">
                <a:latin typeface="Avenir Next LT Pro (corpo)"/>
                <a:ea typeface="Roboto"/>
              </a:rPr>
              <a:t>well</a:t>
            </a:r>
            <a:r>
              <a:rPr lang="pt-PT" sz="2800">
                <a:latin typeface="Avenir Next LT Pro (corpo)"/>
                <a:ea typeface="Roboto"/>
              </a:rPr>
              <a:t> as </a:t>
            </a:r>
            <a:r>
              <a:rPr lang="pt-PT" sz="2800">
                <a:latin typeface="Avenir Next LT Pro (corpo)"/>
                <a:ea typeface="Roboto"/>
              </a:rPr>
              <a:t>loading</a:t>
            </a:r>
            <a:r>
              <a:rPr lang="pt-PT" sz="2800">
                <a:latin typeface="Avenir Next LT Pro (corpo)"/>
                <a:ea typeface="Roboto"/>
              </a:rPr>
              <a:t> </a:t>
            </a:r>
            <a:r>
              <a:rPr lang="pt-PT" sz="2800">
                <a:latin typeface="Avenir Next LT Pro (corpo)"/>
                <a:ea typeface="Roboto"/>
              </a:rPr>
              <a:t>all</a:t>
            </a:r>
            <a:r>
              <a:rPr lang="pt-PT" sz="2800">
                <a:latin typeface="Avenir Next LT Pro (corpo)"/>
                <a:ea typeface="Roboto"/>
              </a:rPr>
              <a:t> </a:t>
            </a:r>
            <a:r>
              <a:rPr lang="pt-PT" sz="2800">
                <a:latin typeface="Avenir Next LT Pro (corpo)"/>
                <a:ea typeface="Roboto"/>
              </a:rPr>
              <a:t>the</a:t>
            </a:r>
            <a:r>
              <a:rPr lang="pt-PT" sz="2800">
                <a:latin typeface="Avenir Next LT Pro (corpo)"/>
                <a:ea typeface="Roboto"/>
              </a:rPr>
              <a:t> data. </a:t>
            </a:r>
            <a:r>
              <a:rPr lang="pt-PT" sz="2800">
                <a:latin typeface="Avenir Next LT Pro (corpo)"/>
                <a:ea typeface="Roboto"/>
              </a:rPr>
              <a:t>After</a:t>
            </a:r>
            <a:r>
              <a:rPr lang="pt-PT" sz="2800">
                <a:latin typeface="Avenir Next LT Pro (corpo)"/>
                <a:ea typeface="Roboto"/>
              </a:rPr>
              <a:t> </a:t>
            </a:r>
            <a:r>
              <a:rPr lang="pt-PT" sz="2800">
                <a:latin typeface="Avenir Next LT Pro (corpo)"/>
                <a:ea typeface="Roboto"/>
              </a:rPr>
              <a:t>that</a:t>
            </a:r>
            <a:r>
              <a:rPr lang="pt-PT" sz="2800">
                <a:latin typeface="Avenir Next LT Pro (corpo)"/>
                <a:ea typeface="Roboto"/>
              </a:rPr>
              <a:t> </a:t>
            </a:r>
            <a:r>
              <a:rPr lang="pt-PT" sz="2800">
                <a:latin typeface="Avenir Next LT Pro (corpo)"/>
                <a:ea typeface="Roboto"/>
              </a:rPr>
              <a:t>we</a:t>
            </a:r>
            <a:r>
              <a:rPr lang="pt-PT" sz="2800">
                <a:latin typeface="Avenir Next LT Pro (corpo)"/>
                <a:ea typeface="Roboto"/>
              </a:rPr>
              <a:t> </a:t>
            </a:r>
            <a:r>
              <a:rPr lang="pt-PT" sz="2800">
                <a:latin typeface="Avenir Next LT Pro (corpo)"/>
                <a:ea typeface="Roboto"/>
              </a:rPr>
              <a:t>verify</a:t>
            </a:r>
            <a:r>
              <a:rPr lang="pt-PT" sz="2800">
                <a:latin typeface="Avenir Next LT Pro (corpo)"/>
                <a:ea typeface="Roboto"/>
              </a:rPr>
              <a:t> </a:t>
            </a:r>
            <a:r>
              <a:rPr lang="pt-PT" sz="2800">
                <a:latin typeface="Avenir Next LT Pro (corpo)"/>
                <a:ea typeface="Roboto"/>
              </a:rPr>
              <a:t>the</a:t>
            </a:r>
            <a:r>
              <a:rPr lang="pt-PT" sz="2800">
                <a:latin typeface="Avenir Next LT Pro (corpo)"/>
                <a:ea typeface="Roboto"/>
              </a:rPr>
              <a:t> </a:t>
            </a:r>
            <a:r>
              <a:rPr lang="pt-PT" sz="2800">
                <a:latin typeface="Avenir Next LT Pro (corpo)"/>
                <a:ea typeface="Roboto"/>
              </a:rPr>
              <a:t>existance</a:t>
            </a:r>
            <a:r>
              <a:rPr lang="pt-PT" sz="2800">
                <a:latin typeface="Avenir Next LT Pro (corpo)"/>
                <a:ea typeface="Roboto"/>
              </a:rPr>
              <a:t> </a:t>
            </a:r>
            <a:r>
              <a:rPr lang="pt-PT" sz="2800">
                <a:latin typeface="Avenir Next LT Pro (corpo)"/>
                <a:ea typeface="Roboto"/>
              </a:rPr>
              <a:t>of</a:t>
            </a:r>
            <a:r>
              <a:rPr lang="pt-PT" sz="2800">
                <a:latin typeface="Avenir Next LT Pro (corpo)"/>
                <a:ea typeface="Roboto"/>
              </a:rPr>
              <a:t> </a:t>
            </a:r>
            <a:r>
              <a:rPr lang="pt-PT" sz="2800">
                <a:latin typeface="Avenir Next LT Pro (corpo)"/>
                <a:ea typeface="Roboto"/>
              </a:rPr>
              <a:t>any</a:t>
            </a:r>
            <a:r>
              <a:rPr lang="pt-PT" sz="2800">
                <a:latin typeface="Avenir Next LT Pro (corpo)"/>
                <a:ea typeface="Roboto"/>
              </a:rPr>
              <a:t> </a:t>
            </a:r>
            <a:r>
              <a:rPr lang="pt-PT" sz="2800">
                <a:latin typeface="Avenir Next LT Pro (corpo)"/>
                <a:ea typeface="Roboto"/>
              </a:rPr>
              <a:t>missing</a:t>
            </a:r>
            <a:r>
              <a:rPr lang="pt-PT" sz="2800">
                <a:latin typeface="Avenir Next LT Pro (corpo)"/>
                <a:ea typeface="Roboto"/>
              </a:rPr>
              <a:t> </a:t>
            </a:r>
            <a:r>
              <a:rPr lang="pt-PT" sz="2800">
                <a:latin typeface="Avenir Next LT Pro (corpo)"/>
                <a:ea typeface="Roboto"/>
              </a:rPr>
              <a:t>values</a:t>
            </a:r>
            <a:r>
              <a:rPr lang="pt-PT" sz="2800">
                <a:latin typeface="Avenir Next LT Pro (corpo)"/>
                <a:ea typeface="Roboto"/>
              </a:rPr>
              <a:t> (no </a:t>
            </a:r>
            <a:r>
              <a:rPr lang="pt-PT" sz="2800">
                <a:latin typeface="Avenir Next LT Pro (corpo)"/>
                <a:ea typeface="Roboto"/>
              </a:rPr>
              <a:t>null</a:t>
            </a:r>
            <a:r>
              <a:rPr lang="pt-PT" sz="2800">
                <a:latin typeface="Avenir Next LT Pro (corpo)"/>
                <a:ea typeface="Roboto"/>
              </a:rPr>
              <a:t> </a:t>
            </a:r>
            <a:r>
              <a:rPr lang="pt-PT" sz="2800">
                <a:latin typeface="Avenir Next LT Pro (corpo)"/>
                <a:ea typeface="Roboto"/>
              </a:rPr>
              <a:t>values</a:t>
            </a:r>
            <a:r>
              <a:rPr lang="pt-PT" sz="2800">
                <a:latin typeface="Avenir Next LT Pro (corpo)"/>
                <a:ea typeface="Roboto"/>
              </a:rPr>
              <a:t> </a:t>
            </a:r>
            <a:r>
              <a:rPr lang="pt-PT" sz="2800">
                <a:latin typeface="Avenir Next LT Pro (corpo)"/>
                <a:ea typeface="Roboto"/>
              </a:rPr>
              <a:t>were</a:t>
            </a:r>
            <a:r>
              <a:rPr lang="pt-PT" sz="2800">
                <a:latin typeface="Avenir Next LT Pro (corpo)"/>
                <a:ea typeface="Roboto"/>
              </a:rPr>
              <a:t> </a:t>
            </a:r>
            <a:r>
              <a:rPr lang="pt-PT" sz="2800">
                <a:latin typeface="Avenir Next LT Pro (corpo)"/>
                <a:ea typeface="Roboto"/>
              </a:rPr>
              <a:t>found</a:t>
            </a:r>
            <a:r>
              <a:rPr lang="pt-PT" sz="2800">
                <a:latin typeface="Avenir Next LT Pro (corpo)"/>
                <a:ea typeface="Roboto"/>
              </a:rPr>
              <a:t>) </a:t>
            </a:r>
            <a:r>
              <a:rPr lang="pt-PT" sz="2800">
                <a:latin typeface="Avenir Next LT Pro (corpo)"/>
                <a:ea typeface="Roboto"/>
              </a:rPr>
              <a:t>or</a:t>
            </a:r>
            <a:r>
              <a:rPr lang="pt-PT" sz="2800">
                <a:latin typeface="Avenir Next LT Pro (corpo)"/>
                <a:ea typeface="Roboto"/>
              </a:rPr>
              <a:t> </a:t>
            </a:r>
            <a:r>
              <a:rPr lang="pt-PT" sz="2800">
                <a:latin typeface="Avenir Next LT Pro (corpo)"/>
                <a:ea typeface="Roboto"/>
              </a:rPr>
              <a:t>repeated</a:t>
            </a:r>
            <a:r>
              <a:rPr lang="pt-PT" sz="2800">
                <a:latin typeface="Avenir Next LT Pro (corpo)"/>
                <a:ea typeface="Roboto"/>
              </a:rPr>
              <a:t> </a:t>
            </a:r>
            <a:r>
              <a:rPr lang="pt-PT" sz="2800">
                <a:latin typeface="Avenir Next LT Pro (corpo)"/>
                <a:ea typeface="Roboto"/>
              </a:rPr>
              <a:t>values</a:t>
            </a:r>
            <a:r>
              <a:rPr lang="pt-PT" sz="2800">
                <a:latin typeface="Avenir Next LT Pro (corpo)"/>
                <a:ea typeface="Roboto"/>
              </a:rPr>
              <a:t> (</a:t>
            </a:r>
            <a:r>
              <a:rPr lang="pt-PT" sz="2800">
                <a:latin typeface="Avenir Next LT Pro (corpo)"/>
                <a:ea typeface="Roboto"/>
              </a:rPr>
              <a:t>only</a:t>
            </a:r>
            <a:r>
              <a:rPr lang="pt-PT" sz="2800">
                <a:latin typeface="Avenir Next LT Pro (corpo)"/>
                <a:ea typeface="Roboto"/>
              </a:rPr>
              <a:t> </a:t>
            </a:r>
            <a:r>
              <a:rPr lang="pt-PT" sz="2800">
                <a:latin typeface="Avenir Next LT Pro (corpo)"/>
                <a:ea typeface="Roboto"/>
              </a:rPr>
              <a:t>the</a:t>
            </a:r>
            <a:r>
              <a:rPr lang="pt-PT" sz="2800">
                <a:latin typeface="Avenir Next LT Pro (corpo)"/>
                <a:ea typeface="Roboto"/>
              </a:rPr>
              <a:t> </a:t>
            </a:r>
            <a:r>
              <a:rPr lang="pt-PT" sz="2800">
                <a:latin typeface="Avenir Next LT Pro (corpo)"/>
                <a:ea typeface="Roboto"/>
              </a:rPr>
              <a:t>customerId</a:t>
            </a:r>
            <a:r>
              <a:rPr lang="pt-PT" sz="2800">
                <a:latin typeface="Avenir Next LT Pro (corpo)"/>
                <a:ea typeface="Roboto"/>
              </a:rPr>
              <a:t> must </a:t>
            </a:r>
            <a:r>
              <a:rPr lang="pt-PT" sz="2800">
                <a:latin typeface="Avenir Next LT Pro (corpo)"/>
                <a:ea typeface="Roboto"/>
              </a:rPr>
              <a:t>be</a:t>
            </a:r>
            <a:r>
              <a:rPr lang="pt-PT" sz="2800">
                <a:latin typeface="Avenir Next LT Pro (corpo)"/>
                <a:ea typeface="Roboto"/>
              </a:rPr>
              <a:t> </a:t>
            </a:r>
            <a:r>
              <a:rPr lang="pt-PT" sz="2800">
                <a:latin typeface="Avenir Next LT Pro (corpo)"/>
                <a:ea typeface="Roboto"/>
              </a:rPr>
              <a:t>unique</a:t>
            </a:r>
            <a:r>
              <a:rPr lang="pt-PT" sz="2800">
                <a:latin typeface="Avenir Next LT Pro (corpo)"/>
                <a:ea typeface="Roboto"/>
              </a:rPr>
              <a:t>) </a:t>
            </a:r>
            <a:r>
              <a:rPr lang="pt-PT" sz="2800">
                <a:latin typeface="Avenir Next LT Pro (corpo)"/>
                <a:ea typeface="Roboto"/>
              </a:rPr>
              <a:t>and</a:t>
            </a:r>
            <a:r>
              <a:rPr lang="pt-PT" sz="2800">
                <a:latin typeface="Avenir Next LT Pro (corpo)"/>
                <a:ea typeface="Roboto"/>
              </a:rPr>
              <a:t> remove </a:t>
            </a:r>
            <a:r>
              <a:rPr lang="pt-PT" sz="2800">
                <a:latin typeface="Avenir Next LT Pro (corpo)"/>
                <a:ea typeface="Roboto"/>
              </a:rPr>
              <a:t>unnecessary</a:t>
            </a:r>
            <a:r>
              <a:rPr lang="pt-PT" sz="2800">
                <a:latin typeface="Avenir Next LT Pro (corpo)"/>
                <a:ea typeface="Roboto"/>
              </a:rPr>
              <a:t> </a:t>
            </a:r>
            <a:r>
              <a:rPr lang="pt-PT" sz="2800">
                <a:latin typeface="Avenir Next LT Pro (corpo)"/>
                <a:ea typeface="Roboto"/>
              </a:rPr>
              <a:t>columns</a:t>
            </a:r>
            <a:r>
              <a:rPr lang="pt-PT" sz="2800">
                <a:latin typeface="Avenir Next LT Pro (corpo)"/>
                <a:ea typeface="Roboto"/>
              </a:rPr>
              <a:t> for </a:t>
            </a:r>
            <a:r>
              <a:rPr lang="pt-PT" sz="2800">
                <a:latin typeface="Avenir Next LT Pro (corpo)"/>
                <a:ea typeface="Roboto"/>
              </a:rPr>
              <a:t>our</a:t>
            </a:r>
            <a:r>
              <a:rPr lang="pt-PT" sz="2800">
                <a:latin typeface="Avenir Next LT Pro (corpo)"/>
                <a:ea typeface="Roboto"/>
              </a:rPr>
              <a:t> </a:t>
            </a:r>
            <a:r>
              <a:rPr lang="pt-PT" sz="2800">
                <a:latin typeface="Avenir Next LT Pro (corpo)"/>
                <a:ea typeface="Roboto"/>
              </a:rPr>
              <a:t>analysis</a:t>
            </a:r>
            <a:r>
              <a:rPr lang="pt-PT" sz="2800">
                <a:latin typeface="Avenir Next LT Pro (corpo)"/>
                <a:ea typeface="Roboto"/>
              </a:rPr>
              <a:t> (</a:t>
            </a:r>
            <a:r>
              <a:rPr lang="pt-PT" sz="2800">
                <a:latin typeface="Avenir Next LT Pro (corpo)"/>
                <a:ea typeface="Roboto"/>
              </a:rPr>
              <a:t>customerId</a:t>
            </a:r>
            <a:r>
              <a:rPr lang="pt-PT" sz="2800">
                <a:latin typeface="Avenir Next LT Pro (corpo)"/>
                <a:ea typeface="Roboto"/>
              </a:rPr>
              <a:t> </a:t>
            </a:r>
            <a:r>
              <a:rPr lang="pt-PT" sz="2800">
                <a:latin typeface="Avenir Next LT Pro (corpo)"/>
                <a:ea typeface="Roboto"/>
              </a:rPr>
              <a:t>will</a:t>
            </a:r>
            <a:r>
              <a:rPr lang="pt-PT" sz="2800">
                <a:latin typeface="Avenir Next LT Pro (corpo)"/>
                <a:ea typeface="Roboto"/>
              </a:rPr>
              <a:t> </a:t>
            </a:r>
            <a:r>
              <a:rPr lang="pt-PT" sz="2800">
                <a:latin typeface="Avenir Next LT Pro (corpo)"/>
                <a:ea typeface="Roboto"/>
              </a:rPr>
              <a:t>have</a:t>
            </a:r>
            <a:r>
              <a:rPr lang="pt-PT" sz="2800">
                <a:latin typeface="Avenir Next LT Pro (corpo)"/>
                <a:ea typeface="Roboto"/>
              </a:rPr>
              <a:t> no </a:t>
            </a:r>
            <a:r>
              <a:rPr lang="pt-PT" sz="2800">
                <a:latin typeface="Avenir Next LT Pro (corpo)"/>
                <a:ea typeface="Roboto"/>
              </a:rPr>
              <a:t>impact</a:t>
            </a:r>
            <a:r>
              <a:rPr lang="pt-PT" sz="2800">
                <a:latin typeface="Avenir Next LT Pro (corpo)"/>
                <a:ea typeface="Roboto"/>
              </a:rPr>
              <a:t> for </a:t>
            </a:r>
            <a:r>
              <a:rPr lang="pt-PT" sz="2800">
                <a:latin typeface="Avenir Next LT Pro (corpo)"/>
                <a:ea typeface="Roboto"/>
              </a:rPr>
              <a:t>the</a:t>
            </a:r>
            <a:r>
              <a:rPr lang="pt-PT" sz="2800">
                <a:latin typeface="Avenir Next LT Pro (corpo)"/>
                <a:ea typeface="Roboto"/>
              </a:rPr>
              <a:t> data </a:t>
            </a:r>
            <a:r>
              <a:rPr lang="pt-PT" sz="2800">
                <a:latin typeface="Avenir Next LT Pro (corpo)"/>
                <a:ea typeface="Roboto"/>
              </a:rPr>
              <a:t>study</a:t>
            </a:r>
            <a:r>
              <a:rPr lang="pt-PT" sz="2800">
                <a:latin typeface="Avenir Next LT Pro (corpo)"/>
                <a:ea typeface="Roboto"/>
              </a:rPr>
              <a:t>).  </a:t>
            </a:r>
            <a:endParaRPr/>
          </a:p>
          <a:p>
            <a:pPr algn="l">
              <a:buFont typeface="Arial"/>
              <a:buChar char="•"/>
              <a:defRPr/>
            </a:pPr>
            <a:r>
              <a:rPr lang="pt-PT" sz="2800" b="1" i="0" u="none" strike="noStrike" cap="none" spc="0">
                <a:solidFill>
                  <a:schemeClr val="tx1">
                    <a:alpha val="70000"/>
                  </a:schemeClr>
                </a:solidFill>
                <a:latin typeface="Avenir Next LT Pro (corpo)"/>
                <a:ea typeface="Roboto"/>
                <a:cs typeface="Avenir Next LT Pro (corpo)"/>
              </a:rPr>
              <a:t>Data </a:t>
            </a:r>
            <a:r>
              <a:rPr lang="pt-PT" sz="2800" b="1" i="0" u="none" strike="noStrike" cap="none" spc="0">
                <a:solidFill>
                  <a:schemeClr val="tx1">
                    <a:alpha val="70000"/>
                  </a:schemeClr>
                </a:solidFill>
                <a:latin typeface="Avenir Next LT Pro (corpo)"/>
                <a:ea typeface="Roboto"/>
                <a:cs typeface="Avenir Next LT Pro (corpo)"/>
              </a:rPr>
              <a:t>Visualization</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we</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made</a:t>
            </a:r>
            <a:r>
              <a:rPr lang="pt-PT" sz="2800" b="0" i="0" u="none" strike="noStrike" cap="none" spc="0">
                <a:solidFill>
                  <a:schemeClr val="tx1">
                    <a:alpha val="70000"/>
                  </a:schemeClr>
                </a:solidFill>
                <a:latin typeface="Avenir Next LT Pro (corpo)"/>
                <a:ea typeface="Roboto"/>
                <a:cs typeface="Avenir Next LT Pro (corpo)"/>
              </a:rPr>
              <a:t> a </a:t>
            </a:r>
            <a:r>
              <a:rPr lang="pt-PT" sz="2800" b="0" i="0" u="none" strike="noStrike" cap="none" spc="0">
                <a:solidFill>
                  <a:schemeClr val="tx1">
                    <a:alpha val="70000"/>
                  </a:schemeClr>
                </a:solidFill>
                <a:latin typeface="Avenir Next LT Pro (corpo)"/>
                <a:ea typeface="Roboto"/>
                <a:cs typeface="Avenir Next LT Pro (corpo)"/>
              </a:rPr>
              <a:t>simple</a:t>
            </a:r>
            <a:r>
              <a:rPr lang="pt-PT" sz="2800" b="0" i="0" u="none" strike="noStrike" cap="none" spc="0">
                <a:solidFill>
                  <a:schemeClr val="tx1">
                    <a:alpha val="70000"/>
                  </a:schemeClr>
                </a:solidFill>
                <a:latin typeface="Avenir Next LT Pro (corpo)"/>
                <a:ea typeface="Roboto"/>
                <a:cs typeface="Avenir Next LT Pro (corpo)"/>
              </a:rPr>
              <a:t> bar </a:t>
            </a:r>
            <a:r>
              <a:rPr lang="pt-PT" sz="2800" b="0" i="0" u="none" strike="noStrike" cap="none" spc="0">
                <a:solidFill>
                  <a:schemeClr val="tx1">
                    <a:alpha val="70000"/>
                  </a:schemeClr>
                </a:solidFill>
                <a:latin typeface="Avenir Next LT Pro (corpo)"/>
                <a:ea typeface="Roboto"/>
                <a:cs typeface="Avenir Next LT Pro (corpo)"/>
              </a:rPr>
              <a:t>plot</a:t>
            </a:r>
            <a:r>
              <a:rPr lang="pt-PT" sz="2800" b="0" i="0" u="none" strike="noStrike" cap="none" spc="0">
                <a:solidFill>
                  <a:schemeClr val="tx1">
                    <a:alpha val="70000"/>
                  </a:schemeClr>
                </a:solidFill>
                <a:latin typeface="Avenir Next LT Pro (corpo)"/>
                <a:ea typeface="Roboto"/>
                <a:cs typeface="Avenir Next LT Pro (corpo)"/>
              </a:rPr>
              <a:t> to compare </a:t>
            </a:r>
            <a:r>
              <a:rPr lang="pt-PT" sz="2800" b="0" i="0" u="none" strike="noStrike" cap="none" spc="0">
                <a:solidFill>
                  <a:schemeClr val="tx1">
                    <a:alpha val="70000"/>
                  </a:schemeClr>
                </a:solidFill>
                <a:latin typeface="Avenir Next LT Pro (corpo)"/>
                <a:ea typeface="Roboto"/>
                <a:cs typeface="Avenir Next LT Pro (corpo)"/>
              </a:rPr>
              <a:t>the</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churn</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and</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an</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histogram</a:t>
            </a:r>
            <a:r>
              <a:rPr lang="pt-PT" sz="2800" b="0" i="0" u="none" strike="noStrike" cap="none" spc="0">
                <a:solidFill>
                  <a:schemeClr val="tx1">
                    <a:alpha val="70000"/>
                  </a:schemeClr>
                </a:solidFill>
                <a:latin typeface="Avenir Next LT Pro (corpo)"/>
                <a:ea typeface="Roboto"/>
                <a:cs typeface="Avenir Next LT Pro (corpo)"/>
              </a:rPr>
              <a:t> to </a:t>
            </a:r>
            <a:r>
              <a:rPr lang="pt-PT" sz="2800" b="0" i="0" u="none" strike="noStrike" cap="none" spc="0">
                <a:solidFill>
                  <a:schemeClr val="tx1">
                    <a:alpha val="70000"/>
                  </a:schemeClr>
                </a:solidFill>
                <a:latin typeface="Avenir Next LT Pro (corpo)"/>
                <a:ea typeface="Roboto"/>
                <a:cs typeface="Avenir Next LT Pro (corpo)"/>
              </a:rPr>
              <a:t>verify</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any</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relation</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between</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tenure</a:t>
            </a:r>
            <a:r>
              <a:rPr lang="pt-PT" sz="2800" b="0" i="0" u="none" strike="noStrike" cap="none" spc="0">
                <a:solidFill>
                  <a:schemeClr val="tx1">
                    <a:alpha val="70000"/>
                  </a:schemeClr>
                </a:solidFill>
                <a:latin typeface="Avenir Next LT Pro (corpo)"/>
                <a:ea typeface="Roboto"/>
                <a:cs typeface="Avenir Next LT Pro (corpo)"/>
              </a:rPr>
              <a:t>, gender </a:t>
            </a:r>
            <a:r>
              <a:rPr lang="pt-PT" sz="2800" b="0" i="0" u="none" strike="noStrike" cap="none" spc="0">
                <a:solidFill>
                  <a:schemeClr val="tx1">
                    <a:alpha val="70000"/>
                  </a:schemeClr>
                </a:solidFill>
                <a:latin typeface="Avenir Next LT Pro (corpo)"/>
                <a:ea typeface="Roboto"/>
                <a:cs typeface="Avenir Next LT Pro (corpo)"/>
              </a:rPr>
              <a:t>and</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churn</a:t>
            </a:r>
            <a:r>
              <a:rPr lang="pt-PT" sz="2800" b="0" i="0" u="none" strike="noStrike" cap="none" spc="0">
                <a:solidFill>
                  <a:schemeClr val="tx1">
                    <a:alpha val="70000"/>
                  </a:schemeClr>
                </a:solidFill>
                <a:latin typeface="Avenir Next LT Pro (corpo)"/>
                <a:ea typeface="Roboto"/>
                <a:cs typeface="Avenir Next LT Pro (corpo)"/>
              </a:rPr>
              <a:t>. Also, </a:t>
            </a:r>
            <a:r>
              <a:rPr lang="pt-PT" sz="2800" b="0" i="0" u="none" strike="noStrike" cap="none" spc="0">
                <a:solidFill>
                  <a:schemeClr val="tx1">
                    <a:alpha val="70000"/>
                  </a:schemeClr>
                </a:solidFill>
                <a:latin typeface="Avenir Next LT Pro (corpo)"/>
                <a:ea typeface="Roboto"/>
                <a:cs typeface="Avenir Next LT Pro (corpo)"/>
              </a:rPr>
              <a:t>we</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create</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another</a:t>
            </a:r>
            <a:r>
              <a:rPr lang="pt-PT" sz="2800" b="0" i="0" u="none" strike="noStrike" cap="none" spc="0">
                <a:solidFill>
                  <a:schemeClr val="tx1">
                    <a:alpha val="70000"/>
                  </a:schemeClr>
                </a:solidFill>
                <a:latin typeface="Avenir Next LT Pro (corpo)"/>
                <a:ea typeface="Roboto"/>
                <a:cs typeface="Avenir Next LT Pro (corpo)"/>
              </a:rPr>
              <a:t> bar </a:t>
            </a:r>
            <a:r>
              <a:rPr lang="pt-PT" sz="2800" b="0" i="0" u="none" strike="noStrike" cap="none" spc="0">
                <a:solidFill>
                  <a:schemeClr val="tx1">
                    <a:alpha val="70000"/>
                  </a:schemeClr>
                </a:solidFill>
                <a:latin typeface="Avenir Next LT Pro (corpo)"/>
                <a:ea typeface="Roboto"/>
                <a:cs typeface="Avenir Next LT Pro (corpo)"/>
              </a:rPr>
              <a:t>plot</a:t>
            </a:r>
            <a:r>
              <a:rPr lang="pt-PT" sz="2800" b="0" i="0" u="none" strike="noStrike" cap="none" spc="0">
                <a:solidFill>
                  <a:schemeClr val="tx1">
                    <a:alpha val="70000"/>
                  </a:schemeClr>
                </a:solidFill>
                <a:latin typeface="Avenir Next LT Pro (corpo)"/>
                <a:ea typeface="Roboto"/>
                <a:cs typeface="Avenir Next LT Pro (corpo)"/>
              </a:rPr>
              <a:t> to compare </a:t>
            </a:r>
            <a:r>
              <a:rPr lang="pt-PT" sz="2800" b="0" i="0" u="none" strike="noStrike" cap="none" spc="0">
                <a:solidFill>
                  <a:schemeClr val="tx1">
                    <a:alpha val="70000"/>
                  </a:schemeClr>
                </a:solidFill>
                <a:latin typeface="Avenir Next LT Pro (corpo)"/>
                <a:ea typeface="Roboto"/>
                <a:cs typeface="Avenir Next LT Pro (corpo)"/>
              </a:rPr>
              <a:t>the</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churn</a:t>
            </a:r>
            <a:r>
              <a:rPr lang="pt-PT" sz="2800" b="0" i="0" u="none" strike="noStrike" cap="none" spc="0">
                <a:solidFill>
                  <a:schemeClr val="tx1">
                    <a:alpha val="70000"/>
                  </a:schemeClr>
                </a:solidFill>
                <a:latin typeface="Avenir Next LT Pro (corpo)"/>
                <a:ea typeface="Roboto"/>
                <a:cs typeface="Avenir Next LT Pro (corpo)"/>
              </a:rPr>
              <a:t> for </a:t>
            </a:r>
            <a:r>
              <a:rPr lang="pt-PT" sz="2800" b="0" i="0" u="none" strike="noStrike" cap="none" spc="0">
                <a:solidFill>
                  <a:schemeClr val="tx1">
                    <a:alpha val="70000"/>
                  </a:schemeClr>
                </a:solidFill>
                <a:latin typeface="Avenir Next LT Pro (corpo)"/>
                <a:ea typeface="Roboto"/>
                <a:cs typeface="Avenir Next LT Pro (corpo)"/>
              </a:rPr>
              <a:t>each</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type</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of</a:t>
            </a:r>
            <a:r>
              <a:rPr lang="pt-PT" sz="2800" b="0" i="0" u="none" strike="noStrike" cap="none" spc="0">
                <a:solidFill>
                  <a:schemeClr val="tx1">
                    <a:alpha val="70000"/>
                  </a:schemeClr>
                </a:solidFill>
                <a:latin typeface="Avenir Next LT Pro (corpo)"/>
                <a:ea typeface="Roboto"/>
                <a:cs typeface="Avenir Next LT Pro (corpo)"/>
              </a:rPr>
              <a:t> </a:t>
            </a:r>
            <a:r>
              <a:rPr lang="pt-PT" sz="2800" b="0" i="0" u="none" strike="noStrike" cap="none" spc="0">
                <a:solidFill>
                  <a:schemeClr val="tx1">
                    <a:alpha val="70000"/>
                  </a:schemeClr>
                </a:solidFill>
                <a:latin typeface="Avenir Next LT Pro (corpo)"/>
                <a:ea typeface="Roboto"/>
                <a:cs typeface="Avenir Next LT Pro (corpo)"/>
              </a:rPr>
              <a:t>contract</a:t>
            </a:r>
            <a:r>
              <a:rPr lang="pt-PT" sz="2800" b="0" i="0" u="none" strike="noStrike" cap="none" spc="0">
                <a:solidFill>
                  <a:schemeClr val="tx1">
                    <a:alpha val="70000"/>
                  </a:schemeClr>
                </a:solidFill>
                <a:latin typeface="Avenir Next LT Pro (corpo)"/>
                <a:ea typeface="Roboto"/>
                <a:cs typeface="Avenir Next LT Pro (corpo)"/>
              </a:rPr>
              <a:t>.</a:t>
            </a:r>
            <a:endParaRPr lang="pt-PT">
              <a:solidFill>
                <a:srgbClr val="FFFFFF">
                  <a:alpha val="70000"/>
                </a:srgbClr>
              </a:solidFill>
              <a:latin typeface="Avenir Next LT Pro (corpo)"/>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ONLYOFFICE/7.1.0.215</Application>
  <DocSecurity>0</DocSecurity>
  <PresentationFormat>Ecrã Panorâmico</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dc:identifier/>
  <dc:language/>
  <cp:lastModifiedBy/>
  <cp:revision>140</cp:revision>
  <dcterms:created xsi:type="dcterms:W3CDTF">2022-03-24T16:57:15Z</dcterms:created>
  <dcterms:modified xsi:type="dcterms:W3CDTF">2022-05-30T19:08:51Z</dcterms:modified>
  <cp:category/>
  <cp:contentStatus/>
  <cp:version/>
</cp:coreProperties>
</file>