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12192000" cy="6858000"/>
  <p:defaultTextStyle>
    <a:defPPr>
      <a:defRPr lang="pt-P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CF6D82-A78A-42A3-8F89-C15D4BE23402}" v="322" dt="2022-05-28T20:11:10.107"/>
    <p1510:client id="{7B16D6FE-AA98-4073-9FBA-BDAA968F85D1}" v="246" dt="2022-05-28T22:12:29.088"/>
  </p1510:revLst>
</p1510:revInfo>
</file>

<file path=ppt/tableStyles.xml><?xml version="1.0" encoding="utf-8"?>
<a:tblStyleLst xmlns:a="http://schemas.openxmlformats.org/drawingml/2006/main" def="{AFF03CC2-6BA7-71CA-834B-2A56201C08C8}">
  <a:tblStyle styleId="{AFF03CC2-6BA7-71CA-834B-2A56201C08C8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2242" y="9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9143998" y="761999"/>
            <a:ext cx="2286000" cy="5334000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762001" y="761999"/>
            <a:ext cx="7619999" cy="5334000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762000" y="2285999"/>
            <a:ext cx="5151119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278879" y="2285999"/>
            <a:ext cx="5151121" cy="3810001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762000" y="3048000"/>
            <a:ext cx="5151119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278878" y="3048000"/>
            <a:ext cx="5151122" cy="3048000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Freeform: Shape 7"/>
          <p:cNvSpPr/>
          <p:nvPr/>
        </p:nvSpPr>
        <p:spPr bwMode="auto"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 extrusionOk="0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5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Freeform: Shape 10"/>
          <p:cNvSpPr/>
          <p:nvPr/>
        </p:nvSpPr>
        <p:spPr bwMode="auto"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 extrusionOk="0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 sz="900">
              <a:solidFill>
                <a:prstClr val="white"/>
              </a:solidFill>
              <a:latin typeface="Avenir Next LT Pro"/>
            </a:endParaRPr>
          </a:p>
        </p:txBody>
      </p:sp>
      <p:sp>
        <p:nvSpPr>
          <p:cNvPr id="12" name="Freeform: Shape 11"/>
          <p:cNvSpPr/>
          <p:nvPr/>
        </p:nvSpPr>
        <p:spPr bwMode="auto"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 extrusionOk="0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sz="1800" b="0" i="0" u="none" strike="noStrike" cap="none" spc="0">
              <a:ln>
                <a:noFill/>
              </a:ln>
              <a:solidFill>
                <a:prstClr val="white"/>
              </a:solidFill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76969C88-B244-455D-A017-012B25B1ACDD}" type="datetimeFigureOut">
              <a:rPr lang="en-US"/>
              <a:t>5/29/2022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pPr>
              <a:defRPr/>
            </a:pPr>
            <a:fld id="{07CE569E-9B7C-4CB9-AB80-C0841F922CFF}" type="slidenum">
              <a:rPr lang="en-US"/>
              <a:t>‹nº›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125000"/>
        </a:lnSpc>
        <a:spcBef>
          <a:spcPts val="1000"/>
        </a:spcBef>
        <a:buFont typeface="Arial"/>
        <a:buChar char="•"/>
        <a:defRPr sz="2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4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20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125000"/>
        </a:lnSpc>
        <a:spcBef>
          <a:spcPts val="500"/>
        </a:spcBef>
        <a:buFont typeface="Arial"/>
        <a:buChar char="•"/>
        <a:defRPr sz="18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easonlai/sample-telco-customer-churn-dataset" TargetMode="External"/><Relationship Id="rId2" Type="http://schemas.openxmlformats.org/officeDocument/2006/relationships/hyperlink" Target="https://moodle.up.p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blastchar/telco-customer-chur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 bwMode="auto">
          <a:xfrm>
            <a:off x="6858000" y="1524000"/>
            <a:ext cx="4572000" cy="2286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sz="3600" dirty="0"/>
              <a:t>Supervised Learning Telco Customer Churn</a:t>
            </a:r>
            <a:br>
              <a:rPr lang="en-GB" sz="3600" dirty="0"/>
            </a:br>
            <a:r>
              <a:rPr lang="pt-PT" sz="1600" dirty="0"/>
              <a:t>IART Project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 bwMode="auto">
          <a:xfrm>
            <a:off x="6858000" y="4571999"/>
            <a:ext cx="5049520" cy="1524000"/>
          </a:xfrm>
        </p:spPr>
        <p:txBody>
          <a:bodyPr>
            <a:normAutofit fontScale="92500" lnSpcReduction="10000"/>
          </a:bodyPr>
          <a:lstStyle/>
          <a:p>
            <a:pPr algn="l">
              <a:defRPr/>
            </a:pPr>
            <a:r>
              <a:rPr lang="pt-PT"/>
              <a:t>Carlos Gomes – up201906622</a:t>
            </a:r>
            <a:endParaRPr/>
          </a:p>
          <a:p>
            <a:pPr algn="l">
              <a:defRPr/>
            </a:pPr>
            <a:r>
              <a:rPr lang="pt-PT"/>
              <a:t>Domingos Santos – up201906680</a:t>
            </a:r>
            <a:endParaRPr/>
          </a:p>
          <a:p>
            <a:pPr algn="l">
              <a:defRPr/>
            </a:pPr>
            <a:r>
              <a:rPr lang="pt-PT"/>
              <a:t>Filipe Pinto – up201907747</a:t>
            </a:r>
            <a:endParaRPr/>
          </a:p>
        </p:txBody>
      </p:sp>
      <p:sp>
        <p:nvSpPr>
          <p:cNvPr id="73" name="Freeform: Shape 7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-8" y="762007"/>
            <a:ext cx="5948806" cy="6095979"/>
          </a:xfrm>
          <a:custGeom>
            <a:avLst/>
            <a:gdLst>
              <a:gd name="connsiteX0" fmla="*/ 1573832 w 5948806"/>
              <a:gd name="connsiteY0" fmla="*/ 765 h 6095979"/>
              <a:gd name="connsiteX1" fmla="*/ 2734663 w 5948806"/>
              <a:gd name="connsiteY1" fmla="*/ 238687 h 6095979"/>
              <a:gd name="connsiteX2" fmla="*/ 5668316 w 5948806"/>
              <a:gd name="connsiteY2" fmla="*/ 3639516 h 6095979"/>
              <a:gd name="connsiteX3" fmla="*/ 5937022 w 5948806"/>
              <a:gd name="connsiteY3" fmla="*/ 5865869 h 6095979"/>
              <a:gd name="connsiteX4" fmla="*/ 5948806 w 5948806"/>
              <a:gd name="connsiteY4" fmla="*/ 6095979 h 6095979"/>
              <a:gd name="connsiteX5" fmla="*/ 0 w 5948806"/>
              <a:gd name="connsiteY5" fmla="*/ 6095979 h 6095979"/>
              <a:gd name="connsiteX6" fmla="*/ 0 w 5948806"/>
              <a:gd name="connsiteY6" fmla="*/ 1621672 h 6095979"/>
              <a:gd name="connsiteX7" fmla="*/ 36310 w 5948806"/>
              <a:gd name="connsiteY7" fmla="*/ 1518814 h 6095979"/>
              <a:gd name="connsiteX8" fmla="*/ 287891 w 5948806"/>
              <a:gd name="connsiteY8" fmla="*/ 956872 h 6095979"/>
              <a:gd name="connsiteX9" fmla="*/ 1573832 w 5948806"/>
              <a:gd name="connsiteY9" fmla="*/ 765 h 6095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948806" h="6095979" extrusionOk="0">
                <a:moveTo>
                  <a:pt x="1573832" y="765"/>
                </a:moveTo>
                <a:cubicBezTo>
                  <a:pt x="1940190" y="-10734"/>
                  <a:pt x="2329345" y="109280"/>
                  <a:pt x="2734663" y="238687"/>
                </a:cubicBezTo>
                <a:cubicBezTo>
                  <a:pt x="4118244" y="680647"/>
                  <a:pt x="5296697" y="1302752"/>
                  <a:pt x="5668316" y="3639516"/>
                </a:cubicBezTo>
                <a:cubicBezTo>
                  <a:pt x="5788299" y="4393559"/>
                  <a:pt x="5890546" y="5142244"/>
                  <a:pt x="5937022" y="5865869"/>
                </a:cubicBezTo>
                <a:lnTo>
                  <a:pt x="5948806" y="6095979"/>
                </a:lnTo>
                <a:lnTo>
                  <a:pt x="0" y="6095979"/>
                </a:lnTo>
                <a:lnTo>
                  <a:pt x="0" y="1621672"/>
                </a:lnTo>
                <a:lnTo>
                  <a:pt x="36310" y="1518814"/>
                </a:lnTo>
                <a:cubicBezTo>
                  <a:pt x="109805" y="1321982"/>
                  <a:pt x="192755" y="1133640"/>
                  <a:pt x="287891" y="956872"/>
                </a:cubicBezTo>
                <a:cubicBezTo>
                  <a:pt x="669453" y="247734"/>
                  <a:pt x="1102800" y="15549"/>
                  <a:pt x="1573832" y="765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en-US"/>
          </a:p>
        </p:txBody>
      </p:sp>
      <p:sp>
        <p:nvSpPr>
          <p:cNvPr id="75" name="Freeform: Shape 7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auto">
          <a:xfrm rot="5400000" flipH="1">
            <a:off x="223838" y="538152"/>
            <a:ext cx="6095989" cy="654368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 extrusionOk="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pic>
        <p:nvPicPr>
          <p:cNvPr id="53" name="Imagem 52" descr="Uma imagem com símbolo, exterior, sentado, paragem&#10;&#10;Descrição gerada automaticamente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220561" y="236331"/>
            <a:ext cx="2820437" cy="92761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4A517C-04C5-FAB3-9E54-920565ADB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Specification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B9A9D25-FF8D-4FEB-BC9E-3217E59B60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325" y="2175831"/>
            <a:ext cx="10668000" cy="381808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It is important for a company to</a:t>
            </a:r>
            <a:r>
              <a:rPr lang="en-GB" dirty="0">
                <a:ea typeface="+mn-lt"/>
                <a:cs typeface="+mn-lt"/>
              </a:rPr>
              <a:t> retain customers in order to maintain or even increase profit, so it might be very useful to predict their behaviour.</a:t>
            </a:r>
            <a:endParaRPr lang="en-GB" dirty="0">
              <a:solidFill>
                <a:srgbClr val="FFFFFF">
                  <a:alpha val="70000"/>
                </a:srgbClr>
              </a:solidFill>
              <a:ea typeface="+mn-lt"/>
              <a:cs typeface="+mn-lt"/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So, given a dataset with information about telco customers we want to predict if a customer will churn or not.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In other words the main goal of this project is to predict if a customer will stop buying products/services in telco.</a:t>
            </a:r>
          </a:p>
        </p:txBody>
      </p:sp>
    </p:spTree>
    <p:extLst>
      <p:ext uri="{BB962C8B-B14F-4D97-AF65-F5344CB8AC3E}">
        <p14:creationId xmlns:p14="http://schemas.microsoft.com/office/powerpoint/2010/main" val="71048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206F5-7100-0F38-270D-C45005FB9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Related</a:t>
            </a:r>
            <a:r>
              <a:rPr lang="pt-PT" dirty="0"/>
              <a:t> </a:t>
            </a:r>
            <a:r>
              <a:rPr lang="pt-PT" dirty="0" err="1"/>
              <a:t>Work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3E76583-54EE-9690-8E5E-37B1DD1DD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PT" u="sng" dirty="0">
                <a:ea typeface="+mn-lt"/>
                <a:cs typeface="+mn-lt"/>
                <a:hlinkClick r:id="rId2"/>
              </a:rPr>
              <a:t>https://moodle.up.pt/</a:t>
            </a:r>
            <a:r>
              <a:rPr lang="pt-PT" dirty="0">
                <a:ea typeface="+mn-lt"/>
                <a:cs typeface="+mn-lt"/>
              </a:rPr>
              <a:t> (</a:t>
            </a:r>
            <a:r>
              <a:rPr lang="pt-PT" dirty="0" err="1">
                <a:ea typeface="+mn-lt"/>
                <a:cs typeface="+mn-lt"/>
              </a:rPr>
              <a:t>course</a:t>
            </a:r>
            <a:r>
              <a:rPr lang="pt-PT" dirty="0">
                <a:ea typeface="+mn-lt"/>
                <a:cs typeface="+mn-lt"/>
              </a:rPr>
              <a:t> files)</a:t>
            </a:r>
          </a:p>
          <a:p>
            <a:r>
              <a:rPr lang="pt-PT" dirty="0">
                <a:ea typeface="+mn-lt"/>
                <a:cs typeface="+mn-lt"/>
                <a:hlinkClick r:id="rId3"/>
              </a:rPr>
              <a:t>https://www.kaggle.com/datasets/easonlai/sample-telco-customer-churn-dataset</a:t>
            </a:r>
            <a:endParaRPr lang="pt-PT" dirty="0">
              <a:ea typeface="+mn-lt"/>
              <a:cs typeface="+mn-lt"/>
            </a:endParaRPr>
          </a:p>
          <a:p>
            <a:r>
              <a:rPr lang="pt-PT" dirty="0">
                <a:solidFill>
                  <a:srgbClr val="FFFFFF">
                    <a:alpha val="70000"/>
                  </a:srgbClr>
                </a:solidFill>
                <a:ea typeface="+mn-lt"/>
                <a:cs typeface="Arial"/>
                <a:hlinkClick r:id="rId4"/>
              </a:rPr>
              <a:t>https://www.kaggle.com/datasets/blastchar/telco-customer-churn</a:t>
            </a:r>
            <a:endParaRPr lang="pt-PT" dirty="0">
              <a:solidFill>
                <a:srgbClr val="FFFFFF">
                  <a:alpha val="70000"/>
                </a:srgbClr>
              </a:solidFill>
              <a:ea typeface="+mn-lt"/>
              <a:cs typeface="Arial"/>
            </a:endParaRPr>
          </a:p>
          <a:p>
            <a:endParaRPr lang="pt-PT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761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12364-CBC2-0E41-52C6-B935CF6DE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Tools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algorithms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0EFEDED-1772-89D4-DD92-D7BEE7EE0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For this assignment we will use some python tools and libraries also used in classes which are:</a:t>
            </a:r>
            <a:endParaRPr lang="pt-PT">
              <a:solidFill>
                <a:srgbClr val="FFFFFF">
                  <a:alpha val="70000"/>
                </a:srgbClr>
              </a:solidFill>
            </a:endParaRP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</a:t>
            </a:r>
            <a:r>
              <a:rPr lang="en-GB" err="1">
                <a:solidFill>
                  <a:srgbClr val="FFFFFF">
                    <a:alpha val="70000"/>
                  </a:srgbClr>
                </a:solidFill>
              </a:rPr>
              <a:t>numpy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 (</a:t>
            </a:r>
            <a:r>
              <a:rPr lang="en-GB" dirty="0">
                <a:ea typeface="+mn-lt"/>
                <a:cs typeface="+mn-lt"/>
              </a:rPr>
              <a:t>library used for working with arrays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pandas (</a:t>
            </a:r>
            <a:r>
              <a:rPr lang="en-GB" dirty="0">
                <a:ea typeface="+mn-lt"/>
                <a:cs typeface="+mn-lt"/>
              </a:rPr>
              <a:t>data science/data analysis and machine learning tasks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scikit-learn (</a:t>
            </a:r>
            <a:r>
              <a:rPr lang="en-GB" dirty="0">
                <a:ea typeface="+mn-lt"/>
                <a:cs typeface="+mn-lt"/>
              </a:rPr>
              <a:t>machine learning and statistical </a:t>
            </a:r>
            <a:r>
              <a:rPr lang="en-GB" dirty="0" err="1">
                <a:ea typeface="+mn-lt"/>
                <a:cs typeface="+mn-lt"/>
              </a:rPr>
              <a:t>modeling</a:t>
            </a:r>
            <a:r>
              <a:rPr lang="en-GB" dirty="0">
                <a:ea typeface="+mn-lt"/>
                <a:cs typeface="+mn-lt"/>
              </a:rPr>
              <a:t> including classification, regression, clustering and dimensionality reduction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 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matplotlib (</a:t>
            </a:r>
            <a:r>
              <a:rPr lang="en-GB" dirty="0">
                <a:ea typeface="+mn-lt"/>
                <a:cs typeface="+mn-lt"/>
              </a:rPr>
              <a:t>comprehensive library for creating static, animated, and interactive visualizations in Python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);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- seaborn (</a:t>
            </a:r>
            <a:r>
              <a:rPr lang="en-GB" dirty="0">
                <a:ea typeface="+mn-lt"/>
                <a:cs typeface="+mn-lt"/>
              </a:rPr>
              <a:t>uses Matplotlib underneath to plot graphs</a:t>
            </a:r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).</a:t>
            </a:r>
          </a:p>
          <a:p>
            <a:r>
              <a:rPr lang="en-GB" dirty="0">
                <a:solidFill>
                  <a:srgbClr val="FFFFFF">
                    <a:alpha val="70000"/>
                  </a:srgbClr>
                </a:solidFill>
              </a:rPr>
              <a:t>To reach the main goal, we need to implement some classification algorithms for supervised learning such as Support Vector Machine, K-Nearest Neighbours or Decision Tree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43427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E746B-15ED-CAF1-4D2D-DCFE51D55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Work</a:t>
            </a:r>
            <a:r>
              <a:rPr lang="pt-PT" dirty="0"/>
              <a:t> </a:t>
            </a:r>
            <a:r>
              <a:rPr lang="pt-PT" dirty="0" err="1"/>
              <a:t>already</a:t>
            </a:r>
            <a:r>
              <a:rPr lang="pt-PT" dirty="0"/>
              <a:t> </a:t>
            </a:r>
            <a:r>
              <a:rPr lang="pt-PT" dirty="0" err="1"/>
              <a:t>done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BE73127-E3F0-EFC7-D7D9-EBDB0DEE9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pt-PT" dirty="0" err="1">
                <a:solidFill>
                  <a:srgbClr val="FFFFFF">
                    <a:alpha val="70000"/>
                  </a:srgbClr>
                </a:solidFill>
              </a:rPr>
              <a:t>Pre-processing</a:t>
            </a:r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 data:</a:t>
            </a:r>
          </a:p>
          <a:p>
            <a:pPr lvl="1"/>
            <a:r>
              <a:rPr lang="pt-PT" dirty="0" err="1">
                <a:solidFill>
                  <a:srgbClr val="FFFFFF">
                    <a:alpha val="70000"/>
                  </a:srgbClr>
                </a:solidFill>
              </a:rPr>
              <a:t>Analyze</a:t>
            </a:r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pt-PT" dirty="0" err="1">
                <a:solidFill>
                  <a:srgbClr val="FFFFFF">
                    <a:alpha val="70000"/>
                  </a:srgbClr>
                </a:solidFill>
              </a:rPr>
              <a:t>and</a:t>
            </a:r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 organize </a:t>
            </a:r>
            <a:r>
              <a:rPr lang="pt-PT" dirty="0" err="1">
                <a:solidFill>
                  <a:srgbClr val="FFFFFF">
                    <a:alpha val="70000"/>
                  </a:srgbClr>
                </a:solidFill>
              </a:rPr>
              <a:t>the</a:t>
            </a:r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 </a:t>
            </a:r>
            <a:r>
              <a:rPr lang="pt-PT" dirty="0" err="1">
                <a:solidFill>
                  <a:srgbClr val="FFFFFF">
                    <a:alpha val="70000"/>
                  </a:srgbClr>
                </a:solidFill>
              </a:rPr>
              <a:t>following</a:t>
            </a:r>
            <a:r>
              <a:rPr lang="pt-PT" dirty="0">
                <a:solidFill>
                  <a:srgbClr val="FFFFFF">
                    <a:alpha val="70000"/>
                  </a:srgbClr>
                </a:solidFill>
              </a:rPr>
              <a:t> data: </a:t>
            </a:r>
            <a:r>
              <a:rPr lang="en-US" b="0" i="0" u="sng" dirty="0" err="1">
                <a:effectLst/>
                <a:latin typeface="-apple-system"/>
              </a:rPr>
              <a:t>customerID</a:t>
            </a:r>
            <a:r>
              <a:rPr lang="en-US" b="0" i="0" dirty="0">
                <a:effectLst/>
                <a:latin typeface="-apple-system"/>
              </a:rPr>
              <a:t>, gender, </a:t>
            </a:r>
            <a:r>
              <a:rPr lang="en-US" b="0" i="0" dirty="0" err="1">
                <a:effectLst/>
                <a:latin typeface="-apple-system"/>
              </a:rPr>
              <a:t>SeniorCitizen</a:t>
            </a:r>
            <a:r>
              <a:rPr lang="en-US" b="0" i="0" dirty="0">
                <a:effectLst/>
                <a:latin typeface="-apple-system"/>
              </a:rPr>
              <a:t>, Partner, Dependents, Tenure, </a:t>
            </a:r>
            <a:r>
              <a:rPr lang="en-US" b="0" i="0" dirty="0" err="1">
                <a:effectLst/>
                <a:latin typeface="-apple-system"/>
              </a:rPr>
              <a:t>PhoneService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MultipleLines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InternetService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OnlineSecurity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OnlineBackup</a:t>
            </a:r>
            <a:r>
              <a:rPr lang="en-US" dirty="0"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DeviceProtection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TechSupport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StreamingTV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StreamingMovies</a:t>
            </a:r>
            <a:r>
              <a:rPr lang="en-US" b="0" i="0" dirty="0">
                <a:effectLst/>
                <a:latin typeface="-apple-system"/>
              </a:rPr>
              <a:t>, Contract, </a:t>
            </a:r>
            <a:r>
              <a:rPr lang="en-US" b="0" i="0" dirty="0" err="1">
                <a:effectLst/>
                <a:latin typeface="-apple-system"/>
              </a:rPr>
              <a:t>PaperlessBilling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PaymentMethod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MonthlyCharges</a:t>
            </a:r>
            <a:r>
              <a:rPr lang="en-US" b="0" i="0" dirty="0">
                <a:effectLst/>
                <a:latin typeface="-apple-system"/>
              </a:rPr>
              <a:t>, </a:t>
            </a:r>
            <a:r>
              <a:rPr lang="en-US" b="0" i="0" dirty="0" err="1">
                <a:effectLst/>
                <a:latin typeface="-apple-system"/>
              </a:rPr>
              <a:t>TotalCharges</a:t>
            </a:r>
            <a:r>
              <a:rPr lang="en-US" b="0" i="0" dirty="0">
                <a:effectLst/>
                <a:latin typeface="-apple-system"/>
              </a:rPr>
              <a:t> and Churn;</a:t>
            </a:r>
          </a:p>
          <a:p>
            <a:r>
              <a:rPr lang="en-US" b="0" i="0" dirty="0">
                <a:effectLst/>
                <a:latin typeface="-apple-system"/>
              </a:rPr>
              <a:t>Check data information, null values, repeated values and unnecessary columns;</a:t>
            </a:r>
          </a:p>
          <a:p>
            <a:r>
              <a:rPr lang="en-US" dirty="0">
                <a:latin typeface="-apple-system"/>
              </a:rPr>
              <a:t>Data visualization featuring </a:t>
            </a:r>
            <a:r>
              <a:rPr lang="en-US" dirty="0" err="1">
                <a:latin typeface="-apple-system"/>
              </a:rPr>
              <a:t>Chern’s</a:t>
            </a:r>
            <a:r>
              <a:rPr lang="en-US" dirty="0">
                <a:latin typeface="-apple-system"/>
              </a:rPr>
              <a:t> analyze and Gender (male, female) x Tenure using graphics;</a:t>
            </a:r>
          </a:p>
          <a:p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pt-PT" dirty="0">
              <a:solidFill>
                <a:srgbClr val="FFFFFF">
                  <a:alpha val="7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985322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Arial"/>
        <a:cs typeface="Arial"/>
      </a:majorFont>
      <a:minorFont>
        <a:latin typeface="Avenir Next LT Pro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</TotalTime>
  <Words>340</Words>
  <Application>Microsoft Office PowerPoint</Application>
  <DocSecurity>0</DocSecurity>
  <PresentationFormat>Ecrã Panorâmico</PresentationFormat>
  <Paragraphs>27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Avenir Next LT Pro</vt:lpstr>
      <vt:lpstr>Avenir Next LT Pro Light</vt:lpstr>
      <vt:lpstr>Sitka Subheading</vt:lpstr>
      <vt:lpstr>PebbleVTI</vt:lpstr>
      <vt:lpstr>Supervised Learning Telco Customer Churn IART Project 2</vt:lpstr>
      <vt:lpstr>Specification</vt:lpstr>
      <vt:lpstr>Related Work</vt:lpstr>
      <vt:lpstr>Tools and algorithms</vt:lpstr>
      <vt:lpstr>Work already done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Snake Puzzles – 2022 IA Project</dc:title>
  <dc:subject/>
  <dc:creator>Domingos José Silva Moreira dos Santos</dc:creator>
  <cp:keywords/>
  <dc:description/>
  <cp:lastModifiedBy>Domingos José Silva Moreira dos Santos</cp:lastModifiedBy>
  <cp:revision>131</cp:revision>
  <dcterms:created xsi:type="dcterms:W3CDTF">2022-03-24T16:57:15Z</dcterms:created>
  <dcterms:modified xsi:type="dcterms:W3CDTF">2022-05-29T21:27:23Z</dcterms:modified>
  <cp:category/>
  <dc:identifier/>
  <cp:contentStatus/>
  <dc:language/>
  <cp:version/>
</cp:coreProperties>
</file>