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1" r:id="rId5"/>
    <p:sldId id="272" r:id="rId6"/>
    <p:sldId id="263" r:id="rId7"/>
    <p:sldId id="270" r:id="rId8"/>
    <p:sldId id="269" r:id="rId9"/>
    <p:sldId id="259" r:id="rId10"/>
    <p:sldId id="273" r:id="rId11"/>
    <p:sldId id="267" r:id="rId12"/>
    <p:sldId id="264" r:id="rId13"/>
    <p:sldId id="265" r:id="rId14"/>
    <p:sldId id="260" r:id="rId15"/>
  </p:sldIdLst>
  <p:sldSz cx="12192000" cy="6858000"/>
  <p:notesSz cx="12192000" cy="6858000"/>
  <p:defaultTextStyle>
    <a:defPPr>
      <a:defRPr lang="pt-P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p:cViewPr varScale="1">
        <p:scale>
          <a:sx n="90" d="100"/>
          <a:sy n="90" d="100"/>
        </p:scale>
        <p:origin x="232" y="5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0A5F19B-3EB1-F848-A302-20FE57755276}" type="datetimeFigureOut">
              <a:rPr lang="pt-PT" smtClean="0"/>
              <a:t>06/06/22</a:t>
            </a:fld>
            <a:endParaRPr lang="pt-PT"/>
          </a:p>
        </p:txBody>
      </p:sp>
      <p:sp>
        <p:nvSpPr>
          <p:cNvPr id="4" name="Marcador de Posição da Imagem do Diapositivo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AFA80C9-E1B6-9741-9321-29D15646B04A}" type="slidenum">
              <a:rPr lang="pt-PT" smtClean="0"/>
              <a:t>‹nº›</a:t>
            </a:fld>
            <a:endParaRPr lang="pt-PT"/>
          </a:p>
        </p:txBody>
      </p:sp>
    </p:spTree>
    <p:extLst>
      <p:ext uri="{BB962C8B-B14F-4D97-AF65-F5344CB8AC3E}">
        <p14:creationId xmlns:p14="http://schemas.microsoft.com/office/powerpoint/2010/main" val="497964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BAFA80C9-E1B6-9741-9321-29D15646B04A}" type="slidenum">
              <a:rPr lang="pt-PT" smtClean="0"/>
              <a:t>10</a:t>
            </a:fld>
            <a:endParaRPr lang="pt-PT"/>
          </a:p>
        </p:txBody>
      </p:sp>
    </p:spTree>
    <p:extLst>
      <p:ext uri="{BB962C8B-B14F-4D97-AF65-F5344CB8AC3E}">
        <p14:creationId xmlns:p14="http://schemas.microsoft.com/office/powerpoint/2010/main" val="253691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BAFA80C9-E1B6-9741-9321-29D15646B04A}" type="slidenum">
              <a:rPr lang="pt-PT" smtClean="0"/>
              <a:t>11</a:t>
            </a:fld>
            <a:endParaRPr lang="pt-PT"/>
          </a:p>
        </p:txBody>
      </p:sp>
    </p:spTree>
    <p:extLst>
      <p:ext uri="{BB962C8B-B14F-4D97-AF65-F5344CB8AC3E}">
        <p14:creationId xmlns:p14="http://schemas.microsoft.com/office/powerpoint/2010/main" val="2166855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BAFA80C9-E1B6-9741-9321-29D15646B04A}" type="slidenum">
              <a:rPr lang="pt-PT" smtClean="0"/>
              <a:t>14</a:t>
            </a:fld>
            <a:endParaRPr lang="pt-PT"/>
          </a:p>
        </p:txBody>
      </p:sp>
    </p:spTree>
    <p:extLst>
      <p:ext uri="{BB962C8B-B14F-4D97-AF65-F5344CB8AC3E}">
        <p14:creationId xmlns:p14="http://schemas.microsoft.com/office/powerpoint/2010/main" val="363048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762000" y="1524000"/>
            <a:ext cx="10668000" cy="2286000"/>
          </a:xfrm>
        </p:spPr>
        <p:txBody>
          <a:bodyPr anchor="b"/>
          <a:lstStyle>
            <a:lvl1pPr algn="ctr">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9143998" y="761999"/>
            <a:ext cx="2286000" cy="5334000"/>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762001" y="761999"/>
            <a:ext cx="7619999" cy="533400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1524000"/>
            <a:ext cx="10668000" cy="3038475"/>
          </a:xfrm>
        </p:spPr>
        <p:txBody>
          <a:bodyPr anchor="b"/>
          <a:lstStyle>
            <a:lvl1pPr>
              <a:defRPr sz="6000"/>
            </a:lvl1pPr>
          </a:lstStyle>
          <a:p>
            <a:pPr>
              <a:defRPr/>
            </a:pPr>
            <a:r>
              <a:rPr lang="en-US"/>
              <a:t>Click to edit Master title style</a:t>
            </a:r>
            <a:endParaRPr/>
          </a:p>
        </p:txBody>
      </p:sp>
      <p:sp>
        <p:nvSpPr>
          <p:cNvPr id="3" name="Text Placeholder 2"/>
          <p:cNvSpPr>
            <a:spLocks noGrp="1"/>
          </p:cNvSpPr>
          <p:nvPr>
            <p:ph type="body" idx="1"/>
          </p:nvPr>
        </p:nvSpPr>
        <p:spPr bwMode="auto">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762000" y="2285999"/>
            <a:ext cx="5151119"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278879" y="2285999"/>
            <a:ext cx="5151121"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2000"/>
            <a:ext cx="10668000" cy="1524000"/>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762000" y="3048000"/>
            <a:ext cx="5151119"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278878" y="3048000"/>
            <a:ext cx="5151122"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1998"/>
            <a:ext cx="3810000" cy="1524002"/>
          </a:xfrm>
        </p:spPr>
        <p:txBody>
          <a:bodyPr anchor="t" anchorCtr="0"/>
          <a:lstStyle>
            <a:lvl1pPr>
              <a:defRPr sz="3200"/>
            </a:lvl1pPr>
          </a:lstStyle>
          <a:p>
            <a:pPr>
              <a:defRPr/>
            </a:pPr>
            <a:r>
              <a:rPr lang="en-US"/>
              <a:t>Click to edit Master title style</a:t>
            </a:r>
            <a:endParaRPr/>
          </a:p>
        </p:txBody>
      </p:sp>
      <p:sp>
        <p:nvSpPr>
          <p:cNvPr id="3" name="Content Placeholder 2"/>
          <p:cNvSpPr>
            <a:spLocks noGrp="1"/>
          </p:cNvSpPr>
          <p:nvPr>
            <p:ph idx="1"/>
          </p:nvPr>
        </p:nvSpPr>
        <p:spPr bwMode="auto">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1" y="762000"/>
            <a:ext cx="3809999" cy="1524000"/>
          </a:xfrm>
        </p:spPr>
        <p:txBody>
          <a:bodyPr anchor="t" anchorCtr="0"/>
          <a:lstStyle>
            <a:lvl1pPr>
              <a:defRPr sz="3200"/>
            </a:lvl1pPr>
          </a:lstStyle>
          <a:p>
            <a:pPr>
              <a:defRPr/>
            </a:pPr>
            <a:r>
              <a:rPr lang="en-US"/>
              <a:t>Click to edit Master title style</a:t>
            </a:r>
            <a:endParaRPr/>
          </a:p>
        </p:txBody>
      </p:sp>
      <p:sp>
        <p:nvSpPr>
          <p:cNvPr id="3" name="Picture Placeholder 2"/>
          <p:cNvSpPr>
            <a:spLocks noGrp="1"/>
          </p:cNvSpPr>
          <p:nvPr>
            <p:ph type="pic" idx="1"/>
          </p:nvPr>
        </p:nvSpPr>
        <p:spPr bwMode="auto">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bwMode="auto">
        <a:xfrm>
          <a:off x="0" y="0"/>
          <a:ext cx="0" cy="0"/>
          <a:chOff x="0" y="0"/>
          <a:chExt cx="0" cy="0"/>
        </a:xfrm>
      </p:grpSpPr>
      <p:sp>
        <p:nvSpPr>
          <p:cNvPr id="8" name="Freeform: Shape 7"/>
          <p:cNvSpPr/>
          <p:nvPr/>
        </p:nvSpPr>
        <p:spPr bwMode="auto">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500" b="0" i="0" u="none" strike="noStrike" cap="none" spc="0">
              <a:ln>
                <a:noFill/>
              </a:ln>
              <a:solidFill>
                <a:prstClr val="white"/>
              </a:solidFill>
              <a:latin typeface="Avenir Next LT Pro"/>
              <a:ea typeface="+mn-ea"/>
              <a:cs typeface="+mn-cs"/>
            </a:endParaRPr>
          </a:p>
        </p:txBody>
      </p:sp>
      <p:sp>
        <p:nvSpPr>
          <p:cNvPr id="11" name="Freeform: Shape 10"/>
          <p:cNvSpPr/>
          <p:nvPr/>
        </p:nvSpPr>
        <p:spPr bwMode="auto">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900">
              <a:solidFill>
                <a:prstClr val="white"/>
              </a:solidFill>
              <a:latin typeface="Avenir Next LT Pro"/>
            </a:endParaRPr>
          </a:p>
        </p:txBody>
      </p:sp>
      <p:sp>
        <p:nvSpPr>
          <p:cNvPr id="12" name="Freeform: Shape 11"/>
          <p:cNvSpPr/>
          <p:nvPr/>
        </p:nvSpPr>
        <p:spPr bwMode="auto">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Avenir Next LT Pro Light"/>
              <a:ea typeface="+mn-ea"/>
              <a:cs typeface="+mn-cs"/>
            </a:endParaRPr>
          </a:p>
        </p:txBody>
      </p:sp>
      <p:sp>
        <p:nvSpPr>
          <p:cNvPr id="2" name="Title Placeholder 1"/>
          <p:cNvSpPr>
            <a:spLocks noGrp="1"/>
          </p:cNvSpPr>
          <p:nvPr>
            <p:ph type="title"/>
          </p:nvPr>
        </p:nvSpPr>
        <p:spPr bwMode="auto">
          <a:xfrm>
            <a:off x="762000" y="762000"/>
            <a:ext cx="10668000" cy="1524000"/>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762000" y="2286000"/>
            <a:ext cx="10668000" cy="381808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76969C88-B244-455D-A017-012B25B1ACDD}" type="datetimeFigureOut">
              <a:rPr lang="en-US"/>
              <a:t>6/6/22</a:t>
            </a:fld>
            <a:endParaRPr lang="en-US"/>
          </a:p>
        </p:txBody>
      </p:sp>
      <p:sp>
        <p:nvSpPr>
          <p:cNvPr id="5" name="Footer Placeholder 4"/>
          <p:cNvSpPr>
            <a:spLocks noGrp="1"/>
          </p:cNvSpPr>
          <p:nvPr>
            <p:ph type="ftr" sz="quarter" idx="3"/>
          </p:nvPr>
        </p:nvSpPr>
        <p:spPr bwMode="auto">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pPr>
              <a:defRPr/>
            </a:pPr>
            <a:endParaRPr lang="en-US"/>
          </a:p>
        </p:txBody>
      </p:sp>
      <p:sp>
        <p:nvSpPr>
          <p:cNvPr id="6" name="Slide Number Placeholder 5"/>
          <p:cNvSpPr>
            <a:spLocks noGrp="1"/>
          </p:cNvSpPr>
          <p:nvPr>
            <p:ph type="sldNum" sz="quarter" idx="4"/>
          </p:nvPr>
        </p:nvSpPr>
        <p:spPr bwMode="auto">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07CE569E-9B7C-4CB9-AB80-C0841F922CFF}" type="slidenum">
              <a:rPr lang="en-US"/>
              <a:t>‹nº›</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125000"/>
        </a:lnSpc>
        <a:spcBef>
          <a:spcPts val="1000"/>
        </a:spcBef>
        <a:buFont typeface="Arial"/>
        <a:buChar char="•"/>
        <a:defRPr sz="2800">
          <a:solidFill>
            <a:schemeClr val="tx1">
              <a:alpha val="70000"/>
            </a:schemeClr>
          </a:solidFill>
          <a:latin typeface="+mn-lt"/>
          <a:ea typeface="+mn-ea"/>
          <a:cs typeface="+mn-cs"/>
        </a:defRPr>
      </a:lvl1pPr>
      <a:lvl2pPr marL="685800" indent="-228600" algn="l" defTabSz="914400">
        <a:lnSpc>
          <a:spcPct val="125000"/>
        </a:lnSpc>
        <a:spcBef>
          <a:spcPts val="500"/>
        </a:spcBef>
        <a:buFont typeface="Arial"/>
        <a:buChar char="•"/>
        <a:defRPr sz="2400">
          <a:solidFill>
            <a:schemeClr val="tx1">
              <a:alpha val="70000"/>
            </a:schemeClr>
          </a:solidFill>
          <a:latin typeface="+mn-lt"/>
          <a:ea typeface="+mn-ea"/>
          <a:cs typeface="+mn-cs"/>
        </a:defRPr>
      </a:lvl2pPr>
      <a:lvl3pPr marL="1143000" indent="-228600" algn="l" defTabSz="914400">
        <a:lnSpc>
          <a:spcPct val="125000"/>
        </a:lnSpc>
        <a:spcBef>
          <a:spcPts val="500"/>
        </a:spcBef>
        <a:buFont typeface="Arial"/>
        <a:buChar char="•"/>
        <a:defRPr sz="2000">
          <a:solidFill>
            <a:schemeClr val="tx1">
              <a:alpha val="70000"/>
            </a:schemeClr>
          </a:solidFill>
          <a:latin typeface="+mn-lt"/>
          <a:ea typeface="+mn-ea"/>
          <a:cs typeface="+mn-cs"/>
        </a:defRPr>
      </a:lvl3pPr>
      <a:lvl4pPr marL="16002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4pPr>
      <a:lvl5pPr marL="20574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easonlai/sample-telco-customer-churn-dataset" TargetMode="External"/><Relationship Id="rId2" Type="http://schemas.openxmlformats.org/officeDocument/2006/relationships/hyperlink" Target="https://moodle.up.pt/" TargetMode="External"/><Relationship Id="rId1" Type="http://schemas.openxmlformats.org/officeDocument/2006/relationships/slideLayout" Target="../slideLayouts/slideLayout2.xml"/><Relationship Id="rId4" Type="http://schemas.openxmlformats.org/officeDocument/2006/relationships/hyperlink" Target="https://www.kaggle.com/datasets/blastchar/telco-customer-chur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2"/>
        </a:solidFill>
        <a:effectLst/>
      </p:bgPr>
    </p:bg>
    <p:spTree>
      <p:nvGrpSpPr>
        <p:cNvPr id="1" name=""/>
        <p:cNvGrpSpPr/>
        <p:nvPr/>
      </p:nvGrpSpPr>
      <p:grpSpPr bwMode="auto">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p>
        </p:txBody>
      </p:sp>
      <p:sp>
        <p:nvSpPr>
          <p:cNvPr id="2" name="Título 1"/>
          <p:cNvSpPr>
            <a:spLocks noGrp="1"/>
          </p:cNvSpPr>
          <p:nvPr>
            <p:ph type="ctrTitle"/>
          </p:nvPr>
        </p:nvSpPr>
        <p:spPr bwMode="auto">
          <a:xfrm>
            <a:off x="6858000" y="1524000"/>
            <a:ext cx="4572000" cy="2286000"/>
          </a:xfrm>
        </p:spPr>
        <p:txBody>
          <a:bodyPr>
            <a:normAutofit/>
          </a:bodyPr>
          <a:lstStyle/>
          <a:p>
            <a:pPr>
              <a:defRPr/>
            </a:pPr>
            <a:r>
              <a:rPr lang="en-GB" sz="3600"/>
              <a:t>Supervised Learning Telco Customer Churn</a:t>
            </a:r>
            <a:br>
              <a:rPr lang="en-GB" sz="3600"/>
            </a:br>
            <a:r>
              <a:rPr lang="pt-PT" sz="1600"/>
              <a:t>IART Project 2</a:t>
            </a:r>
            <a:endParaRPr/>
          </a:p>
        </p:txBody>
      </p:sp>
      <p:sp>
        <p:nvSpPr>
          <p:cNvPr id="3" name="Subtítulo 2"/>
          <p:cNvSpPr>
            <a:spLocks noGrp="1"/>
          </p:cNvSpPr>
          <p:nvPr>
            <p:ph type="subTitle" idx="1"/>
          </p:nvPr>
        </p:nvSpPr>
        <p:spPr bwMode="auto">
          <a:xfrm>
            <a:off x="6858000" y="4571999"/>
            <a:ext cx="5049520" cy="1524000"/>
          </a:xfrm>
        </p:spPr>
        <p:txBody>
          <a:bodyPr>
            <a:normAutofit fontScale="92500" lnSpcReduction="10000"/>
          </a:bodyPr>
          <a:lstStyle/>
          <a:p>
            <a:pPr algn="l">
              <a:defRPr/>
            </a:pPr>
            <a:r>
              <a:rPr lang="pt-PT"/>
              <a:t>Carlos Gomes – up201906622</a:t>
            </a:r>
            <a:endParaRPr/>
          </a:p>
          <a:p>
            <a:pPr algn="l">
              <a:defRPr/>
            </a:pPr>
            <a:r>
              <a:rPr lang="pt-PT"/>
              <a:t>Domingos Santos – up201906680</a:t>
            </a:r>
            <a:endParaRPr/>
          </a:p>
          <a:p>
            <a:pPr algn="l">
              <a:defRPr/>
            </a:pPr>
            <a:r>
              <a:rPr lang="pt-PT"/>
              <a:t>Filipe Pinto – up201907747</a:t>
            </a:r>
            <a:endParaRPr/>
          </a:p>
        </p:txBody>
      </p:sp>
      <p:sp>
        <p:nvSpPr>
          <p:cNvPr id="73" name="Freeform: Shape 72"/>
          <p:cNvSpPr>
            <a:spLocks noGrp="1" noRot="1" noChangeAspect="1" noMove="1" noResize="1" noEditPoints="1" noAdjustHandles="1" noChangeArrowheads="1" noChangeShapeType="1" noTextEdit="1"/>
          </p:cNvSpPr>
          <p:nvPr/>
        </p:nvSpPr>
        <p:spPr bwMode="auto">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extrusionOk="0">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5" name="Freeform: Shape 74"/>
          <p:cNvSpPr>
            <a:spLocks noGrp="1" noRot="1" noChangeAspect="1" noMove="1" noResize="1" noEditPoints="1" noAdjustHandles="1" noChangeArrowheads="1" noChangeShapeType="1" noTextEdit="1"/>
          </p:cNvSpPr>
          <p:nvPr/>
        </p:nvSpPr>
        <p:spPr bwMode="auto">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venir Next LT Pro Light"/>
            </a:endParaRPr>
          </a:p>
        </p:txBody>
      </p:sp>
      <p:pic>
        <p:nvPicPr>
          <p:cNvPr id="53" name="Imagem 52" descr="Uma imagem com símbolo, exterior, sentado, paragem&#10;&#10;Descrição gerada automaticamente"/>
          <p:cNvPicPr>
            <a:picLocks noChangeAspect="1"/>
          </p:cNvPicPr>
          <p:nvPr/>
        </p:nvPicPr>
        <p:blipFill>
          <a:blip r:embed="rId2"/>
          <a:stretch/>
        </p:blipFill>
        <p:spPr bwMode="auto">
          <a:xfrm>
            <a:off x="9220561" y="236331"/>
            <a:ext cx="2820437" cy="9276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 name="Marcador de Posição de Conteúdo 2">
            <a:extLst>
              <a:ext uri="{FF2B5EF4-FFF2-40B4-BE49-F238E27FC236}">
                <a16:creationId xmlns:a16="http://schemas.microsoft.com/office/drawing/2014/main" id="{CFD16CC2-F3DE-200E-7329-9A91FFEE9178}"/>
              </a:ext>
            </a:extLst>
          </p:cNvPr>
          <p:cNvSpPr>
            <a:spLocks noGrp="1"/>
          </p:cNvSpPr>
          <p:nvPr>
            <p:ph idx="1"/>
          </p:nvPr>
        </p:nvSpPr>
        <p:spPr>
          <a:xfrm>
            <a:off x="762000" y="2286000"/>
            <a:ext cx="10668000" cy="3818083"/>
          </a:xfrm>
        </p:spPr>
        <p:txBody>
          <a:bodyPr>
            <a:normAutofit/>
          </a:bodyPr>
          <a:lstStyle/>
          <a:p>
            <a:pPr rtl="0"/>
            <a:r>
              <a:rPr lang="pt-PT" dirty="0" err="1">
                <a:solidFill>
                  <a:schemeClr val="tx1"/>
                </a:solidFill>
                <a:latin typeface="Helvetica Neue" panose="02000503000000020004" pitchFamily="2" charset="0"/>
              </a:rPr>
              <a:t>We</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analysed</a:t>
            </a:r>
            <a:r>
              <a:rPr lang="pt-PT" dirty="0">
                <a:solidFill>
                  <a:schemeClr val="tx1"/>
                </a:solidFill>
                <a:latin typeface="Helvetica Neue" panose="02000503000000020004" pitchFamily="2" charset="0"/>
              </a:rPr>
              <a:t> some </a:t>
            </a:r>
            <a:r>
              <a:rPr lang="pt-PT" dirty="0" err="1">
                <a:solidFill>
                  <a:schemeClr val="tx1"/>
                </a:solidFill>
                <a:latin typeface="Helvetica Neue" panose="02000503000000020004" pitchFamily="2" charset="0"/>
              </a:rPr>
              <a:t>of</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the</a:t>
            </a:r>
            <a:r>
              <a:rPr lang="pt-PT" dirty="0">
                <a:solidFill>
                  <a:schemeClr val="tx1"/>
                </a:solidFill>
                <a:latin typeface="Helvetica Neue" panose="02000503000000020004" pitchFamily="2" charset="0"/>
              </a:rPr>
              <a:t> data </a:t>
            </a:r>
            <a:r>
              <a:rPr lang="pt-PT" dirty="0" err="1">
                <a:solidFill>
                  <a:schemeClr val="tx1"/>
                </a:solidFill>
                <a:latin typeface="Helvetica Neue" panose="02000503000000020004" pitchFamily="2" charset="0"/>
              </a:rPr>
              <a:t>provided</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and</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made</a:t>
            </a:r>
            <a:r>
              <a:rPr lang="pt-PT" dirty="0">
                <a:solidFill>
                  <a:schemeClr val="tx1"/>
                </a:solidFill>
                <a:latin typeface="Helvetica Neue" panose="02000503000000020004" pitchFamily="2" charset="0"/>
              </a:rPr>
              <a:t> a </a:t>
            </a:r>
            <a:r>
              <a:rPr lang="pt-PT" dirty="0" err="1">
                <a:solidFill>
                  <a:schemeClr val="tx1"/>
                </a:solidFill>
                <a:latin typeface="Helvetica Neue" panose="02000503000000020004" pitchFamily="2" charset="0"/>
              </a:rPr>
              <a:t>few</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changes</a:t>
            </a:r>
            <a:r>
              <a:rPr lang="pt-PT" dirty="0">
                <a:solidFill>
                  <a:schemeClr val="tx1"/>
                </a:solidFill>
                <a:latin typeface="Helvetica Neue" panose="02000503000000020004" pitchFamily="2" charset="0"/>
              </a:rPr>
              <a:t> in </a:t>
            </a:r>
            <a:r>
              <a:rPr lang="pt-PT" dirty="0" err="1">
                <a:solidFill>
                  <a:schemeClr val="tx1"/>
                </a:solidFill>
                <a:latin typeface="Helvetica Neue" panose="02000503000000020004" pitchFamily="2" charset="0"/>
              </a:rPr>
              <a:t>order</a:t>
            </a:r>
            <a:r>
              <a:rPr lang="pt-PT" dirty="0">
                <a:solidFill>
                  <a:schemeClr val="tx1"/>
                </a:solidFill>
                <a:latin typeface="Helvetica Neue" panose="02000503000000020004" pitchFamily="2" charset="0"/>
              </a:rPr>
              <a:t> to </a:t>
            </a:r>
            <a:r>
              <a:rPr lang="pt-PT" dirty="0" err="1">
                <a:solidFill>
                  <a:schemeClr val="tx1"/>
                </a:solidFill>
                <a:latin typeface="Helvetica Neue" panose="02000503000000020004" pitchFamily="2" charset="0"/>
              </a:rPr>
              <a:t>easily</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have</a:t>
            </a:r>
            <a:r>
              <a:rPr lang="pt-PT" dirty="0">
                <a:solidFill>
                  <a:schemeClr val="tx1"/>
                </a:solidFill>
                <a:latin typeface="Helvetica Neue" panose="02000503000000020004" pitchFamily="2" charset="0"/>
              </a:rPr>
              <a:t> a </a:t>
            </a:r>
            <a:r>
              <a:rPr lang="pt-PT" dirty="0" err="1">
                <a:solidFill>
                  <a:schemeClr val="tx1"/>
                </a:solidFill>
                <a:latin typeface="Helvetica Neue" panose="02000503000000020004" pitchFamily="2" charset="0"/>
              </a:rPr>
              <a:t>better</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aproach</a:t>
            </a:r>
            <a:r>
              <a:rPr lang="pt-PT" dirty="0">
                <a:solidFill>
                  <a:schemeClr val="tx1"/>
                </a:solidFill>
                <a:latin typeface="Helvetica Neue" panose="02000503000000020004" pitchFamily="2" charset="0"/>
              </a:rPr>
              <a:t> for </a:t>
            </a:r>
            <a:r>
              <a:rPr lang="pt-PT" dirty="0" err="1">
                <a:solidFill>
                  <a:schemeClr val="tx1"/>
                </a:solidFill>
                <a:latin typeface="Helvetica Neue" panose="02000503000000020004" pitchFamily="2" charset="0"/>
              </a:rPr>
              <a:t>our</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solution</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of</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the</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problem</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Now</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we</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will</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provide</a:t>
            </a:r>
            <a:r>
              <a:rPr lang="pt-PT" dirty="0">
                <a:solidFill>
                  <a:schemeClr val="tx1"/>
                </a:solidFill>
                <a:latin typeface="Helvetica Neue" panose="02000503000000020004" pitchFamily="2" charset="0"/>
              </a:rPr>
              <a:t> some </a:t>
            </a:r>
            <a:r>
              <a:rPr lang="pt-PT" dirty="0" err="1">
                <a:solidFill>
                  <a:schemeClr val="tx1"/>
                </a:solidFill>
                <a:latin typeface="Helvetica Neue" panose="02000503000000020004" pitchFamily="2" charset="0"/>
              </a:rPr>
              <a:t>different</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types</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of</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graphics</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and</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plots</a:t>
            </a:r>
            <a:r>
              <a:rPr lang="pt-PT" dirty="0">
                <a:solidFill>
                  <a:schemeClr val="tx1"/>
                </a:solidFill>
                <a:latin typeface="Helvetica Neue" panose="02000503000000020004" pitchFamily="2" charset="0"/>
              </a:rPr>
              <a:t> for a </a:t>
            </a:r>
            <a:r>
              <a:rPr lang="pt-PT" dirty="0" err="1">
                <a:solidFill>
                  <a:schemeClr val="tx1"/>
                </a:solidFill>
                <a:latin typeface="Helvetica Neue" panose="02000503000000020004" pitchFamily="2" charset="0"/>
              </a:rPr>
              <a:t>user</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friendly</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comprehension</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of</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the</a:t>
            </a:r>
            <a:r>
              <a:rPr lang="pt-PT" dirty="0">
                <a:solidFill>
                  <a:schemeClr val="tx1"/>
                </a:solidFill>
                <a:latin typeface="Helvetica Neue" panose="02000503000000020004" pitchFamily="2" charset="0"/>
              </a:rPr>
              <a:t> data to </a:t>
            </a:r>
            <a:r>
              <a:rPr lang="pt-PT" dirty="0" err="1">
                <a:solidFill>
                  <a:schemeClr val="tx1"/>
                </a:solidFill>
                <a:latin typeface="Helvetica Neue" panose="02000503000000020004" pitchFamily="2" charset="0"/>
              </a:rPr>
              <a:t>study</a:t>
            </a:r>
            <a:r>
              <a:rPr lang="pt-PT" dirty="0">
                <a:solidFill>
                  <a:schemeClr val="tx1"/>
                </a:solidFill>
                <a:latin typeface="Helvetica Neue" panose="02000503000000020004" pitchFamily="2" charset="0"/>
              </a:rPr>
              <a:t>.</a:t>
            </a:r>
          </a:p>
          <a:p>
            <a:pPr marL="0" indent="0">
              <a:buNone/>
            </a:pPr>
            <a:endParaRPr lang="pt-PT" dirty="0">
              <a:solidFill>
                <a:schemeClr val="tx1"/>
              </a:solidFill>
            </a:endParaRPr>
          </a:p>
        </p:txBody>
      </p:sp>
      <p:sp>
        <p:nvSpPr>
          <p:cNvPr id="2" name="Título 1"/>
          <p:cNvSpPr>
            <a:spLocks noGrp="1"/>
          </p:cNvSpPr>
          <p:nvPr>
            <p:ph type="title"/>
          </p:nvPr>
        </p:nvSpPr>
        <p:spPr bwMode="auto"/>
        <p:txBody>
          <a:bodyPr/>
          <a:lstStyle/>
          <a:p>
            <a:pPr>
              <a:defRPr/>
            </a:pPr>
            <a:r>
              <a:rPr lang="pt-PT" dirty="0"/>
              <a:t>Data </a:t>
            </a:r>
            <a:r>
              <a:rPr lang="pt-PT" dirty="0" err="1"/>
              <a:t>Visualisation</a:t>
            </a:r>
            <a:endParaRPr lang="pt-PT" dirty="0"/>
          </a:p>
        </p:txBody>
      </p:sp>
    </p:spTree>
    <p:extLst>
      <p:ext uri="{BB962C8B-B14F-4D97-AF65-F5344CB8AC3E}">
        <p14:creationId xmlns:p14="http://schemas.microsoft.com/office/powerpoint/2010/main" val="3113898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a:t>Data </a:t>
            </a:r>
            <a:r>
              <a:rPr lang="pt-PT" dirty="0" err="1"/>
              <a:t>Visualisation</a:t>
            </a:r>
            <a:r>
              <a:rPr lang="pt-PT" dirty="0"/>
              <a:t> – Some </a:t>
            </a:r>
            <a:r>
              <a:rPr lang="pt-PT" dirty="0" err="1"/>
              <a:t>Examples</a:t>
            </a:r>
            <a:endParaRPr lang="pt-PT" dirty="0"/>
          </a:p>
        </p:txBody>
      </p:sp>
      <p:pic>
        <p:nvPicPr>
          <p:cNvPr id="4" name="Imagem 3">
            <a:extLst>
              <a:ext uri="{FF2B5EF4-FFF2-40B4-BE49-F238E27FC236}">
                <a16:creationId xmlns:a16="http://schemas.microsoft.com/office/drawing/2014/main" id="{42E91F57-B5C1-1CA6-3275-1481DFDB5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119" y="1879666"/>
            <a:ext cx="5524437" cy="2692335"/>
          </a:xfrm>
          <a:prstGeom prst="rect">
            <a:avLst/>
          </a:prstGeom>
        </p:spPr>
      </p:pic>
      <p:pic>
        <p:nvPicPr>
          <p:cNvPr id="7" name="Imagem 6">
            <a:extLst>
              <a:ext uri="{FF2B5EF4-FFF2-40B4-BE49-F238E27FC236}">
                <a16:creationId xmlns:a16="http://schemas.microsoft.com/office/drawing/2014/main" id="{1E40D8EE-B4BF-63B9-9C02-15869A2C3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1126" y="4727243"/>
            <a:ext cx="3021747" cy="1924848"/>
          </a:xfrm>
          <a:prstGeom prst="rect">
            <a:avLst/>
          </a:prstGeom>
        </p:spPr>
      </p:pic>
      <p:pic>
        <p:nvPicPr>
          <p:cNvPr id="9" name="Imagem 8">
            <a:extLst>
              <a:ext uri="{FF2B5EF4-FFF2-40B4-BE49-F238E27FC236}">
                <a16:creationId xmlns:a16="http://schemas.microsoft.com/office/drawing/2014/main" id="{9B3A19E5-684A-1D0B-A169-BBDC39DDB3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6320" y="5087441"/>
            <a:ext cx="2710607" cy="1355304"/>
          </a:xfrm>
          <a:prstGeom prst="rect">
            <a:avLst/>
          </a:prstGeom>
        </p:spPr>
      </p:pic>
      <p:pic>
        <p:nvPicPr>
          <p:cNvPr id="11" name="Imagem 10">
            <a:extLst>
              <a:ext uri="{FF2B5EF4-FFF2-40B4-BE49-F238E27FC236}">
                <a16:creationId xmlns:a16="http://schemas.microsoft.com/office/drawing/2014/main" id="{F185DE27-F0CA-3E85-7802-F7B381AFC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761" y="2636912"/>
            <a:ext cx="4156368" cy="2448272"/>
          </a:xfrm>
          <a:prstGeom prst="rect">
            <a:avLst/>
          </a:prstGeom>
        </p:spPr>
      </p:pic>
    </p:spTree>
    <p:extLst>
      <p:ext uri="{BB962C8B-B14F-4D97-AF65-F5344CB8AC3E}">
        <p14:creationId xmlns:p14="http://schemas.microsoft.com/office/powerpoint/2010/main" val="330943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7DAF2-EF4E-413F-B651-3B328D7C52B1}"/>
              </a:ext>
            </a:extLst>
          </p:cNvPr>
          <p:cNvSpPr>
            <a:spLocks noGrp="1"/>
          </p:cNvSpPr>
          <p:nvPr>
            <p:ph type="title"/>
          </p:nvPr>
        </p:nvSpPr>
        <p:spPr/>
        <p:txBody>
          <a:bodyPr/>
          <a:lstStyle/>
          <a:p>
            <a:r>
              <a:rPr lang="pt-PT" dirty="0" err="1"/>
              <a:t>Developed</a:t>
            </a:r>
            <a:r>
              <a:rPr lang="pt-PT" dirty="0"/>
              <a:t> </a:t>
            </a:r>
            <a:r>
              <a:rPr lang="pt-PT" dirty="0" err="1"/>
              <a:t>Algorithms</a:t>
            </a:r>
            <a:r>
              <a:rPr lang="pt-PT" dirty="0"/>
              <a:t> - </a:t>
            </a:r>
            <a:r>
              <a:rPr lang="pt-PT" dirty="0" err="1"/>
              <a:t>Supervised</a:t>
            </a:r>
            <a:r>
              <a:rPr lang="pt-PT" dirty="0"/>
              <a:t> Learning</a:t>
            </a:r>
          </a:p>
        </p:txBody>
      </p:sp>
      <p:sp>
        <p:nvSpPr>
          <p:cNvPr id="3" name="Marcador de Posição de Conteúdo 2">
            <a:extLst>
              <a:ext uri="{FF2B5EF4-FFF2-40B4-BE49-F238E27FC236}">
                <a16:creationId xmlns:a16="http://schemas.microsoft.com/office/drawing/2014/main" id="{CA28733A-FFFB-97B4-71B5-E152637E8610}"/>
              </a:ext>
            </a:extLst>
          </p:cNvPr>
          <p:cNvSpPr>
            <a:spLocks noGrp="1"/>
          </p:cNvSpPr>
          <p:nvPr>
            <p:ph idx="1"/>
          </p:nvPr>
        </p:nvSpPr>
        <p:spPr/>
        <p:txBody>
          <a:bodyPr>
            <a:normAutofit fontScale="47500" lnSpcReduction="20000"/>
          </a:bodyPr>
          <a:lstStyle/>
          <a:p>
            <a:r>
              <a:rPr lang="pt-PT" dirty="0" err="1"/>
              <a:t>Decision</a:t>
            </a:r>
            <a:r>
              <a:rPr lang="pt-PT" dirty="0"/>
              <a:t> </a:t>
            </a:r>
            <a:r>
              <a:rPr lang="pt-PT" dirty="0" err="1"/>
              <a:t>Tree</a:t>
            </a:r>
            <a:r>
              <a:rPr lang="pt-PT" dirty="0"/>
              <a:t> </a:t>
            </a:r>
            <a:r>
              <a:rPr lang="pt-PT" dirty="0" err="1"/>
              <a:t>Classifier</a:t>
            </a:r>
            <a:r>
              <a:rPr lang="pt-PT" dirty="0"/>
              <a:t>: </a:t>
            </a:r>
            <a:r>
              <a:rPr lang="pt-PT" dirty="0" err="1"/>
              <a:t>Using</a:t>
            </a:r>
            <a:r>
              <a:rPr lang="pt-PT" dirty="0"/>
              <a:t> a DTC, </a:t>
            </a:r>
            <a:r>
              <a:rPr lang="pt-PT" dirty="0" err="1"/>
              <a:t>we</a:t>
            </a:r>
            <a:r>
              <a:rPr lang="pt-PT" dirty="0"/>
              <a:t> </a:t>
            </a:r>
            <a:r>
              <a:rPr lang="pt-PT" dirty="0" err="1"/>
              <a:t>want</a:t>
            </a:r>
            <a:r>
              <a:rPr lang="pt-PT" dirty="0"/>
              <a:t> to </a:t>
            </a:r>
            <a:r>
              <a:rPr lang="pt-PT" dirty="0" err="1"/>
              <a:t>predict</a:t>
            </a:r>
            <a:r>
              <a:rPr lang="pt-PT" dirty="0"/>
              <a:t> </a:t>
            </a:r>
            <a:r>
              <a:rPr lang="pt-PT" dirty="0" err="1"/>
              <a:t>the</a:t>
            </a:r>
            <a:r>
              <a:rPr lang="pt-PT" dirty="0"/>
              <a:t> </a:t>
            </a:r>
            <a:r>
              <a:rPr lang="pt-PT" dirty="0" err="1"/>
              <a:t>value</a:t>
            </a:r>
            <a:r>
              <a:rPr lang="pt-PT" dirty="0"/>
              <a:t> </a:t>
            </a:r>
            <a:r>
              <a:rPr lang="pt-PT" dirty="0" err="1"/>
              <a:t>of</a:t>
            </a:r>
            <a:r>
              <a:rPr lang="pt-PT" dirty="0"/>
              <a:t> a target </a:t>
            </a:r>
            <a:r>
              <a:rPr lang="pt-PT" dirty="0" err="1"/>
              <a:t>variable</a:t>
            </a:r>
            <a:r>
              <a:rPr lang="pt-PT" dirty="0"/>
              <a:t> </a:t>
            </a:r>
            <a:r>
              <a:rPr lang="pt-PT" dirty="0" err="1"/>
              <a:t>by</a:t>
            </a:r>
            <a:r>
              <a:rPr lang="pt-PT" dirty="0"/>
              <a:t> </a:t>
            </a:r>
            <a:r>
              <a:rPr lang="pt-PT" dirty="0" err="1"/>
              <a:t>learning</a:t>
            </a:r>
            <a:r>
              <a:rPr lang="pt-PT" dirty="0"/>
              <a:t> </a:t>
            </a:r>
            <a:r>
              <a:rPr lang="pt-PT" dirty="0" err="1"/>
              <a:t>simple</a:t>
            </a:r>
            <a:r>
              <a:rPr lang="pt-PT" dirty="0"/>
              <a:t> </a:t>
            </a:r>
            <a:r>
              <a:rPr lang="pt-PT" dirty="0" err="1"/>
              <a:t>decision</a:t>
            </a:r>
            <a:r>
              <a:rPr lang="pt-PT" dirty="0"/>
              <a:t> rules </a:t>
            </a:r>
            <a:r>
              <a:rPr lang="pt-PT" dirty="0" err="1"/>
              <a:t>from</a:t>
            </a:r>
            <a:r>
              <a:rPr lang="pt-PT" dirty="0"/>
              <a:t> </a:t>
            </a:r>
            <a:r>
              <a:rPr lang="pt-PT" dirty="0" err="1"/>
              <a:t>our</a:t>
            </a:r>
            <a:r>
              <a:rPr lang="pt-PT" dirty="0"/>
              <a:t> data </a:t>
            </a:r>
            <a:r>
              <a:rPr lang="pt-PT" dirty="0" err="1"/>
              <a:t>features</a:t>
            </a:r>
            <a:r>
              <a:rPr lang="pt-PT" dirty="0"/>
              <a:t>;</a:t>
            </a:r>
          </a:p>
          <a:p>
            <a:r>
              <a:rPr lang="pt-PT" dirty="0"/>
              <a:t>Neural Networks: </a:t>
            </a:r>
            <a:r>
              <a:rPr lang="pt-PT" dirty="0" err="1"/>
              <a:t>By</a:t>
            </a:r>
            <a:r>
              <a:rPr lang="pt-PT" dirty="0"/>
              <a:t> </a:t>
            </a:r>
            <a:r>
              <a:rPr lang="pt-PT" dirty="0" err="1"/>
              <a:t>processing</a:t>
            </a:r>
            <a:r>
              <a:rPr lang="pt-PT" dirty="0"/>
              <a:t> exemples, </a:t>
            </a:r>
            <a:r>
              <a:rPr lang="pt-PT" dirty="0" err="1"/>
              <a:t>our</a:t>
            </a:r>
            <a:r>
              <a:rPr lang="pt-PT" dirty="0"/>
              <a:t> </a:t>
            </a:r>
            <a:r>
              <a:rPr lang="pt-PT" dirty="0" err="1"/>
              <a:t>algorithm</a:t>
            </a:r>
            <a:r>
              <a:rPr lang="pt-PT" dirty="0"/>
              <a:t> </a:t>
            </a:r>
            <a:r>
              <a:rPr lang="pt-PT" dirty="0" err="1"/>
              <a:t>learns</a:t>
            </a:r>
            <a:r>
              <a:rPr lang="pt-PT" dirty="0"/>
              <a:t> </a:t>
            </a:r>
            <a:r>
              <a:rPr lang="pt-PT" dirty="0" err="1"/>
              <a:t>what</a:t>
            </a:r>
            <a:r>
              <a:rPr lang="pt-PT" dirty="0"/>
              <a:t> </a:t>
            </a:r>
            <a:r>
              <a:rPr lang="pt-PT" dirty="0" err="1"/>
              <a:t>it</a:t>
            </a:r>
            <a:r>
              <a:rPr lang="pt-PT" dirty="0"/>
              <a:t> </a:t>
            </a:r>
            <a:r>
              <a:rPr lang="pt-PT" dirty="0" err="1"/>
              <a:t>should</a:t>
            </a:r>
            <a:r>
              <a:rPr lang="pt-PT" dirty="0"/>
              <a:t> do, </a:t>
            </a:r>
            <a:r>
              <a:rPr lang="pt-PT" dirty="0" err="1"/>
              <a:t>forming</a:t>
            </a:r>
            <a:r>
              <a:rPr lang="pt-PT" dirty="0"/>
              <a:t> </a:t>
            </a:r>
            <a:r>
              <a:rPr lang="pt-PT" dirty="0" err="1"/>
              <a:t>probability-weighted</a:t>
            </a:r>
            <a:r>
              <a:rPr lang="pt-PT" dirty="0"/>
              <a:t> </a:t>
            </a:r>
            <a:r>
              <a:rPr lang="pt-PT" dirty="0" err="1"/>
              <a:t>associations</a:t>
            </a:r>
            <a:r>
              <a:rPr lang="pt-PT" dirty="0"/>
              <a:t> </a:t>
            </a:r>
            <a:r>
              <a:rPr lang="pt-PT" dirty="0" err="1"/>
              <a:t>between</a:t>
            </a:r>
            <a:r>
              <a:rPr lang="pt-PT" dirty="0"/>
              <a:t> “input” </a:t>
            </a:r>
            <a:r>
              <a:rPr lang="pt-PT" dirty="0" err="1"/>
              <a:t>and</a:t>
            </a:r>
            <a:r>
              <a:rPr lang="pt-PT" dirty="0"/>
              <a:t> “</a:t>
            </a:r>
            <a:r>
              <a:rPr lang="pt-PT" dirty="0" err="1"/>
              <a:t>result</a:t>
            </a:r>
            <a:r>
              <a:rPr lang="pt-PT" dirty="0"/>
              <a:t>”, </a:t>
            </a:r>
            <a:r>
              <a:rPr lang="pt-PT" dirty="0" err="1"/>
              <a:t>stored</a:t>
            </a:r>
            <a:r>
              <a:rPr lang="pt-PT" dirty="0"/>
              <a:t> in </a:t>
            </a:r>
            <a:r>
              <a:rPr lang="pt-PT" dirty="0" err="1"/>
              <a:t>the</a:t>
            </a:r>
            <a:r>
              <a:rPr lang="pt-PT" dirty="0"/>
              <a:t> data </a:t>
            </a:r>
            <a:r>
              <a:rPr lang="pt-PT" dirty="0" err="1"/>
              <a:t>structure</a:t>
            </a:r>
            <a:r>
              <a:rPr lang="pt-PT" dirty="0"/>
              <a:t> </a:t>
            </a:r>
            <a:r>
              <a:rPr lang="pt-PT" dirty="0" err="1"/>
              <a:t>of</a:t>
            </a:r>
            <a:r>
              <a:rPr lang="pt-PT" dirty="0"/>
              <a:t> </a:t>
            </a:r>
            <a:r>
              <a:rPr lang="pt-PT" dirty="0" err="1"/>
              <a:t>the</a:t>
            </a:r>
            <a:r>
              <a:rPr lang="pt-PT" dirty="0"/>
              <a:t> net </a:t>
            </a:r>
            <a:r>
              <a:rPr lang="pt-PT" dirty="0" err="1"/>
              <a:t>itself</a:t>
            </a:r>
            <a:r>
              <a:rPr lang="pt-PT" dirty="0"/>
              <a:t>;</a:t>
            </a:r>
          </a:p>
          <a:p>
            <a:r>
              <a:rPr lang="pt-PT" dirty="0" err="1"/>
              <a:t>Support</a:t>
            </a:r>
            <a:r>
              <a:rPr lang="pt-PT" dirty="0"/>
              <a:t> </a:t>
            </a:r>
            <a:r>
              <a:rPr lang="pt-PT" dirty="0" err="1"/>
              <a:t>Vector</a:t>
            </a:r>
            <a:r>
              <a:rPr lang="pt-PT" dirty="0"/>
              <a:t> </a:t>
            </a:r>
            <a:r>
              <a:rPr lang="pt-PT" dirty="0" err="1"/>
              <a:t>Classification</a:t>
            </a:r>
            <a:r>
              <a:rPr lang="pt-PT" dirty="0"/>
              <a:t>: Learning </a:t>
            </a:r>
            <a:r>
              <a:rPr lang="pt-PT" dirty="0" err="1"/>
              <a:t>problem</a:t>
            </a:r>
            <a:r>
              <a:rPr lang="pt-PT" dirty="0"/>
              <a:t> </a:t>
            </a:r>
            <a:r>
              <a:rPr lang="pt-PT" dirty="0" err="1"/>
              <a:t>is</a:t>
            </a:r>
            <a:r>
              <a:rPr lang="pt-PT" dirty="0"/>
              <a:t> </a:t>
            </a:r>
            <a:r>
              <a:rPr lang="pt-PT" dirty="0" err="1"/>
              <a:t>formulated</a:t>
            </a:r>
            <a:r>
              <a:rPr lang="pt-PT" dirty="0"/>
              <a:t> as a </a:t>
            </a:r>
            <a:r>
              <a:rPr lang="pt-PT" dirty="0" err="1"/>
              <a:t>convex</a:t>
            </a:r>
            <a:r>
              <a:rPr lang="pt-PT" dirty="0"/>
              <a:t> </a:t>
            </a:r>
            <a:r>
              <a:rPr lang="pt-PT" dirty="0" err="1"/>
              <a:t>optimization</a:t>
            </a:r>
            <a:r>
              <a:rPr lang="pt-PT" dirty="0"/>
              <a:t> </a:t>
            </a:r>
            <a:r>
              <a:rPr lang="pt-PT" dirty="0" err="1"/>
              <a:t>problem</a:t>
            </a:r>
            <a:r>
              <a:rPr lang="pt-PT" dirty="0"/>
              <a:t> </a:t>
            </a:r>
            <a:r>
              <a:rPr lang="pt-PT" dirty="0" err="1"/>
              <a:t>and</a:t>
            </a:r>
            <a:r>
              <a:rPr lang="pt-PT" dirty="0"/>
              <a:t> </a:t>
            </a:r>
            <a:r>
              <a:rPr lang="pt-PT" dirty="0" err="1"/>
              <a:t>is</a:t>
            </a:r>
            <a:r>
              <a:rPr lang="pt-PT" dirty="0"/>
              <a:t> </a:t>
            </a:r>
            <a:r>
              <a:rPr lang="pt-PT" dirty="0" err="1"/>
              <a:t>robust</a:t>
            </a:r>
            <a:r>
              <a:rPr lang="pt-PT" dirty="0"/>
              <a:t> to noise;</a:t>
            </a:r>
          </a:p>
          <a:p>
            <a:r>
              <a:rPr lang="pt-PT" dirty="0"/>
              <a:t>K-</a:t>
            </a:r>
            <a:r>
              <a:rPr lang="pt-PT" dirty="0" err="1"/>
              <a:t>nearest</a:t>
            </a:r>
            <a:r>
              <a:rPr lang="pt-PT" dirty="0"/>
              <a:t> </a:t>
            </a:r>
            <a:r>
              <a:rPr lang="pt-PT" dirty="0" err="1"/>
              <a:t>Neighbors</a:t>
            </a:r>
            <a:r>
              <a:rPr lang="pt-PT" dirty="0"/>
              <a:t>: </a:t>
            </a:r>
            <a:r>
              <a:rPr lang="pt-PT" dirty="0" err="1"/>
              <a:t>assuming</a:t>
            </a:r>
            <a:r>
              <a:rPr lang="pt-PT" dirty="0"/>
              <a:t> </a:t>
            </a:r>
            <a:r>
              <a:rPr lang="pt-PT" dirty="0" err="1"/>
              <a:t>the</a:t>
            </a:r>
            <a:r>
              <a:rPr lang="pt-PT" dirty="0"/>
              <a:t> </a:t>
            </a:r>
            <a:r>
              <a:rPr lang="pt-PT" dirty="0" err="1"/>
              <a:t>similarity</a:t>
            </a:r>
            <a:r>
              <a:rPr lang="pt-PT" dirty="0"/>
              <a:t> </a:t>
            </a:r>
            <a:r>
              <a:rPr lang="pt-PT" dirty="0" err="1"/>
              <a:t>between</a:t>
            </a:r>
            <a:r>
              <a:rPr lang="pt-PT" dirty="0"/>
              <a:t> data </a:t>
            </a:r>
            <a:r>
              <a:rPr lang="pt-PT" dirty="0" err="1"/>
              <a:t>and</a:t>
            </a:r>
            <a:r>
              <a:rPr lang="pt-PT" dirty="0"/>
              <a:t> </a:t>
            </a:r>
            <a:r>
              <a:rPr lang="pt-PT" dirty="0" err="1"/>
              <a:t>available</a:t>
            </a:r>
            <a:r>
              <a:rPr lang="pt-PT" dirty="0"/>
              <a:t> cases, </a:t>
            </a:r>
            <a:r>
              <a:rPr lang="pt-PT" dirty="0" err="1"/>
              <a:t>put</a:t>
            </a:r>
            <a:r>
              <a:rPr lang="pt-PT" dirty="0"/>
              <a:t> a </a:t>
            </a:r>
            <a:r>
              <a:rPr lang="pt-PT" dirty="0" err="1"/>
              <a:t>new</a:t>
            </a:r>
            <a:r>
              <a:rPr lang="pt-PT" dirty="0"/>
              <a:t> case </a:t>
            </a:r>
            <a:r>
              <a:rPr lang="pt-PT" dirty="0" err="1"/>
              <a:t>into</a:t>
            </a:r>
            <a:r>
              <a:rPr lang="pt-PT" dirty="0"/>
              <a:t> a </a:t>
            </a:r>
            <a:r>
              <a:rPr lang="pt-PT" dirty="0" err="1"/>
              <a:t>certain</a:t>
            </a:r>
            <a:r>
              <a:rPr lang="pt-PT" dirty="0"/>
              <a:t> </a:t>
            </a:r>
            <a:r>
              <a:rPr lang="pt-PT" dirty="0" err="1"/>
              <a:t>category</a:t>
            </a:r>
            <a:r>
              <a:rPr lang="pt-PT" dirty="0"/>
              <a:t> </a:t>
            </a:r>
            <a:r>
              <a:rPr lang="pt-PT" dirty="0" err="1"/>
              <a:t>that</a:t>
            </a:r>
            <a:r>
              <a:rPr lang="pt-PT" dirty="0"/>
              <a:t> </a:t>
            </a:r>
            <a:r>
              <a:rPr lang="pt-PT" dirty="0" err="1"/>
              <a:t>is</a:t>
            </a:r>
            <a:r>
              <a:rPr lang="pt-PT" dirty="0"/>
              <a:t> </a:t>
            </a:r>
            <a:r>
              <a:rPr lang="pt-PT" dirty="0" err="1"/>
              <a:t>most</a:t>
            </a:r>
            <a:r>
              <a:rPr lang="pt-PT" dirty="0"/>
              <a:t> similar to </a:t>
            </a:r>
            <a:r>
              <a:rPr lang="pt-PT" dirty="0" err="1"/>
              <a:t>the</a:t>
            </a:r>
            <a:r>
              <a:rPr lang="pt-PT" dirty="0"/>
              <a:t> </a:t>
            </a:r>
            <a:r>
              <a:rPr lang="pt-PT" dirty="0" err="1"/>
              <a:t>available</a:t>
            </a:r>
            <a:r>
              <a:rPr lang="pt-PT" dirty="0"/>
              <a:t> </a:t>
            </a:r>
            <a:r>
              <a:rPr lang="pt-PT" dirty="0" err="1"/>
              <a:t>categories</a:t>
            </a:r>
            <a:r>
              <a:rPr lang="pt-PT" dirty="0"/>
              <a:t>;</a:t>
            </a:r>
          </a:p>
          <a:p>
            <a:r>
              <a:rPr lang="pt-PT" dirty="0" err="1"/>
              <a:t>Logistic</a:t>
            </a:r>
            <a:r>
              <a:rPr lang="pt-PT" dirty="0"/>
              <a:t> </a:t>
            </a:r>
            <a:r>
              <a:rPr lang="pt-PT" dirty="0" err="1"/>
              <a:t>Regression</a:t>
            </a:r>
            <a:r>
              <a:rPr lang="pt-PT" dirty="0"/>
              <a:t>: </a:t>
            </a:r>
            <a:r>
              <a:rPr lang="pt-PT" dirty="0" err="1"/>
              <a:t>Binary</a:t>
            </a:r>
            <a:r>
              <a:rPr lang="pt-PT" dirty="0"/>
              <a:t> </a:t>
            </a:r>
            <a:r>
              <a:rPr lang="pt-PT" dirty="0" err="1"/>
              <a:t>method</a:t>
            </a:r>
            <a:r>
              <a:rPr lang="pt-PT" dirty="0"/>
              <a:t> </a:t>
            </a:r>
            <a:r>
              <a:rPr lang="pt-PT" dirty="0" err="1"/>
              <a:t>used</a:t>
            </a:r>
            <a:r>
              <a:rPr lang="pt-PT" dirty="0"/>
              <a:t> to </a:t>
            </a:r>
            <a:r>
              <a:rPr lang="pt-PT" dirty="0" err="1"/>
              <a:t>predict</a:t>
            </a:r>
            <a:r>
              <a:rPr lang="pt-PT" dirty="0"/>
              <a:t> a </a:t>
            </a:r>
            <a:r>
              <a:rPr lang="pt-PT" dirty="0" err="1"/>
              <a:t>binary</a:t>
            </a:r>
            <a:r>
              <a:rPr lang="pt-PT" dirty="0"/>
              <a:t> </a:t>
            </a:r>
            <a:r>
              <a:rPr lang="pt-PT" dirty="0" err="1"/>
              <a:t>outcome</a:t>
            </a:r>
            <a:r>
              <a:rPr lang="pt-PT" dirty="0"/>
              <a:t>, in </a:t>
            </a:r>
            <a:r>
              <a:rPr lang="pt-PT" dirty="0" err="1"/>
              <a:t>this</a:t>
            </a:r>
            <a:r>
              <a:rPr lang="pt-PT" dirty="0"/>
              <a:t> case, </a:t>
            </a:r>
            <a:r>
              <a:rPr lang="pt-PT" dirty="0" err="1"/>
              <a:t>yes</a:t>
            </a:r>
            <a:r>
              <a:rPr lang="pt-PT" dirty="0"/>
              <a:t> </a:t>
            </a:r>
            <a:r>
              <a:rPr lang="pt-PT" dirty="0" err="1"/>
              <a:t>or</a:t>
            </a:r>
            <a:r>
              <a:rPr lang="pt-PT" dirty="0"/>
              <a:t> no, </a:t>
            </a:r>
            <a:r>
              <a:rPr lang="pt-PT" dirty="0" err="1"/>
              <a:t>based</a:t>
            </a:r>
            <a:r>
              <a:rPr lang="pt-PT" dirty="0"/>
              <a:t> </a:t>
            </a:r>
            <a:r>
              <a:rPr lang="pt-PT" dirty="0" err="1"/>
              <a:t>on</a:t>
            </a:r>
            <a:r>
              <a:rPr lang="pt-PT" dirty="0"/>
              <a:t> prior </a:t>
            </a:r>
            <a:r>
              <a:rPr lang="pt-PT" dirty="0" err="1"/>
              <a:t>observations</a:t>
            </a:r>
            <a:r>
              <a:rPr lang="pt-PT" dirty="0"/>
              <a:t> </a:t>
            </a:r>
            <a:r>
              <a:rPr lang="pt-PT" dirty="0" err="1"/>
              <a:t>of</a:t>
            </a:r>
            <a:r>
              <a:rPr lang="pt-PT" dirty="0"/>
              <a:t> a data set;</a:t>
            </a:r>
          </a:p>
          <a:p>
            <a:r>
              <a:rPr lang="pt-PT" dirty="0" err="1"/>
              <a:t>Random</a:t>
            </a:r>
            <a:r>
              <a:rPr lang="pt-PT" dirty="0"/>
              <a:t> </a:t>
            </a:r>
            <a:r>
              <a:rPr lang="pt-PT" dirty="0" err="1"/>
              <a:t>Forest</a:t>
            </a:r>
            <a:r>
              <a:rPr lang="pt-PT" dirty="0"/>
              <a:t>: </a:t>
            </a:r>
            <a:r>
              <a:rPr lang="pt-PT" dirty="0" err="1"/>
              <a:t>is</a:t>
            </a:r>
            <a:r>
              <a:rPr lang="pt-PT" dirty="0"/>
              <a:t> </a:t>
            </a:r>
            <a:r>
              <a:rPr lang="pt-PT" dirty="0" err="1"/>
              <a:t>an</a:t>
            </a:r>
            <a:r>
              <a:rPr lang="pt-PT" dirty="0"/>
              <a:t> ensemble </a:t>
            </a:r>
            <a:r>
              <a:rPr lang="pt-PT" dirty="0" err="1"/>
              <a:t>learning</a:t>
            </a:r>
            <a:r>
              <a:rPr lang="pt-PT" dirty="0"/>
              <a:t> </a:t>
            </a:r>
            <a:r>
              <a:rPr lang="pt-PT" dirty="0" err="1"/>
              <a:t>method</a:t>
            </a:r>
            <a:r>
              <a:rPr lang="pt-PT" dirty="0"/>
              <a:t> for </a:t>
            </a:r>
            <a:r>
              <a:rPr lang="pt-PT" dirty="0" err="1"/>
              <a:t>classification</a:t>
            </a:r>
            <a:r>
              <a:rPr lang="pt-PT" dirty="0"/>
              <a:t>, </a:t>
            </a:r>
            <a:r>
              <a:rPr lang="pt-PT" dirty="0" err="1"/>
              <a:t>regression</a:t>
            </a:r>
            <a:r>
              <a:rPr lang="pt-PT" dirty="0"/>
              <a:t> </a:t>
            </a:r>
            <a:r>
              <a:rPr lang="pt-PT" dirty="0" err="1"/>
              <a:t>and</a:t>
            </a:r>
            <a:r>
              <a:rPr lang="pt-PT" dirty="0"/>
              <a:t> </a:t>
            </a:r>
            <a:r>
              <a:rPr lang="pt-PT" dirty="0" err="1"/>
              <a:t>other</a:t>
            </a:r>
            <a:r>
              <a:rPr lang="pt-PT" dirty="0"/>
              <a:t> </a:t>
            </a:r>
            <a:r>
              <a:rPr lang="pt-PT" dirty="0" err="1"/>
              <a:t>tasks</a:t>
            </a:r>
            <a:r>
              <a:rPr lang="pt-PT" dirty="0"/>
              <a:t> </a:t>
            </a:r>
            <a:r>
              <a:rPr lang="pt-PT" dirty="0" err="1"/>
              <a:t>that</a:t>
            </a:r>
            <a:r>
              <a:rPr lang="pt-PT" dirty="0"/>
              <a:t> </a:t>
            </a:r>
            <a:r>
              <a:rPr lang="pt-PT" dirty="0" err="1"/>
              <a:t>operates</a:t>
            </a:r>
            <a:r>
              <a:rPr lang="pt-PT" dirty="0"/>
              <a:t> </a:t>
            </a:r>
            <a:r>
              <a:rPr lang="pt-PT" dirty="0" err="1"/>
              <a:t>by</a:t>
            </a:r>
            <a:r>
              <a:rPr lang="pt-PT" dirty="0"/>
              <a:t> </a:t>
            </a:r>
            <a:r>
              <a:rPr lang="pt-PT" dirty="0" err="1"/>
              <a:t>constructing</a:t>
            </a:r>
            <a:r>
              <a:rPr lang="pt-PT" dirty="0"/>
              <a:t> a multitude </a:t>
            </a:r>
            <a:r>
              <a:rPr lang="pt-PT" dirty="0" err="1"/>
              <a:t>of</a:t>
            </a:r>
            <a:r>
              <a:rPr lang="pt-PT" dirty="0"/>
              <a:t> </a:t>
            </a:r>
            <a:r>
              <a:rPr lang="pt-PT" dirty="0" err="1"/>
              <a:t>decision</a:t>
            </a:r>
            <a:r>
              <a:rPr lang="pt-PT" dirty="0"/>
              <a:t> </a:t>
            </a:r>
            <a:r>
              <a:rPr lang="pt-PT" dirty="0" err="1"/>
              <a:t>trees</a:t>
            </a:r>
            <a:r>
              <a:rPr lang="pt-PT" dirty="0"/>
              <a:t> </a:t>
            </a:r>
            <a:r>
              <a:rPr lang="pt-PT" dirty="0" err="1"/>
              <a:t>at</a:t>
            </a:r>
            <a:r>
              <a:rPr lang="pt-PT" dirty="0"/>
              <a:t> training </a:t>
            </a:r>
            <a:r>
              <a:rPr lang="pt-PT"/>
              <a:t>time.;</a:t>
            </a:r>
            <a:endParaRPr lang="pt-PT" dirty="0"/>
          </a:p>
          <a:p>
            <a:pPr marL="0" indent="0">
              <a:buNone/>
            </a:pPr>
            <a:r>
              <a:rPr lang="pt-PT" dirty="0"/>
              <a:t>NOTE: To improve </a:t>
            </a:r>
            <a:r>
              <a:rPr lang="pt-PT" dirty="0" err="1"/>
              <a:t>our</a:t>
            </a:r>
            <a:r>
              <a:rPr lang="pt-PT" dirty="0"/>
              <a:t> </a:t>
            </a:r>
            <a:r>
              <a:rPr lang="pt-PT" dirty="0" err="1"/>
              <a:t>results</a:t>
            </a:r>
            <a:r>
              <a:rPr lang="pt-PT" dirty="0"/>
              <a:t>, </a:t>
            </a:r>
            <a:r>
              <a:rPr lang="pt-PT" dirty="0" err="1"/>
              <a:t>we</a:t>
            </a:r>
            <a:r>
              <a:rPr lang="pt-PT" dirty="0"/>
              <a:t> </a:t>
            </a:r>
            <a:r>
              <a:rPr lang="pt-PT" dirty="0" err="1"/>
              <a:t>also</a:t>
            </a:r>
            <a:r>
              <a:rPr lang="pt-PT" dirty="0"/>
              <a:t> </a:t>
            </a:r>
            <a:r>
              <a:rPr lang="pt-PT" dirty="0" err="1"/>
              <a:t>used</a:t>
            </a:r>
            <a:r>
              <a:rPr lang="pt-PT" dirty="0"/>
              <a:t> </a:t>
            </a:r>
            <a:r>
              <a:rPr lang="pt-PT" dirty="0" err="1"/>
              <a:t>Parameter</a:t>
            </a:r>
            <a:r>
              <a:rPr lang="pt-PT" dirty="0"/>
              <a:t> </a:t>
            </a:r>
            <a:r>
              <a:rPr lang="pt-PT" dirty="0" err="1"/>
              <a:t>Tuning</a:t>
            </a:r>
            <a:r>
              <a:rPr lang="pt-PT" dirty="0"/>
              <a:t> </a:t>
            </a:r>
            <a:r>
              <a:rPr lang="pt-PT" dirty="0" err="1"/>
              <a:t>using</a:t>
            </a:r>
            <a:r>
              <a:rPr lang="pt-PT" dirty="0"/>
              <a:t> </a:t>
            </a:r>
            <a:r>
              <a:rPr lang="pt-PT" dirty="0" err="1"/>
              <a:t>GridSearchCV</a:t>
            </a:r>
            <a:r>
              <a:rPr lang="pt-PT" dirty="0"/>
              <a:t>;</a:t>
            </a:r>
          </a:p>
          <a:p>
            <a:pPr marL="0" indent="0">
              <a:buNone/>
            </a:pPr>
            <a:endParaRPr lang="pt-PT" dirty="0"/>
          </a:p>
        </p:txBody>
      </p:sp>
    </p:spTree>
    <p:extLst>
      <p:ext uri="{BB962C8B-B14F-4D97-AF65-F5344CB8AC3E}">
        <p14:creationId xmlns:p14="http://schemas.microsoft.com/office/powerpoint/2010/main" val="167187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A3B8A-B708-F3E2-D5F2-5DE189A5589F}"/>
              </a:ext>
            </a:extLst>
          </p:cNvPr>
          <p:cNvSpPr>
            <a:spLocks noGrp="1"/>
          </p:cNvSpPr>
          <p:nvPr>
            <p:ph type="title"/>
          </p:nvPr>
        </p:nvSpPr>
        <p:spPr/>
        <p:txBody>
          <a:bodyPr/>
          <a:lstStyle/>
          <a:p>
            <a:r>
              <a:rPr lang="pt-PT" dirty="0" err="1"/>
              <a:t>Developed</a:t>
            </a:r>
            <a:r>
              <a:rPr lang="pt-PT" dirty="0"/>
              <a:t> </a:t>
            </a:r>
            <a:r>
              <a:rPr lang="pt-PT" dirty="0" err="1"/>
              <a:t>Algorithms</a:t>
            </a:r>
            <a:r>
              <a:rPr lang="pt-PT" dirty="0"/>
              <a:t> – </a:t>
            </a:r>
            <a:r>
              <a:rPr lang="pt-PT" dirty="0" err="1"/>
              <a:t>Results</a:t>
            </a:r>
            <a:r>
              <a:rPr lang="pt-PT" dirty="0"/>
              <a:t> </a:t>
            </a:r>
            <a:r>
              <a:rPr lang="pt-PT" dirty="0" err="1"/>
              <a:t>Comparison</a:t>
            </a:r>
            <a:endParaRPr lang="pt-PT" dirty="0"/>
          </a:p>
        </p:txBody>
      </p:sp>
      <p:pic>
        <p:nvPicPr>
          <p:cNvPr id="5" name="Marcador de Posição de Conteúdo 4">
            <a:extLst>
              <a:ext uri="{FF2B5EF4-FFF2-40B4-BE49-F238E27FC236}">
                <a16:creationId xmlns:a16="http://schemas.microsoft.com/office/drawing/2014/main" id="{F708CBAF-B5BF-FA1C-F302-AD3C5D68E0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7521" y="2286000"/>
            <a:ext cx="8456958" cy="4274946"/>
          </a:xfrm>
        </p:spPr>
      </p:pic>
    </p:spTree>
    <p:extLst>
      <p:ext uri="{BB962C8B-B14F-4D97-AF65-F5344CB8AC3E}">
        <p14:creationId xmlns:p14="http://schemas.microsoft.com/office/powerpoint/2010/main" val="1893369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err="1"/>
              <a:t>Conclusion</a:t>
            </a:r>
            <a:endParaRPr lang="pt-PT" dirty="0"/>
          </a:p>
        </p:txBody>
      </p:sp>
      <p:sp>
        <p:nvSpPr>
          <p:cNvPr id="5" name="Marcador de Posição de Conteúdo 4">
            <a:extLst>
              <a:ext uri="{FF2B5EF4-FFF2-40B4-BE49-F238E27FC236}">
                <a16:creationId xmlns:a16="http://schemas.microsoft.com/office/drawing/2014/main" id="{8BA30C7E-99FC-E13B-AE77-20BB48F0BFDB}"/>
              </a:ext>
            </a:extLst>
          </p:cNvPr>
          <p:cNvSpPr>
            <a:spLocks noGrp="1"/>
          </p:cNvSpPr>
          <p:nvPr>
            <p:ph idx="1"/>
          </p:nvPr>
        </p:nvSpPr>
        <p:spPr/>
        <p:txBody>
          <a:bodyPr>
            <a:normAutofit fontScale="62500" lnSpcReduction="20000"/>
          </a:bodyPr>
          <a:lstStyle/>
          <a:p>
            <a:r>
              <a:rPr lang="pt-PT" dirty="0" err="1"/>
              <a:t>All</a:t>
            </a:r>
            <a:r>
              <a:rPr lang="pt-PT" dirty="0"/>
              <a:t> in </a:t>
            </a:r>
            <a:r>
              <a:rPr lang="pt-PT" dirty="0" err="1"/>
              <a:t>all</a:t>
            </a:r>
            <a:r>
              <a:rPr lang="pt-PT" dirty="0"/>
              <a:t>, </a:t>
            </a:r>
            <a:r>
              <a:rPr lang="pt-PT" dirty="0" err="1"/>
              <a:t>with</a:t>
            </a:r>
            <a:r>
              <a:rPr lang="pt-PT" dirty="0"/>
              <a:t> </a:t>
            </a:r>
            <a:r>
              <a:rPr lang="pt-PT" dirty="0" err="1"/>
              <a:t>this</a:t>
            </a:r>
            <a:r>
              <a:rPr lang="pt-PT" dirty="0"/>
              <a:t> </a:t>
            </a:r>
            <a:r>
              <a:rPr lang="pt-PT" dirty="0" err="1"/>
              <a:t>project</a:t>
            </a:r>
            <a:r>
              <a:rPr lang="pt-PT" dirty="0"/>
              <a:t> </a:t>
            </a:r>
            <a:r>
              <a:rPr lang="pt-PT" dirty="0" err="1"/>
              <a:t>we</a:t>
            </a:r>
            <a:r>
              <a:rPr lang="pt-PT" dirty="0"/>
              <a:t> </a:t>
            </a:r>
            <a:r>
              <a:rPr lang="pt-PT" dirty="0" err="1"/>
              <a:t>learned</a:t>
            </a:r>
            <a:r>
              <a:rPr lang="pt-PT" dirty="0"/>
              <a:t> a </a:t>
            </a:r>
            <a:r>
              <a:rPr lang="pt-PT" dirty="0" err="1"/>
              <a:t>little</a:t>
            </a:r>
            <a:r>
              <a:rPr lang="pt-PT" dirty="0"/>
              <a:t> bit more </a:t>
            </a:r>
            <a:r>
              <a:rPr lang="pt-PT" dirty="0" err="1"/>
              <a:t>about</a:t>
            </a:r>
            <a:r>
              <a:rPr lang="pt-PT" dirty="0"/>
              <a:t> Machine Learning, </a:t>
            </a:r>
            <a:r>
              <a:rPr lang="pt-PT" dirty="0" err="1"/>
              <a:t>specially</a:t>
            </a:r>
            <a:r>
              <a:rPr lang="pt-PT" dirty="0"/>
              <a:t> </a:t>
            </a:r>
            <a:r>
              <a:rPr lang="pt-PT" dirty="0" err="1"/>
              <a:t>about</a:t>
            </a:r>
            <a:r>
              <a:rPr lang="pt-PT" dirty="0"/>
              <a:t> </a:t>
            </a:r>
            <a:r>
              <a:rPr lang="pt-PT" dirty="0" err="1"/>
              <a:t>Supervised</a:t>
            </a:r>
            <a:r>
              <a:rPr lang="pt-PT" dirty="0"/>
              <a:t> Learning. </a:t>
            </a:r>
          </a:p>
          <a:p>
            <a:r>
              <a:rPr lang="pt-PT" dirty="0"/>
              <a:t>For </a:t>
            </a:r>
            <a:r>
              <a:rPr lang="pt-PT" dirty="0" err="1"/>
              <a:t>this</a:t>
            </a:r>
            <a:r>
              <a:rPr lang="pt-PT" dirty="0"/>
              <a:t> </a:t>
            </a:r>
            <a:r>
              <a:rPr lang="pt-PT" dirty="0" err="1"/>
              <a:t>we</a:t>
            </a:r>
            <a:r>
              <a:rPr lang="pt-PT" dirty="0"/>
              <a:t> </a:t>
            </a:r>
            <a:r>
              <a:rPr lang="pt-PT" dirty="0" err="1"/>
              <a:t>were</a:t>
            </a:r>
            <a:r>
              <a:rPr lang="pt-PT" dirty="0"/>
              <a:t> </a:t>
            </a:r>
            <a:r>
              <a:rPr lang="pt-PT" dirty="0" err="1"/>
              <a:t>first</a:t>
            </a:r>
            <a:r>
              <a:rPr lang="pt-PT" dirty="0"/>
              <a:t> </a:t>
            </a:r>
            <a:r>
              <a:rPr lang="pt-PT" dirty="0" err="1"/>
              <a:t>introduced</a:t>
            </a:r>
            <a:r>
              <a:rPr lang="pt-PT" dirty="0"/>
              <a:t> to data </a:t>
            </a:r>
            <a:r>
              <a:rPr lang="pt-PT" dirty="0" err="1"/>
              <a:t>pre-processing</a:t>
            </a:r>
            <a:r>
              <a:rPr lang="pt-PT" dirty="0"/>
              <a:t> </a:t>
            </a:r>
            <a:r>
              <a:rPr lang="pt-PT" dirty="0" err="1"/>
              <a:t>and</a:t>
            </a:r>
            <a:r>
              <a:rPr lang="pt-PT" dirty="0"/>
              <a:t> </a:t>
            </a:r>
            <a:r>
              <a:rPr lang="pt-PT" dirty="0" err="1"/>
              <a:t>visualization</a:t>
            </a:r>
            <a:r>
              <a:rPr lang="pt-PT" dirty="0"/>
              <a:t>, </a:t>
            </a:r>
            <a:r>
              <a:rPr lang="pt-PT" dirty="0" err="1"/>
              <a:t>which</a:t>
            </a:r>
            <a:r>
              <a:rPr lang="pt-PT" dirty="0"/>
              <a:t> </a:t>
            </a:r>
            <a:r>
              <a:rPr lang="pt-PT" dirty="0" err="1"/>
              <a:t>means</a:t>
            </a:r>
            <a:r>
              <a:rPr lang="pt-PT" dirty="0"/>
              <a:t> </a:t>
            </a:r>
            <a:r>
              <a:rPr lang="pt-PT" dirty="0" err="1"/>
              <a:t>becoming</a:t>
            </a:r>
            <a:r>
              <a:rPr lang="pt-PT" dirty="0"/>
              <a:t> familiar </a:t>
            </a:r>
            <a:r>
              <a:rPr lang="pt-PT" dirty="0" err="1"/>
              <a:t>with</a:t>
            </a:r>
            <a:r>
              <a:rPr lang="pt-PT" dirty="0"/>
              <a:t> </a:t>
            </a:r>
            <a:r>
              <a:rPr lang="pt-PT" dirty="0" err="1"/>
              <a:t>the</a:t>
            </a:r>
            <a:r>
              <a:rPr lang="pt-PT" dirty="0"/>
              <a:t> </a:t>
            </a:r>
            <a:r>
              <a:rPr lang="pt-PT" dirty="0" err="1"/>
              <a:t>dataset</a:t>
            </a:r>
            <a:r>
              <a:rPr lang="pt-PT" dirty="0"/>
              <a:t> </a:t>
            </a:r>
            <a:r>
              <a:rPr lang="pt-PT" dirty="0" err="1"/>
              <a:t>proposed</a:t>
            </a:r>
            <a:r>
              <a:rPr lang="pt-PT" dirty="0"/>
              <a:t> for </a:t>
            </a:r>
            <a:r>
              <a:rPr lang="pt-PT" dirty="0" err="1"/>
              <a:t>study</a:t>
            </a:r>
            <a:r>
              <a:rPr lang="pt-PT" dirty="0"/>
              <a:t> </a:t>
            </a:r>
            <a:r>
              <a:rPr lang="pt-PT" dirty="0" err="1"/>
              <a:t>and</a:t>
            </a:r>
            <a:r>
              <a:rPr lang="pt-PT" dirty="0"/>
              <a:t> </a:t>
            </a:r>
            <a:r>
              <a:rPr lang="pt-PT" dirty="0" err="1"/>
              <a:t>all</a:t>
            </a:r>
            <a:r>
              <a:rPr lang="pt-PT" dirty="0"/>
              <a:t> </a:t>
            </a:r>
            <a:r>
              <a:rPr lang="pt-PT" dirty="0" err="1"/>
              <a:t>the</a:t>
            </a:r>
            <a:r>
              <a:rPr lang="pt-PT" dirty="0"/>
              <a:t> data </a:t>
            </a:r>
            <a:r>
              <a:rPr lang="pt-PT" dirty="0" err="1"/>
              <a:t>manipulation</a:t>
            </a:r>
            <a:r>
              <a:rPr lang="pt-PT" dirty="0"/>
              <a:t> </a:t>
            </a:r>
            <a:r>
              <a:rPr lang="pt-PT" dirty="0" err="1"/>
              <a:t>needed</a:t>
            </a:r>
            <a:r>
              <a:rPr lang="pt-PT" dirty="0"/>
              <a:t> for </a:t>
            </a:r>
            <a:r>
              <a:rPr lang="pt-PT" dirty="0" err="1"/>
              <a:t>our</a:t>
            </a:r>
            <a:r>
              <a:rPr lang="pt-PT" dirty="0"/>
              <a:t> </a:t>
            </a:r>
            <a:r>
              <a:rPr lang="pt-PT" dirty="0" err="1"/>
              <a:t>results</a:t>
            </a:r>
            <a:r>
              <a:rPr lang="pt-PT" dirty="0"/>
              <a:t> </a:t>
            </a:r>
            <a:r>
              <a:rPr lang="pt-PT" dirty="0" err="1"/>
              <a:t>have</a:t>
            </a:r>
            <a:r>
              <a:rPr lang="pt-PT" dirty="0"/>
              <a:t> a </a:t>
            </a:r>
            <a:r>
              <a:rPr lang="pt-PT" dirty="0" err="1"/>
              <a:t>reliable</a:t>
            </a:r>
            <a:r>
              <a:rPr lang="pt-PT" dirty="0"/>
              <a:t> </a:t>
            </a:r>
            <a:r>
              <a:rPr lang="pt-PT" dirty="0" err="1"/>
              <a:t>meaning</a:t>
            </a:r>
            <a:r>
              <a:rPr lang="pt-PT" dirty="0"/>
              <a:t>. </a:t>
            </a:r>
            <a:r>
              <a:rPr lang="pt-PT" dirty="0" err="1"/>
              <a:t>Then</a:t>
            </a:r>
            <a:r>
              <a:rPr lang="pt-PT" dirty="0"/>
              <a:t>, </a:t>
            </a:r>
            <a:r>
              <a:rPr lang="pt-PT" dirty="0" err="1"/>
              <a:t>we</a:t>
            </a:r>
            <a:r>
              <a:rPr lang="pt-PT" dirty="0"/>
              <a:t> </a:t>
            </a:r>
            <a:r>
              <a:rPr lang="pt-PT" dirty="0" err="1"/>
              <a:t>started</a:t>
            </a:r>
            <a:r>
              <a:rPr lang="pt-PT" dirty="0"/>
              <a:t> to </a:t>
            </a:r>
            <a:r>
              <a:rPr lang="pt-PT" dirty="0" err="1"/>
              <a:t>perform</a:t>
            </a:r>
            <a:r>
              <a:rPr lang="pt-PT" dirty="0"/>
              <a:t> some </a:t>
            </a:r>
            <a:r>
              <a:rPr lang="pt-PT" dirty="0" err="1"/>
              <a:t>models</a:t>
            </a:r>
            <a:r>
              <a:rPr lang="pt-PT" dirty="0"/>
              <a:t> </a:t>
            </a:r>
            <a:r>
              <a:rPr lang="pt-PT" dirty="0" err="1"/>
              <a:t>using</a:t>
            </a:r>
            <a:r>
              <a:rPr lang="pt-PT" dirty="0"/>
              <a:t> </a:t>
            </a:r>
            <a:r>
              <a:rPr lang="pt-PT" dirty="0" err="1"/>
              <a:t>the</a:t>
            </a:r>
            <a:r>
              <a:rPr lang="pt-PT" dirty="0"/>
              <a:t> </a:t>
            </a:r>
            <a:r>
              <a:rPr lang="pt-PT" dirty="0" err="1"/>
              <a:t>algorithms</a:t>
            </a:r>
            <a:r>
              <a:rPr lang="pt-PT" dirty="0"/>
              <a:t> </a:t>
            </a:r>
            <a:r>
              <a:rPr lang="pt-PT" dirty="0" err="1"/>
              <a:t>provided</a:t>
            </a:r>
            <a:r>
              <a:rPr lang="pt-PT" dirty="0"/>
              <a:t> </a:t>
            </a:r>
            <a:r>
              <a:rPr lang="pt-PT" dirty="0" err="1"/>
              <a:t>by</a:t>
            </a:r>
            <a:r>
              <a:rPr lang="pt-PT" dirty="0"/>
              <a:t> </a:t>
            </a:r>
            <a:r>
              <a:rPr lang="pt-PT" dirty="0" err="1"/>
              <a:t>the</a:t>
            </a:r>
            <a:r>
              <a:rPr lang="pt-PT" dirty="0"/>
              <a:t> </a:t>
            </a:r>
            <a:r>
              <a:rPr lang="pt-PT" dirty="0" err="1"/>
              <a:t>libraries</a:t>
            </a:r>
            <a:r>
              <a:rPr lang="pt-PT" dirty="0"/>
              <a:t> </a:t>
            </a:r>
            <a:r>
              <a:rPr lang="pt-PT" dirty="0" err="1"/>
              <a:t>used</a:t>
            </a:r>
            <a:r>
              <a:rPr lang="pt-PT" dirty="0"/>
              <a:t>, </a:t>
            </a:r>
            <a:r>
              <a:rPr lang="pt-PT" dirty="0" err="1"/>
              <a:t>which</a:t>
            </a:r>
            <a:r>
              <a:rPr lang="pt-PT" dirty="0"/>
              <a:t> </a:t>
            </a:r>
            <a:r>
              <a:rPr lang="pt-PT" dirty="0" err="1"/>
              <a:t>was</a:t>
            </a:r>
            <a:r>
              <a:rPr lang="pt-PT" dirty="0"/>
              <a:t> </a:t>
            </a:r>
            <a:r>
              <a:rPr lang="pt-PT" dirty="0" err="1"/>
              <a:t>something</a:t>
            </a:r>
            <a:r>
              <a:rPr lang="pt-PT" dirty="0"/>
              <a:t> </a:t>
            </a:r>
            <a:r>
              <a:rPr lang="pt-PT" dirty="0" err="1"/>
              <a:t>that</a:t>
            </a:r>
            <a:r>
              <a:rPr lang="pt-PT" dirty="0"/>
              <a:t> </a:t>
            </a:r>
            <a:r>
              <a:rPr lang="pt-PT" dirty="0" err="1"/>
              <a:t>we</a:t>
            </a:r>
            <a:r>
              <a:rPr lang="pt-PT" dirty="0"/>
              <a:t> </a:t>
            </a:r>
            <a:r>
              <a:rPr lang="pt-PT" dirty="0" err="1"/>
              <a:t>learn</a:t>
            </a:r>
            <a:r>
              <a:rPr lang="pt-PT" dirty="0"/>
              <a:t> in </a:t>
            </a:r>
            <a:r>
              <a:rPr lang="pt-PT" dirty="0" err="1"/>
              <a:t>this</a:t>
            </a:r>
            <a:r>
              <a:rPr lang="pt-PT" dirty="0"/>
              <a:t> </a:t>
            </a:r>
            <a:r>
              <a:rPr lang="pt-PT" dirty="0" err="1"/>
              <a:t>project</a:t>
            </a:r>
            <a:r>
              <a:rPr lang="pt-PT" dirty="0"/>
              <a:t>, </a:t>
            </a:r>
            <a:r>
              <a:rPr lang="pt-PT" dirty="0" err="1"/>
              <a:t>the</a:t>
            </a:r>
            <a:r>
              <a:rPr lang="pt-PT" dirty="0"/>
              <a:t> </a:t>
            </a:r>
            <a:r>
              <a:rPr lang="pt-PT" dirty="0" err="1"/>
              <a:t>hability</a:t>
            </a:r>
            <a:r>
              <a:rPr lang="pt-PT" dirty="0"/>
              <a:t> to </a:t>
            </a:r>
            <a:r>
              <a:rPr lang="pt-PT" dirty="0" err="1"/>
              <a:t>work</a:t>
            </a:r>
            <a:r>
              <a:rPr lang="pt-PT" dirty="0"/>
              <a:t> </a:t>
            </a:r>
            <a:r>
              <a:rPr lang="pt-PT" dirty="0" err="1"/>
              <a:t>with</a:t>
            </a:r>
            <a:r>
              <a:rPr lang="pt-PT" dirty="0"/>
              <a:t> some </a:t>
            </a:r>
            <a:r>
              <a:rPr lang="pt-PT" dirty="0" err="1"/>
              <a:t>python</a:t>
            </a:r>
            <a:r>
              <a:rPr lang="pt-PT" dirty="0"/>
              <a:t> </a:t>
            </a:r>
            <a:r>
              <a:rPr lang="pt-PT" dirty="0" err="1"/>
              <a:t>libraries</a:t>
            </a:r>
            <a:r>
              <a:rPr lang="pt-PT" dirty="0"/>
              <a:t> </a:t>
            </a:r>
            <a:r>
              <a:rPr lang="pt-PT" dirty="0" err="1"/>
              <a:t>and</a:t>
            </a:r>
            <a:r>
              <a:rPr lang="pt-PT" dirty="0"/>
              <a:t> </a:t>
            </a:r>
            <a:r>
              <a:rPr lang="pt-PT" dirty="0" err="1"/>
              <a:t>tools</a:t>
            </a:r>
            <a:r>
              <a:rPr lang="pt-PT" dirty="0"/>
              <a:t> </a:t>
            </a:r>
            <a:r>
              <a:rPr lang="pt-PT" dirty="0" err="1"/>
              <a:t>which</a:t>
            </a:r>
            <a:r>
              <a:rPr lang="pt-PT" dirty="0"/>
              <a:t> </a:t>
            </a:r>
            <a:r>
              <a:rPr lang="pt-PT" dirty="0" err="1"/>
              <a:t>were</a:t>
            </a:r>
            <a:r>
              <a:rPr lang="pt-PT" dirty="0"/>
              <a:t> </a:t>
            </a:r>
            <a:r>
              <a:rPr lang="pt-PT" dirty="0" err="1"/>
              <a:t>unknown</a:t>
            </a:r>
            <a:r>
              <a:rPr lang="pt-PT" dirty="0"/>
              <a:t> for </a:t>
            </a:r>
            <a:r>
              <a:rPr lang="pt-PT" dirty="0" err="1"/>
              <a:t>us</a:t>
            </a:r>
            <a:r>
              <a:rPr lang="pt-PT" dirty="0"/>
              <a:t> some </a:t>
            </a:r>
            <a:r>
              <a:rPr lang="pt-PT" dirty="0" err="1"/>
              <a:t>weeks</a:t>
            </a:r>
            <a:r>
              <a:rPr lang="pt-PT" dirty="0"/>
              <a:t> ago. </a:t>
            </a:r>
          </a:p>
          <a:p>
            <a:r>
              <a:rPr lang="pt-PT" dirty="0" err="1"/>
              <a:t>Using</a:t>
            </a:r>
            <a:r>
              <a:rPr lang="pt-PT" dirty="0"/>
              <a:t> </a:t>
            </a:r>
            <a:r>
              <a:rPr lang="pt-PT" dirty="0" err="1"/>
              <a:t>the</a:t>
            </a:r>
            <a:r>
              <a:rPr lang="pt-PT" dirty="0"/>
              <a:t> </a:t>
            </a:r>
            <a:r>
              <a:rPr lang="pt-PT" dirty="0" err="1"/>
              <a:t>obtained</a:t>
            </a:r>
            <a:r>
              <a:rPr lang="pt-PT" dirty="0"/>
              <a:t> score for </a:t>
            </a:r>
            <a:r>
              <a:rPr lang="pt-PT" dirty="0" err="1"/>
              <a:t>each</a:t>
            </a:r>
            <a:r>
              <a:rPr lang="pt-PT" dirty="0"/>
              <a:t> </a:t>
            </a:r>
            <a:r>
              <a:rPr lang="pt-PT" dirty="0" err="1"/>
              <a:t>algorithm</a:t>
            </a:r>
            <a:r>
              <a:rPr lang="pt-PT" dirty="0"/>
              <a:t> </a:t>
            </a:r>
            <a:r>
              <a:rPr lang="pt-PT" dirty="0" err="1"/>
              <a:t>we</a:t>
            </a:r>
            <a:r>
              <a:rPr lang="pt-PT" dirty="0"/>
              <a:t> </a:t>
            </a:r>
            <a:r>
              <a:rPr lang="pt-PT" dirty="0" err="1"/>
              <a:t>also</a:t>
            </a:r>
            <a:r>
              <a:rPr lang="pt-PT" dirty="0"/>
              <a:t> </a:t>
            </a:r>
            <a:r>
              <a:rPr lang="pt-PT" dirty="0" err="1"/>
              <a:t>plotted</a:t>
            </a:r>
            <a:r>
              <a:rPr lang="pt-PT" dirty="0"/>
              <a:t> </a:t>
            </a:r>
            <a:r>
              <a:rPr lang="pt-PT" dirty="0" err="1"/>
              <a:t>their</a:t>
            </a:r>
            <a:r>
              <a:rPr lang="pt-PT" dirty="0"/>
              <a:t> performance. </a:t>
            </a:r>
            <a:r>
              <a:rPr lang="pt-PT" dirty="0" err="1"/>
              <a:t>Even</a:t>
            </a:r>
            <a:r>
              <a:rPr lang="pt-PT" dirty="0"/>
              <a:t> </a:t>
            </a:r>
            <a:r>
              <a:rPr lang="pt-PT" dirty="0" err="1"/>
              <a:t>though</a:t>
            </a:r>
            <a:r>
              <a:rPr lang="pt-PT" dirty="0"/>
              <a:t>, </a:t>
            </a:r>
            <a:r>
              <a:rPr lang="pt-PT" dirty="0" err="1"/>
              <a:t>we</a:t>
            </a:r>
            <a:r>
              <a:rPr lang="pt-PT" dirty="0"/>
              <a:t> </a:t>
            </a:r>
            <a:r>
              <a:rPr lang="pt-PT" dirty="0" err="1"/>
              <a:t>have</a:t>
            </a:r>
            <a:r>
              <a:rPr lang="pt-PT" dirty="0"/>
              <a:t> </a:t>
            </a:r>
            <a:r>
              <a:rPr lang="pt-PT" dirty="0" err="1"/>
              <a:t>achieved</a:t>
            </a:r>
            <a:r>
              <a:rPr lang="pt-PT" dirty="0"/>
              <a:t> </a:t>
            </a:r>
            <a:r>
              <a:rPr lang="pt-PT" dirty="0" err="1"/>
              <a:t>good</a:t>
            </a:r>
            <a:r>
              <a:rPr lang="pt-PT" dirty="0"/>
              <a:t> </a:t>
            </a:r>
            <a:r>
              <a:rPr lang="pt-PT" dirty="0" err="1"/>
              <a:t>results</a:t>
            </a:r>
            <a:r>
              <a:rPr lang="pt-PT" dirty="0"/>
              <a:t>, </a:t>
            </a:r>
            <a:r>
              <a:rPr lang="pt-PT" dirty="0" err="1"/>
              <a:t>these</a:t>
            </a:r>
            <a:r>
              <a:rPr lang="pt-PT" dirty="0"/>
              <a:t> </a:t>
            </a:r>
            <a:r>
              <a:rPr lang="pt-PT" dirty="0" err="1"/>
              <a:t>could've</a:t>
            </a:r>
            <a:r>
              <a:rPr lang="pt-PT" dirty="0"/>
              <a:t> </a:t>
            </a:r>
            <a:r>
              <a:rPr lang="pt-PT" dirty="0" err="1"/>
              <a:t>been</a:t>
            </a:r>
            <a:r>
              <a:rPr lang="pt-PT" dirty="0"/>
              <a:t> </a:t>
            </a:r>
            <a:r>
              <a:rPr lang="pt-PT" dirty="0" err="1"/>
              <a:t>better</a:t>
            </a:r>
            <a:r>
              <a:rPr lang="pt-PT" dirty="0"/>
              <a:t> </a:t>
            </a:r>
            <a:r>
              <a:rPr lang="pt-PT" dirty="0" err="1"/>
              <a:t>if</a:t>
            </a:r>
            <a:r>
              <a:rPr lang="pt-PT" dirty="0"/>
              <a:t> more data </a:t>
            </a:r>
            <a:r>
              <a:rPr lang="pt-PT" dirty="0" err="1"/>
              <a:t>have</a:t>
            </a:r>
            <a:r>
              <a:rPr lang="pt-PT" dirty="0"/>
              <a:t> </a:t>
            </a:r>
            <a:r>
              <a:rPr lang="pt-PT" dirty="0" err="1"/>
              <a:t>been</a:t>
            </a:r>
            <a:r>
              <a:rPr lang="pt-PT" dirty="0"/>
              <a:t> </a:t>
            </a:r>
            <a:r>
              <a:rPr lang="pt-PT" dirty="0" err="1"/>
              <a:t>manipulated</a:t>
            </a:r>
            <a:r>
              <a:rPr lang="pt-PT" dirty="0"/>
              <a:t>, for </a:t>
            </a:r>
            <a:r>
              <a:rPr lang="pt-PT" dirty="0" err="1"/>
              <a:t>example</a:t>
            </a:r>
            <a:r>
              <a:rPr lang="pt-PT" dirty="0"/>
              <a:t> </a:t>
            </a:r>
            <a:r>
              <a:rPr lang="pt-PT" dirty="0" err="1"/>
              <a:t>removing</a:t>
            </a:r>
            <a:r>
              <a:rPr lang="pt-PT" dirty="0"/>
              <a:t> some </a:t>
            </a:r>
            <a:r>
              <a:rPr lang="pt-PT" dirty="0" err="1"/>
              <a:t>columns</a:t>
            </a:r>
            <a:r>
              <a:rPr lang="pt-PT" dirty="0"/>
              <a:t> </a:t>
            </a:r>
            <a:r>
              <a:rPr lang="pt-PT" dirty="0" err="1"/>
              <a:t>which</a:t>
            </a:r>
            <a:r>
              <a:rPr lang="pt-PT" dirty="0"/>
              <a:t>, </a:t>
            </a:r>
            <a:r>
              <a:rPr lang="pt-PT" dirty="0" err="1"/>
              <a:t>according</a:t>
            </a:r>
            <a:r>
              <a:rPr lang="pt-PT" dirty="0"/>
              <a:t> to </a:t>
            </a:r>
            <a:r>
              <a:rPr lang="pt-PT" dirty="0" err="1"/>
              <a:t>the</a:t>
            </a:r>
            <a:r>
              <a:rPr lang="pt-PT" dirty="0"/>
              <a:t> data </a:t>
            </a:r>
            <a:r>
              <a:rPr lang="pt-PT" dirty="0" err="1"/>
              <a:t>visualization</a:t>
            </a:r>
            <a:r>
              <a:rPr lang="pt-PT" dirty="0"/>
              <a:t> </a:t>
            </a:r>
            <a:r>
              <a:rPr lang="pt-PT" dirty="0" err="1"/>
              <a:t>analysis</a:t>
            </a:r>
            <a:r>
              <a:rPr lang="pt-PT" dirty="0"/>
              <a:t>, </a:t>
            </a:r>
            <a:r>
              <a:rPr lang="pt-PT" dirty="0" err="1"/>
              <a:t>were</a:t>
            </a:r>
            <a:r>
              <a:rPr lang="pt-PT" dirty="0"/>
              <a:t> </a:t>
            </a:r>
            <a:r>
              <a:rPr lang="pt-PT" dirty="0" err="1"/>
              <a:t>not</a:t>
            </a:r>
            <a:r>
              <a:rPr lang="pt-PT" dirty="0"/>
              <a:t> </a:t>
            </a:r>
            <a:r>
              <a:rPr lang="pt-PT" dirty="0" err="1"/>
              <a:t>important</a:t>
            </a:r>
            <a:r>
              <a:rPr lang="pt-PT" dirty="0"/>
              <a:t> to </a:t>
            </a:r>
            <a:r>
              <a:rPr lang="pt-PT" dirty="0" err="1"/>
              <a:t>affect</a:t>
            </a:r>
            <a:r>
              <a:rPr lang="pt-PT" dirty="0"/>
              <a:t> </a:t>
            </a:r>
            <a:r>
              <a:rPr lang="pt-PT" dirty="0" err="1"/>
              <a:t>churn</a:t>
            </a:r>
            <a:r>
              <a:rPr lang="pt-PT" dirty="0"/>
              <a:t>.</a:t>
            </a:r>
          </a:p>
          <a:p>
            <a:endParaRPr lang="pt-P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Specification</a:t>
            </a:r>
            <a:endParaRPr/>
          </a:p>
        </p:txBody>
      </p:sp>
      <p:sp>
        <p:nvSpPr>
          <p:cNvPr id="3" name="Marcador de Posição de Conteúdo 2"/>
          <p:cNvSpPr>
            <a:spLocks noGrp="1"/>
          </p:cNvSpPr>
          <p:nvPr>
            <p:ph idx="1"/>
          </p:nvPr>
        </p:nvSpPr>
        <p:spPr bwMode="auto">
          <a:xfrm>
            <a:off x="321325" y="2175831"/>
            <a:ext cx="10668000" cy="3818083"/>
          </a:xfrm>
        </p:spPr>
        <p:txBody>
          <a:bodyPr vertOverflow="overflow" horzOverflow="clip" vert="horz" wrap="square" lIns="91440" tIns="45720" rIns="91440" bIns="45720" numCol="1" spcCol="0" rtlCol="0" fromWordArt="0" anchor="t" anchorCtr="0" forceAA="0" compatLnSpc="0">
            <a:normAutofit fontScale="65000" lnSpcReduction="20000"/>
          </a:bodyPr>
          <a:lstStyle/>
          <a:p>
            <a:pPr>
              <a:defRPr/>
            </a:pPr>
            <a:r>
              <a:rPr lang="en-GB" sz="2800" b="0" i="0" u="none" strike="noStrike" cap="none" spc="0" dirty="0">
                <a:solidFill>
                  <a:schemeClr val="tx1">
                    <a:alpha val="70000"/>
                  </a:schemeClr>
                </a:solidFill>
                <a:latin typeface="+mn-lt"/>
                <a:ea typeface="Avenir Next LT Pro"/>
                <a:cs typeface="Avenir Next LT Pro"/>
              </a:rPr>
              <a:t>It is important for a company to retain customers in order to maintain or even increase profit, so it might be very useful to predict their behaviour. To do that we need to make a market research to answer some questions.</a:t>
            </a:r>
            <a:endParaRPr sz="2800" dirty="0">
              <a:solidFill>
                <a:srgbClr val="FFFFFF">
                  <a:alpha val="70000"/>
                </a:srgbClr>
              </a:solidFill>
              <a:ea typeface="Avenir Next LT Pro"/>
              <a:cs typeface="Avenir Next LT Pro"/>
            </a:endParaRPr>
          </a:p>
          <a:p>
            <a:pPr>
              <a:defRPr/>
            </a:pPr>
            <a:r>
              <a:rPr lang="en-GB" sz="2800" b="0" i="0" u="none" strike="noStrike" cap="none" spc="0" dirty="0">
                <a:solidFill>
                  <a:schemeClr val="tx1">
                    <a:alpha val="70000"/>
                  </a:schemeClr>
                </a:solidFill>
                <a:latin typeface="+mn-lt"/>
                <a:ea typeface="Avenir Next LT Pro"/>
                <a:cs typeface="Avenir Next LT Pro"/>
              </a:rPr>
              <a:t>So, given a dataset with information about telco customers we want to predict if a customer will churn or not, according to the percentage of churn in the dataset and if that number is affected by any other variable such as gender, services subscribed or even the charges of the customer.</a:t>
            </a:r>
            <a:endParaRPr sz="2800" dirty="0">
              <a:solidFill>
                <a:srgbClr val="FFFFFF">
                  <a:alpha val="70000"/>
                </a:srgbClr>
              </a:solidFill>
              <a:ea typeface="Avenir Next LT Pro"/>
              <a:cs typeface="Avenir Next LT Pro"/>
            </a:endParaRPr>
          </a:p>
          <a:p>
            <a:pPr>
              <a:defRPr/>
            </a:pPr>
            <a:r>
              <a:rPr lang="en-GB" sz="2800" b="0" i="0" u="none" strike="noStrike" cap="none" spc="0" dirty="0">
                <a:solidFill>
                  <a:schemeClr val="tx1">
                    <a:alpha val="70000"/>
                  </a:schemeClr>
                </a:solidFill>
                <a:latin typeface="+mn-lt"/>
                <a:ea typeface="Avenir Next LT Pro"/>
                <a:cs typeface="Avenir Next LT Pro"/>
              </a:rPr>
              <a:t>Other important analysis for the company are the profit evaluation such as the most profitable service or feature and the ones not sot profitable.</a:t>
            </a:r>
            <a:endParaRPr sz="2800" dirty="0">
              <a:solidFill>
                <a:srgbClr val="FFFFFF">
                  <a:alpha val="70000"/>
                </a:srgbClr>
              </a:solidFill>
            </a:endParaRPr>
          </a:p>
          <a:p>
            <a:pPr>
              <a:defRPr/>
            </a:pPr>
            <a:r>
              <a:rPr lang="en-GB" sz="2800" b="0" i="0" u="none" strike="noStrike" cap="none" spc="0" dirty="0">
                <a:solidFill>
                  <a:schemeClr val="tx1">
                    <a:alpha val="70000"/>
                  </a:schemeClr>
                </a:solidFill>
                <a:latin typeface="+mn-lt"/>
                <a:ea typeface="Avenir Next LT Pro"/>
                <a:cs typeface="Avenir Next LT Pro"/>
              </a:rPr>
              <a:t>All of this questions/doubts should be after the study of the dataset and </a:t>
            </a:r>
            <a:r>
              <a:rPr lang="en-GB" sz="2800" b="0" i="0" u="none" strike="noStrike" cap="none" spc="0" dirty="0" err="1">
                <a:solidFill>
                  <a:schemeClr val="tx1">
                    <a:alpha val="70000"/>
                  </a:schemeClr>
                </a:solidFill>
                <a:latin typeface="+mn-lt"/>
                <a:ea typeface="Avenir Next LT Pro"/>
                <a:cs typeface="Avenir Next LT Pro"/>
              </a:rPr>
              <a:t>that'ś</a:t>
            </a:r>
            <a:r>
              <a:rPr lang="en-GB" sz="2800" b="0" i="0" u="none" strike="noStrike" cap="none" spc="0" dirty="0">
                <a:solidFill>
                  <a:schemeClr val="tx1">
                    <a:alpha val="70000"/>
                  </a:schemeClr>
                </a:solidFill>
                <a:latin typeface="+mn-lt"/>
                <a:ea typeface="Avenir Next LT Pro"/>
                <a:cs typeface="Avenir Next LT Pro"/>
              </a:rPr>
              <a:t> the main goal of this project.</a:t>
            </a:r>
            <a:endParaRPr sz="2800" dirty="0">
              <a:solidFill>
                <a:srgbClr val="FFFFFF">
                  <a:alpha val="70000"/>
                </a:srgbClr>
              </a:solidFill>
              <a:ea typeface="Avenir Next LT Pro"/>
              <a:cs typeface="Avenir Next LT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Related Work</a:t>
            </a:r>
            <a:endParaRPr/>
          </a:p>
        </p:txBody>
      </p:sp>
      <p:sp>
        <p:nvSpPr>
          <p:cNvPr id="3" name="Marcador de Posição de Conteúdo 2"/>
          <p:cNvSpPr>
            <a:spLocks noGrp="1"/>
          </p:cNvSpPr>
          <p:nvPr>
            <p:ph idx="1"/>
          </p:nvPr>
        </p:nvSpPr>
        <p:spPr bwMode="auto"/>
        <p:txBody>
          <a:bodyPr vert="horz" lIns="91440" tIns="45720" rIns="91440" bIns="45720" rtlCol="0" anchor="t">
            <a:normAutofit/>
          </a:bodyPr>
          <a:lstStyle/>
          <a:p>
            <a:pPr>
              <a:defRPr/>
            </a:pPr>
            <a:r>
              <a:rPr lang="pt-PT" u="sng">
                <a:ea typeface="+mn-lt"/>
                <a:cs typeface="+mn-lt"/>
                <a:hlinkClick r:id="rId2" tooltip="https://moodle.up.pt/"/>
              </a:rPr>
              <a:t>https://moodle.up.pt/</a:t>
            </a:r>
            <a:r>
              <a:rPr lang="pt-PT">
                <a:ea typeface="+mn-lt"/>
                <a:cs typeface="+mn-lt"/>
              </a:rPr>
              <a:t> (course files)</a:t>
            </a:r>
            <a:endParaRPr/>
          </a:p>
          <a:p>
            <a:pPr>
              <a:defRPr/>
            </a:pPr>
            <a:r>
              <a:rPr lang="pt-PT" u="sng">
                <a:ea typeface="+mn-lt"/>
                <a:cs typeface="+mn-lt"/>
                <a:hlinkClick r:id="rId3" tooltip="https://www.kaggle.com/datasets/easonlai/sample-telco-customer-churn-dataset"/>
              </a:rPr>
              <a:t>https://www.kaggle.com/datasets/easonlai/sample-telco-customer-churn-dataset</a:t>
            </a:r>
            <a:endParaRPr lang="pt-PT">
              <a:ea typeface="+mn-lt"/>
              <a:cs typeface="+mn-lt"/>
            </a:endParaRPr>
          </a:p>
          <a:p>
            <a:pPr>
              <a:defRPr/>
            </a:pPr>
            <a:r>
              <a:rPr lang="pt-PT" u="sng">
                <a:solidFill>
                  <a:srgbClr val="FFFFFF">
                    <a:alpha val="70000"/>
                  </a:srgbClr>
                </a:solidFill>
                <a:ea typeface="+mn-lt"/>
                <a:cs typeface="Arial"/>
                <a:hlinkClick r:id="rId4" tooltip="https://www.kaggle.com/datasets/blastchar/telco-customer-churn"/>
              </a:rPr>
              <a:t>https://www.kaggle.com/datasets/blastchar/telco-customer-churn</a:t>
            </a:r>
            <a:endParaRPr lang="pt-PT">
              <a:solidFill>
                <a:srgbClr val="FFFFFF">
                  <a:alpha val="70000"/>
                </a:srgbClr>
              </a:solidFill>
              <a:ea typeface="+mn-lt"/>
              <a:cs typeface="Arial"/>
            </a:endParaRPr>
          </a:p>
          <a:p>
            <a:pPr>
              <a:defRPr/>
            </a:pPr>
            <a:endParaRPr lang="pt-PT">
              <a:solidFill>
                <a:srgbClr val="FFFFFF">
                  <a:alpha val="70000"/>
                </a:srgb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809C2-90AF-A68D-B99E-7617DA499F8F}"/>
              </a:ext>
            </a:extLst>
          </p:cNvPr>
          <p:cNvSpPr>
            <a:spLocks noGrp="1"/>
          </p:cNvSpPr>
          <p:nvPr>
            <p:ph type="title"/>
          </p:nvPr>
        </p:nvSpPr>
        <p:spPr/>
        <p:txBody>
          <a:bodyPr/>
          <a:lstStyle/>
          <a:p>
            <a:r>
              <a:rPr lang="pt-PT" dirty="0" err="1"/>
              <a:t>Dataset</a:t>
            </a:r>
            <a:r>
              <a:rPr lang="pt-PT" dirty="0"/>
              <a:t> </a:t>
            </a:r>
            <a:r>
              <a:rPr lang="pt-PT" dirty="0" err="1"/>
              <a:t>Analysis</a:t>
            </a:r>
            <a:endParaRPr lang="pt-PT" dirty="0"/>
          </a:p>
        </p:txBody>
      </p:sp>
      <p:pic>
        <p:nvPicPr>
          <p:cNvPr id="5" name="Imagem 4">
            <a:extLst>
              <a:ext uri="{FF2B5EF4-FFF2-40B4-BE49-F238E27FC236}">
                <a16:creationId xmlns:a16="http://schemas.microsoft.com/office/drawing/2014/main" id="{724B4EE8-8062-75D8-E7F6-D8261D6D3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12" y="1096230"/>
            <a:ext cx="4607059" cy="2332770"/>
          </a:xfrm>
          <a:prstGeom prst="rect">
            <a:avLst/>
          </a:prstGeom>
        </p:spPr>
      </p:pic>
      <p:pic>
        <p:nvPicPr>
          <p:cNvPr id="7" name="Imagem 6">
            <a:extLst>
              <a:ext uri="{FF2B5EF4-FFF2-40B4-BE49-F238E27FC236}">
                <a16:creationId xmlns:a16="http://schemas.microsoft.com/office/drawing/2014/main" id="{5F170DFD-DFAE-CDE6-AFC2-D4185318D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4289" y="3940833"/>
            <a:ext cx="4606882" cy="2354771"/>
          </a:xfrm>
          <a:prstGeom prst="rect">
            <a:avLst/>
          </a:prstGeom>
        </p:spPr>
      </p:pic>
      <p:sp>
        <p:nvSpPr>
          <p:cNvPr id="8" name="Marcador de Posição de Conteúdo 2">
            <a:extLst>
              <a:ext uri="{FF2B5EF4-FFF2-40B4-BE49-F238E27FC236}">
                <a16:creationId xmlns:a16="http://schemas.microsoft.com/office/drawing/2014/main" id="{8129721E-07DA-BAE0-575D-390A0CDE8183}"/>
              </a:ext>
            </a:extLst>
          </p:cNvPr>
          <p:cNvSpPr>
            <a:spLocks noGrp="1"/>
          </p:cNvSpPr>
          <p:nvPr>
            <p:ph idx="1"/>
          </p:nvPr>
        </p:nvSpPr>
        <p:spPr bwMode="auto">
          <a:xfrm>
            <a:off x="321325" y="2175831"/>
            <a:ext cx="5342627" cy="3818083"/>
          </a:xfrm>
        </p:spPr>
        <p:txBody>
          <a:bodyPr vertOverflow="overflow" horzOverflow="clip" vert="horz" wrap="square" lIns="91440" tIns="45720" rIns="91440" bIns="45720" numCol="1" spcCol="0" rtlCol="0" fromWordArt="0" anchor="t" anchorCtr="0" forceAA="0" compatLnSpc="0">
            <a:normAutofit fontScale="95000"/>
          </a:bodyPr>
          <a:lstStyle/>
          <a:p>
            <a:pPr>
              <a:defRPr/>
            </a:pPr>
            <a:r>
              <a:rPr lang="pt-PT" sz="2800" b="0" i="0" u="none" strike="noStrike" cap="none" spc="0" dirty="0" err="1">
                <a:solidFill>
                  <a:schemeClr val="tx1">
                    <a:alpha val="70000"/>
                  </a:schemeClr>
                </a:solidFill>
                <a:latin typeface="+mn-lt"/>
                <a:ea typeface="Avenir Next LT Pro"/>
                <a:cs typeface="Avenir Next LT Pro"/>
              </a:rPr>
              <a:t>After</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analysing</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our</a:t>
            </a:r>
            <a:r>
              <a:rPr lang="pt-PT" sz="2800" b="0" i="0" u="none" strike="noStrike" cap="none" spc="0" dirty="0">
                <a:solidFill>
                  <a:schemeClr val="tx1">
                    <a:alpha val="70000"/>
                  </a:schemeClr>
                </a:solidFill>
                <a:latin typeface="+mn-lt"/>
                <a:ea typeface="Avenir Next LT Pro"/>
                <a:cs typeface="Avenir Next LT Pro"/>
              </a:rPr>
              <a:t> data, </a:t>
            </a:r>
            <a:r>
              <a:rPr lang="pt-PT" sz="2800" b="0" i="0" u="none" strike="noStrike" cap="none" spc="0" dirty="0" err="1">
                <a:solidFill>
                  <a:schemeClr val="tx1">
                    <a:alpha val="70000"/>
                  </a:schemeClr>
                </a:solidFill>
                <a:latin typeface="+mn-lt"/>
                <a:ea typeface="Avenir Next LT Pro"/>
                <a:cs typeface="Avenir Next LT Pro"/>
              </a:rPr>
              <a:t>we</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concluded</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that</a:t>
            </a:r>
            <a:r>
              <a:rPr lang="pt-PT" sz="2800" b="0" i="0" u="none" strike="noStrike" cap="none" spc="0" dirty="0">
                <a:solidFill>
                  <a:schemeClr val="tx1">
                    <a:alpha val="70000"/>
                  </a:schemeClr>
                </a:solidFill>
                <a:latin typeface="+mn-lt"/>
                <a:ea typeface="Avenir Next LT Pro"/>
                <a:cs typeface="Avenir Next LT Pro"/>
              </a:rPr>
              <a:t> gender </a:t>
            </a:r>
            <a:r>
              <a:rPr lang="pt-PT" sz="2800" b="0" i="0" u="none" strike="noStrike" cap="none" spc="0" dirty="0" err="1">
                <a:solidFill>
                  <a:schemeClr val="tx1">
                    <a:alpha val="70000"/>
                  </a:schemeClr>
                </a:solidFill>
                <a:latin typeface="+mn-lt"/>
                <a:ea typeface="Avenir Next LT Pro"/>
                <a:cs typeface="Avenir Next LT Pro"/>
              </a:rPr>
              <a:t>distribution</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is</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equal</a:t>
            </a:r>
            <a:r>
              <a:rPr lang="pt-PT" sz="2800" b="0" i="0" u="none" strike="noStrike" cap="none" spc="0" dirty="0">
                <a:solidFill>
                  <a:schemeClr val="tx1">
                    <a:alpha val="70000"/>
                  </a:schemeClr>
                </a:solidFill>
                <a:latin typeface="+mn-lt"/>
                <a:ea typeface="Avenir Next LT Pro"/>
                <a:cs typeface="Avenir Next LT Pro"/>
              </a:rPr>
              <a:t> for </a:t>
            </a:r>
            <a:r>
              <a:rPr lang="pt-PT" sz="2800" b="0" i="0" u="none" strike="noStrike" cap="none" spc="0" dirty="0" err="1">
                <a:solidFill>
                  <a:schemeClr val="tx1">
                    <a:alpha val="70000"/>
                  </a:schemeClr>
                </a:solidFill>
                <a:latin typeface="+mn-lt"/>
                <a:ea typeface="Avenir Next LT Pro"/>
                <a:cs typeface="Avenir Next LT Pro"/>
              </a:rPr>
              <a:t>both</a:t>
            </a:r>
            <a:r>
              <a:rPr lang="pt-PT" sz="2800" b="0" i="0" u="none" strike="noStrike" cap="none" spc="0" dirty="0">
                <a:solidFill>
                  <a:schemeClr val="tx1">
                    <a:alpha val="70000"/>
                  </a:schemeClr>
                </a:solidFill>
                <a:latin typeface="+mn-lt"/>
                <a:ea typeface="Avenir Next LT Pro"/>
                <a:cs typeface="Avenir Next LT Pro"/>
              </a:rPr>
              <a:t> genders, </a:t>
            </a:r>
            <a:r>
              <a:rPr lang="pt-PT" sz="2800" b="0" i="0" u="none" strike="noStrike" cap="none" spc="0" dirty="0" err="1">
                <a:solidFill>
                  <a:schemeClr val="tx1">
                    <a:alpha val="70000"/>
                  </a:schemeClr>
                </a:solidFill>
                <a:latin typeface="+mn-lt"/>
                <a:ea typeface="Avenir Next LT Pro"/>
                <a:cs typeface="Avenir Next LT Pro"/>
              </a:rPr>
              <a:t>however</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payment</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method</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distribution</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is</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not</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uniform</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verifying</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distinct</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distribution</a:t>
            </a:r>
            <a:r>
              <a:rPr lang="pt-PT" dirty="0">
                <a:ea typeface="Avenir Next LT Pro"/>
                <a:cs typeface="Avenir Next LT Pro"/>
              </a:rPr>
              <a:t>;</a:t>
            </a:r>
          </a:p>
          <a:p>
            <a:pPr>
              <a:defRPr/>
            </a:pPr>
            <a:endParaRPr sz="2800" dirty="0">
              <a:solidFill>
                <a:srgbClr val="FFFFFF">
                  <a:alpha val="70000"/>
                </a:srgbClr>
              </a:solidFill>
              <a:ea typeface="Avenir Next LT Pro"/>
              <a:cs typeface="Avenir Next LT Pro"/>
            </a:endParaRPr>
          </a:p>
        </p:txBody>
      </p:sp>
    </p:spTree>
    <p:extLst>
      <p:ext uri="{BB962C8B-B14F-4D97-AF65-F5344CB8AC3E}">
        <p14:creationId xmlns:p14="http://schemas.microsoft.com/office/powerpoint/2010/main" val="3409926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E664E-04ED-5815-9A66-8FFB1BA0EDA3}"/>
              </a:ext>
            </a:extLst>
          </p:cNvPr>
          <p:cNvSpPr>
            <a:spLocks noGrp="1"/>
          </p:cNvSpPr>
          <p:nvPr>
            <p:ph type="title"/>
          </p:nvPr>
        </p:nvSpPr>
        <p:spPr/>
        <p:txBody>
          <a:bodyPr/>
          <a:lstStyle/>
          <a:p>
            <a:r>
              <a:rPr lang="pt-PT" dirty="0"/>
              <a:t>Data </a:t>
            </a:r>
            <a:r>
              <a:rPr lang="pt-PT" dirty="0" err="1"/>
              <a:t>Pre-processing</a:t>
            </a:r>
            <a:endParaRPr lang="pt-PT" dirty="0"/>
          </a:p>
        </p:txBody>
      </p:sp>
      <p:sp>
        <p:nvSpPr>
          <p:cNvPr id="3" name="Marcador de Posição de Conteúdo 2">
            <a:extLst>
              <a:ext uri="{FF2B5EF4-FFF2-40B4-BE49-F238E27FC236}">
                <a16:creationId xmlns:a16="http://schemas.microsoft.com/office/drawing/2014/main" id="{EDD2879B-DC75-BE01-AFD1-A847E8207E46}"/>
              </a:ext>
            </a:extLst>
          </p:cNvPr>
          <p:cNvSpPr>
            <a:spLocks noGrp="1"/>
          </p:cNvSpPr>
          <p:nvPr>
            <p:ph idx="1"/>
          </p:nvPr>
        </p:nvSpPr>
        <p:spPr/>
        <p:txBody>
          <a:bodyPr>
            <a:normAutofit fontScale="55000" lnSpcReduction="20000"/>
          </a:bodyPr>
          <a:lstStyle/>
          <a:p>
            <a:r>
              <a:rPr lang="pt-PT" b="1" dirty="0" err="1"/>
              <a:t>Load</a:t>
            </a:r>
            <a:r>
              <a:rPr lang="pt-PT" b="1" dirty="0"/>
              <a:t> data;</a:t>
            </a:r>
          </a:p>
          <a:p>
            <a:r>
              <a:rPr lang="pt-PT" b="1" dirty="0" err="1"/>
              <a:t>Missing</a:t>
            </a:r>
            <a:r>
              <a:rPr lang="pt-PT" b="1" dirty="0"/>
              <a:t> </a:t>
            </a:r>
            <a:r>
              <a:rPr lang="pt-PT" b="1" dirty="0" err="1"/>
              <a:t>and</a:t>
            </a:r>
            <a:r>
              <a:rPr lang="pt-PT" b="1" dirty="0"/>
              <a:t> </a:t>
            </a:r>
            <a:r>
              <a:rPr lang="pt-PT" b="1" dirty="0" err="1"/>
              <a:t>Repeated</a:t>
            </a:r>
            <a:r>
              <a:rPr lang="pt-PT" b="1" dirty="0"/>
              <a:t> </a:t>
            </a:r>
            <a:r>
              <a:rPr lang="pt-PT" b="1" dirty="0" err="1"/>
              <a:t>values</a:t>
            </a:r>
            <a:endParaRPr lang="pt-PT" b="1" dirty="0"/>
          </a:p>
          <a:p>
            <a:pPr lvl="1"/>
            <a:r>
              <a:rPr lang="pt-PT" dirty="0" err="1"/>
              <a:t>There</a:t>
            </a:r>
            <a:r>
              <a:rPr lang="pt-PT" dirty="0"/>
              <a:t> are </a:t>
            </a:r>
            <a:r>
              <a:rPr lang="pt-PT" dirty="0" err="1"/>
              <a:t>not</a:t>
            </a:r>
            <a:r>
              <a:rPr lang="pt-PT" dirty="0"/>
              <a:t> </a:t>
            </a:r>
            <a:r>
              <a:rPr lang="pt-PT" dirty="0" err="1"/>
              <a:t>any</a:t>
            </a:r>
            <a:r>
              <a:rPr lang="pt-PT" dirty="0"/>
              <a:t> </a:t>
            </a:r>
            <a:r>
              <a:rPr lang="pt-PT" dirty="0" err="1"/>
              <a:t>missing</a:t>
            </a:r>
            <a:r>
              <a:rPr lang="pt-PT" dirty="0"/>
              <a:t> </a:t>
            </a:r>
            <a:r>
              <a:rPr lang="pt-PT" dirty="0" err="1"/>
              <a:t>values</a:t>
            </a:r>
            <a:r>
              <a:rPr lang="pt-PT" dirty="0"/>
              <a:t> in </a:t>
            </a:r>
            <a:r>
              <a:rPr lang="pt-PT" dirty="0" err="1"/>
              <a:t>our</a:t>
            </a:r>
            <a:r>
              <a:rPr lang="pt-PT" dirty="0"/>
              <a:t> </a:t>
            </a:r>
            <a:r>
              <a:rPr lang="pt-PT" dirty="0" err="1"/>
              <a:t>dataset</a:t>
            </a:r>
            <a:r>
              <a:rPr lang="pt-PT" dirty="0"/>
              <a:t>. </a:t>
            </a:r>
            <a:r>
              <a:rPr lang="pt-PT" dirty="0" err="1"/>
              <a:t>If</a:t>
            </a:r>
            <a:r>
              <a:rPr lang="pt-PT" dirty="0"/>
              <a:t> </a:t>
            </a:r>
            <a:r>
              <a:rPr lang="pt-PT" dirty="0" err="1"/>
              <a:t>we</a:t>
            </a:r>
            <a:r>
              <a:rPr lang="pt-PT" dirty="0"/>
              <a:t> </a:t>
            </a:r>
            <a:r>
              <a:rPr lang="pt-PT" dirty="0" err="1"/>
              <a:t>needed</a:t>
            </a:r>
            <a:r>
              <a:rPr lang="pt-PT" dirty="0"/>
              <a:t> to </a:t>
            </a:r>
            <a:r>
              <a:rPr lang="pt-PT" dirty="0" err="1"/>
              <a:t>eliminate</a:t>
            </a:r>
            <a:r>
              <a:rPr lang="pt-PT" dirty="0"/>
              <a:t> </a:t>
            </a:r>
            <a:r>
              <a:rPr lang="pt-PT" dirty="0" err="1"/>
              <a:t>any</a:t>
            </a:r>
            <a:r>
              <a:rPr lang="pt-PT" dirty="0"/>
              <a:t> </a:t>
            </a:r>
            <a:r>
              <a:rPr lang="pt-PT" dirty="0" err="1"/>
              <a:t>duplicated</a:t>
            </a:r>
            <a:r>
              <a:rPr lang="pt-PT" dirty="0"/>
              <a:t> </a:t>
            </a:r>
            <a:r>
              <a:rPr lang="pt-PT" dirty="0" err="1"/>
              <a:t>value</a:t>
            </a:r>
            <a:r>
              <a:rPr lang="pt-PT" dirty="0"/>
              <a:t>, </a:t>
            </a:r>
            <a:r>
              <a:rPr lang="pt-PT" dirty="0" err="1"/>
              <a:t>it</a:t>
            </a:r>
            <a:r>
              <a:rPr lang="pt-PT" dirty="0"/>
              <a:t> </a:t>
            </a:r>
            <a:r>
              <a:rPr lang="pt-PT" dirty="0" err="1"/>
              <a:t>only</a:t>
            </a:r>
            <a:r>
              <a:rPr lang="pt-PT" dirty="0"/>
              <a:t> </a:t>
            </a:r>
            <a:r>
              <a:rPr lang="pt-PT" dirty="0" err="1"/>
              <a:t>could</a:t>
            </a:r>
            <a:r>
              <a:rPr lang="pt-PT" dirty="0"/>
              <a:t> </a:t>
            </a:r>
            <a:r>
              <a:rPr lang="pt-PT" dirty="0" err="1"/>
              <a:t>be</a:t>
            </a:r>
            <a:r>
              <a:rPr lang="pt-PT" dirty="0"/>
              <a:t> a </a:t>
            </a:r>
            <a:r>
              <a:rPr lang="pt-PT" dirty="0" err="1"/>
              <a:t>repeated</a:t>
            </a:r>
            <a:r>
              <a:rPr lang="pt-PT" dirty="0"/>
              <a:t> </a:t>
            </a:r>
            <a:r>
              <a:rPr lang="pt-PT" dirty="0" err="1"/>
              <a:t>customerid</a:t>
            </a:r>
            <a:r>
              <a:rPr lang="pt-PT" dirty="0"/>
              <a:t> </a:t>
            </a:r>
            <a:r>
              <a:rPr lang="pt-PT" dirty="0" err="1"/>
              <a:t>row</a:t>
            </a:r>
            <a:r>
              <a:rPr lang="pt-PT" dirty="0"/>
              <a:t>, </a:t>
            </a:r>
            <a:r>
              <a:rPr lang="pt-PT" dirty="0" err="1"/>
              <a:t>due</a:t>
            </a:r>
            <a:r>
              <a:rPr lang="pt-PT" dirty="0"/>
              <a:t> to </a:t>
            </a:r>
            <a:r>
              <a:rPr lang="pt-PT" dirty="0" err="1"/>
              <a:t>the</a:t>
            </a:r>
            <a:r>
              <a:rPr lang="pt-PT" dirty="0"/>
              <a:t> </a:t>
            </a:r>
            <a:r>
              <a:rPr lang="pt-PT" dirty="0" err="1"/>
              <a:t>types</a:t>
            </a:r>
            <a:r>
              <a:rPr lang="pt-PT" dirty="0"/>
              <a:t> </a:t>
            </a:r>
            <a:r>
              <a:rPr lang="pt-PT" dirty="0" err="1"/>
              <a:t>and</a:t>
            </a:r>
            <a:r>
              <a:rPr lang="pt-PT" dirty="0"/>
              <a:t> </a:t>
            </a:r>
            <a:r>
              <a:rPr lang="pt-PT" dirty="0" err="1"/>
              <a:t>values</a:t>
            </a:r>
            <a:r>
              <a:rPr lang="pt-PT" dirty="0"/>
              <a:t> </a:t>
            </a:r>
            <a:r>
              <a:rPr lang="pt-PT" dirty="0" err="1"/>
              <a:t>of</a:t>
            </a:r>
            <a:r>
              <a:rPr lang="pt-PT" dirty="0"/>
              <a:t> </a:t>
            </a:r>
            <a:r>
              <a:rPr lang="pt-PT" dirty="0" err="1"/>
              <a:t>each</a:t>
            </a:r>
            <a:r>
              <a:rPr lang="pt-PT" dirty="0"/>
              <a:t> </a:t>
            </a:r>
            <a:r>
              <a:rPr lang="pt-PT" dirty="0" err="1"/>
              <a:t>column</a:t>
            </a:r>
            <a:r>
              <a:rPr lang="pt-PT" dirty="0"/>
              <a:t> (</a:t>
            </a:r>
            <a:r>
              <a:rPr lang="pt-PT" dirty="0" err="1"/>
              <a:t>most</a:t>
            </a:r>
            <a:r>
              <a:rPr lang="pt-PT" dirty="0"/>
              <a:t> </a:t>
            </a:r>
            <a:r>
              <a:rPr lang="pt-PT" dirty="0" err="1"/>
              <a:t>of</a:t>
            </a:r>
            <a:r>
              <a:rPr lang="pt-PT" dirty="0"/>
              <a:t> </a:t>
            </a:r>
            <a:r>
              <a:rPr lang="pt-PT" dirty="0" err="1"/>
              <a:t>them</a:t>
            </a:r>
            <a:r>
              <a:rPr lang="pt-PT" dirty="0"/>
              <a:t> can </a:t>
            </a:r>
            <a:r>
              <a:rPr lang="pt-PT" dirty="0" err="1"/>
              <a:t>be</a:t>
            </a:r>
            <a:r>
              <a:rPr lang="pt-PT" dirty="0"/>
              <a:t> </a:t>
            </a:r>
            <a:r>
              <a:rPr lang="pt-PT" dirty="0" err="1"/>
              <a:t>represented</a:t>
            </a:r>
            <a:r>
              <a:rPr lang="pt-PT" dirty="0"/>
              <a:t> as </a:t>
            </a:r>
            <a:r>
              <a:rPr lang="pt-PT" dirty="0" err="1"/>
              <a:t>booleans</a:t>
            </a:r>
            <a:r>
              <a:rPr lang="pt-PT" dirty="0"/>
              <a:t> </a:t>
            </a:r>
            <a:r>
              <a:rPr lang="pt-PT" dirty="0" err="1"/>
              <a:t>so</a:t>
            </a:r>
            <a:r>
              <a:rPr lang="pt-PT" dirty="0"/>
              <a:t> </a:t>
            </a:r>
            <a:r>
              <a:rPr lang="pt-PT" dirty="0" err="1"/>
              <a:t>there</a:t>
            </a:r>
            <a:r>
              <a:rPr lang="pt-PT" dirty="0"/>
              <a:t> must </a:t>
            </a:r>
            <a:r>
              <a:rPr lang="pt-PT" dirty="0" err="1"/>
              <a:t>exist</a:t>
            </a:r>
            <a:r>
              <a:rPr lang="pt-PT" dirty="0"/>
              <a:t> </a:t>
            </a:r>
            <a:r>
              <a:rPr lang="pt-PT" dirty="0" err="1"/>
              <a:t>duplicate</a:t>
            </a:r>
            <a:r>
              <a:rPr lang="pt-PT" dirty="0"/>
              <a:t> </a:t>
            </a:r>
            <a:r>
              <a:rPr lang="pt-PT" dirty="0" err="1"/>
              <a:t>values</a:t>
            </a:r>
            <a:r>
              <a:rPr lang="pt-PT" dirty="0"/>
              <a:t> in </a:t>
            </a:r>
            <a:r>
              <a:rPr lang="pt-PT" dirty="0" err="1"/>
              <a:t>those</a:t>
            </a:r>
            <a:r>
              <a:rPr lang="pt-PT" dirty="0"/>
              <a:t> </a:t>
            </a:r>
            <a:r>
              <a:rPr lang="pt-PT" dirty="0" err="1"/>
              <a:t>columns</a:t>
            </a:r>
            <a:r>
              <a:rPr lang="pt-PT" dirty="0"/>
              <a:t>) </a:t>
            </a:r>
            <a:r>
              <a:rPr lang="pt-PT" dirty="0" err="1"/>
              <a:t>and</a:t>
            </a:r>
            <a:r>
              <a:rPr lang="pt-PT" dirty="0"/>
              <a:t>, as </a:t>
            </a:r>
            <a:r>
              <a:rPr lang="pt-PT" dirty="0" err="1"/>
              <a:t>we</a:t>
            </a:r>
            <a:r>
              <a:rPr lang="pt-PT" dirty="0"/>
              <a:t> can </a:t>
            </a:r>
            <a:r>
              <a:rPr lang="pt-PT" dirty="0" err="1"/>
              <a:t>see</a:t>
            </a:r>
            <a:r>
              <a:rPr lang="pt-PT" dirty="0"/>
              <a:t>, </a:t>
            </a:r>
            <a:r>
              <a:rPr lang="pt-PT" dirty="0" err="1"/>
              <a:t>the</a:t>
            </a:r>
            <a:r>
              <a:rPr lang="pt-PT" dirty="0"/>
              <a:t> </a:t>
            </a:r>
            <a:r>
              <a:rPr lang="pt-PT" dirty="0" err="1"/>
              <a:t>number</a:t>
            </a:r>
            <a:r>
              <a:rPr lang="pt-PT" dirty="0"/>
              <a:t> </a:t>
            </a:r>
            <a:r>
              <a:rPr lang="pt-PT" dirty="0" err="1"/>
              <a:t>of</a:t>
            </a:r>
            <a:r>
              <a:rPr lang="pt-PT" dirty="0"/>
              <a:t> </a:t>
            </a:r>
            <a:r>
              <a:rPr lang="pt-PT" dirty="0" err="1"/>
              <a:t>unique</a:t>
            </a:r>
            <a:r>
              <a:rPr lang="pt-PT" dirty="0"/>
              <a:t> </a:t>
            </a:r>
            <a:r>
              <a:rPr lang="pt-PT" dirty="0" err="1"/>
              <a:t>id's</a:t>
            </a:r>
            <a:r>
              <a:rPr lang="pt-PT" dirty="0"/>
              <a:t> match </a:t>
            </a:r>
            <a:r>
              <a:rPr lang="pt-PT" dirty="0" err="1"/>
              <a:t>exactly</a:t>
            </a:r>
            <a:r>
              <a:rPr lang="pt-PT" dirty="0"/>
              <a:t> </a:t>
            </a:r>
            <a:r>
              <a:rPr lang="pt-PT" dirty="0" err="1"/>
              <a:t>the</a:t>
            </a:r>
            <a:r>
              <a:rPr lang="pt-PT" dirty="0"/>
              <a:t> </a:t>
            </a:r>
            <a:r>
              <a:rPr lang="pt-PT" dirty="0" err="1"/>
              <a:t>number</a:t>
            </a:r>
            <a:r>
              <a:rPr lang="pt-PT" dirty="0"/>
              <a:t> </a:t>
            </a:r>
            <a:r>
              <a:rPr lang="pt-PT" dirty="0" err="1"/>
              <a:t>of</a:t>
            </a:r>
            <a:r>
              <a:rPr lang="pt-PT" dirty="0"/>
              <a:t> </a:t>
            </a:r>
            <a:r>
              <a:rPr lang="pt-PT" dirty="0" err="1"/>
              <a:t>rows</a:t>
            </a:r>
            <a:r>
              <a:rPr lang="pt-PT" dirty="0"/>
              <a:t> </a:t>
            </a:r>
            <a:r>
              <a:rPr lang="pt-PT" dirty="0" err="1"/>
              <a:t>so</a:t>
            </a:r>
            <a:r>
              <a:rPr lang="pt-PT" dirty="0"/>
              <a:t> </a:t>
            </a:r>
            <a:r>
              <a:rPr lang="pt-PT" dirty="0" err="1"/>
              <a:t>there</a:t>
            </a:r>
            <a:r>
              <a:rPr lang="pt-PT" dirty="0"/>
              <a:t> </a:t>
            </a:r>
            <a:r>
              <a:rPr lang="pt-PT" dirty="0" err="1"/>
              <a:t>is</a:t>
            </a:r>
            <a:r>
              <a:rPr lang="pt-PT" dirty="0"/>
              <a:t> no </a:t>
            </a:r>
            <a:r>
              <a:rPr lang="pt-PT" dirty="0" err="1"/>
              <a:t>repeated</a:t>
            </a:r>
            <a:r>
              <a:rPr lang="pt-PT" dirty="0"/>
              <a:t> </a:t>
            </a:r>
            <a:r>
              <a:rPr lang="pt-PT" dirty="0" err="1"/>
              <a:t>value</a:t>
            </a:r>
            <a:r>
              <a:rPr lang="pt-PT" dirty="0"/>
              <a:t>;</a:t>
            </a:r>
          </a:p>
          <a:p>
            <a:r>
              <a:rPr lang="pt-PT" b="1" dirty="0" err="1"/>
              <a:t>Drop</a:t>
            </a:r>
            <a:r>
              <a:rPr lang="pt-PT" b="1" dirty="0"/>
              <a:t> </a:t>
            </a:r>
            <a:r>
              <a:rPr lang="pt-PT" b="1" dirty="0" err="1"/>
              <a:t>Columns</a:t>
            </a:r>
            <a:endParaRPr lang="pt-PT" b="1" dirty="0"/>
          </a:p>
          <a:p>
            <a:pPr lvl="1"/>
            <a:r>
              <a:rPr lang="pt-PT" dirty="0" err="1"/>
              <a:t>We</a:t>
            </a:r>
            <a:r>
              <a:rPr lang="pt-PT" dirty="0"/>
              <a:t> can </a:t>
            </a:r>
            <a:r>
              <a:rPr lang="pt-PT" dirty="0" err="1"/>
              <a:t>drop</a:t>
            </a:r>
            <a:r>
              <a:rPr lang="pt-PT" dirty="0"/>
              <a:t> </a:t>
            </a:r>
            <a:r>
              <a:rPr lang="pt-PT" dirty="0" err="1"/>
              <a:t>column</a:t>
            </a:r>
            <a:r>
              <a:rPr lang="pt-PT" dirty="0"/>
              <a:t> </a:t>
            </a:r>
            <a:r>
              <a:rPr lang="pt-PT" dirty="0" err="1"/>
              <a:t>customerID</a:t>
            </a:r>
            <a:r>
              <a:rPr lang="pt-PT" dirty="0"/>
              <a:t> </a:t>
            </a:r>
            <a:r>
              <a:rPr lang="pt-PT" dirty="0" err="1"/>
              <a:t>because</a:t>
            </a:r>
            <a:r>
              <a:rPr lang="pt-PT" dirty="0"/>
              <a:t> </a:t>
            </a:r>
            <a:r>
              <a:rPr lang="pt-PT" dirty="0" err="1"/>
              <a:t>it</a:t>
            </a:r>
            <a:r>
              <a:rPr lang="pt-PT" dirty="0"/>
              <a:t> </a:t>
            </a:r>
            <a:r>
              <a:rPr lang="pt-PT" dirty="0" err="1"/>
              <a:t>has</a:t>
            </a:r>
            <a:r>
              <a:rPr lang="pt-PT" dirty="0"/>
              <a:t> no </a:t>
            </a:r>
            <a:r>
              <a:rPr lang="pt-PT" dirty="0" err="1"/>
              <a:t>influence</a:t>
            </a:r>
            <a:r>
              <a:rPr lang="pt-PT" dirty="0"/>
              <a:t> in </a:t>
            </a:r>
            <a:r>
              <a:rPr lang="pt-PT" dirty="0" err="1"/>
              <a:t>churn</a:t>
            </a:r>
            <a:r>
              <a:rPr lang="pt-PT" dirty="0"/>
              <a:t> </a:t>
            </a:r>
            <a:r>
              <a:rPr lang="pt-PT" dirty="0" err="1"/>
              <a:t>value</a:t>
            </a:r>
            <a:r>
              <a:rPr lang="pt-PT" dirty="0"/>
              <a:t>;</a:t>
            </a:r>
          </a:p>
          <a:p>
            <a:r>
              <a:rPr lang="pt-PT" b="1" dirty="0" err="1"/>
              <a:t>Removing</a:t>
            </a:r>
            <a:r>
              <a:rPr lang="pt-PT" b="1" dirty="0"/>
              <a:t> NA </a:t>
            </a:r>
            <a:r>
              <a:rPr lang="pt-PT" b="1" dirty="0" err="1"/>
              <a:t>answers</a:t>
            </a:r>
            <a:endParaRPr lang="pt-PT" b="1" dirty="0"/>
          </a:p>
          <a:p>
            <a:pPr lvl="1"/>
            <a:r>
              <a:rPr lang="pt-PT" dirty="0" err="1"/>
              <a:t>Many</a:t>
            </a:r>
            <a:r>
              <a:rPr lang="pt-PT" dirty="0"/>
              <a:t> </a:t>
            </a:r>
            <a:r>
              <a:rPr lang="pt-PT" dirty="0" err="1"/>
              <a:t>columns</a:t>
            </a:r>
            <a:r>
              <a:rPr lang="pt-PT" dirty="0"/>
              <a:t> </a:t>
            </a:r>
            <a:r>
              <a:rPr lang="pt-PT" dirty="0" err="1"/>
              <a:t>ahve</a:t>
            </a:r>
            <a:r>
              <a:rPr lang="pt-PT" dirty="0"/>
              <a:t> </a:t>
            </a:r>
            <a:r>
              <a:rPr lang="pt-PT" dirty="0" err="1"/>
              <a:t>and</a:t>
            </a:r>
            <a:r>
              <a:rPr lang="pt-PT" dirty="0"/>
              <a:t> NA </a:t>
            </a:r>
            <a:r>
              <a:rPr lang="pt-PT" dirty="0" err="1"/>
              <a:t>value</a:t>
            </a:r>
            <a:r>
              <a:rPr lang="pt-PT" dirty="0"/>
              <a:t> </a:t>
            </a:r>
            <a:r>
              <a:rPr lang="pt-PT" dirty="0" err="1"/>
              <a:t>meaning</a:t>
            </a:r>
            <a:r>
              <a:rPr lang="pt-PT" dirty="0"/>
              <a:t> </a:t>
            </a:r>
            <a:r>
              <a:rPr lang="pt-PT" dirty="0" err="1"/>
              <a:t>that</a:t>
            </a:r>
            <a:r>
              <a:rPr lang="pt-PT" dirty="0"/>
              <a:t> </a:t>
            </a:r>
            <a:r>
              <a:rPr lang="pt-PT" dirty="0" err="1"/>
              <a:t>the</a:t>
            </a:r>
            <a:r>
              <a:rPr lang="pt-PT" dirty="0"/>
              <a:t> </a:t>
            </a:r>
            <a:r>
              <a:rPr lang="pt-PT" dirty="0" err="1"/>
              <a:t>customer</a:t>
            </a:r>
            <a:r>
              <a:rPr lang="pt-PT" dirty="0"/>
              <a:t> </a:t>
            </a:r>
            <a:r>
              <a:rPr lang="pt-PT" dirty="0" err="1"/>
              <a:t>did</a:t>
            </a:r>
            <a:r>
              <a:rPr lang="pt-PT" dirty="0"/>
              <a:t> </a:t>
            </a:r>
            <a:r>
              <a:rPr lang="pt-PT" dirty="0" err="1"/>
              <a:t>not</a:t>
            </a:r>
            <a:r>
              <a:rPr lang="pt-PT" dirty="0"/>
              <a:t> </a:t>
            </a:r>
            <a:r>
              <a:rPr lang="pt-PT" dirty="0" err="1"/>
              <a:t>answer</a:t>
            </a:r>
            <a:r>
              <a:rPr lang="pt-PT" dirty="0"/>
              <a:t> </a:t>
            </a:r>
            <a:r>
              <a:rPr lang="pt-PT" dirty="0" err="1"/>
              <a:t>if</a:t>
            </a:r>
            <a:r>
              <a:rPr lang="pt-PT" dirty="0"/>
              <a:t> </a:t>
            </a:r>
            <a:r>
              <a:rPr lang="pt-PT" dirty="0" err="1"/>
              <a:t>they</a:t>
            </a:r>
            <a:r>
              <a:rPr lang="pt-PT" dirty="0"/>
              <a:t> </a:t>
            </a:r>
            <a:r>
              <a:rPr lang="pt-PT" dirty="0" err="1"/>
              <a:t>subscribe</a:t>
            </a:r>
            <a:r>
              <a:rPr lang="pt-PT" dirty="0"/>
              <a:t> a </a:t>
            </a:r>
            <a:r>
              <a:rPr lang="pt-PT" dirty="0" err="1"/>
              <a:t>type</a:t>
            </a:r>
            <a:r>
              <a:rPr lang="pt-PT" dirty="0"/>
              <a:t> </a:t>
            </a:r>
            <a:r>
              <a:rPr lang="pt-PT" dirty="0" err="1"/>
              <a:t>of</a:t>
            </a:r>
            <a:r>
              <a:rPr lang="pt-PT" dirty="0"/>
              <a:t> </a:t>
            </a:r>
            <a:r>
              <a:rPr lang="pt-PT" dirty="0" err="1"/>
              <a:t>service</a:t>
            </a:r>
            <a:r>
              <a:rPr lang="pt-PT" dirty="0"/>
              <a:t> </a:t>
            </a:r>
            <a:r>
              <a:rPr lang="pt-PT" dirty="0" err="1"/>
              <a:t>or</a:t>
            </a:r>
            <a:r>
              <a:rPr lang="pt-PT" dirty="0"/>
              <a:t> </a:t>
            </a:r>
            <a:r>
              <a:rPr lang="pt-PT" dirty="0" err="1"/>
              <a:t>if</a:t>
            </a:r>
            <a:r>
              <a:rPr lang="pt-PT" dirty="0"/>
              <a:t> </a:t>
            </a:r>
            <a:r>
              <a:rPr lang="pt-PT" dirty="0" err="1"/>
              <a:t>they</a:t>
            </a:r>
            <a:r>
              <a:rPr lang="pt-PT" dirty="0"/>
              <a:t> use </a:t>
            </a:r>
            <a:r>
              <a:rPr lang="pt-PT" dirty="0" err="1"/>
              <a:t>specific</a:t>
            </a:r>
            <a:r>
              <a:rPr lang="pt-PT" dirty="0"/>
              <a:t> </a:t>
            </a:r>
            <a:r>
              <a:rPr lang="pt-PT" dirty="0" err="1"/>
              <a:t>service</a:t>
            </a:r>
            <a:r>
              <a:rPr lang="pt-PT" dirty="0"/>
              <a:t> for a </a:t>
            </a:r>
            <a:r>
              <a:rPr lang="pt-PT" dirty="0" err="1"/>
              <a:t>given</a:t>
            </a:r>
            <a:r>
              <a:rPr lang="pt-PT" dirty="0"/>
              <a:t> </a:t>
            </a:r>
            <a:r>
              <a:rPr lang="pt-PT" dirty="0" err="1"/>
              <a:t>purpose</a:t>
            </a:r>
            <a:r>
              <a:rPr lang="pt-PT" dirty="0"/>
              <a:t>. </a:t>
            </a:r>
            <a:r>
              <a:rPr lang="pt-PT" dirty="0" err="1"/>
              <a:t>We</a:t>
            </a:r>
            <a:r>
              <a:rPr lang="pt-PT" dirty="0"/>
              <a:t> assume </a:t>
            </a:r>
            <a:r>
              <a:rPr lang="pt-PT" dirty="0" err="1"/>
              <a:t>that</a:t>
            </a:r>
            <a:r>
              <a:rPr lang="pt-PT" dirty="0"/>
              <a:t> </a:t>
            </a:r>
            <a:r>
              <a:rPr lang="pt-PT" dirty="0" err="1"/>
              <a:t>if</a:t>
            </a:r>
            <a:r>
              <a:rPr lang="pt-PT" dirty="0"/>
              <a:t> </a:t>
            </a:r>
            <a:r>
              <a:rPr lang="pt-PT" dirty="0" err="1"/>
              <a:t>the</a:t>
            </a:r>
            <a:r>
              <a:rPr lang="pt-PT" dirty="0"/>
              <a:t> </a:t>
            </a:r>
            <a:r>
              <a:rPr lang="pt-PT" dirty="0" err="1"/>
              <a:t>answer</a:t>
            </a:r>
            <a:r>
              <a:rPr lang="pt-PT" dirty="0"/>
              <a:t> </a:t>
            </a:r>
            <a:r>
              <a:rPr lang="pt-PT" dirty="0" err="1"/>
              <a:t>is</a:t>
            </a:r>
            <a:r>
              <a:rPr lang="pt-PT" dirty="0"/>
              <a:t> </a:t>
            </a:r>
            <a:r>
              <a:rPr lang="pt-PT" dirty="0" err="1"/>
              <a:t>null</a:t>
            </a:r>
            <a:r>
              <a:rPr lang="pt-PT" dirty="0"/>
              <a:t> </a:t>
            </a:r>
            <a:r>
              <a:rPr lang="pt-PT" dirty="0" err="1"/>
              <a:t>that</a:t>
            </a:r>
            <a:r>
              <a:rPr lang="pt-PT" dirty="0"/>
              <a:t> </a:t>
            </a:r>
            <a:r>
              <a:rPr lang="pt-PT" dirty="0" err="1"/>
              <a:t>answer</a:t>
            </a:r>
            <a:r>
              <a:rPr lang="pt-PT" dirty="0"/>
              <a:t> </a:t>
            </a:r>
            <a:r>
              <a:rPr lang="pt-PT" dirty="0" err="1"/>
              <a:t>is</a:t>
            </a:r>
            <a:r>
              <a:rPr lang="pt-PT" dirty="0"/>
              <a:t> a No. For </a:t>
            </a:r>
            <a:r>
              <a:rPr lang="pt-PT" dirty="0" err="1"/>
              <a:t>example</a:t>
            </a:r>
            <a:r>
              <a:rPr lang="pt-PT" dirty="0"/>
              <a:t>, </a:t>
            </a:r>
            <a:r>
              <a:rPr lang="pt-PT" dirty="0" err="1"/>
              <a:t>when</a:t>
            </a:r>
            <a:r>
              <a:rPr lang="pt-PT" dirty="0"/>
              <a:t> a </a:t>
            </a:r>
            <a:r>
              <a:rPr lang="pt-PT" dirty="0" err="1"/>
              <a:t>customer</a:t>
            </a:r>
            <a:r>
              <a:rPr lang="pt-PT" dirty="0"/>
              <a:t> does </a:t>
            </a:r>
            <a:r>
              <a:rPr lang="pt-PT" dirty="0" err="1"/>
              <a:t>not</a:t>
            </a:r>
            <a:r>
              <a:rPr lang="pt-PT" dirty="0"/>
              <a:t> </a:t>
            </a:r>
            <a:r>
              <a:rPr lang="pt-PT" dirty="0" err="1"/>
              <a:t>say</a:t>
            </a:r>
            <a:r>
              <a:rPr lang="pt-PT" dirty="0"/>
              <a:t> </a:t>
            </a:r>
            <a:r>
              <a:rPr lang="pt-PT" dirty="0" err="1"/>
              <a:t>of</a:t>
            </a:r>
            <a:r>
              <a:rPr lang="pt-PT" dirty="0"/>
              <a:t> </a:t>
            </a:r>
            <a:r>
              <a:rPr lang="pt-PT" dirty="0" err="1"/>
              <a:t>he</a:t>
            </a:r>
            <a:r>
              <a:rPr lang="pt-PT" dirty="0"/>
              <a:t>/</a:t>
            </a:r>
            <a:r>
              <a:rPr lang="pt-PT" dirty="0" err="1"/>
              <a:t>she</a:t>
            </a:r>
            <a:r>
              <a:rPr lang="pt-PT" dirty="0"/>
              <a:t> </a:t>
            </a:r>
            <a:r>
              <a:rPr lang="pt-PT" dirty="0" err="1"/>
              <a:t>subscribes</a:t>
            </a:r>
            <a:r>
              <a:rPr lang="pt-PT" dirty="0"/>
              <a:t> to </a:t>
            </a:r>
            <a:r>
              <a:rPr lang="pt-PT" dirty="0" err="1"/>
              <a:t>an</a:t>
            </a:r>
            <a:r>
              <a:rPr lang="pt-PT" dirty="0"/>
              <a:t> </a:t>
            </a:r>
            <a:r>
              <a:rPr lang="pt-PT" dirty="0" err="1"/>
              <a:t>additional</a:t>
            </a:r>
            <a:r>
              <a:rPr lang="pt-PT" dirty="0"/>
              <a:t> online </a:t>
            </a:r>
            <a:r>
              <a:rPr lang="pt-PT" dirty="0" err="1"/>
              <a:t>security</a:t>
            </a:r>
            <a:r>
              <a:rPr lang="pt-PT" dirty="0"/>
              <a:t> </a:t>
            </a:r>
            <a:r>
              <a:rPr lang="pt-PT" dirty="0" err="1"/>
              <a:t>service</a:t>
            </a:r>
            <a:r>
              <a:rPr lang="pt-PT" dirty="0"/>
              <a:t> </a:t>
            </a:r>
            <a:r>
              <a:rPr lang="pt-PT" dirty="0" err="1"/>
              <a:t>provided</a:t>
            </a:r>
            <a:r>
              <a:rPr lang="pt-PT" dirty="0"/>
              <a:t> </a:t>
            </a:r>
            <a:r>
              <a:rPr lang="pt-PT" dirty="0" err="1"/>
              <a:t>by</a:t>
            </a:r>
            <a:r>
              <a:rPr lang="pt-PT" dirty="0"/>
              <a:t> </a:t>
            </a:r>
            <a:r>
              <a:rPr lang="pt-PT" dirty="0" err="1"/>
              <a:t>the</a:t>
            </a:r>
            <a:r>
              <a:rPr lang="pt-PT" dirty="0"/>
              <a:t> </a:t>
            </a:r>
            <a:r>
              <a:rPr lang="pt-PT" dirty="0" err="1"/>
              <a:t>company</a:t>
            </a:r>
            <a:r>
              <a:rPr lang="pt-PT" dirty="0"/>
              <a:t> </a:t>
            </a:r>
            <a:r>
              <a:rPr lang="pt-PT" dirty="0" err="1"/>
              <a:t>we</a:t>
            </a:r>
            <a:r>
              <a:rPr lang="pt-PT" dirty="0"/>
              <a:t> assume </a:t>
            </a:r>
            <a:r>
              <a:rPr lang="pt-PT" dirty="0" err="1"/>
              <a:t>that</a:t>
            </a:r>
            <a:r>
              <a:rPr lang="pt-PT" dirty="0"/>
              <a:t> </a:t>
            </a:r>
            <a:r>
              <a:rPr lang="pt-PT" dirty="0" err="1"/>
              <a:t>the</a:t>
            </a:r>
            <a:r>
              <a:rPr lang="pt-PT" dirty="0"/>
              <a:t> </a:t>
            </a:r>
            <a:r>
              <a:rPr lang="pt-PT" dirty="0" err="1"/>
              <a:t>answer</a:t>
            </a:r>
            <a:r>
              <a:rPr lang="pt-PT" dirty="0"/>
              <a:t> </a:t>
            </a:r>
            <a:r>
              <a:rPr lang="pt-PT" dirty="0" err="1"/>
              <a:t>if</a:t>
            </a:r>
            <a:r>
              <a:rPr lang="pt-PT" dirty="0"/>
              <a:t> a No;</a:t>
            </a:r>
          </a:p>
        </p:txBody>
      </p:sp>
    </p:spTree>
    <p:extLst>
      <p:ext uri="{BB962C8B-B14F-4D97-AF65-F5344CB8AC3E}">
        <p14:creationId xmlns:p14="http://schemas.microsoft.com/office/powerpoint/2010/main" val="153075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E664E-04ED-5815-9A66-8FFB1BA0EDA3}"/>
              </a:ext>
            </a:extLst>
          </p:cNvPr>
          <p:cNvSpPr>
            <a:spLocks noGrp="1"/>
          </p:cNvSpPr>
          <p:nvPr>
            <p:ph type="title"/>
          </p:nvPr>
        </p:nvSpPr>
        <p:spPr/>
        <p:txBody>
          <a:bodyPr/>
          <a:lstStyle/>
          <a:p>
            <a:r>
              <a:rPr lang="pt-PT" dirty="0"/>
              <a:t>Data </a:t>
            </a:r>
            <a:r>
              <a:rPr lang="pt-PT" dirty="0" err="1"/>
              <a:t>processing</a:t>
            </a:r>
            <a:endParaRPr lang="pt-PT" dirty="0"/>
          </a:p>
        </p:txBody>
      </p:sp>
      <p:sp>
        <p:nvSpPr>
          <p:cNvPr id="3" name="Marcador de Posição de Conteúdo 2">
            <a:extLst>
              <a:ext uri="{FF2B5EF4-FFF2-40B4-BE49-F238E27FC236}">
                <a16:creationId xmlns:a16="http://schemas.microsoft.com/office/drawing/2014/main" id="{EDD2879B-DC75-BE01-AFD1-A847E8207E46}"/>
              </a:ext>
            </a:extLst>
          </p:cNvPr>
          <p:cNvSpPr>
            <a:spLocks noGrp="1"/>
          </p:cNvSpPr>
          <p:nvPr>
            <p:ph idx="1"/>
          </p:nvPr>
        </p:nvSpPr>
        <p:spPr/>
        <p:txBody>
          <a:bodyPr>
            <a:normAutofit fontScale="85000" lnSpcReduction="10000"/>
          </a:bodyPr>
          <a:lstStyle/>
          <a:p>
            <a:r>
              <a:rPr lang="pt-PT" dirty="0" err="1"/>
              <a:t>There</a:t>
            </a:r>
            <a:r>
              <a:rPr lang="pt-PT" dirty="0"/>
              <a:t> are </a:t>
            </a:r>
            <a:r>
              <a:rPr lang="pt-PT" dirty="0" err="1"/>
              <a:t>two</a:t>
            </a:r>
            <a:r>
              <a:rPr lang="pt-PT" dirty="0"/>
              <a:t> </a:t>
            </a:r>
            <a:r>
              <a:rPr lang="pt-PT" dirty="0" err="1"/>
              <a:t>datasets</a:t>
            </a:r>
            <a:r>
              <a:rPr lang="pt-PT" dirty="0"/>
              <a:t> </a:t>
            </a:r>
            <a:r>
              <a:rPr lang="pt-PT" dirty="0" err="1"/>
              <a:t>available</a:t>
            </a:r>
            <a:r>
              <a:rPr lang="pt-PT" dirty="0"/>
              <a:t> </a:t>
            </a:r>
            <a:r>
              <a:rPr lang="pt-PT" dirty="0" err="1"/>
              <a:t>let's</a:t>
            </a:r>
            <a:r>
              <a:rPr lang="pt-PT" dirty="0"/>
              <a:t> </a:t>
            </a:r>
            <a:r>
              <a:rPr lang="pt-PT" dirty="0" err="1"/>
              <a:t>call</a:t>
            </a:r>
            <a:r>
              <a:rPr lang="pt-PT" dirty="0"/>
              <a:t> </a:t>
            </a:r>
            <a:r>
              <a:rPr lang="pt-PT" dirty="0" err="1"/>
              <a:t>the</a:t>
            </a:r>
            <a:r>
              <a:rPr lang="pt-PT" dirty="0"/>
              <a:t> </a:t>
            </a:r>
            <a:r>
              <a:rPr lang="pt-PT" dirty="0" err="1"/>
              <a:t>main</a:t>
            </a:r>
            <a:r>
              <a:rPr lang="pt-PT" dirty="0"/>
              <a:t>(</a:t>
            </a:r>
            <a:r>
              <a:rPr lang="pt-PT" dirty="0" err="1"/>
              <a:t>with</a:t>
            </a:r>
            <a:r>
              <a:rPr lang="pt-PT" dirty="0"/>
              <a:t> 7011 </a:t>
            </a:r>
            <a:r>
              <a:rPr lang="pt-PT" dirty="0" err="1"/>
              <a:t>entries</a:t>
            </a:r>
            <a:r>
              <a:rPr lang="pt-PT" dirty="0"/>
              <a:t>) </a:t>
            </a:r>
            <a:r>
              <a:rPr lang="pt-PT" dirty="0" err="1"/>
              <a:t>and</a:t>
            </a:r>
            <a:r>
              <a:rPr lang="pt-PT" dirty="0"/>
              <a:t> </a:t>
            </a:r>
            <a:r>
              <a:rPr lang="pt-PT" dirty="0" err="1"/>
              <a:t>the</a:t>
            </a:r>
            <a:r>
              <a:rPr lang="pt-PT" dirty="0"/>
              <a:t> </a:t>
            </a:r>
            <a:r>
              <a:rPr lang="pt-PT" dirty="0" err="1"/>
              <a:t>other</a:t>
            </a:r>
            <a:r>
              <a:rPr lang="pt-PT" dirty="0"/>
              <a:t> </a:t>
            </a:r>
            <a:r>
              <a:rPr lang="pt-PT" dirty="0" err="1"/>
              <a:t>test</a:t>
            </a:r>
            <a:r>
              <a:rPr lang="pt-PT" dirty="0"/>
              <a:t> (21 </a:t>
            </a:r>
            <a:r>
              <a:rPr lang="pt-PT" dirty="0" err="1"/>
              <a:t>entries</a:t>
            </a:r>
            <a:r>
              <a:rPr lang="pt-PT" dirty="0"/>
              <a:t>). For </a:t>
            </a:r>
            <a:r>
              <a:rPr lang="pt-PT" dirty="0" err="1"/>
              <a:t>our</a:t>
            </a:r>
            <a:r>
              <a:rPr lang="pt-PT" dirty="0"/>
              <a:t> </a:t>
            </a:r>
            <a:r>
              <a:rPr lang="pt-PT" dirty="0" err="1"/>
              <a:t>test</a:t>
            </a:r>
            <a:r>
              <a:rPr lang="pt-PT" dirty="0"/>
              <a:t>/</a:t>
            </a:r>
            <a:r>
              <a:rPr lang="pt-PT" dirty="0" err="1"/>
              <a:t>train</a:t>
            </a:r>
            <a:r>
              <a:rPr lang="pt-PT" dirty="0"/>
              <a:t> </a:t>
            </a:r>
            <a:r>
              <a:rPr lang="pt-PT" dirty="0" err="1"/>
              <a:t>model</a:t>
            </a:r>
            <a:r>
              <a:rPr lang="pt-PT" dirty="0"/>
              <a:t> </a:t>
            </a:r>
            <a:r>
              <a:rPr lang="pt-PT" dirty="0" err="1"/>
              <a:t>we</a:t>
            </a:r>
            <a:r>
              <a:rPr lang="pt-PT" dirty="0"/>
              <a:t> </a:t>
            </a:r>
            <a:r>
              <a:rPr lang="pt-PT" dirty="0" err="1"/>
              <a:t>will</a:t>
            </a:r>
            <a:r>
              <a:rPr lang="pt-PT" dirty="0"/>
              <a:t> use </a:t>
            </a:r>
            <a:r>
              <a:rPr lang="pt-PT" dirty="0" err="1"/>
              <a:t>the</a:t>
            </a:r>
            <a:r>
              <a:rPr lang="pt-PT" dirty="0"/>
              <a:t> </a:t>
            </a:r>
            <a:r>
              <a:rPr lang="pt-PT" dirty="0" err="1"/>
              <a:t>main</a:t>
            </a:r>
            <a:r>
              <a:rPr lang="pt-PT" dirty="0"/>
              <a:t> </a:t>
            </a:r>
            <a:r>
              <a:rPr lang="pt-PT" dirty="0" err="1"/>
              <a:t>one</a:t>
            </a:r>
            <a:r>
              <a:rPr lang="pt-PT" dirty="0"/>
              <a:t>. </a:t>
            </a:r>
            <a:r>
              <a:rPr lang="pt-PT" dirty="0" err="1"/>
              <a:t>Before</a:t>
            </a:r>
            <a:r>
              <a:rPr lang="pt-PT" dirty="0"/>
              <a:t> </a:t>
            </a:r>
            <a:r>
              <a:rPr lang="pt-PT" dirty="0" err="1"/>
              <a:t>any</a:t>
            </a:r>
            <a:r>
              <a:rPr lang="pt-PT" dirty="0"/>
              <a:t> </a:t>
            </a:r>
            <a:r>
              <a:rPr lang="pt-PT" dirty="0" err="1"/>
              <a:t>attempt</a:t>
            </a:r>
            <a:r>
              <a:rPr lang="pt-PT" dirty="0"/>
              <a:t> </a:t>
            </a:r>
            <a:r>
              <a:rPr lang="pt-PT" dirty="0" err="1"/>
              <a:t>of</a:t>
            </a:r>
            <a:r>
              <a:rPr lang="pt-PT" dirty="0"/>
              <a:t> </a:t>
            </a:r>
            <a:r>
              <a:rPr lang="pt-PT" dirty="0" err="1"/>
              <a:t>method</a:t>
            </a:r>
            <a:r>
              <a:rPr lang="pt-PT" dirty="0"/>
              <a:t> </a:t>
            </a:r>
            <a:r>
              <a:rPr lang="pt-PT" dirty="0" err="1"/>
              <a:t>implementation</a:t>
            </a:r>
            <a:r>
              <a:rPr lang="pt-PT" dirty="0"/>
              <a:t> </a:t>
            </a:r>
            <a:r>
              <a:rPr lang="pt-PT" dirty="0" err="1"/>
              <a:t>we</a:t>
            </a:r>
            <a:r>
              <a:rPr lang="pt-PT" dirty="0"/>
              <a:t> </a:t>
            </a:r>
            <a:r>
              <a:rPr lang="pt-PT" dirty="0" err="1"/>
              <a:t>need</a:t>
            </a:r>
            <a:r>
              <a:rPr lang="pt-PT" dirty="0"/>
              <a:t> to do some data </a:t>
            </a:r>
            <a:r>
              <a:rPr lang="pt-PT" dirty="0" err="1"/>
              <a:t>analysis</a:t>
            </a:r>
            <a:r>
              <a:rPr lang="pt-PT" dirty="0"/>
              <a:t> </a:t>
            </a:r>
            <a:r>
              <a:rPr lang="pt-PT" dirty="0" err="1"/>
              <a:t>and</a:t>
            </a:r>
            <a:r>
              <a:rPr lang="pt-PT" dirty="0"/>
              <a:t> </a:t>
            </a:r>
            <a:r>
              <a:rPr lang="pt-PT" dirty="0" err="1"/>
              <a:t>pre-processing</a:t>
            </a:r>
            <a:r>
              <a:rPr lang="pt-PT" dirty="0"/>
              <a:t>. </a:t>
            </a:r>
            <a:r>
              <a:rPr lang="pt-PT" dirty="0" err="1"/>
              <a:t>We</a:t>
            </a:r>
            <a:r>
              <a:rPr lang="pt-PT" dirty="0"/>
              <a:t> </a:t>
            </a:r>
            <a:r>
              <a:rPr lang="pt-PT" dirty="0" err="1"/>
              <a:t>first</a:t>
            </a:r>
            <a:r>
              <a:rPr lang="pt-PT" dirty="0"/>
              <a:t> </a:t>
            </a:r>
            <a:r>
              <a:rPr lang="pt-PT" dirty="0" err="1"/>
              <a:t>need</a:t>
            </a:r>
            <a:r>
              <a:rPr lang="pt-PT" dirty="0"/>
              <a:t> to </a:t>
            </a:r>
            <a:r>
              <a:rPr lang="pt-PT" dirty="0" err="1"/>
              <a:t>load</a:t>
            </a:r>
            <a:r>
              <a:rPr lang="pt-PT" dirty="0"/>
              <a:t> </a:t>
            </a:r>
            <a:r>
              <a:rPr lang="pt-PT" dirty="0" err="1"/>
              <a:t>the</a:t>
            </a:r>
            <a:r>
              <a:rPr lang="pt-PT" dirty="0"/>
              <a:t> data. </a:t>
            </a:r>
            <a:r>
              <a:rPr lang="pt-PT" dirty="0" err="1"/>
              <a:t>Then</a:t>
            </a:r>
            <a:r>
              <a:rPr lang="pt-PT" dirty="0"/>
              <a:t> </a:t>
            </a:r>
            <a:r>
              <a:rPr lang="pt-PT" dirty="0" err="1"/>
              <a:t>we</a:t>
            </a:r>
            <a:r>
              <a:rPr lang="pt-PT" dirty="0"/>
              <a:t> </a:t>
            </a:r>
            <a:r>
              <a:rPr lang="pt-PT" dirty="0" err="1"/>
              <a:t>may</a:t>
            </a:r>
            <a:r>
              <a:rPr lang="pt-PT" dirty="0"/>
              <a:t> print some </a:t>
            </a:r>
            <a:r>
              <a:rPr lang="pt-PT" dirty="0" err="1"/>
              <a:t>information</a:t>
            </a:r>
            <a:r>
              <a:rPr lang="pt-PT" dirty="0"/>
              <a:t> </a:t>
            </a:r>
            <a:r>
              <a:rPr lang="pt-PT" dirty="0" err="1"/>
              <a:t>about</a:t>
            </a:r>
            <a:r>
              <a:rPr lang="pt-PT" dirty="0"/>
              <a:t> </a:t>
            </a:r>
            <a:r>
              <a:rPr lang="pt-PT" dirty="0" err="1"/>
              <a:t>the</a:t>
            </a:r>
            <a:r>
              <a:rPr lang="pt-PT" dirty="0"/>
              <a:t> </a:t>
            </a:r>
            <a:r>
              <a:rPr lang="pt-PT" dirty="0" err="1"/>
              <a:t>dataset</a:t>
            </a:r>
            <a:r>
              <a:rPr lang="pt-PT" dirty="0"/>
              <a:t> to </a:t>
            </a:r>
            <a:r>
              <a:rPr lang="pt-PT" dirty="0" err="1"/>
              <a:t>get</a:t>
            </a:r>
            <a:r>
              <a:rPr lang="pt-PT" dirty="0"/>
              <a:t> </a:t>
            </a:r>
            <a:r>
              <a:rPr lang="pt-PT" dirty="0" err="1"/>
              <a:t>used</a:t>
            </a:r>
            <a:r>
              <a:rPr lang="pt-PT" dirty="0"/>
              <a:t> to </a:t>
            </a:r>
            <a:r>
              <a:rPr lang="pt-PT" dirty="0" err="1"/>
              <a:t>the</a:t>
            </a:r>
            <a:r>
              <a:rPr lang="pt-PT" dirty="0"/>
              <a:t> </a:t>
            </a:r>
            <a:r>
              <a:rPr lang="pt-PT" dirty="0" err="1"/>
              <a:t>way</a:t>
            </a:r>
            <a:r>
              <a:rPr lang="pt-PT" dirty="0"/>
              <a:t> </a:t>
            </a:r>
            <a:r>
              <a:rPr lang="pt-PT" dirty="0" err="1"/>
              <a:t>the</a:t>
            </a:r>
            <a:r>
              <a:rPr lang="pt-PT" dirty="0"/>
              <a:t> </a:t>
            </a:r>
            <a:r>
              <a:rPr lang="pt-PT" dirty="0" err="1"/>
              <a:t>information</a:t>
            </a:r>
            <a:r>
              <a:rPr lang="pt-PT" dirty="0"/>
              <a:t> </a:t>
            </a:r>
            <a:r>
              <a:rPr lang="pt-PT" dirty="0" err="1"/>
              <a:t>is</a:t>
            </a:r>
            <a:r>
              <a:rPr lang="pt-PT" dirty="0"/>
              <a:t> </a:t>
            </a:r>
            <a:r>
              <a:rPr lang="pt-PT" dirty="0" err="1"/>
              <a:t>organized</a:t>
            </a:r>
            <a:r>
              <a:rPr lang="pt-PT" dirty="0"/>
              <a:t> </a:t>
            </a:r>
            <a:r>
              <a:rPr lang="pt-PT" dirty="0" err="1"/>
              <a:t>and</a:t>
            </a:r>
            <a:r>
              <a:rPr lang="pt-PT" dirty="0"/>
              <a:t> to </a:t>
            </a:r>
            <a:r>
              <a:rPr lang="pt-PT" dirty="0" err="1"/>
              <a:t>know</a:t>
            </a:r>
            <a:r>
              <a:rPr lang="pt-PT" dirty="0"/>
              <a:t> </a:t>
            </a:r>
            <a:r>
              <a:rPr lang="pt-PT" dirty="0" err="1"/>
              <a:t>what</a:t>
            </a:r>
            <a:r>
              <a:rPr lang="pt-PT" dirty="0"/>
              <a:t> </a:t>
            </a:r>
            <a:r>
              <a:rPr lang="pt-PT" dirty="0" err="1"/>
              <a:t>our</a:t>
            </a:r>
            <a:r>
              <a:rPr lang="pt-PT" dirty="0"/>
              <a:t> </a:t>
            </a:r>
            <a:r>
              <a:rPr lang="pt-PT" dirty="0" err="1"/>
              <a:t>next</a:t>
            </a:r>
            <a:r>
              <a:rPr lang="pt-PT" dirty="0"/>
              <a:t> step </a:t>
            </a:r>
            <a:r>
              <a:rPr lang="pt-PT" dirty="0" err="1"/>
              <a:t>should</a:t>
            </a:r>
            <a:r>
              <a:rPr lang="pt-PT" dirty="0"/>
              <a:t> </a:t>
            </a:r>
            <a:r>
              <a:rPr lang="pt-PT" dirty="0" err="1"/>
              <a:t>be</a:t>
            </a:r>
            <a:r>
              <a:rPr lang="pt-PT" dirty="0"/>
              <a:t>, </a:t>
            </a:r>
            <a:r>
              <a:rPr lang="pt-PT" dirty="0" err="1"/>
              <a:t>such</a:t>
            </a:r>
            <a:r>
              <a:rPr lang="pt-PT" dirty="0"/>
              <a:t> as </a:t>
            </a:r>
            <a:r>
              <a:rPr lang="pt-PT" dirty="0" err="1"/>
              <a:t>statistics</a:t>
            </a:r>
            <a:r>
              <a:rPr lang="pt-PT" dirty="0"/>
              <a:t> </a:t>
            </a:r>
            <a:r>
              <a:rPr lang="pt-PT" dirty="0" err="1"/>
              <a:t>and</a:t>
            </a:r>
            <a:r>
              <a:rPr lang="pt-PT" dirty="0"/>
              <a:t> </a:t>
            </a:r>
            <a:r>
              <a:rPr lang="pt-PT" dirty="0" err="1"/>
              <a:t>possible</a:t>
            </a:r>
            <a:r>
              <a:rPr lang="pt-PT" dirty="0"/>
              <a:t> </a:t>
            </a:r>
            <a:r>
              <a:rPr lang="pt-PT" dirty="0" err="1"/>
              <a:t>missing</a:t>
            </a:r>
            <a:r>
              <a:rPr lang="pt-PT" dirty="0"/>
              <a:t> </a:t>
            </a:r>
            <a:r>
              <a:rPr lang="pt-PT" dirty="0" err="1"/>
              <a:t>and</a:t>
            </a:r>
            <a:r>
              <a:rPr lang="pt-PT" dirty="0"/>
              <a:t> </a:t>
            </a:r>
            <a:r>
              <a:rPr lang="pt-PT" dirty="0" err="1"/>
              <a:t>repeated</a:t>
            </a:r>
            <a:r>
              <a:rPr lang="pt-PT" dirty="0"/>
              <a:t> </a:t>
            </a:r>
            <a:r>
              <a:rPr lang="pt-PT" dirty="0" err="1"/>
              <a:t>values</a:t>
            </a:r>
            <a:r>
              <a:rPr lang="pt-PT" dirty="0"/>
              <a:t>. </a:t>
            </a:r>
            <a:r>
              <a:rPr lang="pt-PT" dirty="0" err="1"/>
              <a:t>The</a:t>
            </a:r>
            <a:r>
              <a:rPr lang="pt-PT" dirty="0"/>
              <a:t> </a:t>
            </a:r>
            <a:r>
              <a:rPr lang="pt-PT" dirty="0" err="1"/>
              <a:t>following</a:t>
            </a:r>
            <a:r>
              <a:rPr lang="pt-PT" dirty="0"/>
              <a:t> </a:t>
            </a:r>
            <a:r>
              <a:rPr lang="pt-PT" dirty="0" err="1"/>
              <a:t>topics</a:t>
            </a:r>
            <a:r>
              <a:rPr lang="pt-PT" dirty="0"/>
              <a:t> </a:t>
            </a:r>
            <a:r>
              <a:rPr lang="pt-PT" dirty="0" err="1"/>
              <a:t>indicate</a:t>
            </a:r>
            <a:r>
              <a:rPr lang="pt-PT" dirty="0"/>
              <a:t> </a:t>
            </a:r>
            <a:r>
              <a:rPr lang="pt-PT" dirty="0" err="1"/>
              <a:t>the</a:t>
            </a:r>
            <a:r>
              <a:rPr lang="pt-PT" dirty="0"/>
              <a:t> </a:t>
            </a:r>
            <a:r>
              <a:rPr lang="pt-PT" dirty="0" err="1"/>
              <a:t>description</a:t>
            </a:r>
            <a:r>
              <a:rPr lang="pt-PT" dirty="0"/>
              <a:t> </a:t>
            </a:r>
            <a:r>
              <a:rPr lang="pt-PT" dirty="0" err="1"/>
              <a:t>of</a:t>
            </a:r>
            <a:r>
              <a:rPr lang="pt-PT" dirty="0"/>
              <a:t> </a:t>
            </a:r>
            <a:r>
              <a:rPr lang="pt-PT" dirty="0" err="1"/>
              <a:t>each</a:t>
            </a:r>
            <a:r>
              <a:rPr lang="pt-PT" dirty="0"/>
              <a:t> </a:t>
            </a:r>
            <a:r>
              <a:rPr lang="pt-PT" dirty="0" err="1"/>
              <a:t>column</a:t>
            </a:r>
            <a:r>
              <a:rPr lang="pt-PT" dirty="0"/>
              <a:t> in </a:t>
            </a:r>
            <a:r>
              <a:rPr lang="pt-PT" dirty="0" err="1"/>
              <a:t>the</a:t>
            </a:r>
            <a:r>
              <a:rPr lang="pt-PT" dirty="0"/>
              <a:t> </a:t>
            </a:r>
            <a:r>
              <a:rPr lang="pt-PT" dirty="0" err="1"/>
              <a:t>dataset</a:t>
            </a:r>
            <a:r>
              <a:rPr lang="pt-PT" dirty="0"/>
              <a:t>.</a:t>
            </a:r>
          </a:p>
        </p:txBody>
      </p:sp>
    </p:spTree>
    <p:extLst>
      <p:ext uri="{BB962C8B-B14F-4D97-AF65-F5344CB8AC3E}">
        <p14:creationId xmlns:p14="http://schemas.microsoft.com/office/powerpoint/2010/main" val="40635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E664E-04ED-5815-9A66-8FFB1BA0EDA3}"/>
              </a:ext>
            </a:extLst>
          </p:cNvPr>
          <p:cNvSpPr>
            <a:spLocks noGrp="1"/>
          </p:cNvSpPr>
          <p:nvPr>
            <p:ph type="title"/>
          </p:nvPr>
        </p:nvSpPr>
        <p:spPr>
          <a:xfrm>
            <a:off x="762000" y="762000"/>
            <a:ext cx="10668000" cy="1524000"/>
          </a:xfrm>
        </p:spPr>
        <p:txBody>
          <a:bodyPr anchor="ctr">
            <a:normAutofit/>
          </a:bodyPr>
          <a:lstStyle/>
          <a:p>
            <a:r>
              <a:rPr lang="pt-PT" dirty="0"/>
              <a:t>Data </a:t>
            </a:r>
            <a:r>
              <a:rPr lang="pt-PT" dirty="0" err="1"/>
              <a:t>processing</a:t>
            </a:r>
            <a:endParaRPr lang="pt-PT" dirty="0"/>
          </a:p>
        </p:txBody>
      </p:sp>
      <p:pic>
        <p:nvPicPr>
          <p:cNvPr id="7" name="Marcador de Posição de Conteúdo 6" descr="Uma imagem com texto&#10;&#10;Descrição gerada automaticamente">
            <a:extLst>
              <a:ext uri="{FF2B5EF4-FFF2-40B4-BE49-F238E27FC236}">
                <a16:creationId xmlns:a16="http://schemas.microsoft.com/office/drawing/2014/main" id="{25845739-1CDD-CFB6-0176-6A3386C6E0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268" y="1916832"/>
            <a:ext cx="8244916" cy="4740826"/>
          </a:xfrm>
          <a:noFill/>
        </p:spPr>
      </p:pic>
    </p:spTree>
    <p:extLst>
      <p:ext uri="{BB962C8B-B14F-4D97-AF65-F5344CB8AC3E}">
        <p14:creationId xmlns:p14="http://schemas.microsoft.com/office/powerpoint/2010/main" val="226500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E664E-04ED-5815-9A66-8FFB1BA0EDA3}"/>
              </a:ext>
            </a:extLst>
          </p:cNvPr>
          <p:cNvSpPr>
            <a:spLocks noGrp="1"/>
          </p:cNvSpPr>
          <p:nvPr>
            <p:ph type="title"/>
          </p:nvPr>
        </p:nvSpPr>
        <p:spPr/>
        <p:txBody>
          <a:bodyPr/>
          <a:lstStyle/>
          <a:p>
            <a:r>
              <a:rPr lang="pt-PT" dirty="0"/>
              <a:t>Data </a:t>
            </a:r>
            <a:r>
              <a:rPr lang="pt-PT" dirty="0" err="1"/>
              <a:t>processing</a:t>
            </a:r>
            <a:endParaRPr lang="pt-PT" dirty="0"/>
          </a:p>
        </p:txBody>
      </p:sp>
      <p:sp>
        <p:nvSpPr>
          <p:cNvPr id="3" name="Marcador de Posição de Conteúdo 2">
            <a:extLst>
              <a:ext uri="{FF2B5EF4-FFF2-40B4-BE49-F238E27FC236}">
                <a16:creationId xmlns:a16="http://schemas.microsoft.com/office/drawing/2014/main" id="{EDD2879B-DC75-BE01-AFD1-A847E8207E46}"/>
              </a:ext>
            </a:extLst>
          </p:cNvPr>
          <p:cNvSpPr>
            <a:spLocks noGrp="1"/>
          </p:cNvSpPr>
          <p:nvPr>
            <p:ph idx="1"/>
          </p:nvPr>
        </p:nvSpPr>
        <p:spPr/>
        <p:txBody>
          <a:bodyPr>
            <a:normAutofit/>
          </a:bodyPr>
          <a:lstStyle/>
          <a:p>
            <a:r>
              <a:rPr lang="pt-PT" dirty="0" err="1"/>
              <a:t>Train</a:t>
            </a:r>
            <a:r>
              <a:rPr lang="pt-PT" dirty="0"/>
              <a:t> </a:t>
            </a:r>
            <a:r>
              <a:rPr lang="pt-PT" dirty="0" err="1"/>
              <a:t>and</a:t>
            </a:r>
            <a:r>
              <a:rPr lang="pt-PT" dirty="0"/>
              <a:t> </a:t>
            </a:r>
            <a:r>
              <a:rPr lang="pt-PT" dirty="0" err="1"/>
              <a:t>split</a:t>
            </a:r>
            <a:r>
              <a:rPr lang="pt-PT" dirty="0"/>
              <a:t> </a:t>
            </a:r>
            <a:r>
              <a:rPr lang="pt-PT" dirty="0" err="1"/>
              <a:t>our</a:t>
            </a:r>
            <a:r>
              <a:rPr lang="pt-PT" dirty="0"/>
              <a:t> data;</a:t>
            </a:r>
          </a:p>
          <a:p>
            <a:r>
              <a:rPr lang="pt-PT" dirty="0"/>
              <a:t>To </a:t>
            </a:r>
            <a:r>
              <a:rPr lang="pt-PT" dirty="0" err="1"/>
              <a:t>contribute</a:t>
            </a:r>
            <a:r>
              <a:rPr lang="pt-PT" dirty="0"/>
              <a:t> for </a:t>
            </a:r>
            <a:r>
              <a:rPr lang="pt-PT" dirty="0" err="1"/>
              <a:t>an</a:t>
            </a:r>
            <a:r>
              <a:rPr lang="pt-PT" dirty="0"/>
              <a:t> </a:t>
            </a:r>
            <a:r>
              <a:rPr lang="pt-PT" dirty="0" err="1"/>
              <a:t>equally</a:t>
            </a:r>
            <a:r>
              <a:rPr lang="pt-PT" dirty="0"/>
              <a:t> to </a:t>
            </a:r>
            <a:r>
              <a:rPr lang="pt-PT" dirty="0" err="1"/>
              <a:t>model</a:t>
            </a:r>
            <a:r>
              <a:rPr lang="pt-PT" dirty="0"/>
              <a:t> </a:t>
            </a:r>
            <a:r>
              <a:rPr lang="pt-PT" dirty="0" err="1"/>
              <a:t>fitting</a:t>
            </a:r>
            <a:r>
              <a:rPr lang="pt-PT" dirty="0"/>
              <a:t>, </a:t>
            </a:r>
            <a:r>
              <a:rPr lang="pt-PT" dirty="0" err="1"/>
              <a:t>we</a:t>
            </a:r>
            <a:r>
              <a:rPr lang="pt-PT" dirty="0"/>
              <a:t> </a:t>
            </a:r>
            <a:r>
              <a:rPr lang="pt-PT" dirty="0" err="1"/>
              <a:t>used</a:t>
            </a:r>
            <a:r>
              <a:rPr lang="pt-PT" dirty="0"/>
              <a:t> </a:t>
            </a:r>
            <a:r>
              <a:rPr lang="pt-PT" dirty="0" err="1"/>
              <a:t>automatic</a:t>
            </a:r>
            <a:r>
              <a:rPr lang="pt-PT" dirty="0"/>
              <a:t> </a:t>
            </a:r>
            <a:r>
              <a:rPr lang="pt-PT" dirty="0" err="1"/>
              <a:t>scales</a:t>
            </a:r>
            <a:r>
              <a:rPr lang="pt-PT" dirty="0"/>
              <a:t>;</a:t>
            </a:r>
          </a:p>
          <a:p>
            <a:pPr marL="0" indent="0">
              <a:buNone/>
            </a:pPr>
            <a:endParaRPr lang="pt-PT" dirty="0"/>
          </a:p>
        </p:txBody>
      </p:sp>
    </p:spTree>
    <p:extLst>
      <p:ext uri="{BB962C8B-B14F-4D97-AF65-F5344CB8AC3E}">
        <p14:creationId xmlns:p14="http://schemas.microsoft.com/office/powerpoint/2010/main" val="407131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err="1"/>
              <a:t>Tools</a:t>
            </a:r>
            <a:r>
              <a:rPr lang="pt-PT" dirty="0"/>
              <a:t> </a:t>
            </a:r>
            <a:r>
              <a:rPr lang="pt-PT" dirty="0" err="1"/>
              <a:t>and</a:t>
            </a:r>
            <a:r>
              <a:rPr lang="pt-PT" dirty="0"/>
              <a:t> </a:t>
            </a:r>
            <a:r>
              <a:rPr lang="pt-PT" dirty="0" err="1"/>
              <a:t>algorithms</a:t>
            </a:r>
            <a:endParaRPr dirty="0"/>
          </a:p>
        </p:txBody>
      </p:sp>
      <p:sp>
        <p:nvSpPr>
          <p:cNvPr id="3" name="Marcador de Posição de Conteúdo 2"/>
          <p:cNvSpPr>
            <a:spLocks noGrp="1"/>
          </p:cNvSpPr>
          <p:nvPr>
            <p:ph idx="1"/>
          </p:nvPr>
        </p:nvSpPr>
        <p:spPr bwMode="auto"/>
        <p:txBody>
          <a:bodyPr vertOverflow="overflow" horzOverflow="clip" vert="horz" wrap="square" lIns="91440" tIns="45720" rIns="91440" bIns="45720" numCol="1" spcCol="0" rtlCol="0" fromWordArt="0" anchor="t" anchorCtr="0" forceAA="0" compatLnSpc="0">
            <a:normAutofit fontScale="50000" lnSpcReduction="20000"/>
          </a:bodyPr>
          <a:lstStyle/>
          <a:p>
            <a:pPr>
              <a:defRPr/>
            </a:pPr>
            <a:r>
              <a:rPr lang="en-GB" sz="2800" b="0" i="0" u="none" strike="noStrike" cap="none" spc="0" dirty="0">
                <a:solidFill>
                  <a:srgbClr val="FFFFFF">
                    <a:alpha val="70000"/>
                  </a:srgbClr>
                </a:solidFill>
                <a:latin typeface="+mn-lt"/>
                <a:ea typeface="+mn-ea"/>
                <a:cs typeface="+mn-cs"/>
              </a:rPr>
              <a:t>For this assignment we will use some python tools and libraries also used in classes which are:</a:t>
            </a:r>
            <a:endParaRPr sz="2800" dirty="0">
              <a:solidFill>
                <a:srgbClr val="FFFFFF">
                  <a:alpha val="70000"/>
                </a:srgbClr>
              </a:solidFill>
            </a:endParaRPr>
          </a:p>
          <a:p>
            <a:pPr>
              <a:defRPr/>
            </a:pPr>
            <a:r>
              <a:rPr lang="en-GB" sz="2800" b="0" i="0" u="none" strike="noStrike" cap="none" spc="0" dirty="0" err="1">
                <a:solidFill>
                  <a:srgbClr val="FFFFFF">
                    <a:alpha val="70000"/>
                  </a:srgbClr>
                </a:solidFill>
                <a:latin typeface="+mn-lt"/>
                <a:ea typeface="+mn-ea"/>
                <a:cs typeface="+mn-cs"/>
              </a:rPr>
              <a:t>numpy</a:t>
            </a:r>
            <a:r>
              <a:rPr lang="en-GB" sz="2800" b="0" i="0" u="none" strike="noStrike" cap="none" spc="0" dirty="0">
                <a:solidFill>
                  <a:srgbClr val="FFFFFF">
                    <a:alpha val="70000"/>
                  </a:srgbClr>
                </a:solidFill>
                <a:latin typeface="+mn-lt"/>
                <a:ea typeface="+mn-ea"/>
                <a:cs typeface="+mn-cs"/>
              </a:rPr>
              <a:t> (</a:t>
            </a:r>
            <a:r>
              <a:rPr lang="en-GB" sz="2800" b="0" i="0" u="none" strike="noStrike" cap="none" spc="0" dirty="0">
                <a:solidFill>
                  <a:schemeClr val="tx1">
                    <a:alpha val="70000"/>
                  </a:schemeClr>
                </a:solidFill>
                <a:latin typeface="+mn-lt"/>
                <a:ea typeface="Avenir Next LT Pro"/>
                <a:cs typeface="Avenir Next LT Pro"/>
              </a:rPr>
              <a:t>library used for working with arrays</a:t>
            </a:r>
            <a:r>
              <a:rPr lang="en-GB" sz="2800" b="0" i="0" u="none" strike="noStrike" cap="none" spc="0" dirty="0">
                <a:solidFill>
                  <a:srgbClr val="FFFFFF">
                    <a:alpha val="70000"/>
                  </a:srgbClr>
                </a:solidFill>
                <a:latin typeface="+mn-lt"/>
                <a:ea typeface="+mn-ea"/>
                <a:cs typeface="+mn-cs"/>
              </a:rPr>
              <a:t>);</a:t>
            </a:r>
            <a:endParaRPr sz="2800" dirty="0"/>
          </a:p>
          <a:p>
            <a:pPr>
              <a:defRPr/>
            </a:pPr>
            <a:r>
              <a:rPr lang="en-GB" sz="2800" b="0" i="0" u="none" strike="noStrike" cap="none" spc="0" dirty="0">
                <a:solidFill>
                  <a:srgbClr val="FFFFFF">
                    <a:alpha val="70000"/>
                  </a:srgbClr>
                </a:solidFill>
                <a:latin typeface="+mn-lt"/>
                <a:ea typeface="+mn-ea"/>
                <a:cs typeface="+mn-cs"/>
              </a:rPr>
              <a:t>pandas (</a:t>
            </a:r>
            <a:r>
              <a:rPr lang="en-GB" sz="2800" b="0" i="0" u="none" strike="noStrike" cap="none" spc="0" dirty="0">
                <a:solidFill>
                  <a:schemeClr val="tx1">
                    <a:alpha val="70000"/>
                  </a:schemeClr>
                </a:solidFill>
                <a:latin typeface="+mn-lt"/>
                <a:ea typeface="Avenir Next LT Pro"/>
                <a:cs typeface="Avenir Next LT Pro"/>
              </a:rPr>
              <a:t>data science/data analysis and machine learning tasks</a:t>
            </a:r>
            <a:r>
              <a:rPr lang="en-GB" sz="2800" b="0" i="0" u="none" strike="noStrike" cap="none" spc="0" dirty="0">
                <a:solidFill>
                  <a:srgbClr val="FFFFFF">
                    <a:alpha val="70000"/>
                  </a:srgbClr>
                </a:solidFill>
                <a:latin typeface="+mn-lt"/>
                <a:ea typeface="+mn-ea"/>
                <a:cs typeface="+mn-cs"/>
              </a:rPr>
              <a:t>);</a:t>
            </a:r>
            <a:endParaRPr sz="2800" dirty="0"/>
          </a:p>
          <a:p>
            <a:pPr>
              <a:defRPr/>
            </a:pPr>
            <a:r>
              <a:rPr lang="en-GB" sz="2800" b="0" i="0" u="none" strike="noStrike" cap="none" spc="0" dirty="0" err="1">
                <a:solidFill>
                  <a:srgbClr val="FFFFFF">
                    <a:alpha val="70000"/>
                  </a:srgbClr>
                </a:solidFill>
                <a:latin typeface="+mn-lt"/>
                <a:ea typeface="+mn-ea"/>
                <a:cs typeface="+mn-cs"/>
              </a:rPr>
              <a:t>cikit</a:t>
            </a:r>
            <a:r>
              <a:rPr lang="en-GB" sz="2800" b="0" i="0" u="none" strike="noStrike" cap="none" spc="0" dirty="0">
                <a:solidFill>
                  <a:srgbClr val="FFFFFF">
                    <a:alpha val="70000"/>
                  </a:srgbClr>
                </a:solidFill>
                <a:latin typeface="+mn-lt"/>
                <a:ea typeface="+mn-ea"/>
                <a:cs typeface="+mn-cs"/>
              </a:rPr>
              <a:t>-learn (</a:t>
            </a:r>
            <a:r>
              <a:rPr lang="en-GB" sz="2800" b="0" i="0" u="none" strike="noStrike" cap="none" spc="0" dirty="0">
                <a:solidFill>
                  <a:schemeClr val="tx1">
                    <a:alpha val="70000"/>
                  </a:schemeClr>
                </a:solidFill>
                <a:latin typeface="+mn-lt"/>
                <a:ea typeface="Avenir Next LT Pro"/>
                <a:cs typeface="Avenir Next LT Pro"/>
              </a:rPr>
              <a:t>machine learning and statistical </a:t>
            </a:r>
            <a:r>
              <a:rPr lang="en-GB" sz="2800" b="0" i="0" u="none" strike="noStrike" cap="none" spc="0" dirty="0" err="1">
                <a:solidFill>
                  <a:schemeClr val="tx1">
                    <a:alpha val="70000"/>
                  </a:schemeClr>
                </a:solidFill>
                <a:latin typeface="+mn-lt"/>
                <a:ea typeface="Avenir Next LT Pro"/>
                <a:cs typeface="Avenir Next LT Pro"/>
              </a:rPr>
              <a:t>modeling</a:t>
            </a:r>
            <a:r>
              <a:rPr lang="en-GB" sz="2800" b="0" i="0" u="none" strike="noStrike" cap="none" spc="0" dirty="0">
                <a:solidFill>
                  <a:schemeClr val="tx1">
                    <a:alpha val="70000"/>
                  </a:schemeClr>
                </a:solidFill>
                <a:latin typeface="+mn-lt"/>
                <a:ea typeface="Avenir Next LT Pro"/>
                <a:cs typeface="Avenir Next LT Pro"/>
              </a:rPr>
              <a:t> including classification, regression, clustering and dimensionality reduction</a:t>
            </a:r>
            <a:r>
              <a:rPr lang="en-GB" sz="2800" b="0" i="0" u="none" strike="noStrike" cap="none" spc="0" dirty="0">
                <a:solidFill>
                  <a:srgbClr val="FFFFFF">
                    <a:alpha val="70000"/>
                  </a:srgbClr>
                </a:solidFill>
                <a:latin typeface="+mn-lt"/>
                <a:ea typeface="+mn-ea"/>
                <a:cs typeface="+mn-cs"/>
              </a:rPr>
              <a:t>); </a:t>
            </a:r>
            <a:endParaRPr sz="2800" dirty="0"/>
          </a:p>
          <a:p>
            <a:pPr>
              <a:defRPr/>
            </a:pPr>
            <a:r>
              <a:rPr lang="en-GB" sz="2800" b="0" i="0" u="none" strike="noStrike" cap="none" spc="0" dirty="0">
                <a:solidFill>
                  <a:srgbClr val="FFFFFF">
                    <a:alpha val="70000"/>
                  </a:srgbClr>
                </a:solidFill>
                <a:latin typeface="+mn-lt"/>
                <a:ea typeface="+mn-ea"/>
                <a:cs typeface="+mn-cs"/>
              </a:rPr>
              <a:t>matplotlib (</a:t>
            </a:r>
            <a:r>
              <a:rPr lang="en-GB" sz="2800" b="0" i="0" u="none" strike="noStrike" cap="none" spc="0" dirty="0">
                <a:solidFill>
                  <a:schemeClr val="tx1">
                    <a:alpha val="70000"/>
                  </a:schemeClr>
                </a:solidFill>
                <a:latin typeface="+mn-lt"/>
                <a:ea typeface="Avenir Next LT Pro"/>
                <a:cs typeface="Avenir Next LT Pro"/>
              </a:rPr>
              <a:t>comprehensive library for creating static, animated, and interactive visualizations in Python</a:t>
            </a:r>
            <a:r>
              <a:rPr lang="en-GB" sz="2800" b="0" i="0" u="none" strike="noStrike" cap="none" spc="0" dirty="0">
                <a:solidFill>
                  <a:srgbClr val="FFFFFF">
                    <a:alpha val="70000"/>
                  </a:srgbClr>
                </a:solidFill>
                <a:latin typeface="+mn-lt"/>
                <a:ea typeface="+mn-ea"/>
                <a:cs typeface="+mn-cs"/>
              </a:rPr>
              <a:t>);</a:t>
            </a:r>
            <a:endParaRPr sz="2800" dirty="0"/>
          </a:p>
          <a:p>
            <a:pPr>
              <a:defRPr/>
            </a:pPr>
            <a:r>
              <a:rPr lang="en-GB" sz="2800" b="0" i="0" u="none" strike="noStrike" cap="none" spc="0" dirty="0">
                <a:solidFill>
                  <a:srgbClr val="FFFFFF">
                    <a:alpha val="70000"/>
                  </a:srgbClr>
                </a:solidFill>
                <a:latin typeface="+mn-lt"/>
                <a:ea typeface="+mn-ea"/>
                <a:cs typeface="+mn-cs"/>
              </a:rPr>
              <a:t>seaborn (</a:t>
            </a:r>
            <a:r>
              <a:rPr lang="en-GB" sz="2800" b="0" i="0" u="none" strike="noStrike" cap="none" spc="0" dirty="0">
                <a:solidFill>
                  <a:schemeClr val="tx1">
                    <a:alpha val="70000"/>
                  </a:schemeClr>
                </a:solidFill>
                <a:latin typeface="+mn-lt"/>
                <a:ea typeface="Avenir Next LT Pro"/>
                <a:cs typeface="Avenir Next LT Pro"/>
              </a:rPr>
              <a:t>uses Matplotlib underneath to plot graphs</a:t>
            </a:r>
            <a:r>
              <a:rPr lang="en-GB" sz="2800" b="0" i="0" u="none" strike="noStrike" cap="none" spc="0" dirty="0">
                <a:solidFill>
                  <a:srgbClr val="FFFFFF">
                    <a:alpha val="70000"/>
                  </a:srgbClr>
                </a:solidFill>
                <a:latin typeface="+mn-lt"/>
                <a:ea typeface="+mn-ea"/>
                <a:cs typeface="+mn-cs"/>
              </a:rPr>
              <a:t>),</a:t>
            </a:r>
          </a:p>
          <a:p>
            <a:pPr>
              <a:defRPr/>
            </a:pPr>
            <a:r>
              <a:rPr lang="pt-PT" dirty="0" err="1">
                <a:solidFill>
                  <a:srgbClr val="FFFFFF">
                    <a:alpha val="70000"/>
                  </a:srgbClr>
                </a:solidFill>
              </a:rPr>
              <a:t>p</a:t>
            </a:r>
            <a:r>
              <a:rPr lang="pt-PT" sz="2800" dirty="0" err="1">
                <a:solidFill>
                  <a:srgbClr val="FFFFFF">
                    <a:alpha val="70000"/>
                  </a:srgbClr>
                </a:solidFill>
              </a:rPr>
              <a:t>lotpy</a:t>
            </a:r>
            <a:r>
              <a:rPr lang="pt-PT" dirty="0">
                <a:solidFill>
                  <a:srgbClr val="FFFFFF">
                    <a:alpha val="70000"/>
                  </a:srgbClr>
                </a:solidFill>
              </a:rPr>
              <a:t>;</a:t>
            </a:r>
            <a:endParaRPr sz="2800" dirty="0">
              <a:solidFill>
                <a:srgbClr val="FFFFFF">
                  <a:alpha val="70000"/>
                </a:srgbClr>
              </a:solidFill>
            </a:endParaRPr>
          </a:p>
          <a:p>
            <a:pPr>
              <a:defRPr/>
            </a:pPr>
            <a:r>
              <a:rPr lang="en-GB" sz="2800" b="0" i="0" u="none" strike="noStrike" cap="none" spc="0" dirty="0">
                <a:solidFill>
                  <a:srgbClr val="FFFFFF">
                    <a:alpha val="70000"/>
                  </a:srgbClr>
                </a:solidFill>
                <a:latin typeface="+mn-lt"/>
                <a:ea typeface="+mn-ea"/>
                <a:cs typeface="+mn-cs"/>
              </a:rPr>
              <a:t>Our work will be developed in a python notebook- In our case </a:t>
            </a:r>
            <a:r>
              <a:rPr lang="en-GB" sz="2800" b="0" i="0" u="none" strike="noStrike" cap="none" spc="0" dirty="0" err="1">
                <a:solidFill>
                  <a:srgbClr val="FFFFFF">
                    <a:alpha val="70000"/>
                  </a:srgbClr>
                </a:solidFill>
                <a:latin typeface="+mn-lt"/>
                <a:ea typeface="+mn-ea"/>
                <a:cs typeface="+mn-cs"/>
              </a:rPr>
              <a:t>Jupyter</a:t>
            </a:r>
            <a:r>
              <a:rPr lang="en-GB" sz="2800" b="0" i="0" u="none" strike="noStrike" cap="none" spc="0" dirty="0">
                <a:solidFill>
                  <a:srgbClr val="FFFFFF">
                    <a:alpha val="70000"/>
                  </a:srgbClr>
                </a:solidFill>
                <a:latin typeface="+mn-lt"/>
                <a:ea typeface="+mn-ea"/>
                <a:cs typeface="+mn-cs"/>
              </a:rPr>
              <a:t> Notebook, so this packages come standard with the Anaconda python distribution;</a:t>
            </a:r>
            <a:endParaRPr sz="2800" dirty="0"/>
          </a:p>
          <a:p>
            <a:pPr>
              <a:defRPr/>
            </a:pPr>
            <a:r>
              <a:rPr lang="en-GB" sz="2800" b="0" i="0" u="none" strike="noStrike" cap="none" spc="0" dirty="0">
                <a:solidFill>
                  <a:srgbClr val="FFFFFF">
                    <a:alpha val="70000"/>
                  </a:srgbClr>
                </a:solidFill>
                <a:latin typeface="+mn-lt"/>
                <a:ea typeface="+mn-ea"/>
                <a:cs typeface="+mn-cs"/>
              </a:rPr>
              <a:t>To reach the main goal, we need to implement some classification algorithms for supervised learning such as Support Vector Machine, K-Nearest Neighbours or Decision Tree Classification;</a:t>
            </a:r>
            <a:endParaRPr sz="2800" dirty="0"/>
          </a:p>
        </p:txBody>
      </p:sp>
    </p:spTree>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693</TotalTime>
  <Words>1117</Words>
  <Application>Microsoft Macintosh PowerPoint</Application>
  <DocSecurity>0</DocSecurity>
  <PresentationFormat>Ecrã Panorâmico</PresentationFormat>
  <Paragraphs>58</Paragraphs>
  <Slides>14</Slides>
  <Notes>3</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14</vt:i4>
      </vt:variant>
    </vt:vector>
  </HeadingPairs>
  <TitlesOfParts>
    <vt:vector size="21" baseType="lpstr">
      <vt:lpstr>Arial</vt:lpstr>
      <vt:lpstr>Avenir Next LT Pro</vt:lpstr>
      <vt:lpstr>Avenir Next LT Pro Light</vt:lpstr>
      <vt:lpstr>Calibri</vt:lpstr>
      <vt:lpstr>Helvetica Neue</vt:lpstr>
      <vt:lpstr>Sitka Subheading</vt:lpstr>
      <vt:lpstr>PebbleVTI</vt:lpstr>
      <vt:lpstr>Supervised Learning Telco Customer Churn IART Project 2</vt:lpstr>
      <vt:lpstr>Specification</vt:lpstr>
      <vt:lpstr>Related Work</vt:lpstr>
      <vt:lpstr>Dataset Analysis</vt:lpstr>
      <vt:lpstr>Data Pre-processing</vt:lpstr>
      <vt:lpstr>Data processing</vt:lpstr>
      <vt:lpstr>Data processing</vt:lpstr>
      <vt:lpstr>Data processing</vt:lpstr>
      <vt:lpstr>Tools and algorithms</vt:lpstr>
      <vt:lpstr>Data Visualisation</vt:lpstr>
      <vt:lpstr>Data Visualisation – Some Examples</vt:lpstr>
      <vt:lpstr>Developed Algorithms - Supervised Learning</vt:lpstr>
      <vt:lpstr>Developed Algorithms – Results Comparison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Snake Puzzles – 2022 IA Project</dc:title>
  <dc:subject/>
  <dc:creator>Domingos José Silva Moreira dos Santos</dc:creator>
  <cp:keywords/>
  <dc:description/>
  <cp:lastModifiedBy>Domingos José Silva Moreira dos Santos</cp:lastModifiedBy>
  <cp:revision>142</cp:revision>
  <dcterms:created xsi:type="dcterms:W3CDTF">2022-03-24T16:57:15Z</dcterms:created>
  <dcterms:modified xsi:type="dcterms:W3CDTF">2022-06-06T21:26:51Z</dcterms:modified>
  <cp:category/>
  <dc:identifier/>
  <cp:contentStatus/>
  <dc:language/>
  <cp:version/>
</cp:coreProperties>
</file>