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hidden="0"/>
          <p:cNvSpPr>
            <a:spLocks noGrp="1"/>
          </p:cNvSpPr>
          <p:nvPr isPhoto="0" userDrawn="0">
            <p:ph type="subTitle" idx="1" hasCustomPrompt="0"/>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2000"/>
            <a:ext cx="10668000" cy="1524000"/>
          </a:xfrm>
        </p:spPr>
        <p:txBody>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hidden="0"/>
          <p:cNvSpPr>
            <a:spLocks noGrp="1"/>
          </p:cNvSpPr>
          <p:nvPr isPhoto="0" userDrawn="0">
            <p:ph type="pic" idx="1" hasCustomPrompt="0"/>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hidden="0"/>
          <p:cNvSpPr>
            <a:spLocks noGrp="1"/>
          </p:cNvSpPr>
          <p:nvPr isPhoto="0" userDrawn="0">
            <p:ph type="body" sz="half" idx="2" hasCustomPrompt="0"/>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2"/>
      </p:bgRef>
    </p:bg>
    <p:spTree>
      <p:nvGrpSpPr>
        <p:cNvPr id="1" name="" hidden="0"/>
        <p:cNvGrpSpPr/>
        <p:nvPr isPhoto="0" userDrawn="0"/>
      </p:nvGrpSpPr>
      <p:grpSpPr bwMode="auto">
        <a:xfrm>
          <a:off x="0" y="0"/>
          <a:ext cx="0" cy="0"/>
          <a:chOff x="0" y="0"/>
          <a:chExt cx="0" cy="0"/>
        </a:xfrm>
      </p:grpSpPr>
      <p:sp>
        <p:nvSpPr>
          <p:cNvPr id="8" name="Freeform: Shape 7" hidden="0"/>
          <p:cNvSpPr/>
          <p:nvPr isPhoto="0" userDrawn="0"/>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fill="norm" stroke="1"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hidden="0"/>
          <p:cNvSpPr/>
          <p:nvPr isPhoto="0" userDrawn="0"/>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fill="norm" stroke="1"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hidden="0"/>
          <p:cNvSpPr/>
          <p:nvPr isPhoto="0" userDrawn="0"/>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fill="norm" stroke="1"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hidden="0"/>
          <p:cNvSpPr>
            <a:spLocks noGrp="1"/>
          </p:cNvSpPr>
          <p:nvPr isPhoto="0" userDrawn="0">
            <p:ph type="title" hasCustomPrompt="0"/>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odle.up.pt/" TargetMode="External"/><Relationship Id="rId3" Type="http://schemas.openxmlformats.org/officeDocument/2006/relationships/hyperlink" Target="https://www.kaggle.com/datasets/easonlai/sample-telco-customer-churn-dataset" TargetMode="External"/><Relationship Id="rId4" Type="http://schemas.openxmlformats.org/officeDocument/2006/relationships/hyperlink" Target="https://www.kaggle.com/datasets/blastchar/telco-customer-chur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hidden="0"/>
        <p:cNvGrpSpPr/>
        <p:nvPr isPhoto="0" userDrawn="0"/>
      </p:nvGrpSpPr>
      <p:grpSpPr bwMode="auto">
        <a:xfrm>
          <a:off x="0" y="0"/>
          <a:ext cx="0" cy="0"/>
          <a:chOff x="0" y="0"/>
          <a:chExt cx="0" cy="0"/>
        </a:xfrm>
      </p:grpSpPr>
      <p:sp useBgFill="1">
        <p:nvSpPr>
          <p:cNvPr id="71" name="Rectangle 70" hidden="0"/>
          <p:cNvSpPr>
            <a:spLocks noAdjustHandles="1" noChangeArrowheads="1" noChangeAspect="1" noChangeShapeType="1" noEditPoints="1" noGrp="1" noMove="1" noResize="1" noRot="1" noTextEdit="1"/>
          </p:cNvSpPr>
          <p:nvPr isPhoto="0" userDrawn="0"/>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hidden="0"/>
          <p:cNvSpPr>
            <a:spLocks noGrp="1"/>
          </p:cNvSpPr>
          <p:nvPr isPhoto="0" userDrawn="0">
            <p:ph type="ctrTitle" hasCustomPrompt="0"/>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hidden="0"/>
          <p:cNvSpPr>
            <a:spLocks noGrp="1"/>
          </p:cNvSpPr>
          <p:nvPr isPhoto="0" userDrawn="0">
            <p:ph type="subTitle" idx="1" hasCustomPrompt="0"/>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hidden="0"/>
          <p:cNvSpPr>
            <a:spLocks noAdjustHandles="1" noChangeArrowheads="1" noChangeAspect="1" noChangeShapeType="1" noEditPoints="1" noGrp="1" noMove="1" noResize="1" noRot="1" noTextEdit="1"/>
          </p:cNvSpPr>
          <p:nvPr isPhoto="0" userDrawn="0"/>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fill="norm" stroke="1"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hidden="0"/>
          <p:cNvSpPr>
            <a:spLocks noAdjustHandles="1" noChangeArrowheads="1" noChangeAspect="1" noChangeShapeType="1" noEditPoints="1" noGrp="1" noMove="1" noResize="1" noRot="1" noTextEdit="1"/>
          </p:cNvSpPr>
          <p:nvPr isPhoto="0" userDrawn="0"/>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fill="norm" stroke="1"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hidden="0"/>
          <p:cNvPicPr>
            <a:picLocks noChangeAspect="1"/>
          </p:cNvPicPr>
          <p:nvPr isPhoto="0" userDrawn="0"/>
        </p:nvPicPr>
        <p:blipFill>
          <a:blip r:embed="rId2"/>
          <a:stretch/>
        </p:blipFill>
        <p:spPr bwMode="auto">
          <a:xfrm>
            <a:off x="9220561" y="236331"/>
            <a:ext cx="2820437" cy="9276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Specification</a:t>
            </a:r>
            <a:endParaRPr/>
          </a:p>
        </p:txBody>
      </p:sp>
      <p:sp>
        <p:nvSpPr>
          <p:cNvPr id="3" name="Marcador de Posição de Conteúdo 2" hidden="0"/>
          <p:cNvSpPr>
            <a:spLocks noGrp="1"/>
          </p:cNvSpPr>
          <p:nvPr isPhoto="0" userDrawn="0">
            <p:ph idx="1" hasCustomPrompt="0"/>
          </p:nvPr>
        </p:nvSpPr>
        <p:spPr bwMode="auto">
          <a:xfrm>
            <a:off x="321325" y="2175831"/>
            <a:ext cx="10668000" cy="3818083"/>
          </a:xfrm>
        </p:spPr>
        <p:txBody>
          <a:bodyPr vertOverflow="overflow" horzOverflow="clip" vert="horz" wrap="square" lIns="91440" tIns="45720" rIns="91440" bIns="45720" numCol="1" spcCol="0" rtlCol="0" fromWordArt="0" anchor="t" anchorCtr="0" forceAA="0" upright="0" compatLnSpc="0">
            <a:normAutofit fontScale="65000" lnSpcReduction="7000"/>
          </a:bodyPr>
          <a:lstStyle/>
          <a:p>
            <a:pPr>
              <a:defRPr/>
            </a:pPr>
            <a:r>
              <a:rPr lang="en-GB" sz="2800" b="0" i="0" u="none" strike="noStrike" cap="none" spc="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a:solidFill>
                <a:srgbClr val="FFFFFF">
                  <a:alpha val="70000"/>
                </a:srgbClr>
              </a:solidFill>
            </a:endParaRPr>
          </a:p>
          <a:p>
            <a:pPr>
              <a:defRPr/>
            </a:pPr>
            <a:r>
              <a:rPr lang="en-GB" sz="2800" b="0" i="0" u="none" strike="noStrike" cap="none" spc="0">
                <a:solidFill>
                  <a:schemeClr val="tx1">
                    <a:alpha val="70000"/>
                  </a:schemeClr>
                </a:solidFill>
                <a:latin typeface="+mn-lt"/>
                <a:ea typeface="Avenir Next LT Pro"/>
                <a:cs typeface="Avenir Next LT Pro"/>
              </a:rPr>
              <a:t>All of this questions/doubts should be after the study of the dataset and </a:t>
            </a:r>
            <a:r>
              <a:rPr lang="en-GB" sz="2800" b="0" i="0" u="none" strike="noStrike" cap="none" spc="0">
                <a:solidFill>
                  <a:schemeClr val="tx1">
                    <a:alpha val="70000"/>
                  </a:schemeClr>
                </a:solidFill>
                <a:latin typeface="+mn-lt"/>
                <a:ea typeface="Avenir Next LT Pro"/>
                <a:cs typeface="Avenir Next LT Pro"/>
              </a:rPr>
              <a:t>that'ś</a:t>
            </a:r>
            <a:r>
              <a:rPr lang="en-GB" sz="2800" b="0" i="0" u="none" strike="noStrike" cap="none" spc="0">
                <a:solidFill>
                  <a:schemeClr val="tx1">
                    <a:alpha val="70000"/>
                  </a:schemeClr>
                </a:solidFill>
                <a:latin typeface="+mn-lt"/>
                <a:ea typeface="Avenir Next LT Pro"/>
                <a:cs typeface="Avenir Next LT Pro"/>
              </a:rPr>
              <a:t> the main goal of this project.</a:t>
            </a:r>
            <a:endParaRPr sz="2800">
              <a:solidFill>
                <a:srgbClr val="FFFFFF">
                  <a:alpha val="70000"/>
                </a:srgbClr>
              </a:solidFill>
              <a:ea typeface="Avenir Next LT Pro"/>
              <a:cs typeface="Avenir Next LT Pr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Related</a:t>
            </a:r>
            <a:r>
              <a:rPr lang="pt-PT"/>
              <a:t> </a:t>
            </a:r>
            <a:r>
              <a:rPr lang="pt-PT"/>
              <a:t>Work</a:t>
            </a:r>
            <a:endParaRPr/>
          </a:p>
        </p:txBody>
      </p:sp>
      <p:sp>
        <p:nvSpPr>
          <p:cNvPr id="3" name="Marcador de Posição de Conteúdo 2" hidden="0"/>
          <p:cNvSpPr>
            <a:spLocks noGrp="1"/>
          </p:cNvSpPr>
          <p:nvPr isPhoto="0" userDrawn="0">
            <p:ph idx="1" hasCustomPrompt="0"/>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a:t>
            </a:r>
            <a:r>
              <a:rPr lang="pt-PT">
                <a:ea typeface="+mn-lt"/>
                <a:cs typeface="+mn-lt"/>
              </a:rPr>
              <a:t>course</a:t>
            </a:r>
            <a:r>
              <a:rPr lang="pt-PT">
                <a:ea typeface="+mn-lt"/>
                <a:cs typeface="+mn-lt"/>
              </a:rPr>
              <a:t>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Tools</a:t>
            </a:r>
            <a:r>
              <a:rPr lang="pt-PT"/>
              <a:t> </a:t>
            </a:r>
            <a:r>
              <a:rPr lang="pt-PT"/>
              <a:t>and</a:t>
            </a:r>
            <a:r>
              <a:rPr lang="pt-PT"/>
              <a:t> </a:t>
            </a:r>
            <a:r>
              <a:rPr lang="pt-PT"/>
              <a:t>algorithms</a:t>
            </a:r>
            <a:endParaRPr/>
          </a:p>
        </p:txBody>
      </p:sp>
      <p:sp>
        <p:nvSpPr>
          <p:cNvPr id="3" name="Marcador de Posição de Conteú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50000" lnSpcReduction="10000"/>
          </a:bodyPr>
          <a:lstStyle/>
          <a:p>
            <a:pPr>
              <a:defRPr/>
            </a:pPr>
            <a:r>
              <a:rPr lang="en-GB" sz="2800" b="0" i="0" u="none" strike="noStrike" cap="none" spc="0">
                <a:solidFill>
                  <a:srgbClr val="FFFFFF">
                    <a:alpha val="70000"/>
                  </a:srgbClr>
                </a:solidFill>
                <a:latin typeface="+mn-lt"/>
                <a:ea typeface="+mn-ea"/>
                <a:cs typeface="+mn-cs"/>
              </a:rPr>
              <a:t>For this assignment we will use some python tools and libraries also used in classes which are:</a:t>
            </a:r>
            <a:endParaRPr sz="2800">
              <a:solidFill>
                <a:srgbClr val="FFFFFF">
                  <a:alpha val="70000"/>
                </a:srgbClr>
              </a:solidFill>
            </a:endParaRPr>
          </a:p>
          <a:p>
            <a:pPr>
              <a:defRPr/>
            </a:pPr>
            <a:r>
              <a:rPr lang="en-GB" sz="2800" b="0" i="0" u="none" strike="noStrike" cap="none" spc="0">
                <a:solidFill>
                  <a:srgbClr val="FFFFFF">
                    <a:alpha val="70000"/>
                  </a:srgbClr>
                </a:solidFill>
                <a:latin typeface="+mn-lt"/>
                <a:ea typeface="+mn-ea"/>
                <a:cs typeface="+mn-cs"/>
              </a:rPr>
              <a:t>- </a:t>
            </a:r>
            <a:r>
              <a:rPr lang="en-GB" sz="2800" b="0" i="0" u="none" strike="noStrike" cap="none" spc="0">
                <a:solidFill>
                  <a:srgbClr val="FFFFFF">
                    <a:alpha val="70000"/>
                  </a:srgbClr>
                </a:solidFill>
                <a:latin typeface="+mn-lt"/>
                <a:ea typeface="+mn-ea"/>
                <a:cs typeface="+mn-cs"/>
              </a:rPr>
              <a:t>numpy</a:t>
            </a:r>
            <a:r>
              <a:rPr lang="en-GB" sz="2800" b="0" i="0" u="none" strike="noStrike" cap="none" spc="0">
                <a:solidFill>
                  <a:srgbClr val="FFFFFF">
                    <a:alpha val="70000"/>
                  </a:srgbClr>
                </a:solidFill>
                <a:latin typeface="+mn-lt"/>
                <a:ea typeface="+mn-ea"/>
                <a:cs typeface="+mn-cs"/>
              </a:rPr>
              <a:t> (</a:t>
            </a:r>
            <a:r>
              <a:rPr lang="en-GB" sz="2800" b="0" i="0" u="none" strike="noStrike" cap="none" spc="0">
                <a:solidFill>
                  <a:schemeClr val="tx1">
                    <a:alpha val="70000"/>
                  </a:schemeClr>
                </a:solidFill>
                <a:latin typeface="+mn-lt"/>
                <a:ea typeface="Avenir Next LT Pro"/>
                <a:cs typeface="Avenir Next LT Pro"/>
              </a:rPr>
              <a:t>library used for working with arrays</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 pandas (</a:t>
            </a:r>
            <a:r>
              <a:rPr lang="en-GB" sz="2800" b="0" i="0" u="none" strike="noStrike" cap="none" spc="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 scikit-learn (</a:t>
            </a:r>
            <a:r>
              <a:rPr lang="en-GB" sz="2800" b="0" i="0" u="none" strike="noStrike" cap="none" spc="0">
                <a:solidFill>
                  <a:schemeClr val="tx1">
                    <a:alpha val="70000"/>
                  </a:schemeClr>
                </a:solidFill>
                <a:latin typeface="+mn-lt"/>
                <a:ea typeface="Avenir Next LT Pro"/>
                <a:cs typeface="Avenir Next LT Pro"/>
              </a:rPr>
              <a:t>machine learning and statistical </a:t>
            </a:r>
            <a:r>
              <a:rPr lang="en-GB" sz="2800" b="0" i="0" u="none" strike="noStrike" cap="none" spc="0">
                <a:solidFill>
                  <a:schemeClr val="tx1">
                    <a:alpha val="70000"/>
                  </a:schemeClr>
                </a:solidFill>
                <a:latin typeface="+mn-lt"/>
                <a:ea typeface="Avenir Next LT Pro"/>
                <a:cs typeface="Avenir Next LT Pro"/>
              </a:rPr>
              <a:t>modeling</a:t>
            </a:r>
            <a:r>
              <a:rPr lang="en-GB" sz="2800" b="0" i="0" u="none" strike="noStrike" cap="none" spc="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a:solidFill>
                  <a:srgbClr val="FFFFFF">
                    <a:alpha val="70000"/>
                  </a:srgbClr>
                </a:solidFill>
                <a:latin typeface="+mn-lt"/>
                <a:ea typeface="+mn-ea"/>
                <a:cs typeface="+mn-cs"/>
              </a:rPr>
              <a:t>); </a:t>
            </a:r>
            <a:endParaRPr sz="2800"/>
          </a:p>
          <a:p>
            <a:pPr>
              <a:defRPr/>
            </a:pPr>
            <a:r>
              <a:rPr lang="en-GB" sz="2800" b="0" i="0" u="none" strike="noStrike" cap="none" spc="0">
                <a:solidFill>
                  <a:srgbClr val="FFFFFF">
                    <a:alpha val="70000"/>
                  </a:srgbClr>
                </a:solidFill>
                <a:latin typeface="+mn-lt"/>
                <a:ea typeface="+mn-ea"/>
                <a:cs typeface="+mn-cs"/>
              </a:rPr>
              <a:t>- matplotlib (</a:t>
            </a:r>
            <a:r>
              <a:rPr lang="en-GB" sz="2800" b="0" i="0" u="none" strike="noStrike" cap="none" spc="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 seaborn (</a:t>
            </a:r>
            <a:r>
              <a:rPr lang="en-GB" sz="2800" b="0" i="0" u="none" strike="noStrike" cap="none" spc="0">
                <a:solidFill>
                  <a:schemeClr val="tx1">
                    <a:alpha val="70000"/>
                  </a:schemeClr>
                </a:solidFill>
                <a:latin typeface="+mn-lt"/>
                <a:ea typeface="Avenir Next LT Pro"/>
                <a:cs typeface="Avenir Next LT Pro"/>
              </a:rPr>
              <a:t>uses Matplotlib underneath to plot graphs</a:t>
            </a:r>
            <a:r>
              <a:rPr lang="en-GB" sz="2800" b="0" i="0" u="none" strike="noStrike" cap="none" spc="0">
                <a:solidFill>
                  <a:srgbClr val="FFFFFF">
                    <a:alpha val="70000"/>
                  </a:srgbClr>
                </a:solidFill>
                <a:latin typeface="+mn-lt"/>
                <a:ea typeface="+mn-ea"/>
                <a:cs typeface="+mn-cs"/>
              </a:rPr>
              <a:t>).</a:t>
            </a:r>
            <a:endParaRPr sz="2800">
              <a:solidFill>
                <a:srgbClr val="FFFFFF">
                  <a:alpha val="70000"/>
                </a:srgbClr>
              </a:solidFill>
            </a:endParaRPr>
          </a:p>
          <a:p>
            <a:pPr>
              <a:defRPr/>
            </a:pPr>
            <a:r>
              <a:rPr lang="en-GB" sz="2800" b="0" i="0" u="none" strike="noStrike" cap="none" spc="0">
                <a:solidFill>
                  <a:srgbClr val="FFFFFF">
                    <a:alpha val="70000"/>
                  </a:srgbClr>
                </a:solidFill>
                <a:latin typeface="+mn-lt"/>
                <a:ea typeface="+mn-ea"/>
                <a:cs typeface="+mn-cs"/>
              </a:rPr>
              <a:t>Our work will be developed in a python notebook- In our case Jupyter Notebook, so this packages come standard with the Anaconda python distribution.</a:t>
            </a:r>
            <a:endParaRPr sz="2800"/>
          </a:p>
          <a:p>
            <a:pPr>
              <a:defRPr/>
            </a:pPr>
            <a:r>
              <a:rPr lang="en-GB" sz="2800" b="0" i="0" u="none" strike="noStrike" cap="none" spc="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Work</a:t>
            </a:r>
            <a:r>
              <a:rPr lang="pt-PT"/>
              <a:t> </a:t>
            </a:r>
            <a:r>
              <a:rPr lang="pt-PT"/>
              <a:t>already</a:t>
            </a:r>
            <a:r>
              <a:rPr lang="pt-PT"/>
              <a:t> </a:t>
            </a:r>
            <a:r>
              <a:rPr lang="pt-PT"/>
              <a:t>done</a:t>
            </a:r>
            <a:endParaRPr lang="pt-PT"/>
          </a:p>
        </p:txBody>
      </p:sp>
      <p:sp>
        <p:nvSpPr>
          <p:cNvPr id="3" name="Marcador de Posição de Conteú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85000" lnSpcReduction="3000"/>
          </a:bodyPr>
          <a:lstStyle/>
          <a:p>
            <a:pPr>
              <a:defRPr/>
            </a:pPr>
            <a:r>
              <a:rPr lang="pt-PT" sz="2800" b="1">
                <a:latin typeface="Avenir Next LT Pro (corpo)"/>
                <a:ea typeface="Roboto"/>
              </a:rPr>
              <a:t>Data Pre-Processing</a:t>
            </a:r>
            <a:r>
              <a:rPr lang="pt-PT" sz="2800">
                <a:latin typeface="Avenir Next LT Pro (corpo)"/>
                <a:ea typeface="Roboto"/>
              </a:rPr>
              <a:t>: </a:t>
            </a:r>
            <a:r>
              <a:rPr lang="pt-PT" sz="2800">
                <a:latin typeface="Avenir Next LT Pro (corpo)"/>
                <a:ea typeface="Roboto"/>
              </a:rPr>
              <a:t>for this part we have already done a simple explanation of what each column represents as weel as loading all the </a:t>
            </a:r>
            <a:r>
              <a:rPr lang="pt-PT" sz="2800">
                <a:latin typeface="Avenir Next LT Pro (corpo)"/>
                <a:ea typeface="Roboto"/>
              </a:rPr>
              <a:t>data. After that we verify the existance of any missing values (no null values were found) or repeated values (only the customerId must be unique) and remove unnecessary columns for our analysis (customerId will have no impact for the data study).</a:t>
            </a:r>
            <a:r>
              <a:rPr lang="pt-PT" sz="2800">
                <a:latin typeface="Avenir Next LT Pro (corpo)"/>
                <a:ea typeface="Roboto"/>
              </a:rPr>
              <a:t>  </a:t>
            </a:r>
            <a:endParaRPr lang="pt-PT" sz="2800">
              <a:latin typeface="Avenir Next LT Pro (corpo)"/>
              <a:ea typeface="Roboto"/>
            </a:endParaRPr>
          </a:p>
          <a:p>
            <a:pPr algn="l">
              <a:buFont typeface="Arial"/>
              <a:buChar char="•"/>
              <a:defRPr/>
            </a:pPr>
            <a:r>
              <a:rPr lang="pt-PT" sz="2800" b="1" i="0" u="none" strike="noStrike" cap="none" spc="0">
                <a:solidFill>
                  <a:schemeClr val="tx1">
                    <a:alpha val="70000"/>
                  </a:schemeClr>
                </a:solidFill>
                <a:latin typeface="Avenir Next LT Pro (corpo)"/>
                <a:ea typeface="Roboto"/>
                <a:cs typeface="Avenir Next LT Pro (corpo)"/>
              </a:rPr>
              <a:t>Data Visualization</a:t>
            </a:r>
            <a:r>
              <a:rPr lang="pt-PT" sz="2800" b="0" i="0" u="none" strike="noStrike" cap="none" spc="0">
                <a:solidFill>
                  <a:schemeClr val="tx1">
                    <a:alpha val="70000"/>
                  </a:schemeClr>
                </a:solidFill>
                <a:latin typeface="Avenir Next LT Pro (corpo)"/>
                <a:ea typeface="Roboto"/>
                <a:cs typeface="Avenir Next LT Pro (corpo)"/>
              </a:rPr>
              <a:t>: we made a simple bar plot to compare the churn and an histogram to verify any relation between tenure, gender and churn.</a:t>
            </a:r>
            <a:endParaRPr lang="pt-PT">
              <a:solidFill>
                <a:srgbClr val="FFFFFF">
                  <a:alpha val="70000"/>
                </a:srgbClr>
              </a:solidFill>
              <a:latin typeface="Avenir Next LT Pro (corp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Ecrã Panorâmico</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dc:identifier/>
  <dc:language/>
  <cp:lastModifiedBy/>
  <cp:revision>134</cp:revision>
  <dcterms:created xsi:type="dcterms:W3CDTF">2022-03-24T16:57:15Z</dcterms:created>
  <dcterms:modified xsi:type="dcterms:W3CDTF">2022-05-29T23:45:56Z</dcterms:modified>
  <cp:category/>
  <cp:contentStatus/>
  <cp:version/>
</cp:coreProperties>
</file>