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9.xml" ContentType="application/vnd.openxmlformats-officedocument.presentationml.slide+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pt-P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presProps" Target="presProps.xml" /><Relationship Id="rId14" Type="http://schemas.openxmlformats.org/officeDocument/2006/relationships/tableStyles" Target="tableStyles.xml" /><Relationship Id="rId15"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a:xfrm>
            <a:off x="762000" y="1524000"/>
            <a:ext cx="10668000" cy="2286000"/>
          </a:xfrm>
        </p:spPr>
        <p:txBody>
          <a:bodyPr anchor="b"/>
          <a:lstStyle>
            <a:lvl1pPr algn="ctr">
              <a:defRPr sz="6000"/>
            </a:lvl1pPr>
          </a:lstStyle>
          <a:p>
            <a:pPr>
              <a:defRPr/>
            </a:pPr>
            <a:r>
              <a:rPr lang="en-US"/>
              <a:t>Click to edit Master title style</a:t>
            </a:r>
            <a:endParaRPr/>
          </a:p>
        </p:txBody>
      </p:sp>
      <p:sp>
        <p:nvSpPr>
          <p:cNvPr id="3" name="Subtitle 2" hidden="0"/>
          <p:cNvSpPr>
            <a:spLocks noGrp="1"/>
          </p:cNvSpPr>
          <p:nvPr isPhoto="0" userDrawn="0">
            <p:ph type="subTitle" idx="1" hasCustomPrompt="0"/>
          </p:nvPr>
        </p:nvSpPr>
        <p:spPr bwMode="auto">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4" name="Date Placeholder 3"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3" name="Vertical Text Placeholder 2" hidden="0"/>
          <p:cNvSpPr>
            <a:spLocks noGrp="1"/>
          </p:cNvSpPr>
          <p:nvPr isPhoto="0" userDrawn="0">
            <p:ph type="body" orient="vert" idx="1" hasCustomPrompt="0"/>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2" name="Vertical Title 1" hidden="0"/>
          <p:cNvSpPr>
            <a:spLocks noGrp="1"/>
          </p:cNvSpPr>
          <p:nvPr isPhoto="0" userDrawn="0">
            <p:ph type="title" orient="vert" hasCustomPrompt="0"/>
          </p:nvPr>
        </p:nvSpPr>
        <p:spPr bwMode="auto">
          <a:xfrm>
            <a:off x="9143998" y="761999"/>
            <a:ext cx="2286000" cy="5334000"/>
          </a:xfrm>
        </p:spPr>
        <p:txBody>
          <a:bodyPr vert="eaVert"/>
          <a:lstStyle/>
          <a:p>
            <a:pPr>
              <a:defRPr/>
            </a:pPr>
            <a:r>
              <a:rPr lang="en-US"/>
              <a:t>Click to edit Master title style</a:t>
            </a:r>
            <a:endParaRPr/>
          </a:p>
        </p:txBody>
      </p:sp>
      <p:sp>
        <p:nvSpPr>
          <p:cNvPr id="3" name="Vertical Text Placeholder 2" hidden="0"/>
          <p:cNvSpPr>
            <a:spLocks noGrp="1"/>
          </p:cNvSpPr>
          <p:nvPr isPhoto="0" userDrawn="0">
            <p:ph type="body" orient="vert" idx="1" hasCustomPrompt="0"/>
          </p:nvPr>
        </p:nvSpPr>
        <p:spPr bwMode="auto">
          <a:xfrm>
            <a:off x="762001" y="761999"/>
            <a:ext cx="7619999" cy="5334000"/>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3" name="Content Placeholder 2" hidden="0"/>
          <p:cNvSpPr>
            <a:spLocks noGrp="1"/>
          </p:cNvSpPr>
          <p:nvPr isPhoto="0" userDrawn="0">
            <p:ph idx="1" hasCustomPrompt="0"/>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762000" y="1524000"/>
            <a:ext cx="10668000" cy="3038475"/>
          </a:xfrm>
        </p:spPr>
        <p:txBody>
          <a:bodyPr anchor="b"/>
          <a:lstStyle>
            <a:lvl1pPr>
              <a:defRPr sz="6000"/>
            </a:lvl1pPr>
          </a:lstStyle>
          <a:p>
            <a:pPr>
              <a:defRPr/>
            </a:pPr>
            <a:r>
              <a:rPr lang="en-US"/>
              <a:t>Click to edit Master title style</a:t>
            </a:r>
            <a:endParaRPr/>
          </a:p>
        </p:txBody>
      </p:sp>
      <p:sp>
        <p:nvSpPr>
          <p:cNvPr id="3" name="Text Placeholder 2" hidden="0"/>
          <p:cNvSpPr>
            <a:spLocks noGrp="1"/>
          </p:cNvSpPr>
          <p:nvPr isPhoto="0" userDrawn="0">
            <p:ph type="body" idx="1" hasCustomPrompt="0"/>
          </p:nvPr>
        </p:nvSpPr>
        <p:spPr bwMode="auto">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3" name="Content Placeholder 2" hidden="0"/>
          <p:cNvSpPr>
            <a:spLocks noGrp="1"/>
          </p:cNvSpPr>
          <p:nvPr isPhoto="0" userDrawn="0">
            <p:ph sz="half" idx="1" hasCustomPrompt="0"/>
          </p:nvPr>
        </p:nvSpPr>
        <p:spPr bwMode="auto">
          <a:xfrm>
            <a:off x="762000" y="2285999"/>
            <a:ext cx="5151119" cy="3810001"/>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hidden="0"/>
          <p:cNvSpPr>
            <a:spLocks noGrp="1"/>
          </p:cNvSpPr>
          <p:nvPr isPhoto="0" userDrawn="0">
            <p:ph sz="half" idx="2" hasCustomPrompt="0"/>
          </p:nvPr>
        </p:nvSpPr>
        <p:spPr bwMode="auto">
          <a:xfrm>
            <a:off x="6278879" y="2285999"/>
            <a:ext cx="5151121" cy="3810001"/>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Compariso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762000" y="762000"/>
            <a:ext cx="10668000" cy="1524000"/>
          </a:xfrm>
        </p:spPr>
        <p:txBody>
          <a:bodyPr/>
          <a:lstStyle/>
          <a:p>
            <a:pPr>
              <a:defRPr/>
            </a:pPr>
            <a:r>
              <a:rPr lang="en-US"/>
              <a:t>Click to edit Master title style</a:t>
            </a:r>
            <a:endParaRPr/>
          </a:p>
        </p:txBody>
      </p:sp>
      <p:sp>
        <p:nvSpPr>
          <p:cNvPr id="3" name="Text Placeholder 2" hidden="0"/>
          <p:cNvSpPr>
            <a:spLocks noGrp="1"/>
          </p:cNvSpPr>
          <p:nvPr isPhoto="0" userDrawn="0">
            <p:ph type="body" idx="1" hasCustomPrompt="0"/>
          </p:nvPr>
        </p:nvSpPr>
        <p:spPr bwMode="auto">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hidden="0"/>
          <p:cNvSpPr>
            <a:spLocks noGrp="1"/>
          </p:cNvSpPr>
          <p:nvPr isPhoto="0" userDrawn="0">
            <p:ph sz="half" idx="2" hasCustomPrompt="0"/>
          </p:nvPr>
        </p:nvSpPr>
        <p:spPr bwMode="auto">
          <a:xfrm>
            <a:off x="762000" y="3048000"/>
            <a:ext cx="5151119" cy="30480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hidden="0"/>
          <p:cNvSpPr>
            <a:spLocks noGrp="1"/>
          </p:cNvSpPr>
          <p:nvPr isPhoto="0" userDrawn="0">
            <p:ph type="body" sz="quarter" idx="3" hasCustomPrompt="0"/>
          </p:nvPr>
        </p:nvSpPr>
        <p:spPr bwMode="auto">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hidden="0"/>
          <p:cNvSpPr>
            <a:spLocks noGrp="1"/>
          </p:cNvSpPr>
          <p:nvPr isPhoto="0" userDrawn="0">
            <p:ph sz="quarter" idx="4" hasCustomPrompt="0"/>
          </p:nvPr>
        </p:nvSpPr>
        <p:spPr bwMode="auto">
          <a:xfrm>
            <a:off x="6278878" y="3048000"/>
            <a:ext cx="5151122" cy="30480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8" name="Footer Placeholder 7"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8"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3" name="Date Placeholder 2"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4" name="Footer Placeholder 3" hidden="0"/>
          <p:cNvSpPr>
            <a:spLocks noGrp="1"/>
          </p:cNvSpPr>
          <p:nvPr isPhoto="0" userDrawn="0">
            <p:ph type="ftr" sz="quarter" idx="11" hasCustomPrompt="0"/>
          </p:nvPr>
        </p:nvSpPr>
        <p:spPr bwMode="auto"/>
        <p:txBody>
          <a:bodyPr/>
          <a:lstStyle/>
          <a:p>
            <a:pPr>
              <a:defRPr/>
            </a:pPr>
            <a:endParaRPr lang="en-US"/>
          </a:p>
        </p:txBody>
      </p:sp>
      <p:sp>
        <p:nvSpPr>
          <p:cNvPr id="5" name="Slide Number Placeholder 4"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hidden="0"/>
        <p:cNvGrpSpPr/>
        <p:nvPr isPhoto="0" userDrawn="0"/>
      </p:nvGrpSpPr>
      <p:grpSpPr bwMode="auto">
        <a:xfrm>
          <a:off x="0" y="0"/>
          <a:ext cx="0" cy="0"/>
          <a:chOff x="0" y="0"/>
          <a:chExt cx="0" cy="0"/>
        </a:xfrm>
      </p:grpSpPr>
      <p:sp>
        <p:nvSpPr>
          <p:cNvPr id="2" name="Date Placeholder 1"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3" name="Footer Placeholder 2" hidden="0"/>
          <p:cNvSpPr>
            <a:spLocks noGrp="1"/>
          </p:cNvSpPr>
          <p:nvPr isPhoto="0" userDrawn="0">
            <p:ph type="ftr" sz="quarter" idx="11" hasCustomPrompt="0"/>
          </p:nvPr>
        </p:nvSpPr>
        <p:spPr bwMode="auto"/>
        <p:txBody>
          <a:bodyPr/>
          <a:lstStyle/>
          <a:p>
            <a:pPr>
              <a:defRPr/>
            </a:pPr>
            <a:endParaRPr lang="en-US"/>
          </a:p>
        </p:txBody>
      </p:sp>
      <p:sp>
        <p:nvSpPr>
          <p:cNvPr id="4" name="Slide Number Placeholder 3"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762000" y="761998"/>
            <a:ext cx="3810000" cy="1524002"/>
          </a:xfrm>
        </p:spPr>
        <p:txBody>
          <a:bodyPr anchor="t" anchorCtr="0"/>
          <a:lstStyle>
            <a:lvl1pPr>
              <a:defRPr sz="3200"/>
            </a:lvl1pPr>
          </a:lstStyle>
          <a:p>
            <a:pPr>
              <a:defRPr/>
            </a:pPr>
            <a:r>
              <a:rPr lang="en-US"/>
              <a:t>Click to edit Master title style</a:t>
            </a:r>
            <a:endParaRPr/>
          </a:p>
        </p:txBody>
      </p:sp>
      <p:sp>
        <p:nvSpPr>
          <p:cNvPr id="3" name="Content Placeholder 2" hidden="0"/>
          <p:cNvSpPr>
            <a:spLocks noGrp="1"/>
          </p:cNvSpPr>
          <p:nvPr isPhoto="0" userDrawn="0">
            <p:ph idx="1" hasCustomPrompt="0"/>
          </p:nvPr>
        </p:nvSpPr>
        <p:spPr bwMode="auto">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hidden="0"/>
          <p:cNvSpPr>
            <a:spLocks noGrp="1"/>
          </p:cNvSpPr>
          <p:nvPr isPhoto="0" userDrawn="0">
            <p:ph type="body" sz="half" idx="2" hasCustomPrompt="0"/>
          </p:nvPr>
        </p:nvSpPr>
        <p:spPr bwMode="auto">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762001" y="762000"/>
            <a:ext cx="3809999" cy="1524000"/>
          </a:xfrm>
        </p:spPr>
        <p:txBody>
          <a:bodyPr anchor="t" anchorCtr="0"/>
          <a:lstStyle>
            <a:lvl1pPr>
              <a:defRPr sz="3200"/>
            </a:lvl1pPr>
          </a:lstStyle>
          <a:p>
            <a:pPr>
              <a:defRPr/>
            </a:pPr>
            <a:r>
              <a:rPr lang="en-US"/>
              <a:t>Click to edit Master title style</a:t>
            </a:r>
            <a:endParaRPr/>
          </a:p>
        </p:txBody>
      </p:sp>
      <p:sp>
        <p:nvSpPr>
          <p:cNvPr id="3" name="Picture Placeholder 2" hidden="0"/>
          <p:cNvSpPr>
            <a:spLocks noGrp="1"/>
          </p:cNvSpPr>
          <p:nvPr isPhoto="0" userDrawn="0">
            <p:ph type="pic" idx="1" hasCustomPrompt="0"/>
          </p:nvPr>
        </p:nvSpPr>
        <p:spPr bwMode="auto">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a:p>
        </p:txBody>
      </p:sp>
      <p:sp>
        <p:nvSpPr>
          <p:cNvPr id="4" name="Text Placeholder 3" hidden="0"/>
          <p:cNvSpPr>
            <a:spLocks noGrp="1"/>
          </p:cNvSpPr>
          <p:nvPr isPhoto="0" userDrawn="0">
            <p:ph type="body" sz="half" idx="2" hasCustomPrompt="0"/>
          </p:nvPr>
        </p:nvSpPr>
        <p:spPr bwMode="auto">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2"/>
      </p:bgRef>
    </p:bg>
    <p:spTree>
      <p:nvGrpSpPr>
        <p:cNvPr id="1" name="" hidden="0"/>
        <p:cNvGrpSpPr/>
        <p:nvPr isPhoto="0" userDrawn="0"/>
      </p:nvGrpSpPr>
      <p:grpSpPr bwMode="auto">
        <a:xfrm>
          <a:off x="0" y="0"/>
          <a:ext cx="0" cy="0"/>
          <a:chOff x="0" y="0"/>
          <a:chExt cx="0" cy="0"/>
        </a:xfrm>
      </p:grpSpPr>
      <p:sp>
        <p:nvSpPr>
          <p:cNvPr id="8" name="Freeform: Shape 7" hidden="0"/>
          <p:cNvSpPr/>
          <p:nvPr isPhoto="0" userDrawn="0"/>
        </p:nvSpPr>
        <p:spPr bwMode="auto">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fill="norm" stroke="1" extrusionOk="0">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a:lnSpc>
                <a:spcPct val="100000"/>
              </a:lnSpc>
              <a:spcBef>
                <a:spcPts val="0"/>
              </a:spcBef>
              <a:spcAft>
                <a:spcPts val="0"/>
              </a:spcAft>
              <a:buClrTx/>
              <a:buSzTx/>
              <a:buFontTx/>
              <a:buNone/>
              <a:defRPr/>
            </a:pPr>
            <a:endParaRPr lang="en-US" sz="1500" b="0" i="0" u="none" strike="noStrike" cap="none" spc="0">
              <a:ln>
                <a:noFill/>
              </a:ln>
              <a:solidFill>
                <a:prstClr val="white"/>
              </a:solidFill>
              <a:latin typeface="Avenir Next LT Pro"/>
              <a:ea typeface="+mn-ea"/>
              <a:cs typeface="+mn-cs"/>
            </a:endParaRPr>
          </a:p>
        </p:txBody>
      </p:sp>
      <p:sp>
        <p:nvSpPr>
          <p:cNvPr id="11" name="Freeform: Shape 10" hidden="0"/>
          <p:cNvSpPr/>
          <p:nvPr isPhoto="0" userDrawn="0"/>
        </p:nvSpPr>
        <p:spPr bwMode="auto">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fill="norm" stroke="1" extrusionOk="0">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sz="900">
              <a:solidFill>
                <a:prstClr val="white"/>
              </a:solidFill>
              <a:latin typeface="Avenir Next LT Pro"/>
            </a:endParaRPr>
          </a:p>
        </p:txBody>
      </p:sp>
      <p:sp>
        <p:nvSpPr>
          <p:cNvPr id="12" name="Freeform: Shape 11" hidden="0"/>
          <p:cNvSpPr/>
          <p:nvPr isPhoto="0" userDrawn="0"/>
        </p:nvSpPr>
        <p:spPr bwMode="auto">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fill="norm" stroke="1" extrusionOk="0">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Avenir Next LT Pro Light"/>
              <a:ea typeface="+mn-ea"/>
              <a:cs typeface="+mn-cs"/>
            </a:endParaRPr>
          </a:p>
        </p:txBody>
      </p:sp>
      <p:sp>
        <p:nvSpPr>
          <p:cNvPr id="2" name="Title Placeholder 1" hidden="0"/>
          <p:cNvSpPr>
            <a:spLocks noGrp="1"/>
          </p:cNvSpPr>
          <p:nvPr isPhoto="0" userDrawn="0">
            <p:ph type="title" hasCustomPrompt="0"/>
          </p:nvPr>
        </p:nvSpPr>
        <p:spPr bwMode="auto">
          <a:xfrm>
            <a:off x="762000" y="762000"/>
            <a:ext cx="10668000" cy="1524000"/>
          </a:xfrm>
          <a:prstGeom prst="rect">
            <a:avLst/>
          </a:prstGeom>
        </p:spPr>
        <p:txBody>
          <a:bodyPr vert="horz" lIns="91440" tIns="45720" rIns="91440" bIns="45720" rtlCol="0" anchor="ctr">
            <a:normAutofit/>
          </a:bodyPr>
          <a:lstStyle/>
          <a:p>
            <a:pPr>
              <a:defRPr/>
            </a:pPr>
            <a:r>
              <a:rPr lang="en-US"/>
              <a:t>Click to edit Master title style</a:t>
            </a:r>
            <a:endParaRPr/>
          </a:p>
        </p:txBody>
      </p:sp>
      <p:sp>
        <p:nvSpPr>
          <p:cNvPr id="3" name="Text Placeholder 2" hidden="0"/>
          <p:cNvSpPr>
            <a:spLocks noGrp="1"/>
          </p:cNvSpPr>
          <p:nvPr isPhoto="0" userDrawn="0">
            <p:ph type="body" idx="1" hasCustomPrompt="0"/>
          </p:nvPr>
        </p:nvSpPr>
        <p:spPr bwMode="auto">
          <a:xfrm>
            <a:off x="762000" y="2286000"/>
            <a:ext cx="10668000" cy="3818083"/>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hidden="0"/>
          <p:cNvSpPr>
            <a:spLocks noGrp="1"/>
          </p:cNvSpPr>
          <p:nvPr isPhoto="0" userDrawn="0">
            <p:ph type="dt" sz="half" idx="2" hasCustomPrompt="0"/>
          </p:nvPr>
        </p:nvSpPr>
        <p:spPr bwMode="auto">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pPr>
              <a:defRPr/>
            </a:pPr>
            <a:fld id="{76969C88-B244-455D-A017-012B25B1ACDD}" type="datetimeFigureOut">
              <a:rPr lang="en-US"/>
              <a:t/>
            </a:fld>
            <a:endParaRPr lang="en-US"/>
          </a:p>
        </p:txBody>
      </p:sp>
      <p:sp>
        <p:nvSpPr>
          <p:cNvPr id="5" name="Footer Placeholder 4" hidden="0"/>
          <p:cNvSpPr>
            <a:spLocks noGrp="1"/>
          </p:cNvSpPr>
          <p:nvPr isPhoto="0" userDrawn="0">
            <p:ph type="ftr" sz="quarter" idx="3" hasCustomPrompt="0"/>
          </p:nvPr>
        </p:nvSpPr>
        <p:spPr bwMode="auto">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pPr>
              <a:defRPr/>
            </a:pPr>
            <a:endParaRPr lang="en-US"/>
          </a:p>
        </p:txBody>
      </p:sp>
      <p:sp>
        <p:nvSpPr>
          <p:cNvPr id="6" name="Slide Number Placeholder 5" hidden="0"/>
          <p:cNvSpPr>
            <a:spLocks noGrp="1"/>
          </p:cNvSpPr>
          <p:nvPr isPhoto="0" userDrawn="0">
            <p:ph type="sldNum" sz="quarter" idx="4" hasCustomPrompt="0"/>
          </p:nvPr>
        </p:nvSpPr>
        <p:spPr bwMode="auto">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pPr>
              <a:defRPr/>
            </a:pPr>
            <a:fld id="{07CE569E-9B7C-4CB9-AB80-C0841F922CFF}" type="slidenum">
              <a:rPr lang="en-US"/>
              <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125000"/>
        </a:lnSpc>
        <a:spcBef>
          <a:spcPts val="1000"/>
        </a:spcBef>
        <a:buFont typeface="Arial"/>
        <a:buChar char="•"/>
        <a:defRPr sz="2800">
          <a:solidFill>
            <a:schemeClr val="tx1">
              <a:alpha val="70000"/>
            </a:schemeClr>
          </a:solidFill>
          <a:latin typeface="+mn-lt"/>
          <a:ea typeface="+mn-ea"/>
          <a:cs typeface="+mn-cs"/>
        </a:defRPr>
      </a:lvl1pPr>
      <a:lvl2pPr marL="685800" indent="-228600" algn="l" defTabSz="914400">
        <a:lnSpc>
          <a:spcPct val="125000"/>
        </a:lnSpc>
        <a:spcBef>
          <a:spcPts val="500"/>
        </a:spcBef>
        <a:buFont typeface="Arial"/>
        <a:buChar char="•"/>
        <a:defRPr sz="2400">
          <a:solidFill>
            <a:schemeClr val="tx1">
              <a:alpha val="70000"/>
            </a:schemeClr>
          </a:solidFill>
          <a:latin typeface="+mn-lt"/>
          <a:ea typeface="+mn-ea"/>
          <a:cs typeface="+mn-cs"/>
        </a:defRPr>
      </a:lvl2pPr>
      <a:lvl3pPr marL="1143000" indent="-228600" algn="l" defTabSz="914400">
        <a:lnSpc>
          <a:spcPct val="125000"/>
        </a:lnSpc>
        <a:spcBef>
          <a:spcPts val="500"/>
        </a:spcBef>
        <a:buFont typeface="Arial"/>
        <a:buChar char="•"/>
        <a:defRPr sz="2000">
          <a:solidFill>
            <a:schemeClr val="tx1">
              <a:alpha val="70000"/>
            </a:schemeClr>
          </a:solidFill>
          <a:latin typeface="+mn-lt"/>
          <a:ea typeface="+mn-ea"/>
          <a:cs typeface="+mn-cs"/>
        </a:defRPr>
      </a:lvl3pPr>
      <a:lvl4pPr marL="1600200" indent="-228600" algn="l" defTabSz="914400">
        <a:lnSpc>
          <a:spcPct val="125000"/>
        </a:lnSpc>
        <a:spcBef>
          <a:spcPts val="500"/>
        </a:spcBef>
        <a:buFont typeface="Arial"/>
        <a:buChar char="•"/>
        <a:defRPr sz="1800">
          <a:solidFill>
            <a:schemeClr val="tx1">
              <a:alpha val="70000"/>
            </a:schemeClr>
          </a:solidFill>
          <a:latin typeface="+mn-lt"/>
          <a:ea typeface="+mn-ea"/>
          <a:cs typeface="+mn-cs"/>
        </a:defRPr>
      </a:lvl4pPr>
      <a:lvl5pPr marL="2057400" indent="-228600" algn="l" defTabSz="914400">
        <a:lnSpc>
          <a:spcPct val="125000"/>
        </a:lnSpc>
        <a:spcBef>
          <a:spcPts val="500"/>
        </a:spcBef>
        <a:buFont typeface="Arial"/>
        <a:buChar char="•"/>
        <a:defRPr sz="1800">
          <a:solidFill>
            <a:schemeClr val="tx1">
              <a:alpha val="70000"/>
            </a:schemeClr>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oodle.up.pt/" TargetMode="External"/><Relationship Id="rId3" Type="http://schemas.openxmlformats.org/officeDocument/2006/relationships/hyperlink" Target="https://www.kaggle.com/datasets/easonlai/sample-telco-customer-churn-dataset" TargetMode="External"/><Relationship Id="rId4" Type="http://schemas.openxmlformats.org/officeDocument/2006/relationships/hyperlink" Target="https://www.kaggle.com/datasets/blastchar/telco-customer-churn"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2"/>
        </a:solidFill>
      </p:bgPr>
    </p:bg>
    <p:spTree>
      <p:nvGrpSpPr>
        <p:cNvPr id="1" name="" hidden="0"/>
        <p:cNvGrpSpPr/>
        <p:nvPr isPhoto="0" userDrawn="0"/>
      </p:nvGrpSpPr>
      <p:grpSpPr bwMode="auto">
        <a:xfrm>
          <a:off x="0" y="0"/>
          <a:ext cx="0" cy="0"/>
          <a:chOff x="0" y="0"/>
          <a:chExt cx="0" cy="0"/>
        </a:xfrm>
      </p:grpSpPr>
      <p:sp useBgFill="1">
        <p:nvSpPr>
          <p:cNvPr id="71" name="Rectangle 70" hidden="0"/>
          <p:cNvSpPr>
            <a:spLocks noAdjustHandles="1" noChangeArrowheads="1" noChangeAspect="1" noChangeShapeType="1" noEditPoints="1" noGrp="1" noMove="1" noResize="1" noRot="1" noTextEdit="1"/>
          </p:cNvSpPr>
          <p:nvPr isPhoto="0" userDrawn="0"/>
        </p:nvSpPr>
        <p:spPr bwMode="auto">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a:p>
        </p:txBody>
      </p:sp>
      <p:sp>
        <p:nvSpPr>
          <p:cNvPr id="2" name="Título 1" hidden="0"/>
          <p:cNvSpPr>
            <a:spLocks noGrp="1"/>
          </p:cNvSpPr>
          <p:nvPr isPhoto="0" userDrawn="0">
            <p:ph type="ctrTitle" hasCustomPrompt="0"/>
          </p:nvPr>
        </p:nvSpPr>
        <p:spPr bwMode="auto">
          <a:xfrm>
            <a:off x="6858000" y="1524000"/>
            <a:ext cx="4572000" cy="2286000"/>
          </a:xfrm>
        </p:spPr>
        <p:txBody>
          <a:bodyPr>
            <a:normAutofit/>
          </a:bodyPr>
          <a:lstStyle/>
          <a:p>
            <a:pPr>
              <a:defRPr/>
            </a:pPr>
            <a:r>
              <a:rPr lang="en-GB" sz="3600"/>
              <a:t>Supervised Learning Telco Customer Churn</a:t>
            </a:r>
            <a:br>
              <a:rPr lang="en-GB" sz="3600"/>
            </a:br>
            <a:r>
              <a:rPr lang="pt-PT" sz="1600"/>
              <a:t>IART Project 2</a:t>
            </a:r>
            <a:endParaRPr/>
          </a:p>
        </p:txBody>
      </p:sp>
      <p:sp>
        <p:nvSpPr>
          <p:cNvPr id="3" name="Subtítulo 2" hidden="0"/>
          <p:cNvSpPr>
            <a:spLocks noGrp="1"/>
          </p:cNvSpPr>
          <p:nvPr isPhoto="0" userDrawn="0">
            <p:ph type="subTitle" idx="1" hasCustomPrompt="0"/>
          </p:nvPr>
        </p:nvSpPr>
        <p:spPr bwMode="auto">
          <a:xfrm>
            <a:off x="6858000" y="4571999"/>
            <a:ext cx="5049520" cy="1524000"/>
          </a:xfrm>
        </p:spPr>
        <p:txBody>
          <a:bodyPr>
            <a:normAutofit fontScale="92500" lnSpcReduction="10000"/>
          </a:bodyPr>
          <a:lstStyle/>
          <a:p>
            <a:pPr algn="l">
              <a:defRPr/>
            </a:pPr>
            <a:r>
              <a:rPr lang="pt-PT"/>
              <a:t>Carlos Gomes – up201906622</a:t>
            </a:r>
            <a:endParaRPr/>
          </a:p>
          <a:p>
            <a:pPr algn="l">
              <a:defRPr/>
            </a:pPr>
            <a:r>
              <a:rPr lang="pt-PT"/>
              <a:t>Domingos Santos – up201906680</a:t>
            </a:r>
            <a:endParaRPr/>
          </a:p>
          <a:p>
            <a:pPr algn="l">
              <a:defRPr/>
            </a:pPr>
            <a:r>
              <a:rPr lang="pt-PT"/>
              <a:t>Filipe Pinto – up201907747</a:t>
            </a:r>
            <a:endParaRPr/>
          </a:p>
        </p:txBody>
      </p:sp>
      <p:sp>
        <p:nvSpPr>
          <p:cNvPr id="73" name="Freeform: Shape 72" hidden="0"/>
          <p:cNvSpPr>
            <a:spLocks noAdjustHandles="1" noChangeArrowheads="1" noChangeAspect="1" noChangeShapeType="1" noEditPoints="1" noGrp="1" noMove="1" noResize="1" noRot="1" noTextEdit="1"/>
          </p:cNvSpPr>
          <p:nvPr isPhoto="0" userDrawn="0"/>
        </p:nvSpPr>
        <p:spPr bwMode="auto">
          <a:xfrm>
            <a:off x="-8" y="762007"/>
            <a:ext cx="5948806" cy="6095979"/>
          </a:xfrm>
          <a:custGeom>
            <a:avLst/>
            <a:gdLst>
              <a:gd name="connsiteX0" fmla="*/ 1573832 w 5948806"/>
              <a:gd name="connsiteY0" fmla="*/ 765 h 6095979"/>
              <a:gd name="connsiteX1" fmla="*/ 2734663 w 5948806"/>
              <a:gd name="connsiteY1" fmla="*/ 238687 h 6095979"/>
              <a:gd name="connsiteX2" fmla="*/ 5668316 w 5948806"/>
              <a:gd name="connsiteY2" fmla="*/ 3639516 h 6095979"/>
              <a:gd name="connsiteX3" fmla="*/ 5937022 w 5948806"/>
              <a:gd name="connsiteY3" fmla="*/ 5865869 h 6095979"/>
              <a:gd name="connsiteX4" fmla="*/ 5948806 w 5948806"/>
              <a:gd name="connsiteY4" fmla="*/ 6095979 h 6095979"/>
              <a:gd name="connsiteX5" fmla="*/ 0 w 5948806"/>
              <a:gd name="connsiteY5" fmla="*/ 6095979 h 6095979"/>
              <a:gd name="connsiteX6" fmla="*/ 0 w 5948806"/>
              <a:gd name="connsiteY6" fmla="*/ 1621672 h 6095979"/>
              <a:gd name="connsiteX7" fmla="*/ 36310 w 5948806"/>
              <a:gd name="connsiteY7" fmla="*/ 1518814 h 6095979"/>
              <a:gd name="connsiteX8" fmla="*/ 287891 w 5948806"/>
              <a:gd name="connsiteY8" fmla="*/ 956872 h 6095979"/>
              <a:gd name="connsiteX9" fmla="*/ 1573832 w 5948806"/>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806" h="6095979" fill="norm" stroke="1" extrusionOk="0">
                <a:moveTo>
                  <a:pt x="1573832" y="765"/>
                </a:moveTo>
                <a:cubicBezTo>
                  <a:pt x="1940190" y="-10734"/>
                  <a:pt x="2329345" y="109280"/>
                  <a:pt x="2734663" y="238687"/>
                </a:cubicBezTo>
                <a:cubicBezTo>
                  <a:pt x="4118244" y="680647"/>
                  <a:pt x="5296697" y="1302752"/>
                  <a:pt x="5668316" y="3639516"/>
                </a:cubicBezTo>
                <a:cubicBezTo>
                  <a:pt x="5788299" y="4393559"/>
                  <a:pt x="5890546" y="5142244"/>
                  <a:pt x="5937022" y="5865869"/>
                </a:cubicBezTo>
                <a:lnTo>
                  <a:pt x="5948806"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75" name="Freeform: Shape 74" hidden="0"/>
          <p:cNvSpPr>
            <a:spLocks noAdjustHandles="1" noChangeArrowheads="1" noChangeAspect="1" noChangeShapeType="1" noEditPoints="1" noGrp="1" noMove="1" noResize="1" noRot="1" noTextEdit="1"/>
          </p:cNvSpPr>
          <p:nvPr isPhoto="0" userDrawn="0"/>
        </p:nvSpPr>
        <p:spPr bwMode="auto">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fill="norm" stroke="1" extrusionOk="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venir Next LT Pro Light"/>
            </a:endParaRPr>
          </a:p>
        </p:txBody>
      </p:sp>
      <p:pic>
        <p:nvPicPr>
          <p:cNvPr id="53" name="Imagem 52" descr="Uma imagem com símbolo, exterior, sentado, paragem&#10;&#10;Descrição gerada automaticamente" hidden="0"/>
          <p:cNvPicPr>
            <a:picLocks noChangeAspect="1"/>
          </p:cNvPicPr>
          <p:nvPr isPhoto="0" userDrawn="0"/>
        </p:nvPicPr>
        <p:blipFill>
          <a:blip r:embed="rId2"/>
          <a:stretch/>
        </p:blipFill>
        <p:spPr bwMode="auto">
          <a:xfrm>
            <a:off x="9220561" y="236331"/>
            <a:ext cx="2820437" cy="92761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pt-PT"/>
              <a:t>Conclusion</a:t>
            </a:r>
            <a:endParaRPr lang="pt-PT"/>
          </a:p>
        </p:txBody>
      </p:sp>
      <p:sp>
        <p:nvSpPr>
          <p:cNvPr id="5" name="Marcador de Posição de Conteúdo 4" hidden="0"/>
          <p:cNvSpPr>
            <a:spLocks noGrp="1"/>
          </p:cNvSpPr>
          <p:nvPr isPhoto="0" userDrawn="0">
            <p:ph idx="1" hasCustomPrompt="0"/>
          </p:nvPr>
        </p:nvSpPr>
        <p:spPr bwMode="auto"/>
        <p:txBody>
          <a:bodyPr>
            <a:normAutofit fontScale="62500" lnSpcReduction="20000"/>
          </a:bodyPr>
          <a:lstStyle/>
          <a:p>
            <a:pPr>
              <a:defRPr/>
            </a:pPr>
            <a:r>
              <a:rPr lang="pt-PT"/>
              <a:t>All</a:t>
            </a:r>
            <a:r>
              <a:rPr lang="pt-PT"/>
              <a:t> in </a:t>
            </a:r>
            <a:r>
              <a:rPr lang="pt-PT"/>
              <a:t>all</a:t>
            </a:r>
            <a:r>
              <a:rPr lang="pt-PT"/>
              <a:t>, </a:t>
            </a:r>
            <a:r>
              <a:rPr lang="pt-PT"/>
              <a:t>with</a:t>
            </a:r>
            <a:r>
              <a:rPr lang="pt-PT"/>
              <a:t> </a:t>
            </a:r>
            <a:r>
              <a:rPr lang="pt-PT"/>
              <a:t>this</a:t>
            </a:r>
            <a:r>
              <a:rPr lang="pt-PT"/>
              <a:t> </a:t>
            </a:r>
            <a:r>
              <a:rPr lang="pt-PT"/>
              <a:t>project</a:t>
            </a:r>
            <a:r>
              <a:rPr lang="pt-PT"/>
              <a:t> </a:t>
            </a:r>
            <a:r>
              <a:rPr lang="pt-PT"/>
              <a:t>we</a:t>
            </a:r>
            <a:r>
              <a:rPr lang="pt-PT"/>
              <a:t> </a:t>
            </a:r>
            <a:r>
              <a:rPr lang="pt-PT"/>
              <a:t>learned</a:t>
            </a:r>
            <a:r>
              <a:rPr lang="pt-PT"/>
              <a:t> a </a:t>
            </a:r>
            <a:r>
              <a:rPr lang="pt-PT"/>
              <a:t>little</a:t>
            </a:r>
            <a:r>
              <a:rPr lang="pt-PT"/>
              <a:t> bit more </a:t>
            </a:r>
            <a:r>
              <a:rPr lang="pt-PT"/>
              <a:t>about</a:t>
            </a:r>
            <a:r>
              <a:rPr lang="pt-PT"/>
              <a:t> Machine Learning, </a:t>
            </a:r>
            <a:r>
              <a:rPr lang="pt-PT"/>
              <a:t>specially</a:t>
            </a:r>
            <a:r>
              <a:rPr lang="pt-PT"/>
              <a:t> </a:t>
            </a:r>
            <a:r>
              <a:rPr lang="pt-PT"/>
              <a:t>about</a:t>
            </a:r>
            <a:r>
              <a:rPr lang="pt-PT"/>
              <a:t> </a:t>
            </a:r>
            <a:r>
              <a:rPr lang="pt-PT"/>
              <a:t>Supervised</a:t>
            </a:r>
            <a:r>
              <a:rPr lang="pt-PT"/>
              <a:t> Learning. </a:t>
            </a:r>
            <a:endParaRPr/>
          </a:p>
          <a:p>
            <a:pPr>
              <a:defRPr/>
            </a:pPr>
            <a:r>
              <a:rPr lang="pt-PT"/>
              <a:t>For </a:t>
            </a:r>
            <a:r>
              <a:rPr lang="pt-PT"/>
              <a:t>this</a:t>
            </a:r>
            <a:r>
              <a:rPr lang="pt-PT"/>
              <a:t> </a:t>
            </a:r>
            <a:r>
              <a:rPr lang="pt-PT"/>
              <a:t>we</a:t>
            </a:r>
            <a:r>
              <a:rPr lang="pt-PT"/>
              <a:t> </a:t>
            </a:r>
            <a:r>
              <a:rPr lang="pt-PT"/>
              <a:t>were</a:t>
            </a:r>
            <a:r>
              <a:rPr lang="pt-PT"/>
              <a:t> </a:t>
            </a:r>
            <a:r>
              <a:rPr lang="pt-PT"/>
              <a:t>first</a:t>
            </a:r>
            <a:r>
              <a:rPr lang="pt-PT"/>
              <a:t> </a:t>
            </a:r>
            <a:r>
              <a:rPr lang="pt-PT"/>
              <a:t>introduced</a:t>
            </a:r>
            <a:r>
              <a:rPr lang="pt-PT"/>
              <a:t> to data </a:t>
            </a:r>
            <a:r>
              <a:rPr lang="pt-PT"/>
              <a:t>pre-processing</a:t>
            </a:r>
            <a:r>
              <a:rPr lang="pt-PT"/>
              <a:t> </a:t>
            </a:r>
            <a:r>
              <a:rPr lang="pt-PT"/>
              <a:t>and</a:t>
            </a:r>
            <a:r>
              <a:rPr lang="pt-PT"/>
              <a:t> </a:t>
            </a:r>
            <a:r>
              <a:rPr lang="pt-PT"/>
              <a:t>visualization</a:t>
            </a:r>
            <a:r>
              <a:rPr lang="pt-PT"/>
              <a:t>, </a:t>
            </a:r>
            <a:r>
              <a:rPr lang="pt-PT"/>
              <a:t>which</a:t>
            </a:r>
            <a:r>
              <a:rPr lang="pt-PT"/>
              <a:t> </a:t>
            </a:r>
            <a:r>
              <a:rPr lang="pt-PT"/>
              <a:t>means</a:t>
            </a:r>
            <a:r>
              <a:rPr lang="pt-PT"/>
              <a:t> </a:t>
            </a:r>
            <a:r>
              <a:rPr lang="pt-PT"/>
              <a:t>becoming</a:t>
            </a:r>
            <a:r>
              <a:rPr lang="pt-PT"/>
              <a:t> familiar </a:t>
            </a:r>
            <a:r>
              <a:rPr lang="pt-PT"/>
              <a:t>with</a:t>
            </a:r>
            <a:r>
              <a:rPr lang="pt-PT"/>
              <a:t> </a:t>
            </a:r>
            <a:r>
              <a:rPr lang="pt-PT"/>
              <a:t>the</a:t>
            </a:r>
            <a:r>
              <a:rPr lang="pt-PT"/>
              <a:t> </a:t>
            </a:r>
            <a:r>
              <a:rPr lang="pt-PT"/>
              <a:t>dataset</a:t>
            </a:r>
            <a:r>
              <a:rPr lang="pt-PT"/>
              <a:t> </a:t>
            </a:r>
            <a:r>
              <a:rPr lang="pt-PT"/>
              <a:t>proposed</a:t>
            </a:r>
            <a:r>
              <a:rPr lang="pt-PT"/>
              <a:t> for </a:t>
            </a:r>
            <a:r>
              <a:rPr lang="pt-PT"/>
              <a:t>study</a:t>
            </a:r>
            <a:r>
              <a:rPr lang="pt-PT"/>
              <a:t> </a:t>
            </a:r>
            <a:r>
              <a:rPr lang="pt-PT"/>
              <a:t>and</a:t>
            </a:r>
            <a:r>
              <a:rPr lang="pt-PT"/>
              <a:t> </a:t>
            </a:r>
            <a:r>
              <a:rPr lang="pt-PT"/>
              <a:t>all</a:t>
            </a:r>
            <a:r>
              <a:rPr lang="pt-PT"/>
              <a:t> </a:t>
            </a:r>
            <a:r>
              <a:rPr lang="pt-PT"/>
              <a:t>the</a:t>
            </a:r>
            <a:r>
              <a:rPr lang="pt-PT"/>
              <a:t> data </a:t>
            </a:r>
            <a:r>
              <a:rPr lang="pt-PT"/>
              <a:t>manipulation</a:t>
            </a:r>
            <a:r>
              <a:rPr lang="pt-PT"/>
              <a:t> </a:t>
            </a:r>
            <a:r>
              <a:rPr lang="pt-PT"/>
              <a:t>needed</a:t>
            </a:r>
            <a:r>
              <a:rPr lang="pt-PT"/>
              <a:t> for </a:t>
            </a:r>
            <a:r>
              <a:rPr lang="pt-PT"/>
              <a:t>our</a:t>
            </a:r>
            <a:r>
              <a:rPr lang="pt-PT"/>
              <a:t> </a:t>
            </a:r>
            <a:r>
              <a:rPr lang="pt-PT"/>
              <a:t>results</a:t>
            </a:r>
            <a:r>
              <a:rPr lang="pt-PT"/>
              <a:t> </a:t>
            </a:r>
            <a:r>
              <a:rPr lang="pt-PT"/>
              <a:t>have</a:t>
            </a:r>
            <a:r>
              <a:rPr lang="pt-PT"/>
              <a:t> a </a:t>
            </a:r>
            <a:r>
              <a:rPr lang="pt-PT"/>
              <a:t>reliable</a:t>
            </a:r>
            <a:r>
              <a:rPr lang="pt-PT"/>
              <a:t> </a:t>
            </a:r>
            <a:r>
              <a:rPr lang="pt-PT"/>
              <a:t>meaning</a:t>
            </a:r>
            <a:r>
              <a:rPr lang="pt-PT"/>
              <a:t>. </a:t>
            </a:r>
            <a:r>
              <a:rPr lang="pt-PT"/>
              <a:t>Then</a:t>
            </a:r>
            <a:r>
              <a:rPr lang="pt-PT"/>
              <a:t>, </a:t>
            </a:r>
            <a:r>
              <a:rPr lang="pt-PT"/>
              <a:t>we</a:t>
            </a:r>
            <a:r>
              <a:rPr lang="pt-PT"/>
              <a:t> </a:t>
            </a:r>
            <a:r>
              <a:rPr lang="pt-PT"/>
              <a:t>started</a:t>
            </a:r>
            <a:r>
              <a:rPr lang="pt-PT"/>
              <a:t> to </a:t>
            </a:r>
            <a:r>
              <a:rPr lang="pt-PT"/>
              <a:t>perform</a:t>
            </a:r>
            <a:r>
              <a:rPr lang="pt-PT"/>
              <a:t> some </a:t>
            </a:r>
            <a:r>
              <a:rPr lang="pt-PT"/>
              <a:t>models</a:t>
            </a:r>
            <a:r>
              <a:rPr lang="pt-PT"/>
              <a:t> </a:t>
            </a:r>
            <a:r>
              <a:rPr lang="pt-PT"/>
              <a:t>using</a:t>
            </a:r>
            <a:r>
              <a:rPr lang="pt-PT"/>
              <a:t> </a:t>
            </a:r>
            <a:r>
              <a:rPr lang="pt-PT"/>
              <a:t>the</a:t>
            </a:r>
            <a:r>
              <a:rPr lang="pt-PT"/>
              <a:t> </a:t>
            </a:r>
            <a:r>
              <a:rPr lang="pt-PT"/>
              <a:t>algorithms</a:t>
            </a:r>
            <a:r>
              <a:rPr lang="pt-PT"/>
              <a:t> </a:t>
            </a:r>
            <a:r>
              <a:rPr lang="pt-PT"/>
              <a:t>provided</a:t>
            </a:r>
            <a:r>
              <a:rPr lang="pt-PT"/>
              <a:t> </a:t>
            </a:r>
            <a:r>
              <a:rPr lang="pt-PT"/>
              <a:t>by</a:t>
            </a:r>
            <a:r>
              <a:rPr lang="pt-PT"/>
              <a:t> </a:t>
            </a:r>
            <a:r>
              <a:rPr lang="pt-PT"/>
              <a:t>the</a:t>
            </a:r>
            <a:r>
              <a:rPr lang="pt-PT"/>
              <a:t> </a:t>
            </a:r>
            <a:r>
              <a:rPr lang="pt-PT"/>
              <a:t>libraries</a:t>
            </a:r>
            <a:r>
              <a:rPr lang="pt-PT"/>
              <a:t> </a:t>
            </a:r>
            <a:r>
              <a:rPr lang="pt-PT"/>
              <a:t>used</a:t>
            </a:r>
            <a:r>
              <a:rPr lang="pt-PT"/>
              <a:t>, </a:t>
            </a:r>
            <a:r>
              <a:rPr lang="pt-PT"/>
              <a:t>which</a:t>
            </a:r>
            <a:r>
              <a:rPr lang="pt-PT"/>
              <a:t> </a:t>
            </a:r>
            <a:r>
              <a:rPr lang="pt-PT"/>
              <a:t>was</a:t>
            </a:r>
            <a:r>
              <a:rPr lang="pt-PT"/>
              <a:t> </a:t>
            </a:r>
            <a:r>
              <a:rPr lang="pt-PT"/>
              <a:t>something</a:t>
            </a:r>
            <a:r>
              <a:rPr lang="pt-PT"/>
              <a:t> </a:t>
            </a:r>
            <a:r>
              <a:rPr lang="pt-PT"/>
              <a:t>that</a:t>
            </a:r>
            <a:r>
              <a:rPr lang="pt-PT"/>
              <a:t> </a:t>
            </a:r>
            <a:r>
              <a:rPr lang="pt-PT"/>
              <a:t>we</a:t>
            </a:r>
            <a:r>
              <a:rPr lang="pt-PT"/>
              <a:t> </a:t>
            </a:r>
            <a:r>
              <a:rPr lang="pt-PT"/>
              <a:t>learn</a:t>
            </a:r>
            <a:r>
              <a:rPr lang="pt-PT"/>
              <a:t> in </a:t>
            </a:r>
            <a:r>
              <a:rPr lang="pt-PT"/>
              <a:t>this</a:t>
            </a:r>
            <a:r>
              <a:rPr lang="pt-PT"/>
              <a:t> </a:t>
            </a:r>
            <a:r>
              <a:rPr lang="pt-PT"/>
              <a:t>project</a:t>
            </a:r>
            <a:r>
              <a:rPr lang="pt-PT"/>
              <a:t>, </a:t>
            </a:r>
            <a:r>
              <a:rPr lang="pt-PT"/>
              <a:t>the</a:t>
            </a:r>
            <a:r>
              <a:rPr lang="pt-PT"/>
              <a:t> </a:t>
            </a:r>
            <a:r>
              <a:rPr lang="pt-PT"/>
              <a:t>hability</a:t>
            </a:r>
            <a:r>
              <a:rPr lang="pt-PT"/>
              <a:t> to </a:t>
            </a:r>
            <a:r>
              <a:rPr lang="pt-PT"/>
              <a:t>work</a:t>
            </a:r>
            <a:r>
              <a:rPr lang="pt-PT"/>
              <a:t> </a:t>
            </a:r>
            <a:r>
              <a:rPr lang="pt-PT"/>
              <a:t>with</a:t>
            </a:r>
            <a:r>
              <a:rPr lang="pt-PT"/>
              <a:t> some </a:t>
            </a:r>
            <a:r>
              <a:rPr lang="pt-PT"/>
              <a:t>python</a:t>
            </a:r>
            <a:r>
              <a:rPr lang="pt-PT"/>
              <a:t> </a:t>
            </a:r>
            <a:r>
              <a:rPr lang="pt-PT"/>
              <a:t>libraries</a:t>
            </a:r>
            <a:r>
              <a:rPr lang="pt-PT"/>
              <a:t> </a:t>
            </a:r>
            <a:r>
              <a:rPr lang="pt-PT"/>
              <a:t>and</a:t>
            </a:r>
            <a:r>
              <a:rPr lang="pt-PT"/>
              <a:t> </a:t>
            </a:r>
            <a:r>
              <a:rPr lang="pt-PT"/>
              <a:t>tools</a:t>
            </a:r>
            <a:r>
              <a:rPr lang="pt-PT"/>
              <a:t> </a:t>
            </a:r>
            <a:r>
              <a:rPr lang="pt-PT"/>
              <a:t>which</a:t>
            </a:r>
            <a:r>
              <a:rPr lang="pt-PT"/>
              <a:t> </a:t>
            </a:r>
            <a:r>
              <a:rPr lang="pt-PT"/>
              <a:t>were</a:t>
            </a:r>
            <a:r>
              <a:rPr lang="pt-PT"/>
              <a:t> </a:t>
            </a:r>
            <a:r>
              <a:rPr lang="pt-PT"/>
              <a:t>unknown</a:t>
            </a:r>
            <a:r>
              <a:rPr lang="pt-PT"/>
              <a:t> for </a:t>
            </a:r>
            <a:r>
              <a:rPr lang="pt-PT"/>
              <a:t>us</a:t>
            </a:r>
            <a:r>
              <a:rPr lang="pt-PT"/>
              <a:t> some </a:t>
            </a:r>
            <a:r>
              <a:rPr lang="pt-PT"/>
              <a:t>weeks</a:t>
            </a:r>
            <a:r>
              <a:rPr lang="pt-PT"/>
              <a:t> ago. </a:t>
            </a:r>
            <a:endParaRPr/>
          </a:p>
          <a:p>
            <a:pPr>
              <a:defRPr/>
            </a:pPr>
            <a:r>
              <a:rPr lang="pt-PT"/>
              <a:t>Using</a:t>
            </a:r>
            <a:r>
              <a:rPr lang="pt-PT"/>
              <a:t> </a:t>
            </a:r>
            <a:r>
              <a:rPr lang="pt-PT"/>
              <a:t>the</a:t>
            </a:r>
            <a:r>
              <a:rPr lang="pt-PT"/>
              <a:t> </a:t>
            </a:r>
            <a:r>
              <a:rPr lang="pt-PT"/>
              <a:t>obtained</a:t>
            </a:r>
            <a:r>
              <a:rPr lang="pt-PT"/>
              <a:t> score for </a:t>
            </a:r>
            <a:r>
              <a:rPr lang="pt-PT"/>
              <a:t>each</a:t>
            </a:r>
            <a:r>
              <a:rPr lang="pt-PT"/>
              <a:t> </a:t>
            </a:r>
            <a:r>
              <a:rPr lang="pt-PT"/>
              <a:t>algorithm</a:t>
            </a:r>
            <a:r>
              <a:rPr lang="pt-PT"/>
              <a:t> </a:t>
            </a:r>
            <a:r>
              <a:rPr lang="pt-PT"/>
              <a:t>we</a:t>
            </a:r>
            <a:r>
              <a:rPr lang="pt-PT"/>
              <a:t> </a:t>
            </a:r>
            <a:r>
              <a:rPr lang="pt-PT"/>
              <a:t>also</a:t>
            </a:r>
            <a:r>
              <a:rPr lang="pt-PT"/>
              <a:t> </a:t>
            </a:r>
            <a:r>
              <a:rPr lang="pt-PT"/>
              <a:t>plotted</a:t>
            </a:r>
            <a:r>
              <a:rPr lang="pt-PT"/>
              <a:t> </a:t>
            </a:r>
            <a:r>
              <a:rPr lang="pt-PT"/>
              <a:t>their</a:t>
            </a:r>
            <a:r>
              <a:rPr lang="pt-PT"/>
              <a:t> performance. </a:t>
            </a:r>
            <a:r>
              <a:rPr lang="pt-PT"/>
              <a:t>Even</a:t>
            </a:r>
            <a:r>
              <a:rPr lang="pt-PT"/>
              <a:t> </a:t>
            </a:r>
            <a:r>
              <a:rPr lang="pt-PT"/>
              <a:t>though</a:t>
            </a:r>
            <a:r>
              <a:rPr lang="pt-PT"/>
              <a:t>, </a:t>
            </a:r>
            <a:r>
              <a:rPr lang="pt-PT"/>
              <a:t>we</a:t>
            </a:r>
            <a:r>
              <a:rPr lang="pt-PT"/>
              <a:t> </a:t>
            </a:r>
            <a:r>
              <a:rPr lang="pt-PT"/>
              <a:t>have</a:t>
            </a:r>
            <a:r>
              <a:rPr lang="pt-PT"/>
              <a:t> </a:t>
            </a:r>
            <a:r>
              <a:rPr lang="pt-PT"/>
              <a:t>achieved</a:t>
            </a:r>
            <a:r>
              <a:rPr lang="pt-PT"/>
              <a:t> </a:t>
            </a:r>
            <a:r>
              <a:rPr lang="pt-PT"/>
              <a:t>good</a:t>
            </a:r>
            <a:r>
              <a:rPr lang="pt-PT"/>
              <a:t> </a:t>
            </a:r>
            <a:r>
              <a:rPr lang="pt-PT"/>
              <a:t>results</a:t>
            </a:r>
            <a:r>
              <a:rPr lang="pt-PT"/>
              <a:t>, </a:t>
            </a:r>
            <a:r>
              <a:rPr lang="pt-PT"/>
              <a:t>these</a:t>
            </a:r>
            <a:r>
              <a:rPr lang="pt-PT"/>
              <a:t> </a:t>
            </a:r>
            <a:r>
              <a:rPr lang="pt-PT"/>
              <a:t>could've</a:t>
            </a:r>
            <a:r>
              <a:rPr lang="pt-PT"/>
              <a:t> </a:t>
            </a:r>
            <a:r>
              <a:rPr lang="pt-PT"/>
              <a:t>been</a:t>
            </a:r>
            <a:r>
              <a:rPr lang="pt-PT"/>
              <a:t> </a:t>
            </a:r>
            <a:r>
              <a:rPr lang="pt-PT"/>
              <a:t>better</a:t>
            </a:r>
            <a:r>
              <a:rPr lang="pt-PT"/>
              <a:t> </a:t>
            </a:r>
            <a:r>
              <a:rPr lang="pt-PT"/>
              <a:t>if</a:t>
            </a:r>
            <a:r>
              <a:rPr lang="pt-PT"/>
              <a:t> more data </a:t>
            </a:r>
            <a:r>
              <a:rPr lang="pt-PT"/>
              <a:t>have</a:t>
            </a:r>
            <a:r>
              <a:rPr lang="pt-PT"/>
              <a:t> </a:t>
            </a:r>
            <a:r>
              <a:rPr lang="pt-PT"/>
              <a:t>been</a:t>
            </a:r>
            <a:r>
              <a:rPr lang="pt-PT"/>
              <a:t> </a:t>
            </a:r>
            <a:r>
              <a:rPr lang="pt-PT"/>
              <a:t>manipulated</a:t>
            </a:r>
            <a:r>
              <a:rPr lang="pt-PT"/>
              <a:t>, for </a:t>
            </a:r>
            <a:r>
              <a:rPr lang="pt-PT"/>
              <a:t>example</a:t>
            </a:r>
            <a:r>
              <a:rPr lang="pt-PT"/>
              <a:t> </a:t>
            </a:r>
            <a:r>
              <a:rPr lang="pt-PT"/>
              <a:t>removing</a:t>
            </a:r>
            <a:r>
              <a:rPr lang="pt-PT"/>
              <a:t> some </a:t>
            </a:r>
            <a:r>
              <a:rPr lang="pt-PT"/>
              <a:t>columns</a:t>
            </a:r>
            <a:r>
              <a:rPr lang="pt-PT"/>
              <a:t> </a:t>
            </a:r>
            <a:r>
              <a:rPr lang="pt-PT"/>
              <a:t>which</a:t>
            </a:r>
            <a:r>
              <a:rPr lang="pt-PT"/>
              <a:t>, </a:t>
            </a:r>
            <a:r>
              <a:rPr lang="pt-PT"/>
              <a:t>according</a:t>
            </a:r>
            <a:r>
              <a:rPr lang="pt-PT"/>
              <a:t> to </a:t>
            </a:r>
            <a:r>
              <a:rPr lang="pt-PT"/>
              <a:t>the</a:t>
            </a:r>
            <a:r>
              <a:rPr lang="pt-PT"/>
              <a:t> data </a:t>
            </a:r>
            <a:r>
              <a:rPr lang="pt-PT"/>
              <a:t>visualization</a:t>
            </a:r>
            <a:r>
              <a:rPr lang="pt-PT"/>
              <a:t> </a:t>
            </a:r>
            <a:r>
              <a:rPr lang="pt-PT"/>
              <a:t>analysis</a:t>
            </a:r>
            <a:r>
              <a:rPr lang="pt-PT"/>
              <a:t>, </a:t>
            </a:r>
            <a:r>
              <a:rPr lang="pt-PT"/>
              <a:t>were</a:t>
            </a:r>
            <a:r>
              <a:rPr lang="pt-PT"/>
              <a:t> </a:t>
            </a:r>
            <a:r>
              <a:rPr lang="pt-PT"/>
              <a:t>not</a:t>
            </a:r>
            <a:r>
              <a:rPr lang="pt-PT"/>
              <a:t> </a:t>
            </a:r>
            <a:r>
              <a:rPr lang="pt-PT"/>
              <a:t>important</a:t>
            </a:r>
            <a:r>
              <a:rPr lang="pt-PT"/>
              <a:t> to </a:t>
            </a:r>
            <a:r>
              <a:rPr lang="pt-PT"/>
              <a:t>affect</a:t>
            </a:r>
            <a:r>
              <a:rPr lang="pt-PT"/>
              <a:t> </a:t>
            </a:r>
            <a:r>
              <a:rPr lang="pt-PT"/>
              <a:t>churn</a:t>
            </a:r>
            <a:r>
              <a:rPr lang="pt-PT"/>
              <a:t>.</a:t>
            </a:r>
            <a:endParaRPr/>
          </a:p>
          <a:p>
            <a:pPr>
              <a:defRPr/>
            </a:pPr>
            <a:endParaRPr lang="pt-PT"/>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pt-PT"/>
              <a:t>Specification</a:t>
            </a:r>
            <a:endParaRPr/>
          </a:p>
        </p:txBody>
      </p:sp>
      <p:sp>
        <p:nvSpPr>
          <p:cNvPr id="3" name="Marcador de Posição de Conteúdo 2" hidden="0"/>
          <p:cNvSpPr>
            <a:spLocks noGrp="1"/>
          </p:cNvSpPr>
          <p:nvPr isPhoto="0" userDrawn="0">
            <p:ph idx="1" hasCustomPrompt="0"/>
          </p:nvPr>
        </p:nvSpPr>
        <p:spPr bwMode="auto">
          <a:xfrm>
            <a:off x="321325" y="2175831"/>
            <a:ext cx="10668000" cy="3818083"/>
          </a:xfrm>
        </p:spPr>
        <p:txBody>
          <a:bodyPr vertOverflow="overflow" horzOverflow="clip" vert="horz" wrap="square" lIns="91440" tIns="45720" rIns="91440" bIns="45720" numCol="1" spcCol="0" rtlCol="0" fromWordArt="0" anchor="t" anchorCtr="0" forceAA="0" compatLnSpc="0">
            <a:normAutofit fontScale="65000" lnSpcReduction="20000"/>
          </a:bodyPr>
          <a:lstStyle/>
          <a:p>
            <a:pPr>
              <a:defRPr/>
            </a:pPr>
            <a:r>
              <a:rPr lang="en-GB" sz="2800" b="0" i="0" u="none" strike="noStrike" cap="none" spc="0">
                <a:solidFill>
                  <a:schemeClr val="tx1">
                    <a:alpha val="70000"/>
                  </a:schemeClr>
                </a:solidFill>
                <a:latin typeface="+mn-lt"/>
                <a:ea typeface="Avenir Next LT Pro"/>
                <a:cs typeface="Avenir Next LT Pro"/>
              </a:rPr>
              <a:t>It is important for a company to retain customers in order to maintain or even increase profit, so it might be very useful to predict their behaviour. To do that we need to make a market research to answer some questions.</a:t>
            </a:r>
            <a:endParaRPr sz="2800">
              <a:solidFill>
                <a:srgbClr val="FFFFFF">
                  <a:alpha val="70000"/>
                </a:srgbClr>
              </a:solidFill>
              <a:ea typeface="Avenir Next LT Pro"/>
              <a:cs typeface="Avenir Next LT Pro"/>
            </a:endParaRPr>
          </a:p>
          <a:p>
            <a:pPr>
              <a:defRPr/>
            </a:pPr>
            <a:r>
              <a:rPr lang="en-GB" sz="2800" b="0" i="0" u="none" strike="noStrike" cap="none" spc="0">
                <a:solidFill>
                  <a:schemeClr val="tx1">
                    <a:alpha val="70000"/>
                  </a:schemeClr>
                </a:solidFill>
                <a:latin typeface="+mn-lt"/>
                <a:ea typeface="Avenir Next LT Pro"/>
                <a:cs typeface="Avenir Next LT Pro"/>
              </a:rPr>
              <a:t>So, given a dataset with information about telco customers we want to predict if a customer will churn or not, according to the percentage of churn in the dataset and if that number is affected by any other variable such as gender, services subscribed or even the charges of the customer.</a:t>
            </a:r>
            <a:endParaRPr sz="2800">
              <a:solidFill>
                <a:srgbClr val="FFFFFF">
                  <a:alpha val="70000"/>
                </a:srgbClr>
              </a:solidFill>
              <a:ea typeface="Avenir Next LT Pro"/>
              <a:cs typeface="Avenir Next LT Pro"/>
            </a:endParaRPr>
          </a:p>
          <a:p>
            <a:pPr>
              <a:defRPr/>
            </a:pPr>
            <a:r>
              <a:rPr lang="en-GB" sz="2800" b="0" i="0" u="none" strike="noStrike" cap="none" spc="0">
                <a:solidFill>
                  <a:schemeClr val="tx1">
                    <a:alpha val="70000"/>
                  </a:schemeClr>
                </a:solidFill>
                <a:latin typeface="+mn-lt"/>
                <a:ea typeface="Avenir Next LT Pro"/>
                <a:cs typeface="Avenir Next LT Pro"/>
              </a:rPr>
              <a:t>Other important analysis for the company are the profit evaluation such as the most profitable service or feature and the ones not sot profitable.</a:t>
            </a:r>
            <a:endParaRPr sz="2800">
              <a:solidFill>
                <a:srgbClr val="FFFFFF">
                  <a:alpha val="70000"/>
                </a:srgbClr>
              </a:solidFill>
            </a:endParaRPr>
          </a:p>
          <a:p>
            <a:pPr>
              <a:defRPr/>
            </a:pPr>
            <a:r>
              <a:rPr lang="en-GB" sz="2800" b="0" i="0" u="none" strike="noStrike" cap="none" spc="0">
                <a:solidFill>
                  <a:schemeClr val="tx1">
                    <a:alpha val="70000"/>
                  </a:schemeClr>
                </a:solidFill>
                <a:latin typeface="+mn-lt"/>
                <a:ea typeface="Avenir Next LT Pro"/>
                <a:cs typeface="Avenir Next LT Pro"/>
              </a:rPr>
              <a:t>All of this questions/doubts should be after the study of the dataset and </a:t>
            </a:r>
            <a:r>
              <a:rPr lang="en-GB" sz="2800" b="0" i="0" u="none" strike="noStrike" cap="none" spc="0">
                <a:solidFill>
                  <a:schemeClr val="tx1">
                    <a:alpha val="70000"/>
                  </a:schemeClr>
                </a:solidFill>
                <a:latin typeface="+mn-lt"/>
                <a:ea typeface="Avenir Next LT Pro"/>
                <a:cs typeface="Avenir Next LT Pro"/>
              </a:rPr>
              <a:t>that'ś</a:t>
            </a:r>
            <a:r>
              <a:rPr lang="en-GB" sz="2800" b="0" i="0" u="none" strike="noStrike" cap="none" spc="0">
                <a:solidFill>
                  <a:schemeClr val="tx1">
                    <a:alpha val="70000"/>
                  </a:schemeClr>
                </a:solidFill>
                <a:latin typeface="+mn-lt"/>
                <a:ea typeface="Avenir Next LT Pro"/>
                <a:cs typeface="Avenir Next LT Pro"/>
              </a:rPr>
              <a:t> the main goal of this project.</a:t>
            </a:r>
            <a:endParaRPr sz="2800">
              <a:solidFill>
                <a:srgbClr val="FFFFFF">
                  <a:alpha val="70000"/>
                </a:srgbClr>
              </a:solidFill>
              <a:ea typeface="Avenir Next LT Pro"/>
              <a:cs typeface="Avenir Next LT Pr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pt-PT"/>
              <a:t>Related Work</a:t>
            </a:r>
            <a:endParaRPr/>
          </a:p>
        </p:txBody>
      </p:sp>
      <p:sp>
        <p:nvSpPr>
          <p:cNvPr id="3" name="Marcador de Posição de Conteúdo 2" hidden="0"/>
          <p:cNvSpPr>
            <a:spLocks noGrp="1"/>
          </p:cNvSpPr>
          <p:nvPr isPhoto="0" userDrawn="0">
            <p:ph idx="1" hasCustomPrompt="0"/>
          </p:nvPr>
        </p:nvSpPr>
        <p:spPr bwMode="auto"/>
        <p:txBody>
          <a:bodyPr vert="horz" lIns="91440" tIns="45720" rIns="91440" bIns="45720" rtlCol="0" anchor="t">
            <a:normAutofit/>
          </a:bodyPr>
          <a:lstStyle/>
          <a:p>
            <a:pPr>
              <a:defRPr/>
            </a:pPr>
            <a:r>
              <a:rPr lang="pt-PT" u="sng">
                <a:ea typeface="+mn-lt"/>
                <a:cs typeface="+mn-lt"/>
                <a:hlinkClick r:id="rId2" tooltip="https://moodle.up.pt/"/>
              </a:rPr>
              <a:t>https://moodle.up.pt/</a:t>
            </a:r>
            <a:r>
              <a:rPr lang="pt-PT">
                <a:ea typeface="+mn-lt"/>
                <a:cs typeface="+mn-lt"/>
              </a:rPr>
              <a:t> (course files)</a:t>
            </a:r>
            <a:endParaRPr/>
          </a:p>
          <a:p>
            <a:pPr>
              <a:defRPr/>
            </a:pPr>
            <a:r>
              <a:rPr lang="pt-PT" u="sng">
                <a:ea typeface="+mn-lt"/>
                <a:cs typeface="+mn-lt"/>
                <a:hlinkClick r:id="rId3" tooltip="https://www.kaggle.com/datasets/easonlai/sample-telco-customer-churn-dataset"/>
              </a:rPr>
              <a:t>https://www.kaggle.com/datasets/easonlai/sample-telco-customer-churn-dataset</a:t>
            </a:r>
            <a:endParaRPr lang="pt-PT">
              <a:ea typeface="+mn-lt"/>
              <a:cs typeface="+mn-lt"/>
            </a:endParaRPr>
          </a:p>
          <a:p>
            <a:pPr>
              <a:defRPr/>
            </a:pPr>
            <a:r>
              <a:rPr lang="pt-PT" u="sng">
                <a:solidFill>
                  <a:srgbClr val="FFFFFF">
                    <a:alpha val="70000"/>
                  </a:srgbClr>
                </a:solidFill>
                <a:ea typeface="+mn-lt"/>
                <a:cs typeface="Arial"/>
                <a:hlinkClick r:id="rId4" tooltip="https://www.kaggle.com/datasets/blastchar/telco-customer-churn"/>
              </a:rPr>
              <a:t>https://www.kaggle.com/datasets/blastchar/telco-customer-churn</a:t>
            </a:r>
            <a:endParaRPr lang="pt-PT">
              <a:solidFill>
                <a:srgbClr val="FFFFFF">
                  <a:alpha val="70000"/>
                </a:srgbClr>
              </a:solidFill>
              <a:ea typeface="+mn-lt"/>
              <a:cs typeface="Arial"/>
            </a:endParaRPr>
          </a:p>
          <a:p>
            <a:pPr>
              <a:defRPr/>
            </a:pPr>
            <a:endParaRPr lang="pt-PT">
              <a:solidFill>
                <a:srgbClr val="FFFFFF">
                  <a:alpha val="70000"/>
                </a:srgbClr>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pt-PT"/>
              <a:t>Data </a:t>
            </a:r>
            <a:r>
              <a:rPr lang="pt-PT"/>
              <a:t>Pre-processing</a:t>
            </a:r>
            <a:endParaRPr lang="pt-PT"/>
          </a:p>
        </p:txBody>
      </p:sp>
      <p:sp>
        <p:nvSpPr>
          <p:cNvPr id="3" name="Marcador de Posição de Conteúdo 2" hidden="0"/>
          <p:cNvSpPr>
            <a:spLocks noGrp="1"/>
          </p:cNvSpPr>
          <p:nvPr isPhoto="0" userDrawn="0">
            <p:ph idx="1" hasCustomPrompt="0"/>
          </p:nvPr>
        </p:nvSpPr>
        <p:spPr bwMode="auto"/>
        <p:txBody>
          <a:bodyPr>
            <a:normAutofit fontScale="55000" lnSpcReduction="20000"/>
          </a:bodyPr>
          <a:lstStyle/>
          <a:p>
            <a:pPr>
              <a:defRPr/>
            </a:pPr>
            <a:r>
              <a:rPr lang="pt-PT" b="1"/>
              <a:t>Load</a:t>
            </a:r>
            <a:r>
              <a:rPr lang="pt-PT" b="1"/>
              <a:t> data;</a:t>
            </a:r>
            <a:endParaRPr/>
          </a:p>
          <a:p>
            <a:pPr>
              <a:defRPr/>
            </a:pPr>
            <a:r>
              <a:rPr lang="pt-PT" b="1"/>
              <a:t>Missing</a:t>
            </a:r>
            <a:r>
              <a:rPr lang="pt-PT" b="1"/>
              <a:t> </a:t>
            </a:r>
            <a:r>
              <a:rPr lang="pt-PT" b="1"/>
              <a:t>and</a:t>
            </a:r>
            <a:r>
              <a:rPr lang="pt-PT" b="1"/>
              <a:t> </a:t>
            </a:r>
            <a:r>
              <a:rPr lang="pt-PT" b="1"/>
              <a:t>Repeated</a:t>
            </a:r>
            <a:r>
              <a:rPr lang="pt-PT" b="1"/>
              <a:t> </a:t>
            </a:r>
            <a:r>
              <a:rPr lang="pt-PT" b="1"/>
              <a:t>values</a:t>
            </a:r>
            <a:endParaRPr lang="pt-PT" b="1"/>
          </a:p>
          <a:p>
            <a:pPr lvl="1">
              <a:defRPr/>
            </a:pPr>
            <a:r>
              <a:rPr lang="pt-PT"/>
              <a:t>There</a:t>
            </a:r>
            <a:r>
              <a:rPr lang="pt-PT"/>
              <a:t> are </a:t>
            </a:r>
            <a:r>
              <a:rPr lang="pt-PT"/>
              <a:t>not</a:t>
            </a:r>
            <a:r>
              <a:rPr lang="pt-PT"/>
              <a:t> </a:t>
            </a:r>
            <a:r>
              <a:rPr lang="pt-PT"/>
              <a:t>any</a:t>
            </a:r>
            <a:r>
              <a:rPr lang="pt-PT"/>
              <a:t> </a:t>
            </a:r>
            <a:r>
              <a:rPr lang="pt-PT"/>
              <a:t>missing</a:t>
            </a:r>
            <a:r>
              <a:rPr lang="pt-PT"/>
              <a:t> </a:t>
            </a:r>
            <a:r>
              <a:rPr lang="pt-PT"/>
              <a:t>values</a:t>
            </a:r>
            <a:r>
              <a:rPr lang="pt-PT"/>
              <a:t> in </a:t>
            </a:r>
            <a:r>
              <a:rPr lang="pt-PT"/>
              <a:t>our</a:t>
            </a:r>
            <a:r>
              <a:rPr lang="pt-PT"/>
              <a:t> </a:t>
            </a:r>
            <a:r>
              <a:rPr lang="pt-PT"/>
              <a:t>dataset</a:t>
            </a:r>
            <a:r>
              <a:rPr lang="pt-PT"/>
              <a:t>. </a:t>
            </a:r>
            <a:r>
              <a:rPr lang="pt-PT"/>
              <a:t>If</a:t>
            </a:r>
            <a:r>
              <a:rPr lang="pt-PT"/>
              <a:t> </a:t>
            </a:r>
            <a:r>
              <a:rPr lang="pt-PT"/>
              <a:t>we</a:t>
            </a:r>
            <a:r>
              <a:rPr lang="pt-PT"/>
              <a:t> </a:t>
            </a:r>
            <a:r>
              <a:rPr lang="pt-PT"/>
              <a:t>needed</a:t>
            </a:r>
            <a:r>
              <a:rPr lang="pt-PT"/>
              <a:t> to </a:t>
            </a:r>
            <a:r>
              <a:rPr lang="pt-PT"/>
              <a:t>eliminate</a:t>
            </a:r>
            <a:r>
              <a:rPr lang="pt-PT"/>
              <a:t> </a:t>
            </a:r>
            <a:r>
              <a:rPr lang="pt-PT"/>
              <a:t>any</a:t>
            </a:r>
            <a:r>
              <a:rPr lang="pt-PT"/>
              <a:t> </a:t>
            </a:r>
            <a:r>
              <a:rPr lang="pt-PT"/>
              <a:t>duplicated</a:t>
            </a:r>
            <a:r>
              <a:rPr lang="pt-PT"/>
              <a:t> </a:t>
            </a:r>
            <a:r>
              <a:rPr lang="pt-PT"/>
              <a:t>value</a:t>
            </a:r>
            <a:r>
              <a:rPr lang="pt-PT"/>
              <a:t>, </a:t>
            </a:r>
            <a:r>
              <a:rPr lang="pt-PT"/>
              <a:t>it</a:t>
            </a:r>
            <a:r>
              <a:rPr lang="pt-PT"/>
              <a:t> </a:t>
            </a:r>
            <a:r>
              <a:rPr lang="pt-PT"/>
              <a:t>only</a:t>
            </a:r>
            <a:r>
              <a:rPr lang="pt-PT"/>
              <a:t> </a:t>
            </a:r>
            <a:r>
              <a:rPr lang="pt-PT"/>
              <a:t>could</a:t>
            </a:r>
            <a:r>
              <a:rPr lang="pt-PT"/>
              <a:t> </a:t>
            </a:r>
            <a:r>
              <a:rPr lang="pt-PT"/>
              <a:t>be</a:t>
            </a:r>
            <a:r>
              <a:rPr lang="pt-PT"/>
              <a:t> a </a:t>
            </a:r>
            <a:r>
              <a:rPr lang="pt-PT"/>
              <a:t>repeated</a:t>
            </a:r>
            <a:r>
              <a:rPr lang="pt-PT"/>
              <a:t> </a:t>
            </a:r>
            <a:r>
              <a:rPr lang="pt-PT"/>
              <a:t>customerid</a:t>
            </a:r>
            <a:r>
              <a:rPr lang="pt-PT"/>
              <a:t> </a:t>
            </a:r>
            <a:r>
              <a:rPr lang="pt-PT"/>
              <a:t>row</a:t>
            </a:r>
            <a:r>
              <a:rPr lang="pt-PT"/>
              <a:t>, </a:t>
            </a:r>
            <a:r>
              <a:rPr lang="pt-PT"/>
              <a:t>due</a:t>
            </a:r>
            <a:r>
              <a:rPr lang="pt-PT"/>
              <a:t> to </a:t>
            </a:r>
            <a:r>
              <a:rPr lang="pt-PT"/>
              <a:t>the</a:t>
            </a:r>
            <a:r>
              <a:rPr lang="pt-PT"/>
              <a:t> </a:t>
            </a:r>
            <a:r>
              <a:rPr lang="pt-PT"/>
              <a:t>types</a:t>
            </a:r>
            <a:r>
              <a:rPr lang="pt-PT"/>
              <a:t> </a:t>
            </a:r>
            <a:r>
              <a:rPr lang="pt-PT"/>
              <a:t>and</a:t>
            </a:r>
            <a:r>
              <a:rPr lang="pt-PT"/>
              <a:t> </a:t>
            </a:r>
            <a:r>
              <a:rPr lang="pt-PT"/>
              <a:t>values</a:t>
            </a:r>
            <a:r>
              <a:rPr lang="pt-PT"/>
              <a:t> </a:t>
            </a:r>
            <a:r>
              <a:rPr lang="pt-PT"/>
              <a:t>of</a:t>
            </a:r>
            <a:r>
              <a:rPr lang="pt-PT"/>
              <a:t> </a:t>
            </a:r>
            <a:r>
              <a:rPr lang="pt-PT"/>
              <a:t>each</a:t>
            </a:r>
            <a:r>
              <a:rPr lang="pt-PT"/>
              <a:t> </a:t>
            </a:r>
            <a:r>
              <a:rPr lang="pt-PT"/>
              <a:t>column</a:t>
            </a:r>
            <a:r>
              <a:rPr lang="pt-PT"/>
              <a:t> (</a:t>
            </a:r>
            <a:r>
              <a:rPr lang="pt-PT"/>
              <a:t>most</a:t>
            </a:r>
            <a:r>
              <a:rPr lang="pt-PT"/>
              <a:t> </a:t>
            </a:r>
            <a:r>
              <a:rPr lang="pt-PT"/>
              <a:t>of</a:t>
            </a:r>
            <a:r>
              <a:rPr lang="pt-PT"/>
              <a:t> </a:t>
            </a:r>
            <a:r>
              <a:rPr lang="pt-PT"/>
              <a:t>them</a:t>
            </a:r>
            <a:r>
              <a:rPr lang="pt-PT"/>
              <a:t> can </a:t>
            </a:r>
            <a:r>
              <a:rPr lang="pt-PT"/>
              <a:t>be</a:t>
            </a:r>
            <a:r>
              <a:rPr lang="pt-PT"/>
              <a:t> </a:t>
            </a:r>
            <a:r>
              <a:rPr lang="pt-PT"/>
              <a:t>represented</a:t>
            </a:r>
            <a:r>
              <a:rPr lang="pt-PT"/>
              <a:t> as </a:t>
            </a:r>
            <a:r>
              <a:rPr lang="pt-PT"/>
              <a:t>booleans</a:t>
            </a:r>
            <a:r>
              <a:rPr lang="pt-PT"/>
              <a:t> </a:t>
            </a:r>
            <a:r>
              <a:rPr lang="pt-PT"/>
              <a:t>so</a:t>
            </a:r>
            <a:r>
              <a:rPr lang="pt-PT"/>
              <a:t> </a:t>
            </a:r>
            <a:r>
              <a:rPr lang="pt-PT"/>
              <a:t>there</a:t>
            </a:r>
            <a:r>
              <a:rPr lang="pt-PT"/>
              <a:t> must </a:t>
            </a:r>
            <a:r>
              <a:rPr lang="pt-PT"/>
              <a:t>exist</a:t>
            </a:r>
            <a:r>
              <a:rPr lang="pt-PT"/>
              <a:t> </a:t>
            </a:r>
            <a:r>
              <a:rPr lang="pt-PT"/>
              <a:t>duplicate</a:t>
            </a:r>
            <a:r>
              <a:rPr lang="pt-PT"/>
              <a:t> </a:t>
            </a:r>
            <a:r>
              <a:rPr lang="pt-PT"/>
              <a:t>values</a:t>
            </a:r>
            <a:r>
              <a:rPr lang="pt-PT"/>
              <a:t> in </a:t>
            </a:r>
            <a:r>
              <a:rPr lang="pt-PT"/>
              <a:t>those</a:t>
            </a:r>
            <a:r>
              <a:rPr lang="pt-PT"/>
              <a:t> </a:t>
            </a:r>
            <a:r>
              <a:rPr lang="pt-PT"/>
              <a:t>columns</a:t>
            </a:r>
            <a:r>
              <a:rPr lang="pt-PT"/>
              <a:t>) </a:t>
            </a:r>
            <a:r>
              <a:rPr lang="pt-PT"/>
              <a:t>and</a:t>
            </a:r>
            <a:r>
              <a:rPr lang="pt-PT"/>
              <a:t>, as </a:t>
            </a:r>
            <a:r>
              <a:rPr lang="pt-PT"/>
              <a:t>we</a:t>
            </a:r>
            <a:r>
              <a:rPr lang="pt-PT"/>
              <a:t> can </a:t>
            </a:r>
            <a:r>
              <a:rPr lang="pt-PT"/>
              <a:t>see</a:t>
            </a:r>
            <a:r>
              <a:rPr lang="pt-PT"/>
              <a:t>, </a:t>
            </a:r>
            <a:r>
              <a:rPr lang="pt-PT"/>
              <a:t>the</a:t>
            </a:r>
            <a:r>
              <a:rPr lang="pt-PT"/>
              <a:t> </a:t>
            </a:r>
            <a:r>
              <a:rPr lang="pt-PT"/>
              <a:t>number</a:t>
            </a:r>
            <a:r>
              <a:rPr lang="pt-PT"/>
              <a:t> </a:t>
            </a:r>
            <a:r>
              <a:rPr lang="pt-PT"/>
              <a:t>of</a:t>
            </a:r>
            <a:r>
              <a:rPr lang="pt-PT"/>
              <a:t> </a:t>
            </a:r>
            <a:r>
              <a:rPr lang="pt-PT"/>
              <a:t>unique</a:t>
            </a:r>
            <a:r>
              <a:rPr lang="pt-PT"/>
              <a:t> </a:t>
            </a:r>
            <a:r>
              <a:rPr lang="pt-PT"/>
              <a:t>id's</a:t>
            </a:r>
            <a:r>
              <a:rPr lang="pt-PT"/>
              <a:t> match </a:t>
            </a:r>
            <a:r>
              <a:rPr lang="pt-PT"/>
              <a:t>exactly</a:t>
            </a:r>
            <a:r>
              <a:rPr lang="pt-PT"/>
              <a:t> </a:t>
            </a:r>
            <a:r>
              <a:rPr lang="pt-PT"/>
              <a:t>the</a:t>
            </a:r>
            <a:r>
              <a:rPr lang="pt-PT"/>
              <a:t> </a:t>
            </a:r>
            <a:r>
              <a:rPr lang="pt-PT"/>
              <a:t>number</a:t>
            </a:r>
            <a:r>
              <a:rPr lang="pt-PT"/>
              <a:t> </a:t>
            </a:r>
            <a:r>
              <a:rPr lang="pt-PT"/>
              <a:t>of</a:t>
            </a:r>
            <a:r>
              <a:rPr lang="pt-PT"/>
              <a:t> </a:t>
            </a:r>
            <a:r>
              <a:rPr lang="pt-PT"/>
              <a:t>rows</a:t>
            </a:r>
            <a:r>
              <a:rPr lang="pt-PT"/>
              <a:t> </a:t>
            </a:r>
            <a:r>
              <a:rPr lang="pt-PT"/>
              <a:t>so</a:t>
            </a:r>
            <a:r>
              <a:rPr lang="pt-PT"/>
              <a:t> </a:t>
            </a:r>
            <a:r>
              <a:rPr lang="pt-PT"/>
              <a:t>there</a:t>
            </a:r>
            <a:r>
              <a:rPr lang="pt-PT"/>
              <a:t> </a:t>
            </a:r>
            <a:r>
              <a:rPr lang="pt-PT"/>
              <a:t>is</a:t>
            </a:r>
            <a:r>
              <a:rPr lang="pt-PT"/>
              <a:t> no </a:t>
            </a:r>
            <a:r>
              <a:rPr lang="pt-PT"/>
              <a:t>repeated</a:t>
            </a:r>
            <a:r>
              <a:rPr lang="pt-PT"/>
              <a:t> </a:t>
            </a:r>
            <a:r>
              <a:rPr lang="pt-PT"/>
              <a:t>value</a:t>
            </a:r>
            <a:r>
              <a:rPr lang="pt-PT"/>
              <a:t>;</a:t>
            </a:r>
            <a:endParaRPr/>
          </a:p>
          <a:p>
            <a:pPr>
              <a:defRPr/>
            </a:pPr>
            <a:r>
              <a:rPr lang="pt-PT" b="1"/>
              <a:t>Drop</a:t>
            </a:r>
            <a:r>
              <a:rPr lang="pt-PT" b="1"/>
              <a:t> </a:t>
            </a:r>
            <a:r>
              <a:rPr lang="pt-PT" b="1"/>
              <a:t>Columns</a:t>
            </a:r>
            <a:endParaRPr lang="pt-PT" b="1"/>
          </a:p>
          <a:p>
            <a:pPr lvl="1">
              <a:defRPr/>
            </a:pPr>
            <a:r>
              <a:rPr lang="pt-PT"/>
              <a:t>We</a:t>
            </a:r>
            <a:r>
              <a:rPr lang="pt-PT"/>
              <a:t> can </a:t>
            </a:r>
            <a:r>
              <a:rPr lang="pt-PT"/>
              <a:t>drop</a:t>
            </a:r>
            <a:r>
              <a:rPr lang="pt-PT"/>
              <a:t> </a:t>
            </a:r>
            <a:r>
              <a:rPr lang="pt-PT"/>
              <a:t>column</a:t>
            </a:r>
            <a:r>
              <a:rPr lang="pt-PT"/>
              <a:t> </a:t>
            </a:r>
            <a:r>
              <a:rPr lang="pt-PT"/>
              <a:t>customerID</a:t>
            </a:r>
            <a:r>
              <a:rPr lang="pt-PT"/>
              <a:t> </a:t>
            </a:r>
            <a:r>
              <a:rPr lang="pt-PT"/>
              <a:t>because</a:t>
            </a:r>
            <a:r>
              <a:rPr lang="pt-PT"/>
              <a:t> </a:t>
            </a:r>
            <a:r>
              <a:rPr lang="pt-PT"/>
              <a:t>it</a:t>
            </a:r>
            <a:r>
              <a:rPr lang="pt-PT"/>
              <a:t> </a:t>
            </a:r>
            <a:r>
              <a:rPr lang="pt-PT"/>
              <a:t>has</a:t>
            </a:r>
            <a:r>
              <a:rPr lang="pt-PT"/>
              <a:t> no </a:t>
            </a:r>
            <a:r>
              <a:rPr lang="pt-PT"/>
              <a:t>influence</a:t>
            </a:r>
            <a:r>
              <a:rPr lang="pt-PT"/>
              <a:t> in </a:t>
            </a:r>
            <a:r>
              <a:rPr lang="pt-PT"/>
              <a:t>churn</a:t>
            </a:r>
            <a:r>
              <a:rPr lang="pt-PT"/>
              <a:t> </a:t>
            </a:r>
            <a:r>
              <a:rPr lang="pt-PT"/>
              <a:t>value</a:t>
            </a:r>
            <a:r>
              <a:rPr lang="pt-PT"/>
              <a:t>;</a:t>
            </a:r>
            <a:endParaRPr/>
          </a:p>
          <a:p>
            <a:pPr>
              <a:defRPr/>
            </a:pPr>
            <a:r>
              <a:rPr lang="pt-PT" b="1"/>
              <a:t>Removing</a:t>
            </a:r>
            <a:r>
              <a:rPr lang="pt-PT" b="1"/>
              <a:t> NA </a:t>
            </a:r>
            <a:r>
              <a:rPr lang="pt-PT" b="1"/>
              <a:t>answers</a:t>
            </a:r>
            <a:endParaRPr lang="pt-PT" b="1"/>
          </a:p>
          <a:p>
            <a:pPr lvl="1">
              <a:defRPr/>
            </a:pPr>
            <a:r>
              <a:rPr lang="pt-PT"/>
              <a:t>Many</a:t>
            </a:r>
            <a:r>
              <a:rPr lang="pt-PT"/>
              <a:t> </a:t>
            </a:r>
            <a:r>
              <a:rPr lang="pt-PT"/>
              <a:t>columns</a:t>
            </a:r>
            <a:r>
              <a:rPr lang="pt-PT"/>
              <a:t> </a:t>
            </a:r>
            <a:r>
              <a:rPr lang="pt-PT"/>
              <a:t>ahve</a:t>
            </a:r>
            <a:r>
              <a:rPr lang="pt-PT"/>
              <a:t> </a:t>
            </a:r>
            <a:r>
              <a:rPr lang="pt-PT"/>
              <a:t>and</a:t>
            </a:r>
            <a:r>
              <a:rPr lang="pt-PT"/>
              <a:t> NA </a:t>
            </a:r>
            <a:r>
              <a:rPr lang="pt-PT"/>
              <a:t>value</a:t>
            </a:r>
            <a:r>
              <a:rPr lang="pt-PT"/>
              <a:t> </a:t>
            </a:r>
            <a:r>
              <a:rPr lang="pt-PT"/>
              <a:t>meaning</a:t>
            </a:r>
            <a:r>
              <a:rPr lang="pt-PT"/>
              <a:t> </a:t>
            </a:r>
            <a:r>
              <a:rPr lang="pt-PT"/>
              <a:t>that</a:t>
            </a:r>
            <a:r>
              <a:rPr lang="pt-PT"/>
              <a:t> </a:t>
            </a:r>
            <a:r>
              <a:rPr lang="pt-PT"/>
              <a:t>the</a:t>
            </a:r>
            <a:r>
              <a:rPr lang="pt-PT"/>
              <a:t> </a:t>
            </a:r>
            <a:r>
              <a:rPr lang="pt-PT"/>
              <a:t>customer</a:t>
            </a:r>
            <a:r>
              <a:rPr lang="pt-PT"/>
              <a:t> </a:t>
            </a:r>
            <a:r>
              <a:rPr lang="pt-PT"/>
              <a:t>did</a:t>
            </a:r>
            <a:r>
              <a:rPr lang="pt-PT"/>
              <a:t> </a:t>
            </a:r>
            <a:r>
              <a:rPr lang="pt-PT"/>
              <a:t>not</a:t>
            </a:r>
            <a:r>
              <a:rPr lang="pt-PT"/>
              <a:t> </a:t>
            </a:r>
            <a:r>
              <a:rPr lang="pt-PT"/>
              <a:t>answer</a:t>
            </a:r>
            <a:r>
              <a:rPr lang="pt-PT"/>
              <a:t> </a:t>
            </a:r>
            <a:r>
              <a:rPr lang="pt-PT"/>
              <a:t>if</a:t>
            </a:r>
            <a:r>
              <a:rPr lang="pt-PT"/>
              <a:t> </a:t>
            </a:r>
            <a:r>
              <a:rPr lang="pt-PT"/>
              <a:t>they</a:t>
            </a:r>
            <a:r>
              <a:rPr lang="pt-PT"/>
              <a:t> </a:t>
            </a:r>
            <a:r>
              <a:rPr lang="pt-PT"/>
              <a:t>subscribe</a:t>
            </a:r>
            <a:r>
              <a:rPr lang="pt-PT"/>
              <a:t> a </a:t>
            </a:r>
            <a:r>
              <a:rPr lang="pt-PT"/>
              <a:t>type</a:t>
            </a:r>
            <a:r>
              <a:rPr lang="pt-PT"/>
              <a:t> </a:t>
            </a:r>
            <a:r>
              <a:rPr lang="pt-PT"/>
              <a:t>of</a:t>
            </a:r>
            <a:r>
              <a:rPr lang="pt-PT"/>
              <a:t> </a:t>
            </a:r>
            <a:r>
              <a:rPr lang="pt-PT"/>
              <a:t>service</a:t>
            </a:r>
            <a:r>
              <a:rPr lang="pt-PT"/>
              <a:t> </a:t>
            </a:r>
            <a:r>
              <a:rPr lang="pt-PT"/>
              <a:t>or</a:t>
            </a:r>
            <a:r>
              <a:rPr lang="pt-PT"/>
              <a:t> </a:t>
            </a:r>
            <a:r>
              <a:rPr lang="pt-PT"/>
              <a:t>if</a:t>
            </a:r>
            <a:r>
              <a:rPr lang="pt-PT"/>
              <a:t> </a:t>
            </a:r>
            <a:r>
              <a:rPr lang="pt-PT"/>
              <a:t>they</a:t>
            </a:r>
            <a:r>
              <a:rPr lang="pt-PT"/>
              <a:t> use </a:t>
            </a:r>
            <a:r>
              <a:rPr lang="pt-PT"/>
              <a:t>specific</a:t>
            </a:r>
            <a:r>
              <a:rPr lang="pt-PT"/>
              <a:t> </a:t>
            </a:r>
            <a:r>
              <a:rPr lang="pt-PT"/>
              <a:t>service</a:t>
            </a:r>
            <a:r>
              <a:rPr lang="pt-PT"/>
              <a:t> for a </a:t>
            </a:r>
            <a:r>
              <a:rPr lang="pt-PT"/>
              <a:t>given</a:t>
            </a:r>
            <a:r>
              <a:rPr lang="pt-PT"/>
              <a:t> </a:t>
            </a:r>
            <a:r>
              <a:rPr lang="pt-PT"/>
              <a:t>purpose</a:t>
            </a:r>
            <a:r>
              <a:rPr lang="pt-PT"/>
              <a:t>. </a:t>
            </a:r>
            <a:r>
              <a:rPr lang="pt-PT"/>
              <a:t>We</a:t>
            </a:r>
            <a:r>
              <a:rPr lang="pt-PT"/>
              <a:t> assume </a:t>
            </a:r>
            <a:r>
              <a:rPr lang="pt-PT"/>
              <a:t>that</a:t>
            </a:r>
            <a:r>
              <a:rPr lang="pt-PT"/>
              <a:t> </a:t>
            </a:r>
            <a:r>
              <a:rPr lang="pt-PT"/>
              <a:t>if</a:t>
            </a:r>
            <a:r>
              <a:rPr lang="pt-PT"/>
              <a:t> </a:t>
            </a:r>
            <a:r>
              <a:rPr lang="pt-PT"/>
              <a:t>the</a:t>
            </a:r>
            <a:r>
              <a:rPr lang="pt-PT"/>
              <a:t> </a:t>
            </a:r>
            <a:r>
              <a:rPr lang="pt-PT"/>
              <a:t>answer</a:t>
            </a:r>
            <a:r>
              <a:rPr lang="pt-PT"/>
              <a:t> </a:t>
            </a:r>
            <a:r>
              <a:rPr lang="pt-PT"/>
              <a:t>is</a:t>
            </a:r>
            <a:r>
              <a:rPr lang="pt-PT"/>
              <a:t> </a:t>
            </a:r>
            <a:r>
              <a:rPr lang="pt-PT"/>
              <a:t>null</a:t>
            </a:r>
            <a:r>
              <a:rPr lang="pt-PT"/>
              <a:t> </a:t>
            </a:r>
            <a:r>
              <a:rPr lang="pt-PT"/>
              <a:t>that</a:t>
            </a:r>
            <a:r>
              <a:rPr lang="pt-PT"/>
              <a:t> </a:t>
            </a:r>
            <a:r>
              <a:rPr lang="pt-PT"/>
              <a:t>answer</a:t>
            </a:r>
            <a:r>
              <a:rPr lang="pt-PT"/>
              <a:t> </a:t>
            </a:r>
            <a:r>
              <a:rPr lang="pt-PT"/>
              <a:t>is</a:t>
            </a:r>
            <a:r>
              <a:rPr lang="pt-PT"/>
              <a:t> a No. For </a:t>
            </a:r>
            <a:r>
              <a:rPr lang="pt-PT"/>
              <a:t>example</a:t>
            </a:r>
            <a:r>
              <a:rPr lang="pt-PT"/>
              <a:t>, </a:t>
            </a:r>
            <a:r>
              <a:rPr lang="pt-PT"/>
              <a:t>when</a:t>
            </a:r>
            <a:r>
              <a:rPr lang="pt-PT"/>
              <a:t> a </a:t>
            </a:r>
            <a:r>
              <a:rPr lang="pt-PT"/>
              <a:t>customer</a:t>
            </a:r>
            <a:r>
              <a:rPr lang="pt-PT"/>
              <a:t> does </a:t>
            </a:r>
            <a:r>
              <a:rPr lang="pt-PT"/>
              <a:t>not</a:t>
            </a:r>
            <a:r>
              <a:rPr lang="pt-PT"/>
              <a:t> </a:t>
            </a:r>
            <a:r>
              <a:rPr lang="pt-PT"/>
              <a:t>say</a:t>
            </a:r>
            <a:r>
              <a:rPr lang="pt-PT"/>
              <a:t> </a:t>
            </a:r>
            <a:r>
              <a:rPr lang="pt-PT"/>
              <a:t>of</a:t>
            </a:r>
            <a:r>
              <a:rPr lang="pt-PT"/>
              <a:t> </a:t>
            </a:r>
            <a:r>
              <a:rPr lang="pt-PT"/>
              <a:t>he</a:t>
            </a:r>
            <a:r>
              <a:rPr lang="pt-PT"/>
              <a:t>/</a:t>
            </a:r>
            <a:r>
              <a:rPr lang="pt-PT"/>
              <a:t>she</a:t>
            </a:r>
            <a:r>
              <a:rPr lang="pt-PT"/>
              <a:t> </a:t>
            </a:r>
            <a:r>
              <a:rPr lang="pt-PT"/>
              <a:t>subscribes</a:t>
            </a:r>
            <a:r>
              <a:rPr lang="pt-PT"/>
              <a:t> to </a:t>
            </a:r>
            <a:r>
              <a:rPr lang="pt-PT"/>
              <a:t>an</a:t>
            </a:r>
            <a:r>
              <a:rPr lang="pt-PT"/>
              <a:t> </a:t>
            </a:r>
            <a:r>
              <a:rPr lang="pt-PT"/>
              <a:t>additional</a:t>
            </a:r>
            <a:r>
              <a:rPr lang="pt-PT"/>
              <a:t> online </a:t>
            </a:r>
            <a:r>
              <a:rPr lang="pt-PT"/>
              <a:t>security</a:t>
            </a:r>
            <a:r>
              <a:rPr lang="pt-PT"/>
              <a:t> </a:t>
            </a:r>
            <a:r>
              <a:rPr lang="pt-PT"/>
              <a:t>service</a:t>
            </a:r>
            <a:r>
              <a:rPr lang="pt-PT"/>
              <a:t> </a:t>
            </a:r>
            <a:r>
              <a:rPr lang="pt-PT"/>
              <a:t>provided</a:t>
            </a:r>
            <a:r>
              <a:rPr lang="pt-PT"/>
              <a:t> </a:t>
            </a:r>
            <a:r>
              <a:rPr lang="pt-PT"/>
              <a:t>by</a:t>
            </a:r>
            <a:r>
              <a:rPr lang="pt-PT"/>
              <a:t> </a:t>
            </a:r>
            <a:r>
              <a:rPr lang="pt-PT"/>
              <a:t>the</a:t>
            </a:r>
            <a:r>
              <a:rPr lang="pt-PT"/>
              <a:t> </a:t>
            </a:r>
            <a:r>
              <a:rPr lang="pt-PT"/>
              <a:t>company</a:t>
            </a:r>
            <a:r>
              <a:rPr lang="pt-PT"/>
              <a:t> </a:t>
            </a:r>
            <a:r>
              <a:rPr lang="pt-PT"/>
              <a:t>we</a:t>
            </a:r>
            <a:r>
              <a:rPr lang="pt-PT"/>
              <a:t> assume </a:t>
            </a:r>
            <a:r>
              <a:rPr lang="pt-PT"/>
              <a:t>that</a:t>
            </a:r>
            <a:r>
              <a:rPr lang="pt-PT"/>
              <a:t> </a:t>
            </a:r>
            <a:r>
              <a:rPr lang="pt-PT"/>
              <a:t>the</a:t>
            </a:r>
            <a:r>
              <a:rPr lang="pt-PT"/>
              <a:t> </a:t>
            </a:r>
            <a:r>
              <a:rPr lang="pt-PT"/>
              <a:t>answer</a:t>
            </a:r>
            <a:r>
              <a:rPr lang="pt-PT"/>
              <a:t> </a:t>
            </a:r>
            <a:r>
              <a:rPr lang="pt-PT"/>
              <a:t>if</a:t>
            </a:r>
            <a:r>
              <a:rPr lang="pt-PT"/>
              <a:t> a No;</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pt-PT"/>
              <a:t>Tools</a:t>
            </a:r>
            <a:r>
              <a:rPr lang="pt-PT"/>
              <a:t> </a:t>
            </a:r>
            <a:r>
              <a:rPr lang="pt-PT"/>
              <a:t>and</a:t>
            </a:r>
            <a:r>
              <a:rPr lang="pt-PT"/>
              <a:t> </a:t>
            </a:r>
            <a:r>
              <a:rPr lang="pt-PT"/>
              <a:t>algorithms</a:t>
            </a:r>
            <a:endParaRPr/>
          </a:p>
        </p:txBody>
      </p:sp>
      <p:sp>
        <p:nvSpPr>
          <p:cNvPr id="3" name="Marcador de Posição de Conteúdo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compatLnSpc="0">
            <a:normAutofit fontScale="50000" lnSpcReduction="20000"/>
          </a:bodyPr>
          <a:lstStyle/>
          <a:p>
            <a:pPr>
              <a:defRPr/>
            </a:pPr>
            <a:r>
              <a:rPr lang="en-GB" sz="2800" b="0" i="0" u="none" strike="noStrike" cap="none" spc="0">
                <a:solidFill>
                  <a:srgbClr val="FFFFFF">
                    <a:alpha val="70000"/>
                  </a:srgbClr>
                </a:solidFill>
                <a:latin typeface="+mn-lt"/>
                <a:ea typeface="+mn-ea"/>
                <a:cs typeface="+mn-cs"/>
              </a:rPr>
              <a:t>For this assignment we will use some python tools and libraries also used in classes which are:</a:t>
            </a:r>
            <a:endParaRPr sz="2800">
              <a:solidFill>
                <a:srgbClr val="FFFFFF">
                  <a:alpha val="70000"/>
                </a:srgbClr>
              </a:solidFill>
            </a:endParaRPr>
          </a:p>
          <a:p>
            <a:pPr>
              <a:defRPr/>
            </a:pPr>
            <a:r>
              <a:rPr lang="en-GB" sz="2800" b="0" i="0" u="none" strike="noStrike" cap="none" spc="0">
                <a:solidFill>
                  <a:srgbClr val="FFFFFF">
                    <a:alpha val="70000"/>
                  </a:srgbClr>
                </a:solidFill>
                <a:latin typeface="+mn-lt"/>
                <a:ea typeface="+mn-ea"/>
                <a:cs typeface="+mn-cs"/>
              </a:rPr>
              <a:t>numpy</a:t>
            </a:r>
            <a:r>
              <a:rPr lang="en-GB" sz="2800" b="0" i="0" u="none" strike="noStrike" cap="none" spc="0">
                <a:solidFill>
                  <a:srgbClr val="FFFFFF">
                    <a:alpha val="70000"/>
                  </a:srgbClr>
                </a:solidFill>
                <a:latin typeface="+mn-lt"/>
                <a:ea typeface="+mn-ea"/>
                <a:cs typeface="+mn-cs"/>
              </a:rPr>
              <a:t> (</a:t>
            </a:r>
            <a:r>
              <a:rPr lang="en-GB" sz="2800" b="0" i="0" u="none" strike="noStrike" cap="none" spc="0">
                <a:solidFill>
                  <a:schemeClr val="tx1">
                    <a:alpha val="70000"/>
                  </a:schemeClr>
                </a:solidFill>
                <a:latin typeface="+mn-lt"/>
                <a:ea typeface="Avenir Next LT Pro"/>
                <a:cs typeface="Avenir Next LT Pro"/>
              </a:rPr>
              <a:t>library used for working with arrays</a:t>
            </a:r>
            <a:r>
              <a:rPr lang="en-GB" sz="2800" b="0" i="0" u="none" strike="noStrike" cap="none" spc="0">
                <a:solidFill>
                  <a:srgbClr val="FFFFFF">
                    <a:alpha val="70000"/>
                  </a:srgbClr>
                </a:solidFill>
                <a:latin typeface="+mn-lt"/>
                <a:ea typeface="+mn-ea"/>
                <a:cs typeface="+mn-cs"/>
              </a:rPr>
              <a:t>);</a:t>
            </a:r>
            <a:endParaRPr sz="2800"/>
          </a:p>
          <a:p>
            <a:pPr>
              <a:defRPr/>
            </a:pPr>
            <a:r>
              <a:rPr lang="en-GB" sz="2800" b="0" i="0" u="none" strike="noStrike" cap="none" spc="0">
                <a:solidFill>
                  <a:srgbClr val="FFFFFF">
                    <a:alpha val="70000"/>
                  </a:srgbClr>
                </a:solidFill>
                <a:latin typeface="+mn-lt"/>
                <a:ea typeface="+mn-ea"/>
                <a:cs typeface="+mn-cs"/>
              </a:rPr>
              <a:t>pandas (</a:t>
            </a:r>
            <a:r>
              <a:rPr lang="en-GB" sz="2800" b="0" i="0" u="none" strike="noStrike" cap="none" spc="0">
                <a:solidFill>
                  <a:schemeClr val="tx1">
                    <a:alpha val="70000"/>
                  </a:schemeClr>
                </a:solidFill>
                <a:latin typeface="+mn-lt"/>
                <a:ea typeface="Avenir Next LT Pro"/>
                <a:cs typeface="Avenir Next LT Pro"/>
              </a:rPr>
              <a:t>data science/data analysis and machine learning tasks</a:t>
            </a:r>
            <a:r>
              <a:rPr lang="en-GB" sz="2800" b="0" i="0" u="none" strike="noStrike" cap="none" spc="0">
                <a:solidFill>
                  <a:srgbClr val="FFFFFF">
                    <a:alpha val="70000"/>
                  </a:srgbClr>
                </a:solidFill>
                <a:latin typeface="+mn-lt"/>
                <a:ea typeface="+mn-ea"/>
                <a:cs typeface="+mn-cs"/>
              </a:rPr>
              <a:t>);</a:t>
            </a:r>
            <a:endParaRPr sz="2800"/>
          </a:p>
          <a:p>
            <a:pPr>
              <a:defRPr/>
            </a:pPr>
            <a:r>
              <a:rPr lang="en-GB" sz="2800" b="0" i="0" u="none" strike="noStrike" cap="none" spc="0">
                <a:solidFill>
                  <a:srgbClr val="FFFFFF">
                    <a:alpha val="70000"/>
                  </a:srgbClr>
                </a:solidFill>
                <a:latin typeface="+mn-lt"/>
                <a:ea typeface="+mn-ea"/>
                <a:cs typeface="+mn-cs"/>
              </a:rPr>
              <a:t>cikit</a:t>
            </a:r>
            <a:r>
              <a:rPr lang="en-GB" sz="2800" b="0" i="0" u="none" strike="noStrike" cap="none" spc="0">
                <a:solidFill>
                  <a:srgbClr val="FFFFFF">
                    <a:alpha val="70000"/>
                  </a:srgbClr>
                </a:solidFill>
                <a:latin typeface="+mn-lt"/>
                <a:ea typeface="+mn-ea"/>
                <a:cs typeface="+mn-cs"/>
              </a:rPr>
              <a:t>-learn (</a:t>
            </a:r>
            <a:r>
              <a:rPr lang="en-GB" sz="2800" b="0" i="0" u="none" strike="noStrike" cap="none" spc="0">
                <a:solidFill>
                  <a:schemeClr val="tx1">
                    <a:alpha val="70000"/>
                  </a:schemeClr>
                </a:solidFill>
                <a:latin typeface="+mn-lt"/>
                <a:ea typeface="Avenir Next LT Pro"/>
                <a:cs typeface="Avenir Next LT Pro"/>
              </a:rPr>
              <a:t>machine learning and statistical </a:t>
            </a:r>
            <a:r>
              <a:rPr lang="en-GB" sz="2800" b="0" i="0" u="none" strike="noStrike" cap="none" spc="0">
                <a:solidFill>
                  <a:schemeClr val="tx1">
                    <a:alpha val="70000"/>
                  </a:schemeClr>
                </a:solidFill>
                <a:latin typeface="+mn-lt"/>
                <a:ea typeface="Avenir Next LT Pro"/>
                <a:cs typeface="Avenir Next LT Pro"/>
              </a:rPr>
              <a:t>modeling</a:t>
            </a:r>
            <a:r>
              <a:rPr lang="en-GB" sz="2800" b="0" i="0" u="none" strike="noStrike" cap="none" spc="0">
                <a:solidFill>
                  <a:schemeClr val="tx1">
                    <a:alpha val="70000"/>
                  </a:schemeClr>
                </a:solidFill>
                <a:latin typeface="+mn-lt"/>
                <a:ea typeface="Avenir Next LT Pro"/>
                <a:cs typeface="Avenir Next LT Pro"/>
              </a:rPr>
              <a:t> including classification, regression, clustering and dimensionality reduction</a:t>
            </a:r>
            <a:r>
              <a:rPr lang="en-GB" sz="2800" b="0" i="0" u="none" strike="noStrike" cap="none" spc="0">
                <a:solidFill>
                  <a:srgbClr val="FFFFFF">
                    <a:alpha val="70000"/>
                  </a:srgbClr>
                </a:solidFill>
                <a:latin typeface="+mn-lt"/>
                <a:ea typeface="+mn-ea"/>
                <a:cs typeface="+mn-cs"/>
              </a:rPr>
              <a:t>); </a:t>
            </a:r>
            <a:endParaRPr sz="2800"/>
          </a:p>
          <a:p>
            <a:pPr>
              <a:defRPr/>
            </a:pPr>
            <a:r>
              <a:rPr lang="en-GB" sz="2800" b="0" i="0" u="none" strike="noStrike" cap="none" spc="0">
                <a:solidFill>
                  <a:srgbClr val="FFFFFF">
                    <a:alpha val="70000"/>
                  </a:srgbClr>
                </a:solidFill>
                <a:latin typeface="+mn-lt"/>
                <a:ea typeface="+mn-ea"/>
                <a:cs typeface="+mn-cs"/>
              </a:rPr>
              <a:t>matplotlib (</a:t>
            </a:r>
            <a:r>
              <a:rPr lang="en-GB" sz="2800" b="0" i="0" u="none" strike="noStrike" cap="none" spc="0">
                <a:solidFill>
                  <a:schemeClr val="tx1">
                    <a:alpha val="70000"/>
                  </a:schemeClr>
                </a:solidFill>
                <a:latin typeface="+mn-lt"/>
                <a:ea typeface="Avenir Next LT Pro"/>
                <a:cs typeface="Avenir Next LT Pro"/>
              </a:rPr>
              <a:t>comprehensive library for creating static, animated, and interactive visualizations in Python</a:t>
            </a:r>
            <a:r>
              <a:rPr lang="en-GB" sz="2800" b="0" i="0" u="none" strike="noStrike" cap="none" spc="0">
                <a:solidFill>
                  <a:srgbClr val="FFFFFF">
                    <a:alpha val="70000"/>
                  </a:srgbClr>
                </a:solidFill>
                <a:latin typeface="+mn-lt"/>
                <a:ea typeface="+mn-ea"/>
                <a:cs typeface="+mn-cs"/>
              </a:rPr>
              <a:t>);</a:t>
            </a:r>
            <a:endParaRPr sz="2800"/>
          </a:p>
          <a:p>
            <a:pPr>
              <a:defRPr/>
            </a:pPr>
            <a:r>
              <a:rPr lang="en-GB" sz="2800" b="0" i="0" u="none" strike="noStrike" cap="none" spc="0">
                <a:solidFill>
                  <a:srgbClr val="FFFFFF">
                    <a:alpha val="70000"/>
                  </a:srgbClr>
                </a:solidFill>
                <a:latin typeface="+mn-lt"/>
                <a:ea typeface="+mn-ea"/>
                <a:cs typeface="+mn-cs"/>
              </a:rPr>
              <a:t>seaborn (</a:t>
            </a:r>
            <a:r>
              <a:rPr lang="en-GB" sz="2800" b="0" i="0" u="none" strike="noStrike" cap="none" spc="0">
                <a:solidFill>
                  <a:schemeClr val="tx1">
                    <a:alpha val="70000"/>
                  </a:schemeClr>
                </a:solidFill>
                <a:latin typeface="+mn-lt"/>
                <a:ea typeface="Avenir Next LT Pro"/>
                <a:cs typeface="Avenir Next LT Pro"/>
              </a:rPr>
              <a:t>uses Matplotlib underneath to plot graphs</a:t>
            </a:r>
            <a:r>
              <a:rPr lang="en-GB" sz="2800" b="0" i="0" u="none" strike="noStrike" cap="none" spc="0">
                <a:solidFill>
                  <a:srgbClr val="FFFFFF">
                    <a:alpha val="70000"/>
                  </a:srgbClr>
                </a:solidFill>
                <a:latin typeface="+mn-lt"/>
                <a:ea typeface="+mn-ea"/>
                <a:cs typeface="+mn-cs"/>
              </a:rPr>
              <a:t>),</a:t>
            </a:r>
            <a:endParaRPr/>
          </a:p>
          <a:p>
            <a:pPr>
              <a:defRPr/>
            </a:pPr>
            <a:r>
              <a:rPr lang="pt-PT">
                <a:solidFill>
                  <a:srgbClr val="FFFFFF">
                    <a:alpha val="70000"/>
                  </a:srgbClr>
                </a:solidFill>
              </a:rPr>
              <a:t>p</a:t>
            </a:r>
            <a:r>
              <a:rPr lang="pt-PT" sz="2800">
                <a:solidFill>
                  <a:srgbClr val="FFFFFF">
                    <a:alpha val="70000"/>
                  </a:srgbClr>
                </a:solidFill>
              </a:rPr>
              <a:t>lotpy</a:t>
            </a:r>
            <a:r>
              <a:rPr lang="pt-PT">
                <a:solidFill>
                  <a:srgbClr val="FFFFFF">
                    <a:alpha val="70000"/>
                  </a:srgbClr>
                </a:solidFill>
              </a:rPr>
              <a:t>;</a:t>
            </a:r>
            <a:endParaRPr sz="2800">
              <a:solidFill>
                <a:srgbClr val="FFFFFF">
                  <a:alpha val="70000"/>
                </a:srgbClr>
              </a:solidFill>
            </a:endParaRPr>
          </a:p>
          <a:p>
            <a:pPr>
              <a:defRPr/>
            </a:pPr>
            <a:r>
              <a:rPr lang="en-GB" sz="2800" b="0" i="0" u="none" strike="noStrike" cap="none" spc="0">
                <a:solidFill>
                  <a:srgbClr val="FFFFFF">
                    <a:alpha val="70000"/>
                  </a:srgbClr>
                </a:solidFill>
                <a:latin typeface="+mn-lt"/>
                <a:ea typeface="+mn-ea"/>
                <a:cs typeface="+mn-cs"/>
              </a:rPr>
              <a:t>Our work will be developed in a python notebook- In our case </a:t>
            </a:r>
            <a:r>
              <a:rPr lang="en-GB" sz="2800" b="0" i="0" u="none" strike="noStrike" cap="none" spc="0">
                <a:solidFill>
                  <a:srgbClr val="FFFFFF">
                    <a:alpha val="70000"/>
                  </a:srgbClr>
                </a:solidFill>
                <a:latin typeface="+mn-lt"/>
                <a:ea typeface="+mn-ea"/>
                <a:cs typeface="+mn-cs"/>
              </a:rPr>
              <a:t>Jupyter</a:t>
            </a:r>
            <a:r>
              <a:rPr lang="en-GB" sz="2800" b="0" i="0" u="none" strike="noStrike" cap="none" spc="0">
                <a:solidFill>
                  <a:srgbClr val="FFFFFF">
                    <a:alpha val="70000"/>
                  </a:srgbClr>
                </a:solidFill>
                <a:latin typeface="+mn-lt"/>
                <a:ea typeface="+mn-ea"/>
                <a:cs typeface="+mn-cs"/>
              </a:rPr>
              <a:t> Notebook, so this packages come standard with the Anaconda python distribution;</a:t>
            </a:r>
            <a:endParaRPr sz="2800"/>
          </a:p>
          <a:p>
            <a:pPr>
              <a:defRPr/>
            </a:pPr>
            <a:r>
              <a:rPr lang="en-GB" sz="2800" b="0" i="0" u="none" strike="noStrike" cap="none" spc="0">
                <a:solidFill>
                  <a:srgbClr val="FFFFFF">
                    <a:alpha val="70000"/>
                  </a:srgbClr>
                </a:solidFill>
                <a:latin typeface="+mn-lt"/>
                <a:ea typeface="+mn-ea"/>
                <a:cs typeface="+mn-cs"/>
              </a:rPr>
              <a:t>To reach the main goal, we need to implement some classification algorithms for supervised learning such as Support Vector Machine, K-Nearest Neighbours or Decision Tree Classification;</a:t>
            </a:r>
            <a:endParaRPr sz="28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8" name="Marcador de Posição de Conteúdo 2" hidden="0"/>
          <p:cNvSpPr>
            <a:spLocks noGrp="1"/>
          </p:cNvSpPr>
          <p:nvPr isPhoto="0" userDrawn="0">
            <p:ph idx="1" hasCustomPrompt="0"/>
          </p:nvPr>
        </p:nvSpPr>
        <p:spPr bwMode="auto">
          <a:xfrm>
            <a:off x="762000" y="2286000"/>
            <a:ext cx="10668000" cy="3818083"/>
          </a:xfrm>
        </p:spPr>
        <p:txBody>
          <a:bodyPr vertOverflow="overflow" horzOverflow="clip" vert="horz" wrap="square" lIns="91440" tIns="45720" rIns="91440" bIns="45720" numCol="1" spcCol="0" rtlCol="0" fromWordArt="0" anchor="t" anchorCtr="0" forceAA="0" upright="0" compatLnSpc="0">
            <a:normAutofit/>
          </a:bodyPr>
          <a:lstStyle/>
          <a:p>
            <a:pPr>
              <a:defRPr/>
            </a:pPr>
            <a:r>
              <a:rPr lang="en-GB" sz="2800" b="0" i="0" u="none" strike="noStrike" cap="none" spc="0">
                <a:solidFill>
                  <a:schemeClr val="tx1">
                    <a:alpha val="70000"/>
                  </a:schemeClr>
                </a:solidFill>
                <a:latin typeface="Avenir Next LT Pro"/>
                <a:ea typeface="Avenir Next LT Pro"/>
                <a:cs typeface="Avenir Next LT Pro"/>
              </a:rPr>
              <a:t>We analysed some of the data provided and made a few changes, in order to easily have a better approach for our solution of the problem. Then we created some graphics and plots, of different types and with different data, for a user friendly comprehension of the data to study.</a:t>
            </a:r>
            <a:r>
              <a:rPr lang="pt-PT">
                <a:solidFill>
                  <a:schemeClr val="tx1"/>
                </a:solidFill>
                <a:latin typeface="Helvetica Neue"/>
              </a:rPr>
              <a:t> </a:t>
            </a:r>
            <a:endParaRPr/>
          </a:p>
        </p:txBody>
      </p:sp>
      <p:sp>
        <p:nvSpPr>
          <p:cNvPr id="2" name="Título 1" hidden="0"/>
          <p:cNvSpPr>
            <a:spLocks noGrp="1"/>
          </p:cNvSpPr>
          <p:nvPr isPhoto="0" userDrawn="0">
            <p:ph type="title" hasCustomPrompt="0"/>
          </p:nvPr>
        </p:nvSpPr>
        <p:spPr bwMode="auto"/>
        <p:txBody>
          <a:bodyPr/>
          <a:lstStyle/>
          <a:p>
            <a:pPr>
              <a:defRPr/>
            </a:pPr>
            <a:r>
              <a:rPr lang="pt-PT"/>
              <a:t>Data </a:t>
            </a:r>
            <a:r>
              <a:rPr lang="pt-PT"/>
              <a:t>Visualization</a:t>
            </a:r>
            <a:endParaRPr lang="pt-PT"/>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a:xfrm>
            <a:off x="527778" y="231098"/>
            <a:ext cx="10667999" cy="1523999"/>
          </a:xfrm>
        </p:spPr>
        <p:txBody>
          <a:bodyPr/>
          <a:lstStyle/>
          <a:p>
            <a:pPr>
              <a:defRPr/>
            </a:pPr>
            <a:r>
              <a:rPr lang="pt-PT"/>
              <a:t>Data </a:t>
            </a:r>
            <a:r>
              <a:rPr lang="pt-PT"/>
              <a:t>Visualization</a:t>
            </a:r>
            <a:r>
              <a:rPr lang="pt-PT"/>
              <a:t> – Some </a:t>
            </a:r>
            <a:r>
              <a:rPr lang="pt-PT"/>
              <a:t>Examples</a:t>
            </a:r>
            <a:endParaRPr lang="pt-PT"/>
          </a:p>
        </p:txBody>
      </p:sp>
      <p:sp>
        <p:nvSpPr>
          <p:cNvPr id="1088110543" name="" hidden="0"/>
          <p:cNvSpPr/>
          <p:nvPr isPhoto="0" userDrawn="0"/>
        </p:nvSpPr>
        <p:spPr bwMode="auto">
          <a:xfrm flipH="0" flipV="0">
            <a:off x="6496338" y="4665326"/>
            <a:ext cx="157163"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328277708" name="" hidden="0"/>
          <p:cNvPicPr>
            <a:picLocks noChangeAspect="1"/>
          </p:cNvPicPr>
          <p:nvPr isPhoto="0" userDrawn="0"/>
        </p:nvPicPr>
        <p:blipFill>
          <a:blip r:embed="rId2"/>
          <a:stretch/>
        </p:blipFill>
        <p:spPr bwMode="auto">
          <a:xfrm flipH="0" flipV="0">
            <a:off x="293557" y="1755098"/>
            <a:ext cx="4860909" cy="3330017"/>
          </a:xfrm>
          <a:prstGeom prst="rect">
            <a:avLst/>
          </a:prstGeom>
        </p:spPr>
      </p:pic>
      <p:sp>
        <p:nvSpPr>
          <p:cNvPr id="1139032103" name="" hidden="0"/>
          <p:cNvSpPr/>
          <p:nvPr isPhoto="0" userDrawn="0"/>
        </p:nvSpPr>
        <p:spPr bwMode="auto">
          <a:xfrm>
            <a:off x="6983518" y="5337372"/>
            <a:ext cx="254916"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020920346" name="" hidden="0"/>
          <p:cNvSpPr/>
          <p:nvPr isPhoto="0" userDrawn="0"/>
        </p:nvSpPr>
        <p:spPr bwMode="auto">
          <a:xfrm>
            <a:off x="5968559" y="3291840"/>
            <a:ext cx="254916"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051285458" name="" hidden="0"/>
          <p:cNvSpPr/>
          <p:nvPr isPhoto="0" userDrawn="0"/>
        </p:nvSpPr>
        <p:spPr bwMode="auto">
          <a:xfrm flipH="0" flipV="0">
            <a:off x="11295865" y="4603479"/>
            <a:ext cx="175334"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797140811" name="" hidden="0"/>
          <p:cNvPicPr>
            <a:picLocks noChangeAspect="1"/>
          </p:cNvPicPr>
          <p:nvPr isPhoto="0" userDrawn="0"/>
        </p:nvPicPr>
        <p:blipFill>
          <a:blip r:embed="rId3"/>
          <a:stretch/>
        </p:blipFill>
        <p:spPr bwMode="auto">
          <a:xfrm flipH="0" flipV="0">
            <a:off x="5514682" y="1912866"/>
            <a:ext cx="6496338" cy="3123743"/>
          </a:xfrm>
          <a:prstGeom prst="rect">
            <a:avLst/>
          </a:prstGeom>
        </p:spPr>
      </p:pic>
      <p:sp>
        <p:nvSpPr>
          <p:cNvPr id="651607407" name="" hidden="0"/>
          <p:cNvSpPr txBox="1"/>
          <p:nvPr isPhoto="0" userDrawn="0"/>
        </p:nvSpPr>
        <p:spPr bwMode="auto">
          <a:xfrm flipH="0" flipV="0">
            <a:off x="1563073" y="5154474"/>
            <a:ext cx="1983145"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Churn distribution</a:t>
            </a:r>
            <a:endParaRPr/>
          </a:p>
        </p:txBody>
      </p:sp>
      <p:sp>
        <p:nvSpPr>
          <p:cNvPr id="1629596283" name="" hidden="0"/>
          <p:cNvSpPr txBox="1"/>
          <p:nvPr isPhoto="0" userDrawn="0"/>
        </p:nvSpPr>
        <p:spPr bwMode="auto">
          <a:xfrm flipH="0" flipV="0">
            <a:off x="7808975" y="5085115"/>
            <a:ext cx="2482817"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Correlation HeatMap</a:t>
            </a:r>
            <a:endParaRPr/>
          </a:p>
        </p:txBody>
      </p:sp>
      <p:sp>
        <p:nvSpPr>
          <p:cNvPr id="197478808" name="" hidden="0"/>
          <p:cNvSpPr txBox="1"/>
          <p:nvPr isPhoto="0" userDrawn="0"/>
        </p:nvSpPr>
        <p:spPr bwMode="auto">
          <a:xfrm flipH="0" flipV="0">
            <a:off x="579344" y="5949221"/>
            <a:ext cx="7575495"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Many other examples can be found in the notebook</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pt-PT" sz="3600"/>
              <a:t>Developed</a:t>
            </a:r>
            <a:r>
              <a:rPr lang="pt-PT" sz="3600"/>
              <a:t> </a:t>
            </a:r>
            <a:r>
              <a:rPr lang="pt-PT" sz="3600"/>
              <a:t>Algorithms</a:t>
            </a:r>
            <a:r>
              <a:rPr lang="pt-PT" sz="3600"/>
              <a:t> - </a:t>
            </a:r>
            <a:r>
              <a:rPr lang="pt-PT" sz="3600"/>
              <a:t>Supervised</a:t>
            </a:r>
            <a:r>
              <a:rPr lang="pt-PT" sz="3600"/>
              <a:t> Learning</a:t>
            </a:r>
            <a:endParaRPr sz="3600"/>
          </a:p>
        </p:txBody>
      </p:sp>
      <p:sp>
        <p:nvSpPr>
          <p:cNvPr id="3" name="Marcador de Posição de Conteúdo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fontScale="65000" lnSpcReduction="7000"/>
          </a:bodyPr>
          <a:lstStyle/>
          <a:p>
            <a:pPr>
              <a:defRPr/>
            </a:pPr>
            <a:r>
              <a:rPr lang="pt-PT"/>
              <a:t>For our datset training we used 6 models: </a:t>
            </a:r>
            <a:r>
              <a:rPr lang="pt-PT" sz="2800" b="0" i="0" u="none" strike="noStrike" cap="none" spc="0">
                <a:solidFill>
                  <a:schemeClr val="tx1">
                    <a:alpha val="70000"/>
                  </a:schemeClr>
                </a:solidFill>
                <a:latin typeface="+mn-lt"/>
                <a:ea typeface="+mn-ea"/>
                <a:cs typeface="+mn-cs"/>
              </a:rPr>
              <a:t>Decision</a:t>
            </a:r>
            <a:r>
              <a:rPr lang="pt-PT" sz="2800" b="0" i="0" u="none" strike="noStrike" cap="none" spc="0">
                <a:solidFill>
                  <a:schemeClr val="tx1">
                    <a:alpha val="70000"/>
                  </a:schemeClr>
                </a:solidFill>
                <a:latin typeface="+mn-lt"/>
                <a:ea typeface="+mn-ea"/>
                <a:cs typeface="+mn-cs"/>
              </a:rPr>
              <a:t> </a:t>
            </a:r>
            <a:r>
              <a:rPr lang="pt-PT" sz="2800" b="0" i="0" u="none" strike="noStrike" cap="none" spc="0">
                <a:solidFill>
                  <a:schemeClr val="tx1">
                    <a:alpha val="70000"/>
                  </a:schemeClr>
                </a:solidFill>
                <a:latin typeface="+mn-lt"/>
                <a:ea typeface="+mn-ea"/>
                <a:cs typeface="+mn-cs"/>
              </a:rPr>
              <a:t>Tree</a:t>
            </a:r>
            <a:r>
              <a:rPr lang="pt-PT" sz="2800" b="0" i="0" u="none" strike="noStrike" cap="none" spc="0">
                <a:solidFill>
                  <a:schemeClr val="tx1">
                    <a:alpha val="70000"/>
                  </a:schemeClr>
                </a:solidFill>
                <a:latin typeface="+mn-lt"/>
                <a:ea typeface="+mn-ea"/>
                <a:cs typeface="+mn-cs"/>
              </a:rPr>
              <a:t> </a:t>
            </a:r>
            <a:r>
              <a:rPr lang="pt-PT" sz="2800" b="0" i="0" u="none" strike="noStrike" cap="none" spc="0">
                <a:solidFill>
                  <a:schemeClr val="tx1">
                    <a:alpha val="70000"/>
                  </a:schemeClr>
                </a:solidFill>
                <a:latin typeface="+mn-lt"/>
                <a:ea typeface="+mn-ea"/>
                <a:cs typeface="+mn-cs"/>
              </a:rPr>
              <a:t>Classifier,</a:t>
            </a:r>
            <a:r>
              <a:rPr lang="pt-PT" sz="2800" b="0" i="0" u="none" strike="noStrike" cap="none" spc="0">
                <a:solidFill>
                  <a:schemeClr val="tx1">
                    <a:alpha val="70000"/>
                  </a:schemeClr>
                </a:solidFill>
                <a:latin typeface="+mn-lt"/>
                <a:ea typeface="+mn-ea"/>
                <a:cs typeface="+mn-cs"/>
              </a:rPr>
              <a:t> Neural Networks, </a:t>
            </a:r>
            <a:r>
              <a:rPr lang="pt-PT" sz="2800" b="0" i="0" u="none" strike="noStrike" cap="none" spc="0">
                <a:solidFill>
                  <a:schemeClr val="tx1">
                    <a:alpha val="70000"/>
                  </a:schemeClr>
                </a:solidFill>
                <a:latin typeface="+mn-lt"/>
                <a:ea typeface="+mn-ea"/>
                <a:cs typeface="+mn-cs"/>
              </a:rPr>
              <a:t>Support</a:t>
            </a:r>
            <a:r>
              <a:rPr lang="pt-PT" sz="2800" b="0" i="0" u="none" strike="noStrike" cap="none" spc="0">
                <a:solidFill>
                  <a:schemeClr val="tx1">
                    <a:alpha val="70000"/>
                  </a:schemeClr>
                </a:solidFill>
                <a:latin typeface="+mn-lt"/>
                <a:ea typeface="+mn-ea"/>
                <a:cs typeface="+mn-cs"/>
              </a:rPr>
              <a:t> </a:t>
            </a:r>
            <a:r>
              <a:rPr lang="pt-PT" sz="2800" b="0" i="0" u="none" strike="noStrike" cap="none" spc="0">
                <a:solidFill>
                  <a:schemeClr val="tx1">
                    <a:alpha val="70000"/>
                  </a:schemeClr>
                </a:solidFill>
                <a:latin typeface="+mn-lt"/>
                <a:ea typeface="+mn-ea"/>
                <a:cs typeface="+mn-cs"/>
              </a:rPr>
              <a:t>Vector</a:t>
            </a:r>
            <a:r>
              <a:rPr lang="pt-PT" sz="2800" b="0" i="0" u="none" strike="noStrike" cap="none" spc="0">
                <a:solidFill>
                  <a:schemeClr val="tx1">
                    <a:alpha val="70000"/>
                  </a:schemeClr>
                </a:solidFill>
                <a:latin typeface="+mn-lt"/>
                <a:ea typeface="+mn-ea"/>
                <a:cs typeface="+mn-cs"/>
              </a:rPr>
              <a:t> </a:t>
            </a:r>
            <a:r>
              <a:rPr lang="pt-PT" sz="2800" b="0" i="0" u="none" strike="noStrike" cap="none" spc="0">
                <a:solidFill>
                  <a:schemeClr val="tx1">
                    <a:alpha val="70000"/>
                  </a:schemeClr>
                </a:solidFill>
                <a:latin typeface="+mn-lt"/>
                <a:ea typeface="+mn-ea"/>
                <a:cs typeface="+mn-cs"/>
              </a:rPr>
              <a:t>Classification</a:t>
            </a:r>
            <a:r>
              <a:rPr lang="pt-PT" sz="2800" b="0" i="0" u="none" strike="noStrike" cap="none" spc="0">
                <a:solidFill>
                  <a:schemeClr val="tx1">
                    <a:alpha val="70000"/>
                  </a:schemeClr>
                </a:solidFill>
                <a:latin typeface="Avenir Next LT Pro"/>
                <a:ea typeface="Arial"/>
                <a:cs typeface="Arial"/>
              </a:rPr>
              <a:t>, </a:t>
            </a:r>
            <a:r>
              <a:rPr lang="pt-PT" sz="2800" b="0" i="0" u="none" strike="noStrike" cap="none" spc="0">
                <a:solidFill>
                  <a:schemeClr val="tx1">
                    <a:alpha val="70000"/>
                  </a:schemeClr>
                </a:solidFill>
                <a:latin typeface="+mn-lt"/>
                <a:ea typeface="+mn-ea"/>
                <a:cs typeface="+mn-cs"/>
              </a:rPr>
              <a:t>K-</a:t>
            </a:r>
            <a:r>
              <a:rPr lang="pt-PT" sz="2800" b="0" i="0" u="none" strike="noStrike" cap="none" spc="0">
                <a:solidFill>
                  <a:schemeClr val="tx1">
                    <a:alpha val="70000"/>
                  </a:schemeClr>
                </a:solidFill>
                <a:latin typeface="+mn-lt"/>
                <a:ea typeface="+mn-ea"/>
                <a:cs typeface="+mn-cs"/>
              </a:rPr>
              <a:t>Nearest</a:t>
            </a:r>
            <a:r>
              <a:rPr lang="pt-PT" sz="2800" b="0" i="0" u="none" strike="noStrike" cap="none" spc="0">
                <a:solidFill>
                  <a:schemeClr val="tx1">
                    <a:alpha val="70000"/>
                  </a:schemeClr>
                </a:solidFill>
                <a:latin typeface="+mn-lt"/>
                <a:ea typeface="+mn-ea"/>
                <a:cs typeface="+mn-cs"/>
              </a:rPr>
              <a:t> </a:t>
            </a:r>
            <a:r>
              <a:rPr lang="pt-PT" sz="2800" b="0" i="0" u="none" strike="noStrike" cap="none" spc="0">
                <a:solidFill>
                  <a:schemeClr val="tx1">
                    <a:alpha val="70000"/>
                  </a:schemeClr>
                </a:solidFill>
                <a:latin typeface="+mn-lt"/>
                <a:ea typeface="+mn-ea"/>
                <a:cs typeface="+mn-cs"/>
              </a:rPr>
              <a:t>Neighbors</a:t>
            </a:r>
            <a:r>
              <a:rPr lang="pt-PT"/>
              <a:t>, </a:t>
            </a:r>
            <a:r>
              <a:rPr lang="pt-PT" sz="2800" b="0" i="0" u="none" strike="noStrike" cap="none" spc="0">
                <a:solidFill>
                  <a:schemeClr val="tx1">
                    <a:alpha val="70000"/>
                  </a:schemeClr>
                </a:solidFill>
                <a:latin typeface="+mn-lt"/>
                <a:ea typeface="+mn-ea"/>
                <a:cs typeface="+mn-cs"/>
              </a:rPr>
              <a:t>Logistic</a:t>
            </a:r>
            <a:r>
              <a:rPr lang="pt-PT" sz="2800" b="0" i="0" u="none" strike="noStrike" cap="none" spc="0">
                <a:solidFill>
                  <a:schemeClr val="tx1">
                    <a:alpha val="70000"/>
                  </a:schemeClr>
                </a:solidFill>
                <a:latin typeface="+mn-lt"/>
                <a:ea typeface="+mn-ea"/>
                <a:cs typeface="+mn-cs"/>
              </a:rPr>
              <a:t> </a:t>
            </a:r>
            <a:r>
              <a:rPr lang="pt-PT" sz="2800" b="0" i="0" u="none" strike="noStrike" cap="none" spc="0">
                <a:solidFill>
                  <a:schemeClr val="tx1">
                    <a:alpha val="70000"/>
                  </a:schemeClr>
                </a:solidFill>
                <a:latin typeface="+mn-lt"/>
                <a:ea typeface="+mn-ea"/>
                <a:cs typeface="+mn-cs"/>
              </a:rPr>
              <a:t>Regression</a:t>
            </a:r>
            <a:r>
              <a:rPr lang="pt-PT"/>
              <a:t> and </a:t>
            </a:r>
            <a:r>
              <a:rPr lang="pt-PT" sz="2800" b="0" i="0" u="none" strike="noStrike" cap="none" spc="0">
                <a:solidFill>
                  <a:schemeClr val="tx1">
                    <a:alpha val="70000"/>
                  </a:schemeClr>
                </a:solidFill>
                <a:latin typeface="+mn-lt"/>
                <a:ea typeface="+mn-ea"/>
                <a:cs typeface="+mn-cs"/>
              </a:rPr>
              <a:t>Random</a:t>
            </a:r>
            <a:r>
              <a:rPr lang="pt-PT" sz="2800" b="0" i="0" u="none" strike="noStrike" cap="none" spc="0">
                <a:solidFill>
                  <a:schemeClr val="tx1">
                    <a:alpha val="70000"/>
                  </a:schemeClr>
                </a:solidFill>
                <a:latin typeface="+mn-lt"/>
                <a:ea typeface="+mn-ea"/>
                <a:cs typeface="+mn-cs"/>
              </a:rPr>
              <a:t> </a:t>
            </a:r>
            <a:r>
              <a:rPr lang="pt-PT" sz="2800" b="0" i="0" u="none" strike="noStrike" cap="none" spc="0">
                <a:solidFill>
                  <a:schemeClr val="tx1">
                    <a:alpha val="70000"/>
                  </a:schemeClr>
                </a:solidFill>
                <a:latin typeface="+mn-lt"/>
                <a:ea typeface="+mn-ea"/>
                <a:cs typeface="+mn-cs"/>
              </a:rPr>
              <a:t>Forest.</a:t>
            </a:r>
            <a:endParaRPr lang="pt-PT" sz="2800" b="0" i="0" u="none" strike="noStrike" cap="none" spc="0">
              <a:solidFill>
                <a:schemeClr val="tx1">
                  <a:alpha val="70000"/>
                </a:schemeClr>
              </a:solidFill>
              <a:latin typeface="Avenir Next LT Pro"/>
              <a:ea typeface="Arial"/>
              <a:cs typeface="Arial"/>
            </a:endParaRPr>
          </a:p>
          <a:p>
            <a:pPr>
              <a:defRPr/>
            </a:pPr>
            <a:r>
              <a:rPr lang="pt-PT" sz="2800" b="0" i="0" u="none" strike="noStrike" cap="none" spc="0">
                <a:solidFill>
                  <a:schemeClr val="tx1">
                    <a:alpha val="70000"/>
                  </a:schemeClr>
                </a:solidFill>
                <a:latin typeface="Avenir Next LT Pro"/>
                <a:ea typeface="Arial"/>
                <a:cs typeface="Arial"/>
              </a:rPr>
              <a:t>In a first approach we used the default values for the parameters used in these algorithms (results and comparision in the next slide).</a:t>
            </a:r>
            <a:endParaRPr lang="pt-PT" sz="2800" b="0" i="0" u="none" strike="noStrike" cap="none" spc="0">
              <a:solidFill>
                <a:schemeClr val="tx1">
                  <a:alpha val="70000"/>
                </a:schemeClr>
              </a:solidFill>
              <a:latin typeface="Avenir Next LT Pro"/>
              <a:ea typeface="Arial"/>
              <a:cs typeface="Arial"/>
            </a:endParaRPr>
          </a:p>
          <a:p>
            <a:pPr>
              <a:defRPr/>
            </a:pPr>
            <a:r>
              <a:rPr lang="pt-PT" sz="2800" b="0" i="0" u="none" strike="noStrike" cap="none" spc="0">
                <a:solidFill>
                  <a:schemeClr val="tx1">
                    <a:alpha val="70000"/>
                  </a:schemeClr>
                </a:solidFill>
                <a:latin typeface="Avenir Next LT Pro"/>
                <a:ea typeface="Arial"/>
                <a:cs typeface="Arial"/>
              </a:rPr>
              <a:t>Then we used GridSearch to find which parameter combination best suited in our model so that the accuracy score could be higher.</a:t>
            </a:r>
            <a:endParaRPr lang="pt-PT" sz="2800" b="0" i="0" u="none" strike="noStrike" cap="none" spc="0">
              <a:solidFill>
                <a:schemeClr val="tx1">
                  <a:alpha val="70000"/>
                </a:schemeClr>
              </a:solidFill>
              <a:latin typeface="Avenir Next LT Pro"/>
              <a:ea typeface="Arial"/>
              <a:cs typeface="Arial"/>
            </a:endParaRPr>
          </a:p>
          <a:p>
            <a:pPr>
              <a:defRPr/>
            </a:pPr>
            <a:r>
              <a:rPr lang="pt-PT" sz="2800" b="0" i="0" u="none" strike="noStrike" cap="none" spc="0">
                <a:solidFill>
                  <a:schemeClr val="tx1">
                    <a:alpha val="70000"/>
                  </a:schemeClr>
                </a:solidFill>
                <a:latin typeface="Avenir Next LT Pro"/>
                <a:ea typeface="Arial"/>
                <a:cs typeface="Arial"/>
              </a:rPr>
              <a:t>In addiction, to each of the previous approaches we implemented a Voting Classifier. To do that we picked the 3 algorithms with the highest score(for each situation) and then applied the Voting Classifier which trains an ensemble of numerous models, in our case those top-3.</a:t>
            </a:r>
            <a:endParaRPr lang="pt-PT"/>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a:xfrm>
            <a:off x="761999" y="199868"/>
            <a:ext cx="10667999" cy="1523999"/>
          </a:xfrm>
        </p:spPr>
        <p:txBody>
          <a:bodyPr/>
          <a:lstStyle/>
          <a:p>
            <a:pPr>
              <a:defRPr/>
            </a:pPr>
            <a:r>
              <a:rPr lang="pt-PT" sz="3600"/>
              <a:t>Developed</a:t>
            </a:r>
            <a:r>
              <a:rPr lang="pt-PT" sz="3600"/>
              <a:t> </a:t>
            </a:r>
            <a:r>
              <a:rPr lang="pt-PT" sz="3600"/>
              <a:t>Algorithms</a:t>
            </a:r>
            <a:r>
              <a:rPr lang="pt-PT" sz="3600"/>
              <a:t> – </a:t>
            </a:r>
            <a:r>
              <a:rPr lang="pt-PT" sz="3600"/>
              <a:t>Results</a:t>
            </a:r>
            <a:r>
              <a:rPr lang="pt-PT" sz="3600"/>
              <a:t> </a:t>
            </a:r>
            <a:r>
              <a:rPr lang="pt-PT" sz="3600"/>
              <a:t>Comparison</a:t>
            </a:r>
            <a:endParaRPr lang="pt-PT"/>
          </a:p>
        </p:txBody>
      </p:sp>
      <p:sp>
        <p:nvSpPr>
          <p:cNvPr id="1971405319" name="" hidden="0"/>
          <p:cNvSpPr/>
          <p:nvPr isPhoto="0" userDrawn="0"/>
        </p:nvSpPr>
        <p:spPr bwMode="auto">
          <a:xfrm flipH="0" flipV="0">
            <a:off x="11700766" y="5423786"/>
            <a:ext cx="190789"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72194589" name="" hidden="0"/>
          <p:cNvSpPr/>
          <p:nvPr isPhoto="0" userDrawn="0"/>
        </p:nvSpPr>
        <p:spPr bwMode="auto">
          <a:xfrm flipH="0" flipV="0">
            <a:off x="5477290" y="4507868"/>
            <a:ext cx="18370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2028892533" name="" hidden="0"/>
          <p:cNvPicPr>
            <a:picLocks noChangeAspect="1"/>
          </p:cNvPicPr>
          <p:nvPr isPhoto="0" userDrawn="0"/>
        </p:nvPicPr>
        <p:blipFill>
          <a:blip r:embed="rId2"/>
          <a:stretch/>
        </p:blipFill>
        <p:spPr bwMode="auto">
          <a:xfrm flipH="0" flipV="0">
            <a:off x="137974" y="1266504"/>
            <a:ext cx="6359361" cy="3162151"/>
          </a:xfrm>
          <a:prstGeom prst="rect">
            <a:avLst/>
          </a:prstGeom>
        </p:spPr>
      </p:pic>
      <p:pic>
        <p:nvPicPr>
          <p:cNvPr id="1340286121" name="" hidden="0"/>
          <p:cNvPicPr>
            <a:picLocks noChangeAspect="1"/>
          </p:cNvPicPr>
          <p:nvPr isPhoto="0" userDrawn="0"/>
        </p:nvPicPr>
        <p:blipFill>
          <a:blip r:embed="rId3"/>
          <a:stretch/>
        </p:blipFill>
        <p:spPr bwMode="auto">
          <a:xfrm flipH="0" flipV="0">
            <a:off x="5381919" y="3388401"/>
            <a:ext cx="6509636" cy="332035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Arial"/>
        <a:cs typeface="Arial"/>
      </a:majorFont>
      <a:minorFont>
        <a:latin typeface="Avenir Next LT Pro"/>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ONLYOFFICE/7.1.0.215</Application>
  <DocSecurity>0</DocSecurity>
  <PresentationFormat>Ecrã Panorâmico</PresentationFormat>
  <Paragraphs>0</Paragraphs>
  <Slides>10</Slides>
  <Notes>10</Notes>
  <HiddenSlides>0</HiddenSlides>
  <MMClips>2</MMClips>
  <ScaleCrop>0</ScaleCrop>
  <HeadingPairs>
    <vt:vector size="4" baseType="variant">
      <vt:variant>
        <vt:lpstr>Theme</vt:lpstr>
      </vt:variant>
      <vt:variant>
        <vt:i4>1</vt:i4>
      </vt:variant>
      <vt:variant>
        <vt:lpstr>Slide Titles</vt:lpstr>
      </vt:variant>
      <vt:variant>
        <vt:i4>10</vt:i4>
      </vt:variant>
    </vt:vector>
  </HeadingPairs>
  <TitlesOfParts>
    <vt:vector size="11" baseType="lpstr">
      <vt:lpstr>Theme 1</vt:lpstr>
      <vt:lpstr>Slide 1</vt:lpstr>
      <vt:lpstr>Slide 2</vt:lpstr>
      <vt:lpstr>Slide 3</vt:lpstr>
      <vt:lpstr>Slide 4</vt:lpstr>
      <vt:lpstr>Slide 5</vt:lpstr>
      <vt:lpstr>Slide 6</vt:lpstr>
      <vt:lpstr>Slide 7</vt:lpstr>
      <vt:lpstr>Slide 8</vt:lpstr>
      <vt:lpstr>Slide 9</vt:lpstr>
      <vt:lpstr>Slide 10</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Snake Puzzles – 2022 IA Project</dc:title>
  <dc:subject/>
  <dc:creator>Domingos José Silva Moreira dos Santos</dc:creator>
  <cp:keywords/>
  <dc:description/>
  <dc:identifier/>
  <dc:language/>
  <cp:lastModifiedBy/>
  <cp:revision>146</cp:revision>
  <dcterms:created xsi:type="dcterms:W3CDTF">2022-03-24T16:57:15Z</dcterms:created>
  <dcterms:modified xsi:type="dcterms:W3CDTF">2022-06-06T22:38:08Z</dcterms:modified>
  <cp:category/>
  <cp:contentStatus/>
  <cp:version/>
</cp:coreProperties>
</file>