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68" r:id="rId9"/>
    <p:sldId id="269" r:id="rId10"/>
    <p:sldId id="267" r:id="rId11"/>
    <p:sldId id="265" r:id="rId12"/>
  </p:sldIdLst>
  <p:sldSz cx="12192000" cy="6858000"/>
  <p:notesSz cx="12192000" cy="6858000"/>
  <p:defaultTextStyle>
    <a:defPPr>
      <a:defRPr lang="pt-P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6B4A"/>
    <a:srgbClr val="090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AC947E-5D31-4632-AFA2-6C66DC948B4A}" v="26" dt="2022-04-25T15:38:05.132"/>
  </p1510:revLst>
</p1510:revInfo>
</file>

<file path=ppt/tableStyles.xml><?xml version="1.0" encoding="utf-8"?>
<a:tblStyleLst xmlns:a="http://schemas.openxmlformats.org/drawingml/2006/main" def="{AFF03CC2-6BA7-71CA-834B-2A56201C08C8}">
  <a:tblStyle styleId="{AFF03CC2-6BA7-71CA-834B-2A56201C08C8}"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p:cViewPr varScale="1">
        <p:scale>
          <a:sx n="108" d="100"/>
          <a:sy n="108" d="100"/>
        </p:scale>
        <p:origin x="67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Gomes" userId="befe0c0c48f41b83" providerId="LiveId" clId="{1FAC947E-5D31-4632-AFA2-6C66DC948B4A}"/>
    <pc:docChg chg="undo custSel modSld">
      <pc:chgData name="Carlos Gomes" userId="befe0c0c48f41b83" providerId="LiveId" clId="{1FAC947E-5D31-4632-AFA2-6C66DC948B4A}" dt="2022-04-25T18:55:47.840" v="2560" actId="6549"/>
      <pc:docMkLst>
        <pc:docMk/>
      </pc:docMkLst>
      <pc:sldChg chg="modSp mod">
        <pc:chgData name="Carlos Gomes" userId="befe0c0c48f41b83" providerId="LiveId" clId="{1FAC947E-5D31-4632-AFA2-6C66DC948B4A}" dt="2022-04-25T15:16:39.211" v="23" actId="20577"/>
        <pc:sldMkLst>
          <pc:docMk/>
          <pc:sldMk cId="0" sldId="256"/>
        </pc:sldMkLst>
        <pc:spChg chg="mod">
          <ac:chgData name="Carlos Gomes" userId="befe0c0c48f41b83" providerId="LiveId" clId="{1FAC947E-5D31-4632-AFA2-6C66DC948B4A}" dt="2022-04-25T15:16:39.211" v="23" actId="20577"/>
          <ac:spMkLst>
            <pc:docMk/>
            <pc:sldMk cId="0" sldId="256"/>
            <ac:spMk id="2" creationId="{00000000-0000-0000-0000-000000000000}"/>
          </ac:spMkLst>
        </pc:spChg>
      </pc:sldChg>
      <pc:sldChg chg="addSp delSp modSp mod">
        <pc:chgData name="Carlos Gomes" userId="befe0c0c48f41b83" providerId="LiveId" clId="{1FAC947E-5D31-4632-AFA2-6C66DC948B4A}" dt="2022-04-25T15:25:17.465" v="448" actId="1076"/>
        <pc:sldMkLst>
          <pc:docMk/>
          <pc:sldMk cId="0" sldId="259"/>
        </pc:sldMkLst>
        <pc:spChg chg="mod">
          <ac:chgData name="Carlos Gomes" userId="befe0c0c48f41b83" providerId="LiveId" clId="{1FAC947E-5D31-4632-AFA2-6C66DC948B4A}" dt="2022-04-25T15:25:17.465" v="448" actId="1076"/>
          <ac:spMkLst>
            <pc:docMk/>
            <pc:sldMk cId="0" sldId="259"/>
            <ac:spMk id="3" creationId="{00000000-0000-0000-0000-000000000000}"/>
          </ac:spMkLst>
        </pc:spChg>
        <pc:spChg chg="add del">
          <ac:chgData name="Carlos Gomes" userId="befe0c0c48f41b83" providerId="LiveId" clId="{1FAC947E-5D31-4632-AFA2-6C66DC948B4A}" dt="2022-04-25T15:18:40.513" v="65"/>
          <ac:spMkLst>
            <pc:docMk/>
            <pc:sldMk cId="0" sldId="259"/>
            <ac:spMk id="4" creationId="{1608BB0B-849C-4952-97B5-F8E3168693A9}"/>
          </ac:spMkLst>
        </pc:spChg>
      </pc:sldChg>
      <pc:sldChg chg="modSp mod">
        <pc:chgData name="Carlos Gomes" userId="befe0c0c48f41b83" providerId="LiveId" clId="{1FAC947E-5D31-4632-AFA2-6C66DC948B4A}" dt="2022-04-25T15:30:22.292" v="549" actId="404"/>
        <pc:sldMkLst>
          <pc:docMk/>
          <pc:sldMk cId="0" sldId="260"/>
        </pc:sldMkLst>
        <pc:graphicFrameChg chg="mod modGraphic">
          <ac:chgData name="Carlos Gomes" userId="befe0c0c48f41b83" providerId="LiveId" clId="{1FAC947E-5D31-4632-AFA2-6C66DC948B4A}" dt="2022-04-25T15:30:22.292" v="549" actId="404"/>
          <ac:graphicFrameMkLst>
            <pc:docMk/>
            <pc:sldMk cId="0" sldId="260"/>
            <ac:graphicFrameMk id="4" creationId="{00000000-0000-0000-0000-000000000000}"/>
          </ac:graphicFrameMkLst>
        </pc:graphicFrameChg>
      </pc:sldChg>
      <pc:sldChg chg="addSp delSp modSp mod">
        <pc:chgData name="Carlos Gomes" userId="befe0c0c48f41b83" providerId="LiveId" clId="{1FAC947E-5D31-4632-AFA2-6C66DC948B4A}" dt="2022-04-25T15:38:46.671" v="690" actId="113"/>
        <pc:sldMkLst>
          <pc:docMk/>
          <pc:sldMk cId="0" sldId="261"/>
        </pc:sldMkLst>
        <pc:spChg chg="mod">
          <ac:chgData name="Carlos Gomes" userId="befe0c0c48f41b83" providerId="LiveId" clId="{1FAC947E-5D31-4632-AFA2-6C66DC948B4A}" dt="2022-04-25T15:38:46.671" v="690" actId="113"/>
          <ac:spMkLst>
            <pc:docMk/>
            <pc:sldMk cId="0" sldId="261"/>
            <ac:spMk id="3" creationId="{00000000-0000-0000-0000-000000000000}"/>
          </ac:spMkLst>
        </pc:spChg>
        <pc:spChg chg="add del">
          <ac:chgData name="Carlos Gomes" userId="befe0c0c48f41b83" providerId="LiveId" clId="{1FAC947E-5D31-4632-AFA2-6C66DC948B4A}" dt="2022-04-25T15:33:38.404" v="563"/>
          <ac:spMkLst>
            <pc:docMk/>
            <pc:sldMk cId="0" sldId="261"/>
            <ac:spMk id="4" creationId="{FB2DF42D-0F61-4E10-8D21-4D809578D54F}"/>
          </ac:spMkLst>
        </pc:spChg>
        <pc:spChg chg="add del">
          <ac:chgData name="Carlos Gomes" userId="befe0c0c48f41b83" providerId="LiveId" clId="{1FAC947E-5D31-4632-AFA2-6C66DC948B4A}" dt="2022-04-25T15:38:05.132" v="664"/>
          <ac:spMkLst>
            <pc:docMk/>
            <pc:sldMk cId="0" sldId="261"/>
            <ac:spMk id="5" creationId="{99488B37-ADCE-47D1-AED1-10BDE623A89F}"/>
          </ac:spMkLst>
        </pc:spChg>
      </pc:sldChg>
      <pc:sldChg chg="modSp mod">
        <pc:chgData name="Carlos Gomes" userId="befe0c0c48f41b83" providerId="LiveId" clId="{1FAC947E-5D31-4632-AFA2-6C66DC948B4A}" dt="2022-04-25T15:52:01.587" v="1366" actId="20577"/>
        <pc:sldMkLst>
          <pc:docMk/>
          <pc:sldMk cId="2821232108" sldId="262"/>
        </pc:sldMkLst>
        <pc:spChg chg="mod">
          <ac:chgData name="Carlos Gomes" userId="befe0c0c48f41b83" providerId="LiveId" clId="{1FAC947E-5D31-4632-AFA2-6C66DC948B4A}" dt="2022-04-25T15:52:01.587" v="1366" actId="20577"/>
          <ac:spMkLst>
            <pc:docMk/>
            <pc:sldMk cId="2821232108" sldId="262"/>
            <ac:spMk id="3" creationId="{2D332176-E858-8927-48C6-57123435F282}"/>
          </ac:spMkLst>
        </pc:spChg>
      </pc:sldChg>
      <pc:sldChg chg="modSp mod">
        <pc:chgData name="Carlos Gomes" userId="befe0c0c48f41b83" providerId="LiveId" clId="{1FAC947E-5D31-4632-AFA2-6C66DC948B4A}" dt="2022-04-25T17:01:53.875" v="1371" actId="27918"/>
        <pc:sldMkLst>
          <pc:docMk/>
          <pc:sldMk cId="1535208297" sldId="264"/>
        </pc:sldMkLst>
        <pc:graphicFrameChg chg="mod">
          <ac:chgData name="Carlos Gomes" userId="befe0c0c48f41b83" providerId="LiveId" clId="{1FAC947E-5D31-4632-AFA2-6C66DC948B4A}" dt="2022-04-25T15:08:38.693" v="7" actId="692"/>
          <ac:graphicFrameMkLst>
            <pc:docMk/>
            <pc:sldMk cId="1535208297" sldId="264"/>
            <ac:graphicFrameMk id="7" creationId="{E71EE01E-51C0-4538-8A33-100DC49D0A10}"/>
          </ac:graphicFrameMkLst>
        </pc:graphicFrameChg>
        <pc:graphicFrameChg chg="mod">
          <ac:chgData name="Carlos Gomes" userId="befe0c0c48f41b83" providerId="LiveId" clId="{1FAC947E-5D31-4632-AFA2-6C66DC948B4A}" dt="2022-04-25T15:13:07.944" v="22" actId="692"/>
          <ac:graphicFrameMkLst>
            <pc:docMk/>
            <pc:sldMk cId="1535208297" sldId="264"/>
            <ac:graphicFrameMk id="8" creationId="{5998C934-CF5B-4085-9EB6-7295C56FFCA1}"/>
          </ac:graphicFrameMkLst>
        </pc:graphicFrameChg>
      </pc:sldChg>
      <pc:sldChg chg="modSp mod">
        <pc:chgData name="Carlos Gomes" userId="befe0c0c48f41b83" providerId="LiveId" clId="{1FAC947E-5D31-4632-AFA2-6C66DC948B4A}" dt="2022-04-25T18:50:27.439" v="2148" actId="20577"/>
        <pc:sldMkLst>
          <pc:docMk/>
          <pc:sldMk cId="813763422" sldId="267"/>
        </pc:sldMkLst>
        <pc:spChg chg="mod">
          <ac:chgData name="Carlos Gomes" userId="befe0c0c48f41b83" providerId="LiveId" clId="{1FAC947E-5D31-4632-AFA2-6C66DC948B4A}" dt="2022-04-25T18:50:27.439" v="2148" actId="20577"/>
          <ac:spMkLst>
            <pc:docMk/>
            <pc:sldMk cId="813763422" sldId="267"/>
            <ac:spMk id="3" creationId="{0892E19F-DEDA-43CA-8ECC-2A6CC300D688}"/>
          </ac:spMkLst>
        </pc:spChg>
      </pc:sldChg>
      <pc:sldChg chg="modSp mod">
        <pc:chgData name="Carlos Gomes" userId="befe0c0c48f41b83" providerId="LiveId" clId="{1FAC947E-5D31-4632-AFA2-6C66DC948B4A}" dt="2022-04-25T18:55:47.840" v="2560" actId="6549"/>
        <pc:sldMkLst>
          <pc:docMk/>
          <pc:sldMk cId="1016600409" sldId="268"/>
        </pc:sldMkLst>
        <pc:spChg chg="mod">
          <ac:chgData name="Carlos Gomes" userId="befe0c0c48f41b83" providerId="LiveId" clId="{1FAC947E-5D31-4632-AFA2-6C66DC948B4A}" dt="2022-04-25T18:55:47.840" v="2560" actId="6549"/>
          <ac:spMkLst>
            <pc:docMk/>
            <pc:sldMk cId="1016600409" sldId="268"/>
            <ac:spMk id="3" creationId="{B1649DA8-2340-4C5A-BADA-2C5CB896519D}"/>
          </ac:spMkLst>
        </pc:spChg>
      </pc:sldChg>
      <pc:sldChg chg="modSp mod">
        <pc:chgData name="Carlos Gomes" userId="befe0c0c48f41b83" providerId="LiveId" clId="{1FAC947E-5D31-4632-AFA2-6C66DC948B4A}" dt="2022-04-25T18:53:05.487" v="2177" actId="20577"/>
        <pc:sldMkLst>
          <pc:docMk/>
          <pc:sldMk cId="1044334232" sldId="269"/>
        </pc:sldMkLst>
        <pc:spChg chg="mod">
          <ac:chgData name="Carlos Gomes" userId="befe0c0c48f41b83" providerId="LiveId" clId="{1FAC947E-5D31-4632-AFA2-6C66DC948B4A}" dt="2022-04-25T18:53:05.487" v="2177" actId="20577"/>
          <ac:spMkLst>
            <pc:docMk/>
            <pc:sldMk cId="1044334232" sldId="269"/>
            <ac:spMk id="3" creationId="{097C90B0-CFCF-4550-9F52-B398103B8C4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Folha1!$B$1</c:f>
              <c:strCache>
                <c:ptCount val="1"/>
                <c:pt idx="0">
                  <c:v>DFS</c:v>
                </c:pt>
              </c:strCache>
            </c:strRef>
          </c:tx>
          <c:spPr>
            <a:ln w="28575" cap="rnd">
              <a:solidFill>
                <a:srgbClr val="FF000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Folha1!$B$2:$B$7</c:f>
              <c:numCache>
                <c:formatCode>0.00</c:formatCode>
                <c:ptCount val="6"/>
                <c:pt idx="0">
                  <c:v>0.03</c:v>
                </c:pt>
                <c:pt idx="1">
                  <c:v>0.06</c:v>
                </c:pt>
                <c:pt idx="2">
                  <c:v>0.12</c:v>
                </c:pt>
                <c:pt idx="3">
                  <c:v>4.8600000000000003</c:v>
                </c:pt>
                <c:pt idx="4">
                  <c:v>3.24425077438354</c:v>
                </c:pt>
                <c:pt idx="5">
                  <c:v>0.12</c:v>
                </c:pt>
              </c:numCache>
            </c:numRef>
          </c:val>
          <c:smooth val="0"/>
          <c:extLst>
            <c:ext xmlns:c16="http://schemas.microsoft.com/office/drawing/2014/chart" uri="{C3380CC4-5D6E-409C-BE32-E72D297353CC}">
              <c16:uniqueId val="{00000000-0866-497B-A7F0-4EA5192448EB}"/>
            </c:ext>
          </c:extLst>
        </c:ser>
        <c:ser>
          <c:idx val="1"/>
          <c:order val="1"/>
          <c:tx>
            <c:strRef>
              <c:f>Folha1!$C$1</c:f>
              <c:strCache>
                <c:ptCount val="1"/>
                <c:pt idx="0">
                  <c:v>A-STAR(0)</c:v>
                </c:pt>
              </c:strCache>
            </c:strRef>
          </c:tx>
          <c:spPr>
            <a:ln w="28575" cap="rnd">
              <a:solidFill>
                <a:srgbClr val="92D05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Folha1!$C$2:$C$7</c:f>
              <c:numCache>
                <c:formatCode>General</c:formatCode>
                <c:ptCount val="6"/>
                <c:pt idx="0">
                  <c:v>0.16087436699999999</c:v>
                </c:pt>
                <c:pt idx="1">
                  <c:v>9.6063852000000005E-2</c:v>
                </c:pt>
                <c:pt idx="2">
                  <c:v>7.9599856999999996E-2</c:v>
                </c:pt>
                <c:pt idx="3">
                  <c:v>2.807344675</c:v>
                </c:pt>
                <c:pt idx="4">
                  <c:v>3.9286768439999999</c:v>
                </c:pt>
                <c:pt idx="5">
                  <c:v>1.7917900090000001</c:v>
                </c:pt>
              </c:numCache>
            </c:numRef>
          </c:val>
          <c:smooth val="0"/>
          <c:extLst>
            <c:ext xmlns:c16="http://schemas.microsoft.com/office/drawing/2014/chart" uri="{C3380CC4-5D6E-409C-BE32-E72D297353CC}">
              <c16:uniqueId val="{00000001-0866-497B-A7F0-4EA5192448EB}"/>
            </c:ext>
          </c:extLst>
        </c:ser>
        <c:ser>
          <c:idx val="2"/>
          <c:order val="2"/>
          <c:tx>
            <c:strRef>
              <c:f>Folha1!$D$1</c:f>
              <c:strCache>
                <c:ptCount val="1"/>
                <c:pt idx="0">
                  <c:v>A-STAR(1)</c:v>
                </c:pt>
              </c:strCache>
            </c:strRef>
          </c:tx>
          <c:spPr>
            <a:ln w="28575" cap="rnd">
              <a:solidFill>
                <a:srgbClr val="090ED5"/>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Folha1!$D$2:$D$7</c:f>
              <c:numCache>
                <c:formatCode>General</c:formatCode>
                <c:ptCount val="6"/>
                <c:pt idx="0">
                  <c:v>0.18343210200000001</c:v>
                </c:pt>
                <c:pt idx="1">
                  <c:v>7.0877551999999996E-2</c:v>
                </c:pt>
                <c:pt idx="2">
                  <c:v>9.4476460999999998E-2</c:v>
                </c:pt>
                <c:pt idx="3">
                  <c:v>4.2522099019999997</c:v>
                </c:pt>
                <c:pt idx="4">
                  <c:v>7.6009297370000004</c:v>
                </c:pt>
                <c:pt idx="5">
                  <c:v>1.8548936840000001</c:v>
                </c:pt>
              </c:numCache>
            </c:numRef>
          </c:val>
          <c:smooth val="0"/>
          <c:extLst>
            <c:ext xmlns:c16="http://schemas.microsoft.com/office/drawing/2014/chart" uri="{C3380CC4-5D6E-409C-BE32-E72D297353CC}">
              <c16:uniqueId val="{00000002-0866-497B-A7F0-4EA5192448EB}"/>
            </c:ext>
          </c:extLst>
        </c:ser>
        <c:ser>
          <c:idx val="3"/>
          <c:order val="3"/>
          <c:tx>
            <c:strRef>
              <c:f>Folha1!$E$1</c:f>
              <c:strCache>
                <c:ptCount val="1"/>
                <c:pt idx="0">
                  <c:v>A-STAR(2)</c:v>
                </c:pt>
              </c:strCache>
            </c:strRef>
          </c:tx>
          <c:spPr>
            <a:ln w="28575" cap="rnd">
              <a:solidFill>
                <a:srgbClr val="00B0F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Folha1!$E$2:$E$7</c:f>
              <c:numCache>
                <c:formatCode>General</c:formatCode>
                <c:ptCount val="6"/>
                <c:pt idx="0">
                  <c:v>0.117555857</c:v>
                </c:pt>
                <c:pt idx="1">
                  <c:v>4.8951386999999999E-2</c:v>
                </c:pt>
                <c:pt idx="2">
                  <c:v>5.6847333999999999E-2</c:v>
                </c:pt>
                <c:pt idx="3">
                  <c:v>4.6560790538787797</c:v>
                </c:pt>
                <c:pt idx="4">
                  <c:v>2.1158781050000002</c:v>
                </c:pt>
                <c:pt idx="5">
                  <c:v>1.1795165540000001</c:v>
                </c:pt>
              </c:numCache>
            </c:numRef>
          </c:val>
          <c:smooth val="0"/>
          <c:extLst>
            <c:ext xmlns:c16="http://schemas.microsoft.com/office/drawing/2014/chart" uri="{C3380CC4-5D6E-409C-BE32-E72D297353CC}">
              <c16:uniqueId val="{00000003-0866-497B-A7F0-4EA5192448EB}"/>
            </c:ext>
          </c:extLst>
        </c:ser>
        <c:ser>
          <c:idx val="4"/>
          <c:order val="4"/>
          <c:tx>
            <c:strRef>
              <c:f>Folha1!$F$1</c:f>
              <c:strCache>
                <c:ptCount val="1"/>
                <c:pt idx="0">
                  <c:v>GREEDY(0)</c:v>
                </c:pt>
              </c:strCache>
            </c:strRef>
          </c:tx>
          <c:spPr>
            <a:ln w="28575" cap="rnd">
              <a:solidFill>
                <a:srgbClr val="7030A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Folha1!$F$2:$F$7</c:f>
              <c:numCache>
                <c:formatCode>General</c:formatCode>
                <c:ptCount val="6"/>
                <c:pt idx="0">
                  <c:v>5.2449465000000001E-2</c:v>
                </c:pt>
                <c:pt idx="1">
                  <c:v>5.4282188000000002E-2</c:v>
                </c:pt>
                <c:pt idx="2">
                  <c:v>0.150518656</c:v>
                </c:pt>
                <c:pt idx="3">
                  <c:v>4.2856113909999998</c:v>
                </c:pt>
                <c:pt idx="4">
                  <c:v>5.8126468659999997</c:v>
                </c:pt>
                <c:pt idx="5">
                  <c:v>0.116789579</c:v>
                </c:pt>
              </c:numCache>
            </c:numRef>
          </c:val>
          <c:smooth val="0"/>
          <c:extLst>
            <c:ext xmlns:c16="http://schemas.microsoft.com/office/drawing/2014/chart" uri="{C3380CC4-5D6E-409C-BE32-E72D297353CC}">
              <c16:uniqueId val="{00000004-0866-497B-A7F0-4EA5192448EB}"/>
            </c:ext>
          </c:extLst>
        </c:ser>
        <c:ser>
          <c:idx val="5"/>
          <c:order val="5"/>
          <c:tx>
            <c:strRef>
              <c:f>Folha1!$G$1</c:f>
              <c:strCache>
                <c:ptCount val="1"/>
                <c:pt idx="0">
                  <c:v>GREEDY(1)</c:v>
                </c:pt>
              </c:strCache>
            </c:strRef>
          </c:tx>
          <c:spPr>
            <a:ln w="28575" cap="rnd">
              <a:solidFill>
                <a:srgbClr val="FFC00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Folha1!$G$2:$G$7</c:f>
              <c:numCache>
                <c:formatCode>General</c:formatCode>
                <c:ptCount val="6"/>
                <c:pt idx="0">
                  <c:v>2.3635626E-2</c:v>
                </c:pt>
                <c:pt idx="1">
                  <c:v>6.0794592000000001E-2</c:v>
                </c:pt>
                <c:pt idx="2">
                  <c:v>7.3214768999999999E-2</c:v>
                </c:pt>
                <c:pt idx="3">
                  <c:v>1.8795206550000001</c:v>
                </c:pt>
                <c:pt idx="4">
                  <c:v>1.903137922</c:v>
                </c:pt>
                <c:pt idx="5">
                  <c:v>0.67980718600000001</c:v>
                </c:pt>
              </c:numCache>
            </c:numRef>
          </c:val>
          <c:smooth val="0"/>
          <c:extLst>
            <c:ext xmlns:c16="http://schemas.microsoft.com/office/drawing/2014/chart" uri="{C3380CC4-5D6E-409C-BE32-E72D297353CC}">
              <c16:uniqueId val="{00000005-0866-497B-A7F0-4EA5192448EB}"/>
            </c:ext>
          </c:extLst>
        </c:ser>
        <c:ser>
          <c:idx val="6"/>
          <c:order val="6"/>
          <c:tx>
            <c:strRef>
              <c:f>Folha1!$H$1</c:f>
              <c:strCache>
                <c:ptCount val="1"/>
                <c:pt idx="0">
                  <c:v>GREEDY(2)</c:v>
                </c:pt>
              </c:strCache>
            </c:strRef>
          </c:tx>
          <c:spPr>
            <a:ln w="28575" cap="rnd">
              <a:solidFill>
                <a:srgbClr val="866B4A"/>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Folha1!$H$2:$H$7</c:f>
              <c:numCache>
                <c:formatCode>General</c:formatCode>
                <c:ptCount val="6"/>
                <c:pt idx="0">
                  <c:v>2.5981664657592701E-2</c:v>
                </c:pt>
                <c:pt idx="1">
                  <c:v>2.7534962E-2</c:v>
                </c:pt>
                <c:pt idx="2">
                  <c:v>9.7288846999999998E-2</c:v>
                </c:pt>
                <c:pt idx="3">
                  <c:v>4.0332210059999998</c:v>
                </c:pt>
                <c:pt idx="4">
                  <c:v>2.0082507129999998</c:v>
                </c:pt>
                <c:pt idx="5">
                  <c:v>0.17814755400000001</c:v>
                </c:pt>
              </c:numCache>
            </c:numRef>
          </c:val>
          <c:smooth val="0"/>
          <c:extLst>
            <c:ext xmlns:c16="http://schemas.microsoft.com/office/drawing/2014/chart" uri="{C3380CC4-5D6E-409C-BE32-E72D297353CC}">
              <c16:uniqueId val="{00000006-0866-497B-A7F0-4EA5192448EB}"/>
            </c:ext>
          </c:extLst>
        </c:ser>
        <c:dLbls>
          <c:showLegendKey val="0"/>
          <c:showVal val="0"/>
          <c:showCatName val="0"/>
          <c:showSerName val="0"/>
          <c:showPercent val="0"/>
          <c:showBubbleSize val="0"/>
        </c:dLbls>
        <c:smooth val="0"/>
        <c:axId val="595393552"/>
        <c:axId val="595418464"/>
      </c:lineChart>
      <c:catAx>
        <c:axId val="59539355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crossAx val="595418464"/>
        <c:crosses val="autoZero"/>
        <c:auto val="1"/>
        <c:lblAlgn val="ctr"/>
        <c:lblOffset val="100"/>
        <c:noMultiLvlLbl val="0"/>
      </c:catAx>
      <c:valAx>
        <c:axId val="595418464"/>
        <c:scaling>
          <c:orientation val="minMax"/>
        </c:scaling>
        <c:delete val="0"/>
        <c:axPos val="l"/>
        <c:majorGridlines>
          <c:spPr>
            <a:ln w="9525" cap="flat" cmpd="sng" algn="ctr">
              <a:solidFill>
                <a:schemeClr val="bg1"/>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crossAx val="595393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solidFill>
        <a:schemeClr val="bg1">
          <a:lumMod val="95000"/>
          <a:lumOff val="5000"/>
        </a:schemeClr>
      </a:solidFill>
    </a:ln>
    <a:effectLst/>
  </c:spPr>
  <c:txPr>
    <a:bodyPr/>
    <a:lstStyle/>
    <a:p>
      <a:pPr>
        <a:defRPr>
          <a:solidFill>
            <a:schemeClr val="bg1"/>
          </a:solidFill>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Folha1!$B$1</c:f>
              <c:strCache>
                <c:ptCount val="1"/>
                <c:pt idx="0">
                  <c:v>DFS</c:v>
                </c:pt>
              </c:strCache>
            </c:strRef>
          </c:tx>
          <c:spPr>
            <a:ln w="28575" cap="rnd">
              <a:solidFill>
                <a:srgbClr val="FF000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Folha1!$B$2:$B$7</c:f>
              <c:numCache>
                <c:formatCode>General</c:formatCode>
                <c:ptCount val="6"/>
                <c:pt idx="0">
                  <c:v>65</c:v>
                </c:pt>
                <c:pt idx="1">
                  <c:v>275</c:v>
                </c:pt>
                <c:pt idx="2">
                  <c:v>603</c:v>
                </c:pt>
                <c:pt idx="3">
                  <c:v>5756</c:v>
                </c:pt>
                <c:pt idx="4">
                  <c:v>4858</c:v>
                </c:pt>
                <c:pt idx="5">
                  <c:v>531</c:v>
                </c:pt>
              </c:numCache>
            </c:numRef>
          </c:val>
          <c:smooth val="0"/>
          <c:extLst>
            <c:ext xmlns:c16="http://schemas.microsoft.com/office/drawing/2014/chart" uri="{C3380CC4-5D6E-409C-BE32-E72D297353CC}">
              <c16:uniqueId val="{00000000-F00A-44CF-86A4-18E6ED6ED233}"/>
            </c:ext>
          </c:extLst>
        </c:ser>
        <c:ser>
          <c:idx val="1"/>
          <c:order val="1"/>
          <c:tx>
            <c:strRef>
              <c:f>Folha1!$C$1</c:f>
              <c:strCache>
                <c:ptCount val="1"/>
                <c:pt idx="0">
                  <c:v>A-STAR(0)</c:v>
                </c:pt>
              </c:strCache>
            </c:strRef>
          </c:tx>
          <c:spPr>
            <a:ln w="28575" cap="rnd">
              <a:solidFill>
                <a:srgbClr val="92D05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Folha1!$C$2:$C$7</c:f>
              <c:numCache>
                <c:formatCode>General</c:formatCode>
                <c:ptCount val="6"/>
                <c:pt idx="0">
                  <c:v>192</c:v>
                </c:pt>
                <c:pt idx="1">
                  <c:v>275</c:v>
                </c:pt>
                <c:pt idx="2">
                  <c:v>101</c:v>
                </c:pt>
                <c:pt idx="3">
                  <c:v>1523</c:v>
                </c:pt>
                <c:pt idx="4">
                  <c:v>1773</c:v>
                </c:pt>
                <c:pt idx="5">
                  <c:v>1104</c:v>
                </c:pt>
              </c:numCache>
            </c:numRef>
          </c:val>
          <c:smooth val="0"/>
          <c:extLst>
            <c:ext xmlns:c16="http://schemas.microsoft.com/office/drawing/2014/chart" uri="{C3380CC4-5D6E-409C-BE32-E72D297353CC}">
              <c16:uniqueId val="{00000001-F00A-44CF-86A4-18E6ED6ED233}"/>
            </c:ext>
          </c:extLst>
        </c:ser>
        <c:ser>
          <c:idx val="2"/>
          <c:order val="2"/>
          <c:tx>
            <c:strRef>
              <c:f>Folha1!$D$1</c:f>
              <c:strCache>
                <c:ptCount val="1"/>
                <c:pt idx="0">
                  <c:v>A-STAR(1)</c:v>
                </c:pt>
              </c:strCache>
            </c:strRef>
          </c:tx>
          <c:spPr>
            <a:ln w="28575" cap="rnd">
              <a:solidFill>
                <a:srgbClr val="090ED5"/>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Folha1!$D$2:$D$7</c:f>
              <c:numCache>
                <c:formatCode>General</c:formatCode>
                <c:ptCount val="6"/>
                <c:pt idx="0">
                  <c:v>218</c:v>
                </c:pt>
                <c:pt idx="1">
                  <c:v>115</c:v>
                </c:pt>
                <c:pt idx="2">
                  <c:v>89</c:v>
                </c:pt>
                <c:pt idx="3">
                  <c:v>1894</c:v>
                </c:pt>
                <c:pt idx="4">
                  <c:v>2946</c:v>
                </c:pt>
                <c:pt idx="5">
                  <c:v>1135</c:v>
                </c:pt>
              </c:numCache>
            </c:numRef>
          </c:val>
          <c:smooth val="0"/>
          <c:extLst>
            <c:ext xmlns:c16="http://schemas.microsoft.com/office/drawing/2014/chart" uri="{C3380CC4-5D6E-409C-BE32-E72D297353CC}">
              <c16:uniqueId val="{00000002-F00A-44CF-86A4-18E6ED6ED233}"/>
            </c:ext>
          </c:extLst>
        </c:ser>
        <c:ser>
          <c:idx val="3"/>
          <c:order val="3"/>
          <c:tx>
            <c:strRef>
              <c:f>Folha1!$E$1</c:f>
              <c:strCache>
                <c:ptCount val="1"/>
                <c:pt idx="0">
                  <c:v>A-STAR(2)</c:v>
                </c:pt>
              </c:strCache>
            </c:strRef>
          </c:tx>
          <c:spPr>
            <a:ln w="28575" cap="rnd">
              <a:solidFill>
                <a:srgbClr val="00B0F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Folha1!$E$2:$E$7</c:f>
              <c:numCache>
                <c:formatCode>General</c:formatCode>
                <c:ptCount val="6"/>
                <c:pt idx="0">
                  <c:v>132</c:v>
                </c:pt>
                <c:pt idx="1">
                  <c:v>76</c:v>
                </c:pt>
                <c:pt idx="2">
                  <c:v>36</c:v>
                </c:pt>
                <c:pt idx="3">
                  <c:v>1362</c:v>
                </c:pt>
                <c:pt idx="4">
                  <c:v>1204</c:v>
                </c:pt>
                <c:pt idx="5">
                  <c:v>843</c:v>
                </c:pt>
              </c:numCache>
            </c:numRef>
          </c:val>
          <c:smooth val="0"/>
          <c:extLst>
            <c:ext xmlns:c16="http://schemas.microsoft.com/office/drawing/2014/chart" uri="{C3380CC4-5D6E-409C-BE32-E72D297353CC}">
              <c16:uniqueId val="{00000003-F00A-44CF-86A4-18E6ED6ED233}"/>
            </c:ext>
          </c:extLst>
        </c:ser>
        <c:ser>
          <c:idx val="4"/>
          <c:order val="4"/>
          <c:tx>
            <c:strRef>
              <c:f>Folha1!$F$1</c:f>
              <c:strCache>
                <c:ptCount val="1"/>
                <c:pt idx="0">
                  <c:v>GREEDY(0)</c:v>
                </c:pt>
              </c:strCache>
            </c:strRef>
          </c:tx>
          <c:spPr>
            <a:ln w="28575" cap="rnd">
              <a:solidFill>
                <a:srgbClr val="7030A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Folha1!$F$2:$F$7</c:f>
              <c:numCache>
                <c:formatCode>General</c:formatCode>
                <c:ptCount val="6"/>
                <c:pt idx="0">
                  <c:v>30</c:v>
                </c:pt>
                <c:pt idx="1">
                  <c:v>85</c:v>
                </c:pt>
                <c:pt idx="2">
                  <c:v>189</c:v>
                </c:pt>
                <c:pt idx="3">
                  <c:v>1976</c:v>
                </c:pt>
                <c:pt idx="4">
                  <c:v>2365</c:v>
                </c:pt>
                <c:pt idx="5">
                  <c:v>134</c:v>
                </c:pt>
              </c:numCache>
            </c:numRef>
          </c:val>
          <c:smooth val="0"/>
          <c:extLst>
            <c:ext xmlns:c16="http://schemas.microsoft.com/office/drawing/2014/chart" uri="{C3380CC4-5D6E-409C-BE32-E72D297353CC}">
              <c16:uniqueId val="{00000004-F00A-44CF-86A4-18E6ED6ED233}"/>
            </c:ext>
          </c:extLst>
        </c:ser>
        <c:ser>
          <c:idx val="5"/>
          <c:order val="5"/>
          <c:tx>
            <c:strRef>
              <c:f>Folha1!$G$1</c:f>
              <c:strCache>
                <c:ptCount val="1"/>
                <c:pt idx="0">
                  <c:v>GREEDY(1)</c:v>
                </c:pt>
              </c:strCache>
            </c:strRef>
          </c:tx>
          <c:spPr>
            <a:ln w="28575" cap="rnd">
              <a:solidFill>
                <a:srgbClr val="FFC00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Folha1!$G$2:$G$7</c:f>
              <c:numCache>
                <c:formatCode>General</c:formatCode>
                <c:ptCount val="6"/>
                <c:pt idx="0">
                  <c:v>31</c:v>
                </c:pt>
                <c:pt idx="1">
                  <c:v>47</c:v>
                </c:pt>
                <c:pt idx="2">
                  <c:v>57</c:v>
                </c:pt>
                <c:pt idx="3">
                  <c:v>1095</c:v>
                </c:pt>
                <c:pt idx="4">
                  <c:v>1146</c:v>
                </c:pt>
                <c:pt idx="5">
                  <c:v>564</c:v>
                </c:pt>
              </c:numCache>
            </c:numRef>
          </c:val>
          <c:smooth val="0"/>
          <c:extLst>
            <c:ext xmlns:c16="http://schemas.microsoft.com/office/drawing/2014/chart" uri="{C3380CC4-5D6E-409C-BE32-E72D297353CC}">
              <c16:uniqueId val="{00000005-F00A-44CF-86A4-18E6ED6ED233}"/>
            </c:ext>
          </c:extLst>
        </c:ser>
        <c:ser>
          <c:idx val="6"/>
          <c:order val="6"/>
          <c:tx>
            <c:strRef>
              <c:f>Folha1!$H$1</c:f>
              <c:strCache>
                <c:ptCount val="1"/>
                <c:pt idx="0">
                  <c:v>GREEDY(2)</c:v>
                </c:pt>
              </c:strCache>
            </c:strRef>
          </c:tx>
          <c:spPr>
            <a:ln w="28575" cap="rnd">
              <a:solidFill>
                <a:srgbClr val="866B4A"/>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Folha1!$H$2:$H$7</c:f>
              <c:numCache>
                <c:formatCode>General</c:formatCode>
                <c:ptCount val="6"/>
                <c:pt idx="0">
                  <c:v>34</c:v>
                </c:pt>
                <c:pt idx="1">
                  <c:v>45</c:v>
                </c:pt>
                <c:pt idx="2">
                  <c:v>107</c:v>
                </c:pt>
                <c:pt idx="3">
                  <c:v>1904</c:v>
                </c:pt>
                <c:pt idx="4">
                  <c:v>1200</c:v>
                </c:pt>
                <c:pt idx="5">
                  <c:v>171</c:v>
                </c:pt>
              </c:numCache>
            </c:numRef>
          </c:val>
          <c:smooth val="0"/>
          <c:extLst>
            <c:ext xmlns:c16="http://schemas.microsoft.com/office/drawing/2014/chart" uri="{C3380CC4-5D6E-409C-BE32-E72D297353CC}">
              <c16:uniqueId val="{00000006-F00A-44CF-86A4-18E6ED6ED233}"/>
            </c:ext>
          </c:extLst>
        </c:ser>
        <c:dLbls>
          <c:showLegendKey val="0"/>
          <c:showVal val="0"/>
          <c:showCatName val="0"/>
          <c:showSerName val="0"/>
          <c:showPercent val="0"/>
          <c:showBubbleSize val="0"/>
        </c:dLbls>
        <c:smooth val="0"/>
        <c:axId val="595393552"/>
        <c:axId val="595418464"/>
      </c:lineChart>
      <c:catAx>
        <c:axId val="595393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crossAx val="595418464"/>
        <c:crosses val="autoZero"/>
        <c:auto val="1"/>
        <c:lblAlgn val="ctr"/>
        <c:lblOffset val="100"/>
        <c:noMultiLvlLbl val="0"/>
      </c:catAx>
      <c:valAx>
        <c:axId val="595418464"/>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crossAx val="595393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solidFill>
        <a:schemeClr val="bg1"/>
      </a:solidFill>
    </a:ln>
    <a:effectLst/>
  </c:spPr>
  <c:txPr>
    <a:bodyPr/>
    <a:lstStyle/>
    <a:p>
      <a:pPr>
        <a:defRPr>
          <a:solidFill>
            <a:schemeClr val="bg1"/>
          </a:solidFill>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762000" y="1524000"/>
            <a:ext cx="10668000" cy="2286000"/>
          </a:xfrm>
        </p:spPr>
        <p:txBody>
          <a:bodyPr anchor="b"/>
          <a:lstStyle>
            <a:lvl1pPr algn="ctr">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9143998" y="761999"/>
            <a:ext cx="2286000" cy="5334000"/>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762001" y="761999"/>
            <a:ext cx="7619999" cy="5334000"/>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1524000"/>
            <a:ext cx="10668000" cy="3038475"/>
          </a:xfrm>
        </p:spPr>
        <p:txBody>
          <a:bodyPr anchor="b"/>
          <a:lstStyle>
            <a:lvl1pPr>
              <a:defRPr sz="6000"/>
            </a:lvl1pPr>
          </a:lstStyle>
          <a:p>
            <a:pPr>
              <a:defRPr/>
            </a:pPr>
            <a:r>
              <a:rPr lang="en-US"/>
              <a:t>Click to edit Master title style</a:t>
            </a:r>
            <a:endParaRPr/>
          </a:p>
        </p:txBody>
      </p:sp>
      <p:sp>
        <p:nvSpPr>
          <p:cNvPr id="3" name="Text Placeholder 2"/>
          <p:cNvSpPr>
            <a:spLocks noGrp="1"/>
          </p:cNvSpPr>
          <p:nvPr>
            <p:ph type="body" idx="1"/>
          </p:nvPr>
        </p:nvSpPr>
        <p:spPr bwMode="auto">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762000" y="2285999"/>
            <a:ext cx="5151119"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278879" y="2285999"/>
            <a:ext cx="5151121"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762000"/>
            <a:ext cx="10668000" cy="1524000"/>
          </a:xfrm>
        </p:spPr>
        <p:txBody>
          <a:bodyPr/>
          <a:lstStyle/>
          <a:p>
            <a:pPr>
              <a:defRPr/>
            </a:pPr>
            <a:r>
              <a:rPr lang="en-US"/>
              <a:t>Click to edit Master title style</a:t>
            </a:r>
            <a:endParaRPr/>
          </a:p>
        </p:txBody>
      </p:sp>
      <p:sp>
        <p:nvSpPr>
          <p:cNvPr id="3" name="Text Placeholder 2"/>
          <p:cNvSpPr>
            <a:spLocks noGrp="1"/>
          </p:cNvSpPr>
          <p:nvPr>
            <p:ph type="body" idx="1"/>
          </p:nvPr>
        </p:nvSpPr>
        <p:spPr bwMode="auto">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762000" y="3048000"/>
            <a:ext cx="5151119"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278878" y="3048000"/>
            <a:ext cx="5151122"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761998"/>
            <a:ext cx="3810000" cy="1524002"/>
          </a:xfrm>
        </p:spPr>
        <p:txBody>
          <a:bodyPr anchor="t" anchorCtr="0"/>
          <a:lstStyle>
            <a:lvl1pPr>
              <a:defRPr sz="3200"/>
            </a:lvl1pPr>
          </a:lstStyle>
          <a:p>
            <a:pPr>
              <a:defRPr/>
            </a:pPr>
            <a:r>
              <a:rPr lang="en-US"/>
              <a:t>Click to edit Master title style</a:t>
            </a:r>
          </a:p>
        </p:txBody>
      </p:sp>
      <p:sp>
        <p:nvSpPr>
          <p:cNvPr id="3" name="Content Placeholder 2"/>
          <p:cNvSpPr>
            <a:spLocks noGrp="1"/>
          </p:cNvSpPr>
          <p:nvPr>
            <p:ph idx="1"/>
          </p:nvPr>
        </p:nvSpPr>
        <p:spPr bwMode="auto">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1" y="762000"/>
            <a:ext cx="3809999" cy="1524000"/>
          </a:xfrm>
        </p:spPr>
        <p:txBody>
          <a:bodyPr anchor="t" anchorCtr="0"/>
          <a:lstStyle>
            <a:lvl1pPr>
              <a:defRPr sz="3200"/>
            </a:lvl1pPr>
          </a:lstStyle>
          <a:p>
            <a:pPr>
              <a:defRPr/>
            </a:pPr>
            <a:r>
              <a:rPr lang="en-US"/>
              <a:t>Click to edit Master title style</a:t>
            </a:r>
            <a:endParaRPr/>
          </a:p>
        </p:txBody>
      </p:sp>
      <p:sp>
        <p:nvSpPr>
          <p:cNvPr id="3" name="Picture Placeholder 2"/>
          <p:cNvSpPr>
            <a:spLocks noGrp="1"/>
          </p:cNvSpPr>
          <p:nvPr>
            <p:ph type="pic" idx="1"/>
          </p:nvPr>
        </p:nvSpPr>
        <p:spPr bwMode="auto">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p:cNvSpPr>
            <a:spLocks noGrp="1"/>
          </p:cNvSpPr>
          <p:nvPr>
            <p:ph type="body" sz="half" idx="2"/>
          </p:nvPr>
        </p:nvSpPr>
        <p:spPr bwMode="auto">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bwMode="auto">
        <a:xfrm>
          <a:off x="0" y="0"/>
          <a:ext cx="0" cy="0"/>
          <a:chOff x="0" y="0"/>
          <a:chExt cx="0" cy="0"/>
        </a:xfrm>
      </p:grpSpPr>
      <p:sp>
        <p:nvSpPr>
          <p:cNvPr id="8" name="Freeform: Shape 7"/>
          <p:cNvSpPr/>
          <p:nvPr/>
        </p:nvSpPr>
        <p:spPr bwMode="auto">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extrusionOk="0">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a:lnSpc>
                <a:spcPct val="100000"/>
              </a:lnSpc>
              <a:spcBef>
                <a:spcPts val="0"/>
              </a:spcBef>
              <a:spcAft>
                <a:spcPts val="0"/>
              </a:spcAft>
              <a:buClrTx/>
              <a:buSzTx/>
              <a:buFontTx/>
              <a:buNone/>
              <a:defRPr/>
            </a:pPr>
            <a:endParaRPr lang="en-US" sz="1500" b="0" i="0" u="none" strike="noStrike" cap="none" spc="0">
              <a:ln>
                <a:noFill/>
              </a:ln>
              <a:solidFill>
                <a:prstClr val="white"/>
              </a:solidFill>
              <a:latin typeface="Avenir Next LT Pro"/>
              <a:ea typeface="+mn-ea"/>
              <a:cs typeface="+mn-cs"/>
            </a:endParaRPr>
          </a:p>
        </p:txBody>
      </p:sp>
      <p:sp>
        <p:nvSpPr>
          <p:cNvPr id="11" name="Freeform: Shape 10"/>
          <p:cNvSpPr/>
          <p:nvPr/>
        </p:nvSpPr>
        <p:spPr bwMode="auto">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extrusionOk="0">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sz="900">
              <a:solidFill>
                <a:prstClr val="white"/>
              </a:solidFill>
              <a:latin typeface="Avenir Next LT Pro"/>
            </a:endParaRPr>
          </a:p>
        </p:txBody>
      </p:sp>
      <p:sp>
        <p:nvSpPr>
          <p:cNvPr id="12" name="Freeform: Shape 11"/>
          <p:cNvSpPr/>
          <p:nvPr/>
        </p:nvSpPr>
        <p:spPr bwMode="auto">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extrusionOk="0">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Avenir Next LT Pro Light"/>
              <a:ea typeface="+mn-ea"/>
              <a:cs typeface="+mn-cs"/>
            </a:endParaRPr>
          </a:p>
        </p:txBody>
      </p:sp>
      <p:sp>
        <p:nvSpPr>
          <p:cNvPr id="2" name="Title Placeholder 1"/>
          <p:cNvSpPr>
            <a:spLocks noGrp="1"/>
          </p:cNvSpPr>
          <p:nvPr>
            <p:ph type="title"/>
          </p:nvPr>
        </p:nvSpPr>
        <p:spPr bwMode="auto">
          <a:xfrm>
            <a:off x="762000" y="762000"/>
            <a:ext cx="10668000" cy="1524000"/>
          </a:xfrm>
          <a:prstGeom prst="rect">
            <a:avLst/>
          </a:prstGeom>
        </p:spPr>
        <p:txBody>
          <a:bodyPr vert="horz" lIns="91440" tIns="45720" rIns="91440" bIns="45720" rtlCol="0" anchor="ctr">
            <a:normAutofit/>
          </a:bodyPr>
          <a:lstStyle/>
          <a:p>
            <a:pPr>
              <a:defRPr/>
            </a:pPr>
            <a:r>
              <a:rPr lang="en-US"/>
              <a:t>Click to edit Master title style</a:t>
            </a:r>
          </a:p>
        </p:txBody>
      </p:sp>
      <p:sp>
        <p:nvSpPr>
          <p:cNvPr id="3" name="Text Placeholder 2"/>
          <p:cNvSpPr>
            <a:spLocks noGrp="1"/>
          </p:cNvSpPr>
          <p:nvPr>
            <p:ph type="body" idx="1"/>
          </p:nvPr>
        </p:nvSpPr>
        <p:spPr bwMode="auto">
          <a:xfrm>
            <a:off x="762000" y="2286000"/>
            <a:ext cx="10668000" cy="381808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2"/>
          </p:nvPr>
        </p:nvSpPr>
        <p:spPr bwMode="auto">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76969C88-B244-455D-A017-012B25B1ACDD}" type="datetimeFigureOut">
              <a:rPr lang="en-US"/>
              <a:t>4/25/2022</a:t>
            </a:fld>
            <a:endParaRPr lang="en-US"/>
          </a:p>
        </p:txBody>
      </p:sp>
      <p:sp>
        <p:nvSpPr>
          <p:cNvPr id="5" name="Footer Placeholder 4"/>
          <p:cNvSpPr>
            <a:spLocks noGrp="1"/>
          </p:cNvSpPr>
          <p:nvPr>
            <p:ph type="ftr" sz="quarter" idx="3"/>
          </p:nvPr>
        </p:nvSpPr>
        <p:spPr bwMode="auto">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pPr>
              <a:defRPr/>
            </a:pPr>
            <a:endParaRPr lang="en-US"/>
          </a:p>
        </p:txBody>
      </p:sp>
      <p:sp>
        <p:nvSpPr>
          <p:cNvPr id="6" name="Slide Number Placeholder 5"/>
          <p:cNvSpPr>
            <a:spLocks noGrp="1"/>
          </p:cNvSpPr>
          <p:nvPr>
            <p:ph type="sldNum" sz="quarter" idx="4"/>
          </p:nvPr>
        </p:nvSpPr>
        <p:spPr bwMode="auto">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07CE569E-9B7C-4CB9-AB80-C0841F922CFF}"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125000"/>
        </a:lnSpc>
        <a:spcBef>
          <a:spcPts val="1000"/>
        </a:spcBef>
        <a:buFont typeface="Arial"/>
        <a:buChar char="•"/>
        <a:defRPr sz="2800">
          <a:solidFill>
            <a:schemeClr val="tx1">
              <a:alpha val="70000"/>
            </a:schemeClr>
          </a:solidFill>
          <a:latin typeface="+mn-lt"/>
          <a:ea typeface="+mn-ea"/>
          <a:cs typeface="+mn-cs"/>
        </a:defRPr>
      </a:lvl1pPr>
      <a:lvl2pPr marL="685800" indent="-228600" algn="l" defTabSz="914400">
        <a:lnSpc>
          <a:spcPct val="125000"/>
        </a:lnSpc>
        <a:spcBef>
          <a:spcPts val="500"/>
        </a:spcBef>
        <a:buFont typeface="Arial"/>
        <a:buChar char="•"/>
        <a:defRPr sz="2400">
          <a:solidFill>
            <a:schemeClr val="tx1">
              <a:alpha val="70000"/>
            </a:schemeClr>
          </a:solidFill>
          <a:latin typeface="+mn-lt"/>
          <a:ea typeface="+mn-ea"/>
          <a:cs typeface="+mn-cs"/>
        </a:defRPr>
      </a:lvl2pPr>
      <a:lvl3pPr marL="1143000" indent="-228600" algn="l" defTabSz="914400">
        <a:lnSpc>
          <a:spcPct val="125000"/>
        </a:lnSpc>
        <a:spcBef>
          <a:spcPts val="500"/>
        </a:spcBef>
        <a:buFont typeface="Arial"/>
        <a:buChar char="•"/>
        <a:defRPr sz="2000">
          <a:solidFill>
            <a:schemeClr val="tx1">
              <a:alpha val="70000"/>
            </a:schemeClr>
          </a:solidFill>
          <a:latin typeface="+mn-lt"/>
          <a:ea typeface="+mn-ea"/>
          <a:cs typeface="+mn-cs"/>
        </a:defRPr>
      </a:lvl3pPr>
      <a:lvl4pPr marL="16002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4pPr>
      <a:lvl5pPr marL="20574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oodle.up.pt/" TargetMode="External"/><Relationship Id="rId2" Type="http://schemas.openxmlformats.org/officeDocument/2006/relationships/hyperlink" Target="https://erich-friedman.github.io/puzzle/snake/" TargetMode="External"/><Relationship Id="rId1" Type="http://schemas.openxmlformats.org/officeDocument/2006/relationships/slideLayout" Target="../slideLayouts/slideLayout2.xml"/><Relationship Id="rId5" Type="http://schemas.openxmlformats.org/officeDocument/2006/relationships/hyperlink" Target="https://docs.python.org/3/" TargetMode="External"/><Relationship Id="rId4" Type="http://schemas.openxmlformats.org/officeDocument/2006/relationships/hyperlink" Target="https://pedros.works/chess-snak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2"/>
        </a:solidFill>
        <a:effectLst/>
      </p:bgPr>
    </p:bg>
    <p:spTree>
      <p:nvGrpSpPr>
        <p:cNvPr id="1" name=""/>
        <p:cNvGrpSpPr/>
        <p:nvPr/>
      </p:nvGrpSpPr>
      <p:grpSpPr bwMode="auto">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p>
        </p:txBody>
      </p:sp>
      <p:sp>
        <p:nvSpPr>
          <p:cNvPr id="2" name="Título 1"/>
          <p:cNvSpPr>
            <a:spLocks noGrp="1"/>
          </p:cNvSpPr>
          <p:nvPr>
            <p:ph type="ctrTitle"/>
          </p:nvPr>
        </p:nvSpPr>
        <p:spPr bwMode="auto">
          <a:xfrm>
            <a:off x="6858000" y="1524000"/>
            <a:ext cx="4572000" cy="2286000"/>
          </a:xfrm>
        </p:spPr>
        <p:txBody>
          <a:bodyPr>
            <a:normAutofit/>
          </a:bodyPr>
          <a:lstStyle/>
          <a:p>
            <a:pPr>
              <a:defRPr/>
            </a:pPr>
            <a:r>
              <a:rPr lang="pt-PT" sz="4400" u="sng" dirty="0"/>
              <a:t>Chess Snake </a:t>
            </a:r>
            <a:br>
              <a:rPr lang="pt-PT" sz="4400" u="sng" dirty="0"/>
            </a:br>
            <a:r>
              <a:rPr lang="pt-PT" sz="4400" u="sng" dirty="0"/>
              <a:t>IART Project</a:t>
            </a:r>
            <a:endParaRPr dirty="0"/>
          </a:p>
        </p:txBody>
      </p:sp>
      <p:sp>
        <p:nvSpPr>
          <p:cNvPr id="3" name="Subtítulo 2"/>
          <p:cNvSpPr>
            <a:spLocks noGrp="1"/>
          </p:cNvSpPr>
          <p:nvPr>
            <p:ph type="subTitle" idx="1"/>
          </p:nvPr>
        </p:nvSpPr>
        <p:spPr bwMode="auto">
          <a:xfrm>
            <a:off x="6858000" y="4571999"/>
            <a:ext cx="5049520" cy="1524000"/>
          </a:xfrm>
        </p:spPr>
        <p:txBody>
          <a:bodyPr>
            <a:normAutofit fontScale="92500" lnSpcReduction="10000"/>
          </a:bodyPr>
          <a:lstStyle/>
          <a:p>
            <a:pPr algn="l">
              <a:defRPr/>
            </a:pPr>
            <a:r>
              <a:rPr lang="pt-PT" dirty="0"/>
              <a:t>Carlos Gomes – up201906622</a:t>
            </a:r>
            <a:endParaRPr dirty="0"/>
          </a:p>
          <a:p>
            <a:pPr algn="l">
              <a:defRPr/>
            </a:pPr>
            <a:r>
              <a:rPr lang="pt-PT" dirty="0"/>
              <a:t>Domingos Santos – up201906680</a:t>
            </a:r>
            <a:endParaRPr dirty="0"/>
          </a:p>
          <a:p>
            <a:pPr algn="l">
              <a:defRPr/>
            </a:pPr>
            <a:r>
              <a:rPr lang="pt-PT" dirty="0"/>
              <a:t>Filipe Pinto – up201907747</a:t>
            </a:r>
            <a:endParaRPr dirty="0"/>
          </a:p>
        </p:txBody>
      </p:sp>
      <p:sp>
        <p:nvSpPr>
          <p:cNvPr id="73" name="Freeform: Shape 72"/>
          <p:cNvSpPr>
            <a:spLocks noGrp="1" noRot="1" noChangeAspect="1" noMove="1" noResize="1" noEditPoints="1" noAdjustHandles="1" noChangeArrowheads="1" noChangeShapeType="1" noTextEdit="1"/>
          </p:cNvSpPr>
          <p:nvPr/>
        </p:nvSpPr>
        <p:spPr bwMode="auto">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extrusionOk="0">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5" name="Freeform: Shape 74"/>
          <p:cNvSpPr>
            <a:spLocks noGrp="1" noRot="1" noChangeAspect="1" noMove="1" noResize="1" noEditPoints="1" noAdjustHandles="1" noChangeArrowheads="1" noChangeShapeType="1" noTextEdit="1"/>
          </p:cNvSpPr>
          <p:nvPr/>
        </p:nvSpPr>
        <p:spPr bwMode="auto">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extrusionOk="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venir Next LT Pro Light"/>
            </a:endParaRPr>
          </a:p>
        </p:txBody>
      </p:sp>
      <p:pic>
        <p:nvPicPr>
          <p:cNvPr id="53" name="Imagem 52" descr="Uma imagem com símbolo, exterior, sentado, paragem&#10;&#10;Descrição gerada automaticamente"/>
          <p:cNvPicPr>
            <a:picLocks noChangeAspect="1"/>
          </p:cNvPicPr>
          <p:nvPr/>
        </p:nvPicPr>
        <p:blipFill>
          <a:blip r:embed="rId2"/>
          <a:stretch/>
        </p:blipFill>
        <p:spPr bwMode="auto">
          <a:xfrm>
            <a:off x="9220561" y="236331"/>
            <a:ext cx="2820437" cy="927611"/>
          </a:xfrm>
          <a:prstGeom prst="rect">
            <a:avLst/>
          </a:prstGeom>
        </p:spPr>
      </p:pic>
      <p:pic>
        <p:nvPicPr>
          <p:cNvPr id="4" name="Picture 2">
            <a:extLst>
              <a:ext uri="{FF2B5EF4-FFF2-40B4-BE49-F238E27FC236}">
                <a16:creationId xmlns:a16="http://schemas.microsoft.com/office/drawing/2014/main" id="{3BC8DB85-71B5-0D0A-DA2F-510AAAEAB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908" y="2359096"/>
            <a:ext cx="3744416" cy="3736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704C5A-BCE7-4444-BB7C-BCCF7EF73487}"/>
              </a:ext>
            </a:extLst>
          </p:cNvPr>
          <p:cNvSpPr>
            <a:spLocks noGrp="1"/>
          </p:cNvSpPr>
          <p:nvPr>
            <p:ph type="title"/>
          </p:nvPr>
        </p:nvSpPr>
        <p:spPr>
          <a:xfrm>
            <a:off x="263352" y="116632"/>
            <a:ext cx="10668000" cy="1524000"/>
          </a:xfrm>
        </p:spPr>
        <p:txBody>
          <a:bodyPr/>
          <a:lstStyle/>
          <a:p>
            <a:r>
              <a:rPr lang="pt-PT" dirty="0" err="1"/>
              <a:t>Conclusion</a:t>
            </a:r>
            <a:endParaRPr lang="pt-PT" dirty="0"/>
          </a:p>
        </p:txBody>
      </p:sp>
      <p:sp>
        <p:nvSpPr>
          <p:cNvPr id="3" name="Marcador de Posição de Conteúdo 2">
            <a:extLst>
              <a:ext uri="{FF2B5EF4-FFF2-40B4-BE49-F238E27FC236}">
                <a16:creationId xmlns:a16="http://schemas.microsoft.com/office/drawing/2014/main" id="{0892E19F-DEDA-43CA-8ECC-2A6CC300D688}"/>
              </a:ext>
            </a:extLst>
          </p:cNvPr>
          <p:cNvSpPr>
            <a:spLocks noGrp="1"/>
          </p:cNvSpPr>
          <p:nvPr>
            <p:ph idx="1"/>
          </p:nvPr>
        </p:nvSpPr>
        <p:spPr>
          <a:xfrm>
            <a:off x="191344" y="1340768"/>
            <a:ext cx="11593288" cy="5400600"/>
          </a:xfrm>
        </p:spPr>
        <p:txBody>
          <a:bodyPr>
            <a:normAutofit fontScale="92500" lnSpcReduction="10000"/>
          </a:bodyPr>
          <a:lstStyle/>
          <a:p>
            <a:r>
              <a:rPr lang="en-US" sz="2400" b="0" i="0" dirty="0">
                <a:solidFill>
                  <a:srgbClr val="DCDDDE"/>
                </a:solidFill>
                <a:effectLst/>
              </a:rPr>
              <a:t>During the elaboration of this project, we were able to study and verify the effectiveness of the implemented algorithms.</a:t>
            </a:r>
          </a:p>
          <a:p>
            <a:r>
              <a:rPr lang="en-US" sz="2400" b="0" i="0" dirty="0">
                <a:solidFill>
                  <a:srgbClr val="DCDDDE"/>
                </a:solidFill>
                <a:effectLst/>
              </a:rPr>
              <a:t>Considering that this Project mixes interactive and displayable content using </a:t>
            </a:r>
            <a:r>
              <a:rPr lang="en-US" sz="2400" b="0" i="0" dirty="0" err="1">
                <a:solidFill>
                  <a:srgbClr val="DCDDDE"/>
                </a:solidFill>
                <a:effectLst/>
              </a:rPr>
              <a:t>pygame</a:t>
            </a:r>
            <a:r>
              <a:rPr lang="en-US" sz="2400" b="0" i="0" dirty="0">
                <a:solidFill>
                  <a:srgbClr val="DCDDDE"/>
                </a:solidFill>
                <a:effectLst/>
              </a:rPr>
              <a:t> and artificial intelligence algorithms makes it more engaging.</a:t>
            </a:r>
          </a:p>
          <a:p>
            <a:r>
              <a:rPr lang="en-US" sz="2400" dirty="0">
                <a:solidFill>
                  <a:srgbClr val="DCDDDE"/>
                </a:solidFill>
              </a:rPr>
              <a:t>The most challenging part of this project was to implement the rules of the game due to multiple verifications needed to be done, for example making a simple move. So, for us the game implementation was a little bit more difficult than the algorithms itself.</a:t>
            </a:r>
            <a:endParaRPr lang="en-US" sz="2400" b="0" i="0" dirty="0">
              <a:solidFill>
                <a:srgbClr val="DCDDDE"/>
              </a:solidFill>
              <a:effectLst/>
            </a:endParaRPr>
          </a:p>
          <a:p>
            <a:r>
              <a:rPr lang="en-US" sz="2400" b="0" i="0" dirty="0">
                <a:solidFill>
                  <a:srgbClr val="DCDDDE"/>
                </a:solidFill>
                <a:effectLst/>
              </a:rPr>
              <a:t>In addiction, this Project helped us getting to know more about the content studied in theoretical and practical classes since we had to investigate ways of sorting out some problems related to rules and algorithm implementations.</a:t>
            </a:r>
          </a:p>
          <a:p>
            <a:r>
              <a:rPr lang="en-US" sz="2400" b="0" i="0" dirty="0">
                <a:solidFill>
                  <a:srgbClr val="DCDDDE"/>
                </a:solidFill>
                <a:effectLst/>
              </a:rPr>
              <a:t>To sum up, above the complexity of this game and the problems we faced, we consider that the assignment was successfully completed and that all goals were fulfilled.</a:t>
            </a:r>
          </a:p>
          <a:p>
            <a:pPr marL="0" indent="0">
              <a:buNone/>
            </a:pPr>
            <a:endParaRPr lang="pt-PT" dirty="0"/>
          </a:p>
        </p:txBody>
      </p:sp>
    </p:spTree>
    <p:extLst>
      <p:ext uri="{BB962C8B-B14F-4D97-AF65-F5344CB8AC3E}">
        <p14:creationId xmlns:p14="http://schemas.microsoft.com/office/powerpoint/2010/main" val="813763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F16900-914F-ECEA-47AA-07FE5C596BC6}"/>
              </a:ext>
            </a:extLst>
          </p:cNvPr>
          <p:cNvSpPr>
            <a:spLocks noGrp="1"/>
          </p:cNvSpPr>
          <p:nvPr>
            <p:ph type="title"/>
          </p:nvPr>
        </p:nvSpPr>
        <p:spPr/>
        <p:txBody>
          <a:bodyPr/>
          <a:lstStyle/>
          <a:p>
            <a:r>
              <a:rPr lang="pt-PT" dirty="0" err="1"/>
              <a:t>References</a:t>
            </a:r>
            <a:endParaRPr lang="pt-PT" dirty="0"/>
          </a:p>
        </p:txBody>
      </p:sp>
      <p:sp>
        <p:nvSpPr>
          <p:cNvPr id="3" name="Marcador de Posição de Conteúdo 2">
            <a:extLst>
              <a:ext uri="{FF2B5EF4-FFF2-40B4-BE49-F238E27FC236}">
                <a16:creationId xmlns:a16="http://schemas.microsoft.com/office/drawing/2014/main" id="{891CC86F-CE43-DC97-26A6-7874C324AD8E}"/>
              </a:ext>
            </a:extLst>
          </p:cNvPr>
          <p:cNvSpPr>
            <a:spLocks noGrp="1"/>
          </p:cNvSpPr>
          <p:nvPr>
            <p:ph idx="1"/>
          </p:nvPr>
        </p:nvSpPr>
        <p:spPr/>
        <p:txBody>
          <a:bodyPr/>
          <a:lstStyle/>
          <a:p>
            <a:pPr>
              <a:defRPr/>
            </a:pPr>
            <a:r>
              <a:rPr lang="pt-PT" u="sng" dirty="0">
                <a:hlinkClick r:id="rId2" tooltip="https://erich-friedman.github.io/puzzle/snake/"/>
              </a:rPr>
              <a:t>https://erich-friedman.github.io/puzzle/snake/</a:t>
            </a:r>
            <a:endParaRPr lang="pt-PT" dirty="0"/>
          </a:p>
          <a:p>
            <a:pPr>
              <a:defRPr/>
            </a:pPr>
            <a:r>
              <a:rPr lang="pt-PT" u="sng" dirty="0">
                <a:hlinkClick r:id="rId3" tooltip="https://moodle.up.pt/"/>
              </a:rPr>
              <a:t>https://moodle.up.pt/</a:t>
            </a:r>
            <a:r>
              <a:rPr lang="pt-PT" dirty="0"/>
              <a:t> (</a:t>
            </a:r>
            <a:r>
              <a:rPr lang="pt-PT" dirty="0" err="1"/>
              <a:t>course</a:t>
            </a:r>
            <a:r>
              <a:rPr lang="pt-PT" dirty="0"/>
              <a:t> files)</a:t>
            </a:r>
          </a:p>
          <a:p>
            <a:pPr>
              <a:defRPr/>
            </a:pPr>
            <a:r>
              <a:rPr lang="pt-PT" u="sng" dirty="0">
                <a:hlinkClick r:id="rId4" tooltip="https://pedros.works/chess-snake"/>
              </a:rPr>
              <a:t>https://pedros.works/chess-snake</a:t>
            </a:r>
            <a:endParaRPr lang="pt-PT" u="sng" dirty="0"/>
          </a:p>
          <a:p>
            <a:pPr>
              <a:defRPr/>
            </a:pPr>
            <a:r>
              <a:rPr lang="pt-PT" dirty="0">
                <a:hlinkClick r:id="rId5"/>
              </a:rPr>
              <a:t>Python 3 Documentation</a:t>
            </a:r>
            <a:r>
              <a:rPr lang="pt-PT" dirty="0"/>
              <a:t>;</a:t>
            </a:r>
          </a:p>
          <a:p>
            <a:pPr>
              <a:defRPr/>
            </a:pPr>
            <a:endParaRPr lang="pt-PT" dirty="0"/>
          </a:p>
          <a:p>
            <a:pPr>
              <a:defRPr/>
            </a:pPr>
            <a:endParaRPr lang="pt-PT" dirty="0"/>
          </a:p>
          <a:p>
            <a:endParaRPr lang="pt-PT" dirty="0"/>
          </a:p>
        </p:txBody>
      </p:sp>
    </p:spTree>
    <p:extLst>
      <p:ext uri="{BB962C8B-B14F-4D97-AF65-F5344CB8AC3E}">
        <p14:creationId xmlns:p14="http://schemas.microsoft.com/office/powerpoint/2010/main" val="181373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a:t>Specifications</a:t>
            </a:r>
          </a:p>
        </p:txBody>
      </p:sp>
      <p:sp>
        <p:nvSpPr>
          <p:cNvPr id="3" name="Marcador de Posição de Conteúdo 2"/>
          <p:cNvSpPr>
            <a:spLocks noGrp="1"/>
          </p:cNvSpPr>
          <p:nvPr>
            <p:ph idx="1"/>
          </p:nvPr>
        </p:nvSpPr>
        <p:spPr bwMode="auto"/>
        <p:txBody>
          <a:bodyPr>
            <a:normAutofit fontScale="70000" lnSpcReduction="20000"/>
          </a:bodyPr>
          <a:lstStyle/>
          <a:p>
            <a:pPr>
              <a:defRPr/>
            </a:pPr>
            <a:r>
              <a:rPr lang="pt-PT" dirty="0"/>
              <a:t>The main goal for this project is to, based on Artificial Inteligence skills and search algorithms, implement a version of the puzzle “Chess Snake”;</a:t>
            </a:r>
            <a:endParaRPr dirty="0"/>
          </a:p>
          <a:p>
            <a:pPr>
              <a:defRPr/>
            </a:pPr>
            <a:r>
              <a:rPr lang="pt-PT" dirty="0"/>
              <a:t>The main goal of the puzzle is to connect the bottom left tile of the board with the top right tile, by creating a path according to some rules;</a:t>
            </a:r>
            <a:endParaRPr dirty="0"/>
          </a:p>
          <a:p>
            <a:pPr>
              <a:defRPr/>
            </a:pPr>
            <a:r>
              <a:rPr lang="pt-PT" dirty="0"/>
              <a:t>The rules are: </a:t>
            </a:r>
            <a:endParaRPr dirty="0"/>
          </a:p>
          <a:p>
            <a:pPr marL="0" indent="0">
              <a:buNone/>
              <a:defRPr/>
            </a:pPr>
            <a:r>
              <a:rPr lang="pt-PT" dirty="0"/>
              <a:t>    - No loops are allowed;</a:t>
            </a:r>
            <a:endParaRPr dirty="0"/>
          </a:p>
          <a:p>
            <a:pPr marL="0" indent="0">
              <a:buNone/>
              <a:defRPr/>
            </a:pPr>
            <a:r>
              <a:rPr lang="pt-PT" dirty="0"/>
              <a:t>    - Each chess piece attacks an equal number of squares of the choose path;</a:t>
            </a:r>
            <a:endParaRPr dirty="0"/>
          </a:p>
          <a:p>
            <a:pPr marL="0" indent="0">
              <a:buNone/>
              <a:defRPr/>
            </a:pPr>
            <a:r>
              <a:rPr lang="pt-PT" dirty="0"/>
              <a:t>    - Pieces may not be crossed by the path;</a:t>
            </a:r>
            <a:endParaRPr dirty="0"/>
          </a:p>
          <a:p>
            <a:pPr marL="0" indent="0">
              <a:buNone/>
              <a:defRPr/>
            </a:pPr>
            <a:r>
              <a:rPr lang="pt-PT" dirty="0"/>
              <a:t>    - The snake cannot touch itself.</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dirty="0" err="1"/>
              <a:t>Search</a:t>
            </a:r>
            <a:r>
              <a:rPr lang="pt-PT" dirty="0"/>
              <a:t> </a:t>
            </a:r>
            <a:r>
              <a:rPr lang="pt-PT" dirty="0" err="1"/>
              <a:t>Problem</a:t>
            </a:r>
            <a:r>
              <a:rPr lang="pt-PT" dirty="0"/>
              <a:t> </a:t>
            </a:r>
            <a:r>
              <a:rPr lang="pt-PT" dirty="0" err="1"/>
              <a:t>Formulation</a:t>
            </a:r>
            <a:endParaRPr lang="pt-PT" dirty="0"/>
          </a:p>
        </p:txBody>
      </p:sp>
      <p:sp>
        <p:nvSpPr>
          <p:cNvPr id="3" name="Marcador de Posição de Conteúdo 2"/>
          <p:cNvSpPr>
            <a:spLocks noGrp="1"/>
          </p:cNvSpPr>
          <p:nvPr>
            <p:ph idx="1"/>
          </p:nvPr>
        </p:nvSpPr>
        <p:spPr bwMode="auto">
          <a:xfrm>
            <a:off x="762000" y="2132856"/>
            <a:ext cx="10668000" cy="4311351"/>
          </a:xfrm>
        </p:spPr>
        <p:txBody>
          <a:bodyPr vertOverflow="overflow" horzOverflow="clip" vert="horz" wrap="square" lIns="91440" tIns="45720" rIns="91440" bIns="45720" numCol="1" spcCol="0" rtlCol="0" fromWordArt="0" anchor="t" anchorCtr="0" forceAA="0" compatLnSpc="0">
            <a:noAutofit/>
          </a:bodyPr>
          <a:lstStyle/>
          <a:p>
            <a:pPr>
              <a:defRPr/>
            </a:pPr>
            <a:r>
              <a:rPr lang="pt-PT" sz="1400" dirty="0" err="1"/>
              <a:t>State</a:t>
            </a:r>
            <a:r>
              <a:rPr lang="pt-PT" sz="1400" dirty="0"/>
              <a:t> </a:t>
            </a:r>
            <a:r>
              <a:rPr lang="pt-PT" sz="1400" dirty="0" err="1"/>
              <a:t>Representation</a:t>
            </a:r>
            <a:r>
              <a:rPr lang="pt-PT" sz="1400" dirty="0"/>
              <a:t>: </a:t>
            </a:r>
            <a:r>
              <a:rPr lang="pt-PT" sz="1400" dirty="0" err="1"/>
              <a:t>The</a:t>
            </a:r>
            <a:r>
              <a:rPr lang="pt-PT" sz="1400" dirty="0"/>
              <a:t> </a:t>
            </a:r>
            <a:r>
              <a:rPr lang="pt-PT" sz="1400" dirty="0" err="1"/>
              <a:t>board</a:t>
            </a:r>
            <a:r>
              <a:rPr lang="pt-PT" sz="1400" dirty="0"/>
              <a:t> </a:t>
            </a:r>
            <a:r>
              <a:rPr lang="pt-PT" sz="1400" dirty="0" err="1"/>
              <a:t>is</a:t>
            </a:r>
            <a:r>
              <a:rPr lang="pt-PT" sz="1400" dirty="0"/>
              <a:t> </a:t>
            </a:r>
            <a:r>
              <a:rPr lang="pt-PT" sz="1400" dirty="0" err="1"/>
              <a:t>represented</a:t>
            </a:r>
            <a:r>
              <a:rPr lang="pt-PT" sz="1400" dirty="0"/>
              <a:t> </a:t>
            </a:r>
            <a:r>
              <a:rPr lang="pt-PT" sz="1400" dirty="0" err="1"/>
              <a:t>by</a:t>
            </a:r>
            <a:r>
              <a:rPr lang="pt-PT" sz="1400" dirty="0"/>
              <a:t> a </a:t>
            </a:r>
            <a:r>
              <a:rPr lang="pt-PT" sz="1400" dirty="0" err="1"/>
              <a:t>matrix</a:t>
            </a:r>
            <a:r>
              <a:rPr lang="pt-PT" sz="1400" dirty="0"/>
              <a:t> (</a:t>
            </a:r>
            <a:r>
              <a:rPr lang="pt-PT" sz="1400" dirty="0" err="1"/>
              <a:t>list</a:t>
            </a:r>
            <a:r>
              <a:rPr lang="pt-PT" sz="1400" dirty="0"/>
              <a:t> </a:t>
            </a:r>
            <a:r>
              <a:rPr lang="pt-PT" sz="1400" dirty="0" err="1"/>
              <a:t>of</a:t>
            </a:r>
            <a:r>
              <a:rPr lang="pt-PT" sz="1400" dirty="0"/>
              <a:t> </a:t>
            </a:r>
            <a:r>
              <a:rPr lang="pt-PT" sz="1400" dirty="0" err="1"/>
              <a:t>lists</a:t>
            </a:r>
            <a:r>
              <a:rPr lang="pt-PT" sz="1400" dirty="0"/>
              <a:t>), </a:t>
            </a:r>
            <a:r>
              <a:rPr lang="pt-PT" sz="1400" dirty="0" err="1"/>
              <a:t>start</a:t>
            </a:r>
            <a:r>
              <a:rPr lang="pt-PT" sz="1400" dirty="0"/>
              <a:t> </a:t>
            </a:r>
            <a:r>
              <a:rPr lang="pt-PT" sz="1400" dirty="0" err="1"/>
              <a:t>and</a:t>
            </a:r>
            <a:r>
              <a:rPr lang="pt-PT" sz="1400" dirty="0"/>
              <a:t> </a:t>
            </a:r>
            <a:r>
              <a:rPr lang="pt-PT" sz="1400" dirty="0" err="1"/>
              <a:t>end</a:t>
            </a:r>
            <a:r>
              <a:rPr lang="pt-PT" sz="1400" dirty="0"/>
              <a:t> tile are </a:t>
            </a:r>
            <a:r>
              <a:rPr lang="pt-PT" sz="1400" dirty="0" err="1"/>
              <a:t>represented</a:t>
            </a:r>
            <a:r>
              <a:rPr lang="pt-PT" sz="1400" dirty="0"/>
              <a:t> </a:t>
            </a:r>
            <a:r>
              <a:rPr lang="pt-PT" sz="1400" dirty="0" err="1"/>
              <a:t>by</a:t>
            </a:r>
            <a:r>
              <a:rPr lang="pt-PT" sz="1400" dirty="0"/>
              <a:t> </a:t>
            </a:r>
            <a:r>
              <a:rPr lang="pt-PT" sz="1400" dirty="0" err="1"/>
              <a:t>the</a:t>
            </a:r>
            <a:r>
              <a:rPr lang="pt-PT" sz="1400" dirty="0"/>
              <a:t> </a:t>
            </a:r>
            <a:r>
              <a:rPr lang="pt-PT" sz="1400" dirty="0" err="1"/>
              <a:t>char</a:t>
            </a:r>
            <a:r>
              <a:rPr lang="pt-PT" sz="1400" dirty="0"/>
              <a:t> ‘s’ </a:t>
            </a:r>
            <a:r>
              <a:rPr lang="pt-PT" sz="1400" dirty="0" err="1"/>
              <a:t>and</a:t>
            </a:r>
            <a:r>
              <a:rPr lang="pt-PT" sz="1400" dirty="0"/>
              <a:t> ‘f’, </a:t>
            </a:r>
            <a:r>
              <a:rPr lang="pt-PT" sz="1400" dirty="0" err="1"/>
              <a:t>respectively</a:t>
            </a:r>
            <a:r>
              <a:rPr lang="pt-PT" sz="1400" dirty="0"/>
              <a:t>, </a:t>
            </a:r>
            <a:r>
              <a:rPr lang="pt-PT" sz="1400" dirty="0" err="1"/>
              <a:t>each</a:t>
            </a:r>
            <a:r>
              <a:rPr lang="pt-PT" sz="1400" dirty="0"/>
              <a:t> </a:t>
            </a:r>
            <a:r>
              <a:rPr lang="pt-PT" sz="1400" dirty="0" err="1"/>
              <a:t>chess</a:t>
            </a:r>
            <a:r>
              <a:rPr lang="pt-PT" sz="1400" dirty="0"/>
              <a:t> </a:t>
            </a:r>
            <a:r>
              <a:rPr lang="pt-PT" sz="1400" dirty="0" err="1"/>
              <a:t>piece</a:t>
            </a:r>
            <a:r>
              <a:rPr lang="pt-PT" sz="1400" dirty="0"/>
              <a:t> </a:t>
            </a:r>
            <a:r>
              <a:rPr lang="pt-PT" sz="1400" dirty="0" err="1"/>
              <a:t>is</a:t>
            </a:r>
            <a:r>
              <a:rPr lang="pt-PT" sz="1400" dirty="0"/>
              <a:t> </a:t>
            </a:r>
            <a:r>
              <a:rPr lang="pt-PT" sz="1400" dirty="0" err="1"/>
              <a:t>also</a:t>
            </a:r>
            <a:r>
              <a:rPr lang="pt-PT" sz="1400" dirty="0"/>
              <a:t> </a:t>
            </a:r>
            <a:r>
              <a:rPr lang="pt-PT" sz="1400" dirty="0" err="1"/>
              <a:t>represented</a:t>
            </a:r>
            <a:r>
              <a:rPr lang="pt-PT" sz="1400" dirty="0"/>
              <a:t> </a:t>
            </a:r>
            <a:r>
              <a:rPr lang="pt-PT" sz="1400" dirty="0" err="1"/>
              <a:t>by</a:t>
            </a:r>
            <a:r>
              <a:rPr lang="pt-PT" sz="1400" dirty="0"/>
              <a:t> a </a:t>
            </a:r>
            <a:r>
              <a:rPr lang="pt-PT" sz="1400" dirty="0" err="1"/>
              <a:t>char</a:t>
            </a:r>
            <a:r>
              <a:rPr lang="pt-PT" sz="1400" dirty="0"/>
              <a:t> (king – k, queen – q, </a:t>
            </a:r>
            <a:r>
              <a:rPr lang="pt-PT" sz="1400" dirty="0" err="1"/>
              <a:t>bishop</a:t>
            </a:r>
            <a:r>
              <a:rPr lang="pt-PT" sz="1400" dirty="0"/>
              <a:t> – b, </a:t>
            </a:r>
            <a:r>
              <a:rPr lang="pt-PT" sz="1400" dirty="0" err="1"/>
              <a:t>knigth</a:t>
            </a:r>
            <a:r>
              <a:rPr lang="pt-PT" sz="1400" dirty="0"/>
              <a:t> – n, </a:t>
            </a:r>
            <a:r>
              <a:rPr lang="pt-PT" sz="1400" dirty="0" err="1"/>
              <a:t>rook</a:t>
            </a:r>
            <a:r>
              <a:rPr lang="pt-PT" sz="1400" dirty="0"/>
              <a:t> –r </a:t>
            </a:r>
            <a:r>
              <a:rPr lang="pt-PT" sz="1400" dirty="0" err="1"/>
              <a:t>and</a:t>
            </a:r>
            <a:r>
              <a:rPr lang="pt-PT" sz="1400" dirty="0"/>
              <a:t> </a:t>
            </a:r>
            <a:r>
              <a:rPr lang="pt-PT" sz="1400" dirty="0" err="1"/>
              <a:t>pawn</a:t>
            </a:r>
            <a:r>
              <a:rPr lang="pt-PT" sz="1400" dirty="0"/>
              <a:t> - p) </a:t>
            </a:r>
            <a:r>
              <a:rPr lang="pt-PT" sz="1400" dirty="0" err="1"/>
              <a:t>the</a:t>
            </a:r>
            <a:r>
              <a:rPr lang="pt-PT" sz="1400" dirty="0"/>
              <a:t> </a:t>
            </a:r>
            <a:r>
              <a:rPr lang="pt-PT" sz="1400" dirty="0" err="1"/>
              <a:t>path</a:t>
            </a:r>
            <a:r>
              <a:rPr lang="pt-PT" sz="1400" dirty="0"/>
              <a:t> tiles are </a:t>
            </a:r>
            <a:r>
              <a:rPr lang="pt-PT" sz="1400" dirty="0" err="1"/>
              <a:t>represented</a:t>
            </a:r>
            <a:r>
              <a:rPr lang="pt-PT" sz="1400" dirty="0"/>
              <a:t> </a:t>
            </a:r>
            <a:r>
              <a:rPr lang="pt-PT" sz="1400" dirty="0" err="1"/>
              <a:t>with</a:t>
            </a:r>
            <a:r>
              <a:rPr lang="pt-PT" sz="1400" dirty="0"/>
              <a:t> a 1 </a:t>
            </a:r>
            <a:r>
              <a:rPr lang="pt-PT" sz="1400" dirty="0" err="1"/>
              <a:t>and</a:t>
            </a:r>
            <a:r>
              <a:rPr lang="pt-PT" sz="1400" dirty="0"/>
              <a:t> </a:t>
            </a:r>
            <a:r>
              <a:rPr lang="pt-PT" sz="1400" dirty="0" err="1"/>
              <a:t>the</a:t>
            </a:r>
            <a:r>
              <a:rPr lang="pt-PT" sz="1400" dirty="0"/>
              <a:t> </a:t>
            </a:r>
            <a:r>
              <a:rPr lang="pt-PT" sz="1400" dirty="0" err="1"/>
              <a:t>empty</a:t>
            </a:r>
            <a:r>
              <a:rPr lang="pt-PT" sz="1400" dirty="0"/>
              <a:t> tiles </a:t>
            </a:r>
            <a:r>
              <a:rPr lang="pt-PT" sz="1400" dirty="0" err="1"/>
              <a:t>with</a:t>
            </a:r>
            <a:r>
              <a:rPr lang="pt-PT" sz="1400" dirty="0"/>
              <a:t> a 0. Each chess piece has its own type and position as well as a counter that counts each time it attacks the snake, a list containing all the positions where it can attack. Every tile has a position (x, y) to store the corresponding index of the matrix  and theres also a snake object which stores the path selected.</a:t>
            </a:r>
            <a:endParaRPr sz="1400" dirty="0"/>
          </a:p>
          <a:p>
            <a:pPr>
              <a:defRPr/>
            </a:pPr>
            <a:r>
              <a:rPr lang="pt-PT" sz="1400" dirty="0"/>
              <a:t>Initial state: The initial state is represented with the given chess tiles defined in the board, the start and finish tiles well-marked, snake path with the initial tile and cost stars at 0  .</a:t>
            </a:r>
            <a:endParaRPr sz="1400" dirty="0"/>
          </a:p>
          <a:p>
            <a:pPr>
              <a:defRPr/>
            </a:pPr>
            <a:r>
              <a:rPr lang="pt-PT" sz="1400" dirty="0"/>
              <a:t>Final </a:t>
            </a:r>
            <a:r>
              <a:rPr lang="pt-PT" sz="1400" dirty="0" err="1"/>
              <a:t>state</a:t>
            </a:r>
            <a:r>
              <a:rPr lang="pt-PT" sz="1400" dirty="0"/>
              <a:t>: </a:t>
            </a:r>
            <a:r>
              <a:rPr lang="pt-PT" sz="1400" dirty="0" err="1"/>
              <a:t>state</a:t>
            </a:r>
            <a:r>
              <a:rPr lang="pt-PT" sz="1400" dirty="0"/>
              <a:t> </a:t>
            </a:r>
            <a:r>
              <a:rPr lang="pt-PT" sz="1400" dirty="0" err="1"/>
              <a:t>with</a:t>
            </a:r>
            <a:r>
              <a:rPr lang="pt-PT" sz="1400" dirty="0"/>
              <a:t> a </a:t>
            </a:r>
            <a:r>
              <a:rPr lang="pt-PT" sz="1400" dirty="0" err="1"/>
              <a:t>chosen</a:t>
            </a:r>
            <a:r>
              <a:rPr lang="pt-PT" sz="1400" dirty="0"/>
              <a:t> </a:t>
            </a:r>
            <a:r>
              <a:rPr lang="pt-PT" sz="1400" dirty="0" err="1"/>
              <a:t>path</a:t>
            </a:r>
            <a:r>
              <a:rPr lang="pt-PT" sz="1400" dirty="0"/>
              <a:t> </a:t>
            </a:r>
            <a:r>
              <a:rPr lang="pt-PT" sz="1400" dirty="0" err="1"/>
              <a:t>which</a:t>
            </a:r>
            <a:r>
              <a:rPr lang="pt-PT" sz="1400" dirty="0"/>
              <a:t> </a:t>
            </a:r>
            <a:r>
              <a:rPr lang="pt-PT" sz="1400" dirty="0" err="1"/>
              <a:t>may</a:t>
            </a:r>
            <a:r>
              <a:rPr lang="pt-PT" sz="1400" dirty="0"/>
              <a:t> </a:t>
            </a:r>
            <a:r>
              <a:rPr lang="pt-PT" sz="1400" dirty="0" err="1"/>
              <a:t>follow</a:t>
            </a:r>
            <a:r>
              <a:rPr lang="pt-PT" sz="1400" dirty="0"/>
              <a:t> </a:t>
            </a:r>
            <a:r>
              <a:rPr lang="pt-PT" sz="1400" dirty="0" err="1"/>
              <a:t>the</a:t>
            </a:r>
            <a:r>
              <a:rPr lang="pt-PT" sz="1400" dirty="0"/>
              <a:t> rules </a:t>
            </a:r>
            <a:r>
              <a:rPr lang="pt-PT" sz="1400" dirty="0" err="1"/>
              <a:t>defined</a:t>
            </a:r>
            <a:r>
              <a:rPr lang="pt-PT" sz="1400" dirty="0"/>
              <a:t> in </a:t>
            </a:r>
            <a:r>
              <a:rPr lang="pt-PT" sz="1400" dirty="0" err="1"/>
              <a:t>the</a:t>
            </a:r>
            <a:r>
              <a:rPr lang="pt-PT" sz="1400" dirty="0"/>
              <a:t> game </a:t>
            </a:r>
            <a:r>
              <a:rPr lang="pt-PT" sz="1400" dirty="0" err="1"/>
              <a:t>description</a:t>
            </a:r>
            <a:r>
              <a:rPr lang="pt-PT" sz="1400" dirty="0"/>
              <a:t>. So it will be a matrix similiar with the initial state but, in this case, with the tiles representing the solution path marked with a 1.</a:t>
            </a:r>
            <a:endParaRPr sz="1400" dirty="0"/>
          </a:p>
          <a:p>
            <a:pPr>
              <a:defRPr/>
            </a:pPr>
            <a:r>
              <a:rPr lang="pt-PT" sz="1400" dirty="0"/>
              <a:t>Solution Cost – Each move costs 1, so the final cost will be the total length of the snake. </a:t>
            </a:r>
          </a:p>
          <a:p>
            <a:pPr>
              <a:defRPr/>
            </a:pPr>
            <a:r>
              <a:rPr lang="pt-PT" sz="1400" dirty="0"/>
              <a:t>Heuristic – As the main goal of the puzzle is to find a way to connect the 2 </a:t>
            </a:r>
            <a:r>
              <a:rPr lang="pt-PT" sz="1400" dirty="0" err="1"/>
              <a:t>edges</a:t>
            </a:r>
            <a:r>
              <a:rPr lang="pt-PT" sz="1400" dirty="0"/>
              <a:t> </a:t>
            </a:r>
            <a:r>
              <a:rPr lang="pt-PT" sz="1400" dirty="0" err="1"/>
              <a:t>of</a:t>
            </a:r>
            <a:r>
              <a:rPr lang="pt-PT" sz="1400" dirty="0"/>
              <a:t> the board, an heuristic function can be defined as the remaining Manhattan distance from the current snake block to the finish tile, the largest difference between the chess piece with most attacks and the one with least attacks or a combination of both</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321112" y="-211963"/>
            <a:ext cx="10668000" cy="1524000"/>
          </a:xfrm>
        </p:spPr>
        <p:txBody>
          <a:bodyPr/>
          <a:lstStyle/>
          <a:p>
            <a:pPr>
              <a:defRPr/>
            </a:pPr>
            <a:r>
              <a:rPr lang="pt-PT"/>
              <a:t>Search Problem Formulation</a:t>
            </a:r>
            <a:endParaRPr/>
          </a:p>
        </p:txBody>
      </p:sp>
      <p:graphicFrame>
        <p:nvGraphicFramePr>
          <p:cNvPr id="4" name="Table 5"/>
          <p:cNvGraphicFramePr>
            <a:graphicFrameLocks noGrp="1"/>
          </p:cNvGraphicFramePr>
          <p:nvPr>
            <p:extLst>
              <p:ext uri="{D42A27DB-BD31-4B8C-83A1-F6EECF244321}">
                <p14:modId xmlns:p14="http://schemas.microsoft.com/office/powerpoint/2010/main" val="1699867129"/>
              </p:ext>
            </p:extLst>
          </p:nvPr>
        </p:nvGraphicFramePr>
        <p:xfrm>
          <a:off x="3119823" y="854138"/>
          <a:ext cx="8751065" cy="5410200"/>
        </p:xfrm>
        <a:graphic>
          <a:graphicData uri="http://schemas.openxmlformats.org/drawingml/2006/table">
            <a:tbl>
              <a:tblPr firstRow="1" bandRow="1">
                <a:tableStyleId>{AFF03CC2-6BA7-71CA-834B-2A56201C08C8}</a:tableStyleId>
              </a:tblPr>
              <a:tblGrid>
                <a:gridCol w="1057086">
                  <a:extLst>
                    <a:ext uri="{9D8B030D-6E8A-4147-A177-3AD203B41FA5}">
                      <a16:colId xmlns:a16="http://schemas.microsoft.com/office/drawing/2014/main" val="20000"/>
                    </a:ext>
                  </a:extLst>
                </a:gridCol>
                <a:gridCol w="3586543">
                  <a:extLst>
                    <a:ext uri="{9D8B030D-6E8A-4147-A177-3AD203B41FA5}">
                      <a16:colId xmlns:a16="http://schemas.microsoft.com/office/drawing/2014/main" val="20001"/>
                    </a:ext>
                  </a:extLst>
                </a:gridCol>
                <a:gridCol w="3163708">
                  <a:extLst>
                    <a:ext uri="{9D8B030D-6E8A-4147-A177-3AD203B41FA5}">
                      <a16:colId xmlns:a16="http://schemas.microsoft.com/office/drawing/2014/main" val="20002"/>
                    </a:ext>
                  </a:extLst>
                </a:gridCol>
                <a:gridCol w="943728">
                  <a:extLst>
                    <a:ext uri="{9D8B030D-6E8A-4147-A177-3AD203B41FA5}">
                      <a16:colId xmlns:a16="http://schemas.microsoft.com/office/drawing/2014/main" val="20003"/>
                    </a:ext>
                  </a:extLst>
                </a:gridCol>
              </a:tblGrid>
              <a:tr h="152840">
                <a:tc>
                  <a:txBody>
                    <a:bodyPr/>
                    <a:lstStyle/>
                    <a:p>
                      <a:pPr algn="ctr">
                        <a:defRPr/>
                      </a:pPr>
                      <a:r>
                        <a:rPr lang="en-GB" sz="1400"/>
                        <a:t>Operators</a:t>
                      </a:r>
                      <a:endParaRPr lang="pt-PT" sz="1400"/>
                    </a:p>
                  </a:txBody>
                  <a:tcPr/>
                </a:tc>
                <a:tc>
                  <a:txBody>
                    <a:bodyPr/>
                    <a:lstStyle/>
                    <a:p>
                      <a:pPr algn="ctr">
                        <a:defRPr/>
                      </a:pPr>
                      <a:r>
                        <a:rPr lang="en-GB" sz="1400"/>
                        <a:t>Pre-condition</a:t>
                      </a:r>
                      <a:endParaRPr lang="pt-PT" sz="1400"/>
                    </a:p>
                  </a:txBody>
                  <a:tcPr/>
                </a:tc>
                <a:tc>
                  <a:txBody>
                    <a:bodyPr/>
                    <a:lstStyle/>
                    <a:p>
                      <a:pPr algn="ctr">
                        <a:defRPr/>
                      </a:pPr>
                      <a:r>
                        <a:rPr lang="en-GB" sz="1400"/>
                        <a:t>Effects</a:t>
                      </a:r>
                      <a:endParaRPr lang="pt-PT" sz="1400"/>
                    </a:p>
                  </a:txBody>
                  <a:tcPr/>
                </a:tc>
                <a:tc>
                  <a:txBody>
                    <a:bodyPr/>
                    <a:lstStyle/>
                    <a:p>
                      <a:pPr algn="ctr">
                        <a:defRPr/>
                      </a:pPr>
                      <a:r>
                        <a:rPr lang="en-GB" sz="1400"/>
                        <a:t>Cost</a:t>
                      </a:r>
                      <a:endParaRPr lang="pt-PT" sz="1400"/>
                    </a:p>
                  </a:txBody>
                  <a:tcPr/>
                </a:tc>
                <a:extLst>
                  <a:ext uri="{0D108BD9-81ED-4DB2-BD59-A6C34878D82A}">
                    <a16:rowId xmlns:a16="http://schemas.microsoft.com/office/drawing/2014/main" val="10000"/>
                  </a:ext>
                </a:extLst>
              </a:tr>
              <a:tr h="895531">
                <a:tc>
                  <a:txBody>
                    <a:bodyPr/>
                    <a:lstStyle/>
                    <a:p>
                      <a:pPr algn="ctr">
                        <a:defRPr/>
                      </a:pPr>
                      <a:r>
                        <a:rPr lang="en-GB" sz="1100"/>
                        <a:t>Move up</a:t>
                      </a:r>
                      <a:endParaRPr lang="pt-PT" sz="1100"/>
                    </a:p>
                  </a:txBody>
                  <a:tcPr/>
                </a:tc>
                <a:tc>
                  <a:txBody>
                    <a:bodyPr/>
                    <a:lstStyle/>
                    <a:p>
                      <a:pPr>
                        <a:defRPr/>
                      </a:pPr>
                      <a:r>
                        <a:rPr lang="en-GB" sz="1100" dirty="0"/>
                        <a:t>- The above tile of the last piece of the snake is empty ( no chess piece nor snake piece);</a:t>
                      </a:r>
                      <a:endParaRPr sz="1400" dirty="0"/>
                    </a:p>
                    <a:p>
                      <a:pPr>
                        <a:defRPr/>
                      </a:pPr>
                      <a:r>
                        <a:rPr lang="en-GB" sz="1100" dirty="0"/>
                        <a:t>- The last tile of the snake is not on the top row.</a:t>
                      </a:r>
                      <a:endParaRPr lang="pt-PT" sz="1100" dirty="0"/>
                    </a:p>
                  </a:txBody>
                  <a:tcPr/>
                </a:tc>
                <a:tc>
                  <a:txBody>
                    <a:bodyPr/>
                    <a:lstStyle/>
                    <a:p>
                      <a:pPr marL="285750" indent="-285750">
                        <a:buFontTx/>
                        <a:buChar char="-"/>
                        <a:defRPr/>
                      </a:pPr>
                      <a:r>
                        <a:rPr lang="en-GB" sz="1100" dirty="0"/>
                        <a:t>The above tile of the last piece of the snake is now part of the path too;</a:t>
                      </a:r>
                      <a:endParaRPr sz="1400" dirty="0"/>
                    </a:p>
                    <a:p>
                      <a:pPr marL="285750" indent="-285750">
                        <a:buFontTx/>
                        <a:buChar char="-"/>
                        <a:defRPr/>
                      </a:pPr>
                      <a:r>
                        <a:rPr lang="en-GB" sz="1100" dirty="0"/>
                        <a:t>Update matrix’s values. (x, y-1) changes to 1.</a:t>
                      </a:r>
                    </a:p>
                    <a:p>
                      <a:pPr marL="285750" indent="-285750">
                        <a:buFontTx/>
                        <a:buChar char="-"/>
                        <a:defRPr/>
                      </a:pPr>
                      <a:r>
                        <a:rPr lang="en-GB" sz="1100" dirty="0"/>
                        <a:t>Updates the snake path</a:t>
                      </a:r>
                    </a:p>
                    <a:p>
                      <a:pPr marL="285750" indent="-285750">
                        <a:buFontTx/>
                        <a:buChar char="-"/>
                        <a:defRPr/>
                      </a:pPr>
                      <a:r>
                        <a:rPr lang="en-GB" sz="1100" dirty="0"/>
                        <a:t>Cost +=1</a:t>
                      </a:r>
                    </a:p>
                    <a:p>
                      <a:pPr marL="285750" indent="-285750">
                        <a:buFontTx/>
                        <a:buChar char="-"/>
                        <a:defRPr/>
                      </a:pPr>
                      <a:r>
                        <a:rPr lang="en-GB" sz="1100" dirty="0"/>
                        <a:t>Current position is now (x,y-1)</a:t>
                      </a:r>
                      <a:endParaRPr lang="pt-PT" sz="1100" dirty="0"/>
                    </a:p>
                  </a:txBody>
                  <a:tcPr/>
                </a:tc>
                <a:tc>
                  <a:txBody>
                    <a:bodyPr/>
                    <a:lstStyle/>
                    <a:p>
                      <a:pPr algn="ctr">
                        <a:defRPr/>
                      </a:pPr>
                      <a:r>
                        <a:rPr lang="en-GB" sz="1100" dirty="0"/>
                        <a:t>1</a:t>
                      </a:r>
                      <a:endParaRPr lang="pt-PT" sz="1100" dirty="0"/>
                    </a:p>
                  </a:txBody>
                  <a:tcPr/>
                </a:tc>
                <a:extLst>
                  <a:ext uri="{0D108BD9-81ED-4DB2-BD59-A6C34878D82A}">
                    <a16:rowId xmlns:a16="http://schemas.microsoft.com/office/drawing/2014/main" val="10001"/>
                  </a:ext>
                </a:extLst>
              </a:tr>
              <a:tr h="1225462">
                <a:tc>
                  <a:txBody>
                    <a:bodyPr/>
                    <a:lstStyle/>
                    <a:p>
                      <a:pPr marL="0" marR="0" lvl="0" indent="0" algn="ctr" defTabSz="914400">
                        <a:lnSpc>
                          <a:spcPct val="100000"/>
                        </a:lnSpc>
                        <a:spcBef>
                          <a:spcPts val="0"/>
                        </a:spcBef>
                        <a:spcAft>
                          <a:spcPts val="0"/>
                        </a:spcAft>
                        <a:buClrTx/>
                        <a:buSzTx/>
                        <a:buFontTx/>
                        <a:buNone/>
                        <a:defRPr/>
                      </a:pPr>
                      <a:r>
                        <a:rPr lang="en-GB" sz="1100"/>
                        <a:t>Move Down</a:t>
                      </a:r>
                      <a:endParaRPr lang="pt-PT" sz="1100"/>
                    </a:p>
                    <a:p>
                      <a:pPr algn="ctr">
                        <a:defRPr/>
                      </a:pPr>
                      <a:endParaRPr lang="pt-PT" sz="1100"/>
                    </a:p>
                  </a:txBody>
                  <a:tcPr/>
                </a:tc>
                <a:tc>
                  <a:txBody>
                    <a:bodyPr/>
                    <a:lstStyle/>
                    <a:p>
                      <a:pPr>
                        <a:defRPr/>
                      </a:pPr>
                      <a:r>
                        <a:rPr lang="en-GB" sz="1100"/>
                        <a:t>- The tile on the bottom of the last piece of the snake is empty (no chess piece nor snake piece);</a:t>
                      </a:r>
                      <a:endParaRPr sz="1400"/>
                    </a:p>
                    <a:p>
                      <a:pPr>
                        <a:defRPr/>
                      </a:pPr>
                      <a:r>
                        <a:rPr lang="en-GB" sz="1100"/>
                        <a:t>- The last tile of the snake is not on the last row.</a:t>
                      </a:r>
                      <a:endParaRPr lang="pt-PT" sz="1100"/>
                    </a:p>
                  </a:txBody>
                  <a:tcPr/>
                </a:tc>
                <a:tc>
                  <a:txBody>
                    <a:bodyPr/>
                    <a:lstStyle/>
                    <a:p>
                      <a:pPr marL="285750" marR="0" lvl="0" indent="-285750" algn="l" defTabSz="914400">
                        <a:lnSpc>
                          <a:spcPct val="100000"/>
                        </a:lnSpc>
                        <a:spcBef>
                          <a:spcPts val="0"/>
                        </a:spcBef>
                        <a:spcAft>
                          <a:spcPts val="0"/>
                        </a:spcAft>
                        <a:buClrTx/>
                        <a:buSzTx/>
                        <a:buFontTx/>
                        <a:buChar char="-"/>
                        <a:defRPr/>
                      </a:pPr>
                      <a:r>
                        <a:rPr lang="en-GB" sz="1100" dirty="0"/>
                        <a:t>The tile on the bottom of the last piece of the snake is now part of the path too;</a:t>
                      </a:r>
                      <a:endParaRPr sz="1400" dirty="0"/>
                    </a:p>
                    <a:p>
                      <a:pPr marL="285750" marR="0" lvl="0" indent="-285750" algn="l" defTabSz="914400">
                        <a:lnSpc>
                          <a:spcPct val="100000"/>
                        </a:lnSpc>
                        <a:spcBef>
                          <a:spcPts val="0"/>
                        </a:spcBef>
                        <a:spcAft>
                          <a:spcPts val="0"/>
                        </a:spcAft>
                        <a:buClrTx/>
                        <a:buSzTx/>
                        <a:buFontTx/>
                        <a:buChar char="-"/>
                        <a:defRPr/>
                      </a:pPr>
                      <a:r>
                        <a:rPr lang="en-GB" sz="1100" dirty="0"/>
                        <a:t>Update matrix’s values. (x, y+1) changes to 1.</a:t>
                      </a:r>
                    </a:p>
                    <a:p>
                      <a:pPr marL="285750" indent="-285750">
                        <a:buFontTx/>
                        <a:buChar char="-"/>
                        <a:defRPr/>
                      </a:pPr>
                      <a:r>
                        <a:rPr lang="en-GB" sz="1100" dirty="0"/>
                        <a:t>Updates the snake path</a:t>
                      </a:r>
                    </a:p>
                    <a:p>
                      <a:pPr marL="285750" indent="-285750">
                        <a:buFontTx/>
                        <a:buChar char="-"/>
                        <a:defRPr/>
                      </a:pPr>
                      <a:r>
                        <a:rPr lang="en-GB" sz="1100" dirty="0"/>
                        <a:t>Cost +=1</a:t>
                      </a:r>
                    </a:p>
                    <a:p>
                      <a:pPr marL="285750" indent="-285750">
                        <a:buFontTx/>
                        <a:buChar char="-"/>
                        <a:defRPr/>
                      </a:pPr>
                      <a:r>
                        <a:rPr lang="en-GB" sz="1100" dirty="0"/>
                        <a:t>Current position is now (x,y-1)</a:t>
                      </a:r>
                      <a:endParaRPr lang="pt-PT" sz="1100" dirty="0"/>
                    </a:p>
                  </a:txBody>
                  <a:tcPr/>
                </a:tc>
                <a:tc>
                  <a:txBody>
                    <a:bodyPr/>
                    <a:lstStyle/>
                    <a:p>
                      <a:pPr algn="ctr">
                        <a:defRPr/>
                      </a:pPr>
                      <a:r>
                        <a:rPr lang="en-GB" sz="1100"/>
                        <a:t>1</a:t>
                      </a:r>
                      <a:endParaRPr lang="pt-PT" sz="1100"/>
                    </a:p>
                  </a:txBody>
                  <a:tcPr/>
                </a:tc>
                <a:extLst>
                  <a:ext uri="{0D108BD9-81ED-4DB2-BD59-A6C34878D82A}">
                    <a16:rowId xmlns:a16="http://schemas.microsoft.com/office/drawing/2014/main" val="10002"/>
                  </a:ext>
                </a:extLst>
              </a:tr>
              <a:tr h="916647">
                <a:tc>
                  <a:txBody>
                    <a:bodyPr/>
                    <a:lstStyle/>
                    <a:p>
                      <a:pPr marL="0" marR="0" lvl="0" indent="0" algn="ctr" defTabSz="914400">
                        <a:lnSpc>
                          <a:spcPct val="100000"/>
                        </a:lnSpc>
                        <a:spcBef>
                          <a:spcPts val="0"/>
                        </a:spcBef>
                        <a:spcAft>
                          <a:spcPts val="0"/>
                        </a:spcAft>
                        <a:buClrTx/>
                        <a:buSzTx/>
                        <a:buFontTx/>
                        <a:buNone/>
                        <a:defRPr/>
                      </a:pPr>
                      <a:r>
                        <a:rPr lang="en-GB" sz="1100"/>
                        <a:t>Move Left</a:t>
                      </a:r>
                      <a:endParaRPr lang="pt-PT" sz="1100"/>
                    </a:p>
                    <a:p>
                      <a:pPr algn="ctr">
                        <a:defRPr/>
                      </a:pPr>
                      <a:endParaRPr lang="pt-PT" sz="1100"/>
                    </a:p>
                  </a:txBody>
                  <a:tcPr/>
                </a:tc>
                <a:tc>
                  <a:txBody>
                    <a:bodyPr/>
                    <a:lstStyle/>
                    <a:p>
                      <a:pPr>
                        <a:defRPr/>
                      </a:pPr>
                      <a:r>
                        <a:rPr lang="en-GB" sz="1100"/>
                        <a:t>- The tile on the left of the last piece of the snake is empty ( no chess piece nor snake piece);</a:t>
                      </a:r>
                      <a:endParaRPr sz="1400"/>
                    </a:p>
                    <a:p>
                      <a:pPr>
                        <a:defRPr/>
                      </a:pPr>
                      <a:r>
                        <a:rPr lang="en-GB" sz="1100"/>
                        <a:t>- The last tile of the snake is not on the first column.</a:t>
                      </a:r>
                      <a:endParaRPr lang="pt-PT" sz="1100"/>
                    </a:p>
                  </a:txBody>
                  <a:tcPr/>
                </a:tc>
                <a:tc>
                  <a:txBody>
                    <a:bodyPr/>
                    <a:lstStyle/>
                    <a:p>
                      <a:pPr marL="285750" marR="0" lvl="0" indent="-285750" algn="l" defTabSz="914400">
                        <a:lnSpc>
                          <a:spcPct val="100000"/>
                        </a:lnSpc>
                        <a:spcBef>
                          <a:spcPts val="0"/>
                        </a:spcBef>
                        <a:spcAft>
                          <a:spcPts val="0"/>
                        </a:spcAft>
                        <a:buClrTx/>
                        <a:buSzTx/>
                        <a:buFontTx/>
                        <a:buChar char="-"/>
                        <a:defRPr/>
                      </a:pPr>
                      <a:r>
                        <a:rPr lang="en-GB" sz="1100" dirty="0"/>
                        <a:t>The tile on the left of the snake is now part of the path too;</a:t>
                      </a:r>
                      <a:endParaRPr sz="1400" dirty="0"/>
                    </a:p>
                    <a:p>
                      <a:pPr marL="285750" indent="-285750">
                        <a:buFontTx/>
                        <a:buChar char="-"/>
                        <a:defRPr/>
                      </a:pPr>
                      <a:r>
                        <a:rPr lang="en-GB" sz="1100" dirty="0"/>
                        <a:t>Update matrix’s values. (x-1, y) changes to 1. </a:t>
                      </a:r>
                    </a:p>
                    <a:p>
                      <a:pPr marL="285750" indent="-285750">
                        <a:buFontTx/>
                        <a:buChar char="-"/>
                        <a:defRPr/>
                      </a:pPr>
                      <a:r>
                        <a:rPr lang="en-GB" sz="1100" dirty="0"/>
                        <a:t>Updates the snake path</a:t>
                      </a:r>
                    </a:p>
                    <a:p>
                      <a:pPr marL="285750" indent="-285750">
                        <a:buFontTx/>
                        <a:buChar char="-"/>
                        <a:defRPr/>
                      </a:pPr>
                      <a:r>
                        <a:rPr lang="en-GB" sz="1100" dirty="0"/>
                        <a:t>Cost +=1</a:t>
                      </a:r>
                    </a:p>
                    <a:p>
                      <a:pPr marL="285750" indent="-285750">
                        <a:buFontTx/>
                        <a:buChar char="-"/>
                        <a:defRPr/>
                      </a:pPr>
                      <a:r>
                        <a:rPr lang="en-GB" sz="1100" dirty="0"/>
                        <a:t>Current position is now (x,y-1)</a:t>
                      </a:r>
                      <a:endParaRPr lang="pt-PT" sz="1100" dirty="0"/>
                    </a:p>
                  </a:txBody>
                  <a:tcPr/>
                </a:tc>
                <a:tc>
                  <a:txBody>
                    <a:bodyPr/>
                    <a:lstStyle/>
                    <a:p>
                      <a:pPr marL="0" marR="0" lvl="0" indent="0" algn="ctr" defTabSz="914400">
                        <a:lnSpc>
                          <a:spcPct val="100000"/>
                        </a:lnSpc>
                        <a:spcBef>
                          <a:spcPts val="0"/>
                        </a:spcBef>
                        <a:spcAft>
                          <a:spcPts val="0"/>
                        </a:spcAft>
                        <a:buClrTx/>
                        <a:buSzTx/>
                        <a:buFontTx/>
                        <a:buNone/>
                        <a:defRPr/>
                      </a:pPr>
                      <a:r>
                        <a:rPr lang="en-GB" sz="1100"/>
                        <a:t>1</a:t>
                      </a:r>
                      <a:endParaRPr lang="pt-PT" sz="1100"/>
                    </a:p>
                  </a:txBody>
                  <a:tcPr/>
                </a:tc>
                <a:extLst>
                  <a:ext uri="{0D108BD9-81ED-4DB2-BD59-A6C34878D82A}">
                    <a16:rowId xmlns:a16="http://schemas.microsoft.com/office/drawing/2014/main" val="10003"/>
                  </a:ext>
                </a:extLst>
              </a:tr>
              <a:tr h="1060497">
                <a:tc>
                  <a:txBody>
                    <a:bodyPr/>
                    <a:lstStyle/>
                    <a:p>
                      <a:pPr marL="0" marR="0" lvl="0" indent="0" algn="ctr" defTabSz="914400">
                        <a:lnSpc>
                          <a:spcPct val="100000"/>
                        </a:lnSpc>
                        <a:spcBef>
                          <a:spcPts val="0"/>
                        </a:spcBef>
                        <a:spcAft>
                          <a:spcPts val="0"/>
                        </a:spcAft>
                        <a:buClrTx/>
                        <a:buSzTx/>
                        <a:buFontTx/>
                        <a:buNone/>
                        <a:defRPr/>
                      </a:pPr>
                      <a:r>
                        <a:rPr lang="en-GB" sz="1100"/>
                        <a:t>Move Right</a:t>
                      </a:r>
                      <a:endParaRPr lang="pt-PT" sz="1100"/>
                    </a:p>
                    <a:p>
                      <a:pPr algn="ctr">
                        <a:defRPr/>
                      </a:pPr>
                      <a:endParaRPr lang="pt-PT" sz="1100"/>
                    </a:p>
                  </a:txBody>
                  <a:tcPr/>
                </a:tc>
                <a:tc>
                  <a:txBody>
                    <a:bodyPr/>
                    <a:lstStyle/>
                    <a:p>
                      <a:pPr>
                        <a:defRPr/>
                      </a:pPr>
                      <a:r>
                        <a:rPr lang="en-GB" sz="1100"/>
                        <a:t>- The tile on the right of the last piece of the snake is empty ( no chess piece nor snake piece);</a:t>
                      </a:r>
                      <a:endParaRPr sz="1400"/>
                    </a:p>
                    <a:p>
                      <a:pPr>
                        <a:defRPr/>
                      </a:pPr>
                      <a:r>
                        <a:rPr lang="en-GB" sz="1100"/>
                        <a:t>- The last tile of the snake is not on the last column.</a:t>
                      </a:r>
                      <a:endParaRPr lang="pt-PT" sz="1100"/>
                    </a:p>
                  </a:txBody>
                  <a:tcPr/>
                </a:tc>
                <a:tc>
                  <a:txBody>
                    <a:bodyPr/>
                    <a:lstStyle/>
                    <a:p>
                      <a:pPr marL="0" marR="0" lvl="0" indent="0" algn="l" defTabSz="914400">
                        <a:lnSpc>
                          <a:spcPct val="100000"/>
                        </a:lnSpc>
                        <a:spcBef>
                          <a:spcPts val="0"/>
                        </a:spcBef>
                        <a:spcAft>
                          <a:spcPts val="0"/>
                        </a:spcAft>
                        <a:buClrTx/>
                        <a:buSzTx/>
                        <a:buFontTx/>
                        <a:buNone/>
                        <a:defRPr/>
                      </a:pPr>
                      <a:r>
                        <a:rPr lang="en-GB" sz="1100" dirty="0"/>
                        <a:t>- The tile on the right of the snake is now part of the path too;</a:t>
                      </a:r>
                      <a:endParaRPr sz="1400" dirty="0"/>
                    </a:p>
                    <a:p>
                      <a:pPr marL="0" marR="0" lvl="0" indent="0" algn="l" defTabSz="914400">
                        <a:lnSpc>
                          <a:spcPct val="100000"/>
                        </a:lnSpc>
                        <a:spcBef>
                          <a:spcPts val="0"/>
                        </a:spcBef>
                        <a:spcAft>
                          <a:spcPts val="0"/>
                        </a:spcAft>
                        <a:buClrTx/>
                        <a:buSzTx/>
                        <a:buFontTx/>
                        <a:buNone/>
                        <a:defRPr/>
                      </a:pPr>
                      <a:r>
                        <a:rPr lang="en-GB" sz="1100" dirty="0"/>
                        <a:t>- Update matrix’s values. (x+1, y) changes to 1.</a:t>
                      </a:r>
                    </a:p>
                    <a:p>
                      <a:pPr marL="285750" indent="-285750">
                        <a:buFontTx/>
                        <a:buChar char="-"/>
                        <a:defRPr/>
                      </a:pPr>
                      <a:r>
                        <a:rPr lang="en-GB" sz="1100" dirty="0"/>
                        <a:t>Updates the snake path</a:t>
                      </a:r>
                    </a:p>
                    <a:p>
                      <a:pPr marL="285750" indent="-285750">
                        <a:buFontTx/>
                        <a:buChar char="-"/>
                        <a:defRPr/>
                      </a:pPr>
                      <a:r>
                        <a:rPr lang="en-GB" sz="1100" dirty="0"/>
                        <a:t>Cost +=1</a:t>
                      </a:r>
                    </a:p>
                    <a:p>
                      <a:pPr marL="285750" indent="-285750">
                        <a:buFontTx/>
                        <a:buChar char="-"/>
                        <a:defRPr/>
                      </a:pPr>
                      <a:r>
                        <a:rPr lang="en-GB" sz="1100" dirty="0"/>
                        <a:t>Current position is now (x,y-1)</a:t>
                      </a:r>
                      <a:endParaRPr lang="pt-PT" sz="1100" dirty="0"/>
                    </a:p>
                  </a:txBody>
                  <a:tcPr/>
                </a:tc>
                <a:tc>
                  <a:txBody>
                    <a:bodyPr/>
                    <a:lstStyle/>
                    <a:p>
                      <a:pPr algn="ctr">
                        <a:defRPr/>
                      </a:pPr>
                      <a:r>
                        <a:rPr lang="en-GB" sz="1100" dirty="0"/>
                        <a:t>1</a:t>
                      </a:r>
                      <a:endParaRPr lang="pt-PT" sz="1100" dirty="0"/>
                    </a:p>
                  </a:txBody>
                  <a:tcPr/>
                </a:tc>
                <a:extLst>
                  <a:ext uri="{0D108BD9-81ED-4DB2-BD59-A6C34878D82A}">
                    <a16:rowId xmlns:a16="http://schemas.microsoft.com/office/drawing/2014/main" val="10004"/>
                  </a:ext>
                </a:extLst>
              </a:tr>
            </a:tbl>
          </a:graphicData>
        </a:graphic>
      </p:graphicFrame>
      <p:sp>
        <p:nvSpPr>
          <p:cNvPr id="8" name="Marcador de Posição de Conteúdo 2"/>
          <p:cNvSpPr>
            <a:spLocks noGrp="1"/>
          </p:cNvSpPr>
          <p:nvPr>
            <p:ph idx="1"/>
          </p:nvPr>
        </p:nvSpPr>
        <p:spPr bwMode="auto">
          <a:xfrm>
            <a:off x="549504" y="1453148"/>
            <a:ext cx="2341927" cy="608203"/>
          </a:xfrm>
        </p:spPr>
        <p:txBody>
          <a:bodyPr>
            <a:normAutofit/>
          </a:bodyPr>
          <a:lstStyle/>
          <a:p>
            <a:pPr>
              <a:defRPr/>
            </a:pPr>
            <a:r>
              <a:rPr lang="pt-PT"/>
              <a:t>Operators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a:t>Implementation</a:t>
            </a:r>
          </a:p>
        </p:txBody>
      </p:sp>
      <p:sp>
        <p:nvSpPr>
          <p:cNvPr id="3" name="Marcador de Posição de Conteúdo 2"/>
          <p:cNvSpPr>
            <a:spLocks noGrp="1"/>
          </p:cNvSpPr>
          <p:nvPr>
            <p:ph idx="1"/>
          </p:nvPr>
        </p:nvSpPr>
        <p:spPr bwMode="auto"/>
        <p:txBody>
          <a:bodyPr>
            <a:normAutofit fontScale="70000" lnSpcReduction="20000"/>
          </a:bodyPr>
          <a:lstStyle/>
          <a:p>
            <a:pPr>
              <a:defRPr/>
            </a:pPr>
            <a:r>
              <a:rPr lang="pt-PT" dirty="0"/>
              <a:t>Prefered Languages: Python.</a:t>
            </a:r>
            <a:endParaRPr dirty="0"/>
          </a:p>
          <a:p>
            <a:pPr>
              <a:defRPr/>
            </a:pPr>
            <a:r>
              <a:rPr lang="pt-PT" dirty="0"/>
              <a:t>Data structures: </a:t>
            </a:r>
            <a:r>
              <a:rPr lang="pt-PT" b="1" dirty="0"/>
              <a:t>astar</a:t>
            </a:r>
            <a:r>
              <a:rPr lang="pt-PT" dirty="0"/>
              <a:t> (</a:t>
            </a:r>
            <a:r>
              <a:rPr lang="en-US" dirty="0"/>
              <a:t>A class used to implement a-star algorithm</a:t>
            </a:r>
            <a:r>
              <a:rPr lang="pt-PT" dirty="0"/>
              <a:t>), </a:t>
            </a:r>
            <a:r>
              <a:rPr lang="pt-PT" b="1" dirty="0"/>
              <a:t>board</a:t>
            </a:r>
            <a:r>
              <a:rPr lang="pt-PT" dirty="0"/>
              <a:t> (</a:t>
            </a:r>
            <a:r>
              <a:rPr lang="en-US" dirty="0"/>
              <a:t>A class used to implement the game logic and its status), </a:t>
            </a:r>
            <a:r>
              <a:rPr lang="en-US" b="1" dirty="0" err="1"/>
              <a:t>dfs</a:t>
            </a:r>
            <a:r>
              <a:rPr lang="en-US" dirty="0"/>
              <a:t> (A class used to implement the </a:t>
            </a:r>
            <a:r>
              <a:rPr lang="en-US" dirty="0" err="1"/>
              <a:t>dfs</a:t>
            </a:r>
            <a:r>
              <a:rPr lang="en-US" dirty="0"/>
              <a:t> algorithm), </a:t>
            </a:r>
            <a:r>
              <a:rPr lang="en-US" b="1" dirty="0"/>
              <a:t>display</a:t>
            </a:r>
            <a:r>
              <a:rPr lang="en-US" dirty="0"/>
              <a:t> (A class used to implement graphic interface using </a:t>
            </a:r>
            <a:r>
              <a:rPr lang="en-US" dirty="0" err="1"/>
              <a:t>pygame</a:t>
            </a:r>
            <a:r>
              <a:rPr lang="en-US" dirty="0"/>
              <a:t>), </a:t>
            </a:r>
            <a:r>
              <a:rPr lang="en-US" b="1" dirty="0"/>
              <a:t>greedy</a:t>
            </a:r>
            <a:r>
              <a:rPr lang="en-US" dirty="0"/>
              <a:t> (A class used to implement Greedy algorithm), </a:t>
            </a:r>
            <a:r>
              <a:rPr lang="en-US" b="1" dirty="0"/>
              <a:t>menu</a:t>
            </a:r>
            <a:r>
              <a:rPr lang="en-US" dirty="0"/>
              <a:t> (A class used to implement the menu in the terminal), </a:t>
            </a:r>
            <a:r>
              <a:rPr lang="en-US" b="1" dirty="0"/>
              <a:t>pieces</a:t>
            </a:r>
            <a:r>
              <a:rPr lang="en-US" dirty="0"/>
              <a:t> (A class used to represent the chess piece), </a:t>
            </a:r>
            <a:r>
              <a:rPr lang="en-US" b="1" dirty="0"/>
              <a:t>snake</a:t>
            </a:r>
            <a:r>
              <a:rPr lang="en-US" dirty="0"/>
              <a:t> (A class used to represent the snake/path) and </a:t>
            </a:r>
            <a:r>
              <a:rPr lang="en-US" b="1" dirty="0"/>
              <a:t>state</a:t>
            </a:r>
            <a:r>
              <a:rPr lang="en-US" dirty="0"/>
              <a:t> (A class used to represent a game state for algorithms).</a:t>
            </a:r>
            <a:endParaRPr lang="pt-PT" dirty="0"/>
          </a:p>
          <a:p>
            <a:pPr>
              <a:defRPr/>
            </a:pPr>
            <a:r>
              <a:rPr lang="pt-PT" dirty="0"/>
              <a:t>The initial state is defined by reading the saved text files with board information.</a:t>
            </a:r>
            <a:endParaRPr dirty="0"/>
          </a:p>
          <a:p>
            <a:pPr>
              <a:defRPr/>
            </a:pPr>
            <a:r>
              <a:rPr lang="pt-PT" dirty="0"/>
              <a:t>Implemented libraries: numpy, pygame</a:t>
            </a:r>
            <a:endParaRPr dirty="0"/>
          </a:p>
          <a:p>
            <a:pPr>
              <a:defRPr/>
            </a:pPr>
            <a:endParaRPr lang="pt-PT"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EF381-BCFA-590A-77E6-541A3A688A5B}"/>
              </a:ext>
            </a:extLst>
          </p:cNvPr>
          <p:cNvSpPr>
            <a:spLocks noGrp="1"/>
          </p:cNvSpPr>
          <p:nvPr>
            <p:ph type="title"/>
          </p:nvPr>
        </p:nvSpPr>
        <p:spPr/>
        <p:txBody>
          <a:bodyPr/>
          <a:lstStyle/>
          <a:p>
            <a:r>
              <a:rPr lang="pt-PT" dirty="0" err="1"/>
              <a:t>Approach</a:t>
            </a:r>
            <a:endParaRPr lang="pt-PT" dirty="0"/>
          </a:p>
        </p:txBody>
      </p:sp>
      <p:sp>
        <p:nvSpPr>
          <p:cNvPr id="3" name="Marcador de Posição de Conteúdo 2">
            <a:extLst>
              <a:ext uri="{FF2B5EF4-FFF2-40B4-BE49-F238E27FC236}">
                <a16:creationId xmlns:a16="http://schemas.microsoft.com/office/drawing/2014/main" id="{2D332176-E858-8927-48C6-57123435F282}"/>
              </a:ext>
            </a:extLst>
          </p:cNvPr>
          <p:cNvSpPr>
            <a:spLocks noGrp="1"/>
          </p:cNvSpPr>
          <p:nvPr>
            <p:ph idx="1"/>
          </p:nvPr>
        </p:nvSpPr>
        <p:spPr/>
        <p:txBody>
          <a:bodyPr>
            <a:normAutofit fontScale="47500" lnSpcReduction="20000"/>
          </a:bodyPr>
          <a:lstStyle/>
          <a:p>
            <a:r>
              <a:rPr lang="pt-PT" dirty="0"/>
              <a:t>The game allows two possible interactions between user and machine. </a:t>
            </a:r>
            <a:r>
              <a:rPr lang="pt-PT" b="1" dirty="0"/>
              <a:t>First</a:t>
            </a:r>
            <a:r>
              <a:rPr lang="pt-PT" dirty="0"/>
              <a:t>, we developed a single player mode, where the user can create his own path and then check if it is correct or not based on the game’s rules;</a:t>
            </a:r>
          </a:p>
          <a:p>
            <a:r>
              <a:rPr lang="pt-PT" b="1" dirty="0"/>
              <a:t>Then</a:t>
            </a:r>
            <a:r>
              <a:rPr lang="pt-PT" dirty="0"/>
              <a:t>, we created an AI mode, that based on chosen level, generates a correct answer, using many algorithms such as:</a:t>
            </a:r>
          </a:p>
          <a:p>
            <a:pPr lvl="1"/>
            <a:r>
              <a:rPr lang="pt-PT" dirty="0"/>
              <a:t>DFS, </a:t>
            </a:r>
            <a:r>
              <a:rPr lang="pt-PT" dirty="0" err="1"/>
              <a:t>Greedy</a:t>
            </a:r>
            <a:r>
              <a:rPr lang="pt-PT" dirty="0"/>
              <a:t> </a:t>
            </a:r>
            <a:r>
              <a:rPr lang="pt-PT" dirty="0" err="1"/>
              <a:t>and</a:t>
            </a:r>
            <a:r>
              <a:rPr lang="pt-PT" dirty="0"/>
              <a:t> </a:t>
            </a:r>
            <a:r>
              <a:rPr lang="pt-PT" dirty="0" err="1"/>
              <a:t>A-Star</a:t>
            </a:r>
            <a:r>
              <a:rPr lang="pt-PT" dirty="0"/>
              <a:t> (</a:t>
            </a:r>
            <a:r>
              <a:rPr lang="pt-PT" dirty="0" err="1"/>
              <a:t>these</a:t>
            </a:r>
            <a:r>
              <a:rPr lang="pt-PT" dirty="0"/>
              <a:t> </a:t>
            </a:r>
            <a:r>
              <a:rPr lang="pt-PT" dirty="0" err="1"/>
              <a:t>last</a:t>
            </a:r>
            <a:r>
              <a:rPr lang="pt-PT" dirty="0"/>
              <a:t> 2 </a:t>
            </a:r>
            <a:r>
              <a:rPr lang="pt-PT" dirty="0" err="1"/>
              <a:t>featuring</a:t>
            </a:r>
            <a:r>
              <a:rPr lang="pt-PT" dirty="0"/>
              <a:t> 3 </a:t>
            </a:r>
            <a:r>
              <a:rPr lang="pt-PT" dirty="0" err="1"/>
              <a:t>distinct</a:t>
            </a:r>
            <a:r>
              <a:rPr lang="pt-PT" dirty="0"/>
              <a:t> </a:t>
            </a:r>
            <a:r>
              <a:rPr lang="pt-PT" dirty="0" err="1"/>
              <a:t>heuristics</a:t>
            </a:r>
            <a:r>
              <a:rPr lang="pt-PT" dirty="0"/>
              <a:t>) to </a:t>
            </a:r>
            <a:r>
              <a:rPr lang="pt-PT" dirty="0" err="1"/>
              <a:t>calculate</a:t>
            </a:r>
            <a:r>
              <a:rPr lang="pt-PT" dirty="0"/>
              <a:t> </a:t>
            </a:r>
            <a:r>
              <a:rPr lang="pt-PT" dirty="0" err="1"/>
              <a:t>the</a:t>
            </a:r>
            <a:r>
              <a:rPr lang="pt-PT" dirty="0"/>
              <a:t> </a:t>
            </a:r>
            <a:r>
              <a:rPr lang="pt-PT" dirty="0" err="1"/>
              <a:t>best</a:t>
            </a:r>
            <a:r>
              <a:rPr lang="pt-PT" dirty="0"/>
              <a:t> </a:t>
            </a:r>
            <a:r>
              <a:rPr lang="pt-PT" dirty="0" err="1"/>
              <a:t>path</a:t>
            </a:r>
            <a:r>
              <a:rPr lang="pt-PT" dirty="0"/>
              <a:t> </a:t>
            </a:r>
            <a:r>
              <a:rPr lang="pt-PT" dirty="0" err="1"/>
              <a:t>from</a:t>
            </a:r>
            <a:r>
              <a:rPr lang="pt-PT" dirty="0"/>
              <a:t> </a:t>
            </a:r>
            <a:r>
              <a:rPr lang="pt-PT" dirty="0" err="1"/>
              <a:t>Start</a:t>
            </a:r>
            <a:r>
              <a:rPr lang="pt-PT" dirty="0"/>
              <a:t> Tile to Final Tile. </a:t>
            </a:r>
            <a:r>
              <a:rPr lang="pt-PT" dirty="0" err="1"/>
              <a:t>Each</a:t>
            </a:r>
            <a:r>
              <a:rPr lang="pt-PT" dirty="0"/>
              <a:t> </a:t>
            </a:r>
            <a:r>
              <a:rPr lang="pt-PT" dirty="0" err="1"/>
              <a:t>one</a:t>
            </a:r>
            <a:r>
              <a:rPr lang="pt-PT" dirty="0"/>
              <a:t> </a:t>
            </a:r>
            <a:r>
              <a:rPr lang="pt-PT" dirty="0" err="1"/>
              <a:t>had</a:t>
            </a:r>
            <a:r>
              <a:rPr lang="pt-PT" dirty="0"/>
              <a:t> a </a:t>
            </a:r>
            <a:r>
              <a:rPr lang="pt-PT" dirty="0" err="1"/>
              <a:t>different</a:t>
            </a:r>
            <a:r>
              <a:rPr lang="pt-PT" dirty="0"/>
              <a:t> performance </a:t>
            </a:r>
            <a:r>
              <a:rPr lang="pt-PT" dirty="0" err="1"/>
              <a:t>that</a:t>
            </a:r>
            <a:r>
              <a:rPr lang="pt-PT" dirty="0"/>
              <a:t> </a:t>
            </a:r>
            <a:r>
              <a:rPr lang="pt-PT" dirty="0" err="1"/>
              <a:t>will</a:t>
            </a:r>
            <a:r>
              <a:rPr lang="pt-PT" dirty="0"/>
              <a:t> </a:t>
            </a:r>
            <a:r>
              <a:rPr lang="pt-PT" dirty="0" err="1"/>
              <a:t>be</a:t>
            </a:r>
            <a:r>
              <a:rPr lang="pt-PT" dirty="0"/>
              <a:t> </a:t>
            </a:r>
            <a:r>
              <a:rPr lang="pt-PT" dirty="0" err="1"/>
              <a:t>analyzed</a:t>
            </a:r>
            <a:r>
              <a:rPr lang="pt-PT" dirty="0"/>
              <a:t> later.</a:t>
            </a:r>
          </a:p>
          <a:p>
            <a:r>
              <a:rPr lang="pt-PT" dirty="0"/>
              <a:t> </a:t>
            </a:r>
            <a:r>
              <a:rPr lang="pt-PT" b="1" dirty="0"/>
              <a:t>Evaluation Function</a:t>
            </a:r>
            <a:r>
              <a:rPr lang="pt-PT" dirty="0"/>
              <a:t>: The path created from the start until the of end file should respect the rules such as the non existance of collisions between snake blocks, chess pieces may not be crossed by the path ( both evaluated in the course of the search) and each chess piece attacks an equal number of squares of the choose path (calculated when the end tile is reached; if ok returns otherwise continues the search);</a:t>
            </a:r>
          </a:p>
          <a:p>
            <a:r>
              <a:rPr lang="pt-PT" b="1" dirty="0"/>
              <a:t>Heuristics</a:t>
            </a:r>
            <a:r>
              <a:rPr lang="pt-PT" dirty="0"/>
              <a:t>: For the AI mode, heuristics were important for implementing A-star and Greedy Algorithms and to generate the solution more efficiently:</a:t>
            </a:r>
          </a:p>
          <a:p>
            <a:pPr lvl="1"/>
            <a:r>
              <a:rPr lang="pt-PT" dirty="0"/>
              <a:t>Heuristic 1: Manhattan Distance;</a:t>
            </a:r>
          </a:p>
          <a:p>
            <a:pPr lvl="1"/>
            <a:r>
              <a:rPr lang="pt-PT" dirty="0"/>
              <a:t>Heuristic 2: </a:t>
            </a:r>
            <a:r>
              <a:rPr lang="en-US" dirty="0">
                <a:solidFill>
                  <a:srgbClr val="D4D4D4"/>
                </a:solidFill>
                <a:effectLst/>
              </a:rPr>
              <a:t>Maximum Chess Piece Attacks Difference ( we want the attacks to be as close as possible )</a:t>
            </a:r>
          </a:p>
          <a:p>
            <a:pPr lvl="1"/>
            <a:r>
              <a:rPr lang="pt-PT" dirty="0"/>
              <a:t>Heuristic 3: Manhattan Distance + </a:t>
            </a:r>
            <a:r>
              <a:rPr lang="en-US" dirty="0">
                <a:solidFill>
                  <a:srgbClr val="D4D4D4"/>
                </a:solidFill>
                <a:effectLst/>
              </a:rPr>
              <a:t>Maximum Chess Piece Attacks Difference</a:t>
            </a:r>
          </a:p>
          <a:p>
            <a:pPr lvl="1"/>
            <a:r>
              <a:rPr lang="en-US" dirty="0">
                <a:solidFill>
                  <a:srgbClr val="D4D4D4"/>
                </a:solidFill>
              </a:rPr>
              <a:t>Note: For the A-Star algorithm we used the function f ( f (n) = g(n) + h(n)) where g is the total cost (path distance) and h was the chosen heuristic.</a:t>
            </a:r>
            <a:endParaRPr lang="pt-PT" dirty="0"/>
          </a:p>
        </p:txBody>
      </p:sp>
    </p:spTree>
    <p:extLst>
      <p:ext uri="{BB962C8B-B14F-4D97-AF65-F5344CB8AC3E}">
        <p14:creationId xmlns:p14="http://schemas.microsoft.com/office/powerpoint/2010/main" val="2821232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BA73C-3D95-AE9A-DD35-0162B6825A1C}"/>
              </a:ext>
            </a:extLst>
          </p:cNvPr>
          <p:cNvSpPr>
            <a:spLocks noGrp="1"/>
          </p:cNvSpPr>
          <p:nvPr>
            <p:ph type="title"/>
          </p:nvPr>
        </p:nvSpPr>
        <p:spPr>
          <a:xfrm>
            <a:off x="762000" y="192867"/>
            <a:ext cx="10668000" cy="1524000"/>
          </a:xfrm>
        </p:spPr>
        <p:txBody>
          <a:bodyPr/>
          <a:lstStyle/>
          <a:p>
            <a:r>
              <a:rPr lang="pt-PT" dirty="0" err="1"/>
              <a:t>Results</a:t>
            </a:r>
            <a:endParaRPr lang="pt-PT" dirty="0"/>
          </a:p>
        </p:txBody>
      </p:sp>
      <p:graphicFrame>
        <p:nvGraphicFramePr>
          <p:cNvPr id="7" name="Marcador de Posição de Conteúdo 3">
            <a:extLst>
              <a:ext uri="{FF2B5EF4-FFF2-40B4-BE49-F238E27FC236}">
                <a16:creationId xmlns:a16="http://schemas.microsoft.com/office/drawing/2014/main" id="{E71EE01E-51C0-4538-8A33-100DC49D0A10}"/>
              </a:ext>
            </a:extLst>
          </p:cNvPr>
          <p:cNvGraphicFramePr>
            <a:graphicFrameLocks/>
          </p:cNvGraphicFramePr>
          <p:nvPr>
            <p:extLst>
              <p:ext uri="{D42A27DB-BD31-4B8C-83A1-F6EECF244321}">
                <p14:modId xmlns:p14="http://schemas.microsoft.com/office/powerpoint/2010/main" val="3564716119"/>
              </p:ext>
            </p:extLst>
          </p:nvPr>
        </p:nvGraphicFramePr>
        <p:xfrm>
          <a:off x="412776" y="1696442"/>
          <a:ext cx="5544616" cy="36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Marcador de Posição de Conteúdo 3">
            <a:extLst>
              <a:ext uri="{FF2B5EF4-FFF2-40B4-BE49-F238E27FC236}">
                <a16:creationId xmlns:a16="http://schemas.microsoft.com/office/drawing/2014/main" id="{5998C934-CF5B-4085-9EB6-7295C56FFCA1}"/>
              </a:ext>
            </a:extLst>
          </p:cNvPr>
          <p:cNvGraphicFramePr>
            <a:graphicFrameLocks/>
          </p:cNvGraphicFramePr>
          <p:nvPr>
            <p:extLst>
              <p:ext uri="{D42A27DB-BD31-4B8C-83A1-F6EECF244321}">
                <p14:modId xmlns:p14="http://schemas.microsoft.com/office/powerpoint/2010/main" val="1290710945"/>
              </p:ext>
            </p:extLst>
          </p:nvPr>
        </p:nvGraphicFramePr>
        <p:xfrm>
          <a:off x="6312024" y="1700808"/>
          <a:ext cx="5544616" cy="3600400"/>
        </p:xfrm>
        <a:graphic>
          <a:graphicData uri="http://schemas.openxmlformats.org/drawingml/2006/chart">
            <c:chart xmlns:c="http://schemas.openxmlformats.org/drawingml/2006/chart" xmlns:r="http://schemas.openxmlformats.org/officeDocument/2006/relationships" r:id="rId3"/>
          </a:graphicData>
        </a:graphic>
      </p:graphicFrame>
      <p:sp>
        <p:nvSpPr>
          <p:cNvPr id="10" name="CaixaDeTexto 9">
            <a:extLst>
              <a:ext uri="{FF2B5EF4-FFF2-40B4-BE49-F238E27FC236}">
                <a16:creationId xmlns:a16="http://schemas.microsoft.com/office/drawing/2014/main" id="{7A0B4B7F-F751-43AC-A53C-E7C7E19A1558}"/>
              </a:ext>
            </a:extLst>
          </p:cNvPr>
          <p:cNvSpPr txBox="1"/>
          <p:nvPr/>
        </p:nvSpPr>
        <p:spPr>
          <a:xfrm>
            <a:off x="412776" y="5350711"/>
            <a:ext cx="5237312" cy="646331"/>
          </a:xfrm>
          <a:prstGeom prst="rect">
            <a:avLst/>
          </a:prstGeom>
          <a:noFill/>
        </p:spPr>
        <p:txBody>
          <a:bodyPr wrap="square">
            <a:spAutoFit/>
          </a:bodyPr>
          <a:lstStyle/>
          <a:p>
            <a:pPr>
              <a:defRPr/>
            </a:pPr>
            <a:r>
              <a:rPr lang="en-US" dirty="0"/>
              <a:t>Graphic 1: Time that each algorithm takes to solve the puzzle</a:t>
            </a:r>
          </a:p>
        </p:txBody>
      </p:sp>
      <p:sp>
        <p:nvSpPr>
          <p:cNvPr id="11" name="CaixaDeTexto 10">
            <a:extLst>
              <a:ext uri="{FF2B5EF4-FFF2-40B4-BE49-F238E27FC236}">
                <a16:creationId xmlns:a16="http://schemas.microsoft.com/office/drawing/2014/main" id="{A31FCF7C-6A4E-4921-B60B-D96A5A20E3BB}"/>
              </a:ext>
            </a:extLst>
          </p:cNvPr>
          <p:cNvSpPr txBox="1"/>
          <p:nvPr/>
        </p:nvSpPr>
        <p:spPr>
          <a:xfrm>
            <a:off x="6279666" y="5350710"/>
            <a:ext cx="5237312" cy="646331"/>
          </a:xfrm>
          <a:prstGeom prst="rect">
            <a:avLst/>
          </a:prstGeom>
          <a:noFill/>
        </p:spPr>
        <p:txBody>
          <a:bodyPr wrap="square">
            <a:spAutoFit/>
          </a:bodyPr>
          <a:lstStyle/>
          <a:p>
            <a:pPr>
              <a:defRPr/>
            </a:pPr>
            <a:r>
              <a:rPr lang="en-US" dirty="0"/>
              <a:t>Graphic 2: Number of nodes that each algorithm visits to solve the puzzle</a:t>
            </a:r>
          </a:p>
        </p:txBody>
      </p:sp>
    </p:spTree>
    <p:extLst>
      <p:ext uri="{BB962C8B-B14F-4D97-AF65-F5344CB8AC3E}">
        <p14:creationId xmlns:p14="http://schemas.microsoft.com/office/powerpoint/2010/main" val="1535208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71DB74-2FD4-4603-9FFF-7314A30D18A7}"/>
              </a:ext>
            </a:extLst>
          </p:cNvPr>
          <p:cNvSpPr>
            <a:spLocks noGrp="1"/>
          </p:cNvSpPr>
          <p:nvPr>
            <p:ph type="title"/>
          </p:nvPr>
        </p:nvSpPr>
        <p:spPr/>
        <p:txBody>
          <a:bodyPr/>
          <a:lstStyle/>
          <a:p>
            <a:r>
              <a:rPr lang="pt-PT" dirty="0" err="1"/>
              <a:t>Statistics</a:t>
            </a:r>
            <a:r>
              <a:rPr lang="pt-PT" dirty="0"/>
              <a:t> – </a:t>
            </a:r>
            <a:r>
              <a:rPr lang="pt-PT" dirty="0" err="1"/>
              <a:t>Algorithm</a:t>
            </a:r>
            <a:r>
              <a:rPr lang="pt-PT" dirty="0"/>
              <a:t> </a:t>
            </a:r>
            <a:r>
              <a:rPr lang="pt-PT" dirty="0" err="1"/>
              <a:t>analysis</a:t>
            </a:r>
            <a:endParaRPr lang="pt-PT" dirty="0"/>
          </a:p>
        </p:txBody>
      </p:sp>
      <p:sp>
        <p:nvSpPr>
          <p:cNvPr id="3" name="Marcador de Posição de Conteúdo 2">
            <a:extLst>
              <a:ext uri="{FF2B5EF4-FFF2-40B4-BE49-F238E27FC236}">
                <a16:creationId xmlns:a16="http://schemas.microsoft.com/office/drawing/2014/main" id="{B1649DA8-2340-4C5A-BADA-2C5CB896519D}"/>
              </a:ext>
            </a:extLst>
          </p:cNvPr>
          <p:cNvSpPr>
            <a:spLocks noGrp="1"/>
          </p:cNvSpPr>
          <p:nvPr>
            <p:ph idx="1"/>
          </p:nvPr>
        </p:nvSpPr>
        <p:spPr>
          <a:xfrm>
            <a:off x="407368" y="2060848"/>
            <a:ext cx="11377264" cy="4043235"/>
          </a:xfrm>
        </p:spPr>
        <p:txBody>
          <a:bodyPr>
            <a:normAutofit fontScale="70000" lnSpcReduction="20000"/>
          </a:bodyPr>
          <a:lstStyle/>
          <a:p>
            <a:pPr marL="0" indent="0">
              <a:buNone/>
            </a:pPr>
            <a:r>
              <a:rPr lang="pt-PT" dirty="0"/>
              <a:t>Analysing the results obtained for each algorithm, we observe that:</a:t>
            </a:r>
          </a:p>
          <a:p>
            <a:r>
              <a:rPr lang="pt-PT" dirty="0"/>
              <a:t>DFS has, on average, the biggest number of expanded nodes, which results on more memory used;</a:t>
            </a:r>
          </a:p>
          <a:p>
            <a:r>
              <a:rPr lang="pt-PT" dirty="0"/>
              <a:t>Greedy is the fastest in execution time and has the lowest number of expanded nodes;</a:t>
            </a:r>
          </a:p>
          <a:p>
            <a:r>
              <a:rPr lang="pt-PT" dirty="0"/>
              <a:t>A-star is the most incosistent algorithm in terms of execution time, although for expanded nodes is the DFS algorithm;</a:t>
            </a:r>
          </a:p>
          <a:p>
            <a:r>
              <a:rPr lang="pt-PT" dirty="0"/>
              <a:t>One condition that could affect the results are the order of nodes are expanded. We used a simple list with all 4 possible moves (Up, Down, Left, Right) and the order that each move is used may allow different execution times with some puzzles being faster and others slower.</a:t>
            </a:r>
          </a:p>
        </p:txBody>
      </p:sp>
    </p:spTree>
    <p:extLst>
      <p:ext uri="{BB962C8B-B14F-4D97-AF65-F5344CB8AC3E}">
        <p14:creationId xmlns:p14="http://schemas.microsoft.com/office/powerpoint/2010/main" val="1016600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CEFD32-A1AB-42FD-9AA3-CA0E1394BA0A}"/>
              </a:ext>
            </a:extLst>
          </p:cNvPr>
          <p:cNvSpPr>
            <a:spLocks noGrp="1"/>
          </p:cNvSpPr>
          <p:nvPr>
            <p:ph type="title"/>
          </p:nvPr>
        </p:nvSpPr>
        <p:spPr/>
        <p:txBody>
          <a:bodyPr/>
          <a:lstStyle/>
          <a:p>
            <a:r>
              <a:rPr lang="pt-PT" dirty="0" err="1"/>
              <a:t>Statistics</a:t>
            </a:r>
            <a:r>
              <a:rPr lang="pt-PT" dirty="0"/>
              <a:t> – </a:t>
            </a:r>
            <a:r>
              <a:rPr lang="pt-PT" dirty="0" err="1"/>
              <a:t>Heuristic</a:t>
            </a:r>
            <a:r>
              <a:rPr lang="pt-PT" dirty="0"/>
              <a:t> </a:t>
            </a:r>
            <a:r>
              <a:rPr lang="pt-PT" dirty="0" err="1"/>
              <a:t>analysis</a:t>
            </a:r>
            <a:endParaRPr lang="pt-PT" dirty="0"/>
          </a:p>
        </p:txBody>
      </p:sp>
      <p:sp>
        <p:nvSpPr>
          <p:cNvPr id="3" name="Marcador de Posição de Conteúdo 2">
            <a:extLst>
              <a:ext uri="{FF2B5EF4-FFF2-40B4-BE49-F238E27FC236}">
                <a16:creationId xmlns:a16="http://schemas.microsoft.com/office/drawing/2014/main" id="{097C90B0-CFCF-4550-9F52-B398103B8C43}"/>
              </a:ext>
            </a:extLst>
          </p:cNvPr>
          <p:cNvSpPr>
            <a:spLocks noGrp="1"/>
          </p:cNvSpPr>
          <p:nvPr>
            <p:ph idx="1"/>
          </p:nvPr>
        </p:nvSpPr>
        <p:spPr>
          <a:xfrm>
            <a:off x="407368" y="2132856"/>
            <a:ext cx="11305256" cy="3971227"/>
          </a:xfrm>
        </p:spPr>
        <p:txBody>
          <a:bodyPr>
            <a:normAutofit fontScale="92500" lnSpcReduction="20000"/>
          </a:bodyPr>
          <a:lstStyle/>
          <a:p>
            <a:pPr marL="0" indent="0">
              <a:buNone/>
            </a:pPr>
            <a:r>
              <a:rPr lang="pt-PT" dirty="0" err="1"/>
              <a:t>Analysing</a:t>
            </a:r>
            <a:r>
              <a:rPr lang="pt-PT" dirty="0"/>
              <a:t> </a:t>
            </a:r>
            <a:r>
              <a:rPr lang="pt-PT" dirty="0" err="1"/>
              <a:t>the</a:t>
            </a:r>
            <a:r>
              <a:rPr lang="pt-PT" dirty="0"/>
              <a:t> </a:t>
            </a:r>
            <a:r>
              <a:rPr lang="pt-PT" dirty="0" err="1"/>
              <a:t>results</a:t>
            </a:r>
            <a:r>
              <a:rPr lang="pt-PT" dirty="0"/>
              <a:t> </a:t>
            </a:r>
            <a:r>
              <a:rPr lang="pt-PT" dirty="0" err="1"/>
              <a:t>obtained</a:t>
            </a:r>
            <a:r>
              <a:rPr lang="pt-PT" dirty="0"/>
              <a:t> for </a:t>
            </a:r>
            <a:r>
              <a:rPr lang="pt-PT" dirty="0" err="1"/>
              <a:t>each</a:t>
            </a:r>
            <a:r>
              <a:rPr lang="pt-PT" dirty="0"/>
              <a:t> </a:t>
            </a:r>
            <a:r>
              <a:rPr lang="pt-PT" dirty="0" err="1"/>
              <a:t>heuristic</a:t>
            </a:r>
            <a:r>
              <a:rPr lang="pt-PT" dirty="0"/>
              <a:t>, </a:t>
            </a:r>
            <a:r>
              <a:rPr lang="pt-PT" dirty="0" err="1"/>
              <a:t>we</a:t>
            </a:r>
            <a:r>
              <a:rPr lang="pt-PT" dirty="0"/>
              <a:t> observe </a:t>
            </a:r>
            <a:r>
              <a:rPr lang="pt-PT" dirty="0" err="1"/>
              <a:t>that</a:t>
            </a:r>
            <a:r>
              <a:rPr lang="pt-PT" dirty="0"/>
              <a:t> :</a:t>
            </a:r>
          </a:p>
          <a:p>
            <a:r>
              <a:rPr lang="pt-PT" dirty="0" err="1"/>
              <a:t>Heuristic</a:t>
            </a:r>
            <a:r>
              <a:rPr lang="pt-PT" dirty="0"/>
              <a:t> 2 </a:t>
            </a:r>
            <a:r>
              <a:rPr lang="pt-PT" dirty="0" err="1"/>
              <a:t>is</a:t>
            </a:r>
            <a:r>
              <a:rPr lang="pt-PT" dirty="0"/>
              <a:t> </a:t>
            </a:r>
            <a:r>
              <a:rPr lang="pt-PT" dirty="0" err="1"/>
              <a:t>the</a:t>
            </a:r>
            <a:r>
              <a:rPr lang="pt-PT" dirty="0"/>
              <a:t> </a:t>
            </a:r>
            <a:r>
              <a:rPr lang="pt-PT" dirty="0" err="1"/>
              <a:t>fastest</a:t>
            </a:r>
            <a:r>
              <a:rPr lang="pt-PT" dirty="0"/>
              <a:t> in </a:t>
            </a:r>
            <a:r>
              <a:rPr lang="pt-PT" dirty="0" err="1"/>
              <a:t>terms</a:t>
            </a:r>
            <a:r>
              <a:rPr lang="pt-PT" dirty="0"/>
              <a:t> </a:t>
            </a:r>
            <a:r>
              <a:rPr lang="pt-PT" dirty="0" err="1"/>
              <a:t>of</a:t>
            </a:r>
            <a:r>
              <a:rPr lang="pt-PT" dirty="0"/>
              <a:t> </a:t>
            </a:r>
            <a:r>
              <a:rPr lang="pt-PT" dirty="0" err="1"/>
              <a:t>execution</a:t>
            </a:r>
            <a:r>
              <a:rPr lang="pt-PT" dirty="0"/>
              <a:t> time </a:t>
            </a:r>
            <a:r>
              <a:rPr lang="pt-PT" dirty="0" err="1"/>
              <a:t>and</a:t>
            </a:r>
            <a:r>
              <a:rPr lang="pt-PT" dirty="0"/>
              <a:t> </a:t>
            </a:r>
            <a:r>
              <a:rPr lang="pt-PT" dirty="0" err="1"/>
              <a:t>memory</a:t>
            </a:r>
            <a:r>
              <a:rPr lang="pt-PT" dirty="0"/>
              <a:t> </a:t>
            </a:r>
            <a:r>
              <a:rPr lang="pt-PT" dirty="0" err="1"/>
              <a:t>usage</a:t>
            </a:r>
            <a:r>
              <a:rPr lang="pt-PT" dirty="0"/>
              <a:t> </a:t>
            </a:r>
            <a:r>
              <a:rPr lang="pt-PT" dirty="0" err="1"/>
              <a:t>with</a:t>
            </a:r>
            <a:r>
              <a:rPr lang="pt-PT" dirty="0"/>
              <a:t> </a:t>
            </a:r>
            <a:r>
              <a:rPr lang="pt-PT" dirty="0" err="1"/>
              <a:t>Greedy</a:t>
            </a:r>
            <a:r>
              <a:rPr lang="pt-PT" dirty="0"/>
              <a:t> </a:t>
            </a:r>
            <a:r>
              <a:rPr lang="pt-PT" dirty="0" err="1"/>
              <a:t>algorithm</a:t>
            </a:r>
            <a:r>
              <a:rPr lang="pt-PT" dirty="0"/>
              <a:t>. </a:t>
            </a:r>
            <a:r>
              <a:rPr lang="pt-PT" dirty="0" err="1"/>
              <a:t>With</a:t>
            </a:r>
            <a:r>
              <a:rPr lang="pt-PT" dirty="0"/>
              <a:t> A*, </a:t>
            </a:r>
            <a:r>
              <a:rPr lang="pt-PT" dirty="0" err="1"/>
              <a:t>heuristic</a:t>
            </a:r>
            <a:r>
              <a:rPr lang="pt-PT" dirty="0"/>
              <a:t> 1 </a:t>
            </a:r>
            <a:r>
              <a:rPr lang="pt-PT" dirty="0" err="1"/>
              <a:t>is</a:t>
            </a:r>
            <a:r>
              <a:rPr lang="pt-PT" dirty="0"/>
              <a:t> </a:t>
            </a:r>
            <a:r>
              <a:rPr lang="pt-PT" dirty="0" err="1"/>
              <a:t>the</a:t>
            </a:r>
            <a:r>
              <a:rPr lang="pt-PT" dirty="0"/>
              <a:t> </a:t>
            </a:r>
            <a:r>
              <a:rPr lang="pt-PT" dirty="0" err="1"/>
              <a:t>fastest</a:t>
            </a:r>
            <a:r>
              <a:rPr lang="pt-PT" dirty="0"/>
              <a:t>;</a:t>
            </a:r>
          </a:p>
          <a:p>
            <a:r>
              <a:rPr lang="pt-PT" dirty="0"/>
              <a:t>In general heuristic 3 is the most consistent, in all algorithms;</a:t>
            </a:r>
          </a:p>
          <a:p>
            <a:r>
              <a:rPr lang="pt-PT" dirty="0"/>
              <a:t>A simple explanation for the heuristic results, might be the fact that the cost (path distance) is no directly associated with the solution, because a good solution is a solution that guarantees that each chess piece attacks an equal number of snake blocks and not the shortest one.</a:t>
            </a:r>
          </a:p>
          <a:p>
            <a:endParaRPr lang="pt-PT" dirty="0"/>
          </a:p>
          <a:p>
            <a:endParaRPr lang="pt-PT" dirty="0"/>
          </a:p>
          <a:p>
            <a:endParaRPr lang="pt-PT" dirty="0"/>
          </a:p>
          <a:p>
            <a:endParaRPr lang="pt-PT" dirty="0"/>
          </a:p>
          <a:p>
            <a:endParaRPr lang="pt-PT" dirty="0"/>
          </a:p>
          <a:p>
            <a:endParaRPr lang="pt-PT" dirty="0"/>
          </a:p>
          <a:p>
            <a:endParaRPr lang="pt-PT" dirty="0"/>
          </a:p>
        </p:txBody>
      </p:sp>
    </p:spTree>
    <p:extLst>
      <p:ext uri="{BB962C8B-B14F-4D97-AF65-F5344CB8AC3E}">
        <p14:creationId xmlns:p14="http://schemas.microsoft.com/office/powerpoint/2010/main" val="1044334232"/>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Arial"/>
        <a:cs typeface="Arial"/>
      </a:majorFont>
      <a:minorFont>
        <a:latin typeface="Avenir Next LT Pro"/>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1259</TotalTime>
  <Words>1690</Words>
  <Application>Microsoft Office PowerPoint</Application>
  <DocSecurity>0</DocSecurity>
  <PresentationFormat>Widescreen</PresentationFormat>
  <Paragraphs>106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Avenir Next LT Pro Light</vt:lpstr>
      <vt:lpstr>Sitka Subheading</vt:lpstr>
      <vt:lpstr>PebbleVTI</vt:lpstr>
      <vt:lpstr>Chess Snake  IART Project</vt:lpstr>
      <vt:lpstr>Specifications</vt:lpstr>
      <vt:lpstr>Search Problem Formulation</vt:lpstr>
      <vt:lpstr>Search Problem Formulation</vt:lpstr>
      <vt:lpstr>Implementation</vt:lpstr>
      <vt:lpstr>Approach</vt:lpstr>
      <vt:lpstr>Results</vt:lpstr>
      <vt:lpstr>Statistics – Algorithm analysis</vt:lpstr>
      <vt:lpstr>Statistics – Heuristic analysis</vt:lpstr>
      <vt:lpstr>Conclusion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Snake Puzzles – 2022 IA Project</dc:title>
  <dc:subject/>
  <dc:creator>Domingos José Silva Moreira dos Santos</dc:creator>
  <cp:keywords/>
  <dc:description/>
  <cp:lastModifiedBy>Carlos Gomes</cp:lastModifiedBy>
  <cp:revision>10</cp:revision>
  <dcterms:created xsi:type="dcterms:W3CDTF">2022-03-24T16:57:15Z</dcterms:created>
  <dcterms:modified xsi:type="dcterms:W3CDTF">2022-04-25T18:55:57Z</dcterms:modified>
  <cp:category/>
  <dc:identifier/>
  <cp:contentStatus/>
  <dc:language/>
  <cp:version/>
</cp:coreProperties>
</file>