
<file path=[Content_Types].xml><?xml version="1.0" encoding="utf-8"?>
<Types xmlns="http://schemas.openxmlformats.org/package/2006/content-types">
  <Default Extension="xlsx" ContentType="application/vnd.openxmlformats-officedocument.spreadsheetml.sheet"/>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slides/slide11.xml" ContentType="application/vnd.openxmlformats-officedocument.presentationml.slide+xml"/>
  <Override PartName="/ppt/charts/colors2.xml" ContentType="application/vnd.ms-office.chartcolorstyle+xml"/>
  <Override PartName="/ppt/charts/chart2.xml" ContentType="application/vnd.openxmlformats-officedocument.drawingml.chart+xml"/>
  <Override PartName="/ppt/presProps.xml" ContentType="application/vnd.openxmlformats-officedocument.presentationml.presProps+xml"/>
  <Override PartName="/ppt/slideLayouts/slideLayout6.xml" ContentType="application/vnd.openxmlformats-officedocument.presentationml.slideLayout+xml"/>
  <Override PartName="/ppt/charts/style1.xml" ContentType="application/vnd.ms-office.chartstyle+xml"/>
  <Override PartName="/ppt/slides/slide7.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charts/colors1.xml" ContentType="application/vnd.ms-office.chartcolorstyle+xml"/>
  <Override PartName="/ppt/charts/style2.xml" ContentType="application/vnd.ms-office.chartstyle+xml"/>
  <Override PartName="/ppt/charts/chart1.xml" ContentType="application/vnd.openxmlformats-officedocument.drawingml.chart+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12192000" cy="6858000"/>
  <p:defaultTextStyle>
    <a:defPPr>
      <a:defRPr lang="pt-P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0F74126A-0570-74A2-849E-5AD907545DB3}">
  <a:tblStyle styleId="{0F74126A-0570-74A2-849E-5AD907545DB3}" styleName="Medium Style 2 - Accent 1">
    <a:wholeTbl>
      <a:tcTxStyle>
        <a:fontRef idx="minor">
          <a:prstClr val="black"/>
        </a:fontRef>
        <a:schemeClr val="dk1"/>
      </a:tcTxStyle>
      <a:tcStyle>
        <a:tcBdr>
          <a:left>
            <a:ln w="12700">
              <a:solidFill>
                <a:schemeClr val="lt1"/>
              </a:solidFill>
              <a:round/>
            </a:ln>
          </a:left>
          <a:right>
            <a:ln w="12700">
              <a:solidFill>
                <a:schemeClr val="lt1"/>
              </a:solidFill>
              <a:round/>
            </a:ln>
          </a:right>
          <a:top>
            <a:ln w="12700">
              <a:solidFill>
                <a:schemeClr val="lt1"/>
              </a:solidFill>
              <a:round/>
            </a:ln>
          </a:top>
          <a:bottom>
            <a:ln w="12700">
              <a:solidFill>
                <a:schemeClr val="lt1"/>
              </a:solidFill>
              <a:round/>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presProps" Target="presProps.xml" /><Relationship Id="rId15" Type="http://schemas.openxmlformats.org/officeDocument/2006/relationships/tableStyles" Target="tableStyles.xml" /><Relationship Id="rId16" Type="http://schemas.openxmlformats.org/officeDocument/2006/relationships/viewProps" Target="viewProps.xml" /></Relationships>
</file>

<file path=ppt/charts/_rels/chart1.xml.rels><?xml version="1.0" encoding="UTF-8" standalone="yes"?><Relationships xmlns="http://schemas.openxmlformats.org/package/2006/relationships"><Relationship Id="rId1" Type="http://schemas.microsoft.com/office/2011/relationships/chartStyle" Target="style1.xml" /><Relationship Id="rId2" Type="http://schemas.microsoft.com/office/2011/relationships/chartColorStyle" Target="colors1.xml" /><Relationship Id="rId3" Type="http://schemas.openxmlformats.org/officeDocument/2006/relationships/package" Target="../embeddings/Microsoft_Excel_Worksheet1.xlsx" /></Relationships>
</file>

<file path=ppt/charts/_rels/chart2.xml.rels><?xml version="1.0" encoding="UTF-8" standalone="yes"?><Relationships xmlns="http://schemas.openxmlformats.org/package/2006/relationships"><Relationship Id="rId1" Type="http://schemas.microsoft.com/office/2011/relationships/chartStyle" Target="style2.xml" /><Relationship Id="rId2" Type="http://schemas.microsoft.com/office/2011/relationships/chartColorStyle" Target="colors2.xml" /><Relationship Id="rId3" Type="http://schemas.openxmlformats.org/officeDocument/2006/relationships/package" Target="../embeddings/Microsoft_Excel_Worksheet2.xlsx" /></Relationships>
</file>

<file path=ppt/charts/chart1.xml><?xml version="1.0" encoding="utf-8"?>
<c:chartSpace xmlns:c="http://schemas.openxmlformats.org/drawingml/2006/chart" xmlns:a="http://schemas.openxmlformats.org/drawingml/2006/main" xmlns:r="http://schemas.openxmlformats.org/officeDocument/2006/relationships" xmlns:mc="http://schemas.openxmlformats.org/markup-compatibility/2006" xmlns:c14="http://schemas.microsoft.com/office/drawing/2007/8/2/chart">
  <c:date1904 val="0"/>
  <c:lang val="en-US"/>
  <c:roundedCorners val="0"/>
  <mc:AlternateContent>
    <mc:Choice Requires="c14">
      <c14:style val="102"/>
    </mc:Choice>
    <mc:Fallback>
      <c:style val="2"/>
    </mc:Fallback>
  </mc:AlternateContent>
  <c:chart>
    <c:autoTitleDeleted val="0"/>
    <c:plotArea>
      <c:layout/>
      <c:lineChart>
        <c:grouping val="standard"/>
        <c:varyColors val="0"/>
        <c:ser>
          <c:idx val="0"/>
          <c:order val="0"/>
          <c:tx>
            <c:strRef>
              <c:f>Folha1!$B$1</c:f>
              <c:strCache>
                <c:ptCount val="1"/>
                <c:pt idx="0">
                  <c:v>DFS</c:v>
                </c:pt>
              </c:strCache>
            </c:strRef>
          </c:tx>
          <c:spPr bwMode="auto">
            <a:prstGeom prst="rect">
              <a:avLst/>
            </a:prstGeom>
            <a:ln w="28575" cap="rnd">
              <a:solidFill>
                <a:srgbClr val="FF0000"/>
              </a:solidFill>
              <a:round/>
            </a:ln>
            <a:effectLst/>
          </c:spPr>
          <c:marker>
            <c:symbol val="none"/>
          </c:marker>
          <c:cat>
            <c:strRef>
              <c:f>Folha1!$A$2:$A$7</c:f>
              <c:strCache>
                <c:ptCount val="6"/>
                <c:pt idx="0">
                  <c:v xml:space="preserve">Level 1</c:v>
                </c:pt>
                <c:pt idx="1">
                  <c:v xml:space="preserve">Level 2</c:v>
                </c:pt>
                <c:pt idx="2">
                  <c:v xml:space="preserve">Level 3</c:v>
                </c:pt>
                <c:pt idx="3">
                  <c:v xml:space="preserve">Level 11</c:v>
                </c:pt>
                <c:pt idx="4">
                  <c:v xml:space="preserve">Level 12</c:v>
                </c:pt>
                <c:pt idx="5">
                  <c:v xml:space="preserve">Level 13</c:v>
                </c:pt>
              </c:strCache>
            </c:strRef>
          </c:cat>
          <c:val>
            <c:numRef>
              <c:f>Folha1!$B$2:$B$7</c:f>
              <c:numCache>
                <c:formatCode>0.00</c:formatCode>
                <c:ptCount val="6"/>
                <c:pt idx="0">
                  <c:v>0.03</c:v>
                </c:pt>
                <c:pt idx="1">
                  <c:v>0.06</c:v>
                </c:pt>
                <c:pt idx="2">
                  <c:v>0.12</c:v>
                </c:pt>
                <c:pt idx="3">
                  <c:v>4.86</c:v>
                </c:pt>
                <c:pt idx="4">
                  <c:v>3.24425077438354</c:v>
                </c:pt>
                <c:pt idx="5">
                  <c:v>0.12</c:v>
                </c:pt>
              </c:numCache>
            </c:numRef>
          </c:val>
          <c:smooth val="0"/>
        </c:ser>
        <c:ser>
          <c:idx val="1"/>
          <c:order val="1"/>
          <c:tx>
            <c:strRef>
              <c:f>Folha1!$C$1</c:f>
              <c:strCache>
                <c:ptCount val="1"/>
                <c:pt idx="0">
                  <c:v>A-STAR(0)</c:v>
                </c:pt>
              </c:strCache>
            </c:strRef>
          </c:tx>
          <c:spPr bwMode="auto">
            <a:prstGeom prst="rect">
              <a:avLst/>
            </a:prstGeom>
            <a:ln w="28575" cap="rnd">
              <a:solidFill>
                <a:srgbClr val="92D050"/>
              </a:solidFill>
              <a:round/>
            </a:ln>
            <a:effectLst/>
          </c:spPr>
          <c:marker>
            <c:symbol val="none"/>
          </c:marker>
          <c:cat>
            <c:strRef>
              <c:f>Folha1!$A$2:$A$7</c:f>
              <c:strCache>
                <c:ptCount val="6"/>
                <c:pt idx="0">
                  <c:v xml:space="preserve">Level 1</c:v>
                </c:pt>
                <c:pt idx="1">
                  <c:v xml:space="preserve">Level 2</c:v>
                </c:pt>
                <c:pt idx="2">
                  <c:v xml:space="preserve">Level 3</c:v>
                </c:pt>
                <c:pt idx="3">
                  <c:v xml:space="preserve">Level 11</c:v>
                </c:pt>
                <c:pt idx="4">
                  <c:v xml:space="preserve">Level 12</c:v>
                </c:pt>
                <c:pt idx="5">
                  <c:v xml:space="preserve">Level 13</c:v>
                </c:pt>
              </c:strCache>
            </c:strRef>
          </c:cat>
          <c:val>
            <c:numRef>
              <c:f>Folha1!$C$2:$C$7</c:f>
              <c:numCache>
                <c:formatCode>General</c:formatCode>
                <c:ptCount val="6"/>
                <c:pt idx="0">
                  <c:v>0.160874367</c:v>
                </c:pt>
                <c:pt idx="1">
                  <c:v>0.096063852</c:v>
                </c:pt>
                <c:pt idx="2">
                  <c:v>0.079599857</c:v>
                </c:pt>
                <c:pt idx="3">
                  <c:v>2.807344675</c:v>
                </c:pt>
                <c:pt idx="4">
                  <c:v>3.928676844</c:v>
                </c:pt>
                <c:pt idx="5">
                  <c:v>1.791790009</c:v>
                </c:pt>
              </c:numCache>
            </c:numRef>
          </c:val>
          <c:smooth val="0"/>
        </c:ser>
        <c:ser>
          <c:idx val="2"/>
          <c:order val="2"/>
          <c:tx>
            <c:strRef>
              <c:f>Folha1!$D$1</c:f>
              <c:strCache>
                <c:ptCount val="1"/>
                <c:pt idx="0">
                  <c:v>A-STAR(1)</c:v>
                </c:pt>
              </c:strCache>
            </c:strRef>
          </c:tx>
          <c:spPr bwMode="auto">
            <a:prstGeom prst="rect">
              <a:avLst/>
            </a:prstGeom>
            <a:ln w="28575" cap="rnd">
              <a:solidFill>
                <a:srgbClr val="090ED5"/>
              </a:solidFill>
              <a:round/>
            </a:ln>
            <a:effectLst/>
          </c:spPr>
          <c:marker>
            <c:symbol val="none"/>
          </c:marker>
          <c:cat>
            <c:strRef>
              <c:f>Folha1!$A$2:$A$7</c:f>
              <c:strCache>
                <c:ptCount val="6"/>
                <c:pt idx="0">
                  <c:v xml:space="preserve">Level 1</c:v>
                </c:pt>
                <c:pt idx="1">
                  <c:v xml:space="preserve">Level 2</c:v>
                </c:pt>
                <c:pt idx="2">
                  <c:v xml:space="preserve">Level 3</c:v>
                </c:pt>
                <c:pt idx="3">
                  <c:v xml:space="preserve">Level 11</c:v>
                </c:pt>
                <c:pt idx="4">
                  <c:v xml:space="preserve">Level 12</c:v>
                </c:pt>
                <c:pt idx="5">
                  <c:v xml:space="preserve">Level 13</c:v>
                </c:pt>
              </c:strCache>
            </c:strRef>
          </c:cat>
          <c:val>
            <c:numRef>
              <c:f>Folha1!$D$2:$D$7</c:f>
              <c:numCache>
                <c:formatCode>General</c:formatCode>
                <c:ptCount val="6"/>
                <c:pt idx="0">
                  <c:v>0.183432102</c:v>
                </c:pt>
                <c:pt idx="1">
                  <c:v>0.070877552</c:v>
                </c:pt>
                <c:pt idx="2">
                  <c:v>0.094476461</c:v>
                </c:pt>
                <c:pt idx="3">
                  <c:v>4.252209902</c:v>
                </c:pt>
                <c:pt idx="4">
                  <c:v>7.600929737</c:v>
                </c:pt>
                <c:pt idx="5">
                  <c:v>1.854893684</c:v>
                </c:pt>
              </c:numCache>
            </c:numRef>
          </c:val>
          <c:smooth val="0"/>
        </c:ser>
        <c:ser>
          <c:idx val="3"/>
          <c:order val="3"/>
          <c:tx>
            <c:strRef>
              <c:f>Folha1!$E$1</c:f>
              <c:strCache>
                <c:ptCount val="1"/>
                <c:pt idx="0">
                  <c:v>A-STAR(2)</c:v>
                </c:pt>
              </c:strCache>
            </c:strRef>
          </c:tx>
          <c:spPr bwMode="auto">
            <a:prstGeom prst="rect">
              <a:avLst/>
            </a:prstGeom>
            <a:ln w="28575" cap="rnd">
              <a:solidFill>
                <a:srgbClr val="00B0F0"/>
              </a:solidFill>
              <a:round/>
            </a:ln>
            <a:effectLst/>
          </c:spPr>
          <c:marker>
            <c:symbol val="none"/>
          </c:marker>
          <c:cat>
            <c:strRef>
              <c:f>Folha1!$A$2:$A$7</c:f>
              <c:strCache>
                <c:ptCount val="6"/>
                <c:pt idx="0">
                  <c:v xml:space="preserve">Level 1</c:v>
                </c:pt>
                <c:pt idx="1">
                  <c:v xml:space="preserve">Level 2</c:v>
                </c:pt>
                <c:pt idx="2">
                  <c:v xml:space="preserve">Level 3</c:v>
                </c:pt>
                <c:pt idx="3">
                  <c:v xml:space="preserve">Level 11</c:v>
                </c:pt>
                <c:pt idx="4">
                  <c:v xml:space="preserve">Level 12</c:v>
                </c:pt>
                <c:pt idx="5">
                  <c:v xml:space="preserve">Level 13</c:v>
                </c:pt>
              </c:strCache>
            </c:strRef>
          </c:cat>
          <c:val>
            <c:numRef>
              <c:f>Folha1!$E$2:$E$7</c:f>
              <c:numCache>
                <c:formatCode>General</c:formatCode>
                <c:ptCount val="6"/>
                <c:pt idx="0">
                  <c:v>0.117555857</c:v>
                </c:pt>
                <c:pt idx="1">
                  <c:v>0.048951387</c:v>
                </c:pt>
                <c:pt idx="2">
                  <c:v>0.056847334</c:v>
                </c:pt>
                <c:pt idx="3">
                  <c:v>4.65607905387878</c:v>
                </c:pt>
                <c:pt idx="4">
                  <c:v>2.115878105</c:v>
                </c:pt>
                <c:pt idx="5">
                  <c:v>1.179516554</c:v>
                </c:pt>
              </c:numCache>
            </c:numRef>
          </c:val>
          <c:smooth val="0"/>
        </c:ser>
        <c:ser>
          <c:idx val="4"/>
          <c:order val="4"/>
          <c:tx>
            <c:strRef>
              <c:f>Folha1!$F$1</c:f>
              <c:strCache>
                <c:ptCount val="1"/>
                <c:pt idx="0">
                  <c:v>GREEDY(0)</c:v>
                </c:pt>
              </c:strCache>
            </c:strRef>
          </c:tx>
          <c:spPr bwMode="auto">
            <a:prstGeom prst="rect">
              <a:avLst/>
            </a:prstGeom>
            <a:ln w="28575" cap="rnd">
              <a:solidFill>
                <a:srgbClr val="7030A0"/>
              </a:solidFill>
              <a:round/>
            </a:ln>
            <a:effectLst/>
          </c:spPr>
          <c:marker>
            <c:symbol val="none"/>
          </c:marker>
          <c:cat>
            <c:strRef>
              <c:f>Folha1!$A$2:$A$7</c:f>
              <c:strCache>
                <c:ptCount val="6"/>
                <c:pt idx="0">
                  <c:v xml:space="preserve">Level 1</c:v>
                </c:pt>
                <c:pt idx="1">
                  <c:v xml:space="preserve">Level 2</c:v>
                </c:pt>
                <c:pt idx="2">
                  <c:v xml:space="preserve">Level 3</c:v>
                </c:pt>
                <c:pt idx="3">
                  <c:v xml:space="preserve">Level 11</c:v>
                </c:pt>
                <c:pt idx="4">
                  <c:v xml:space="preserve">Level 12</c:v>
                </c:pt>
                <c:pt idx="5">
                  <c:v xml:space="preserve">Level 13</c:v>
                </c:pt>
              </c:strCache>
            </c:strRef>
          </c:cat>
          <c:val>
            <c:numRef>
              <c:f>Folha1!$F$2:$F$7</c:f>
              <c:numCache>
                <c:formatCode>General</c:formatCode>
                <c:ptCount val="6"/>
                <c:pt idx="0">
                  <c:v>0.052449465</c:v>
                </c:pt>
                <c:pt idx="1">
                  <c:v>0.054282188</c:v>
                </c:pt>
                <c:pt idx="2">
                  <c:v>0.150518656</c:v>
                </c:pt>
                <c:pt idx="3">
                  <c:v>4.285611391</c:v>
                </c:pt>
                <c:pt idx="4">
                  <c:v>5.812646866</c:v>
                </c:pt>
                <c:pt idx="5">
                  <c:v>0.116789579</c:v>
                </c:pt>
              </c:numCache>
            </c:numRef>
          </c:val>
          <c:smooth val="0"/>
        </c:ser>
        <c:ser>
          <c:idx val="5"/>
          <c:order val="5"/>
          <c:tx>
            <c:strRef>
              <c:f>Folha1!$G$1</c:f>
              <c:strCache>
                <c:ptCount val="1"/>
                <c:pt idx="0">
                  <c:v>GREEDY(1)</c:v>
                </c:pt>
              </c:strCache>
            </c:strRef>
          </c:tx>
          <c:spPr bwMode="auto">
            <a:prstGeom prst="rect">
              <a:avLst/>
            </a:prstGeom>
            <a:ln w="28575" cap="rnd">
              <a:solidFill>
                <a:srgbClr val="FFC000"/>
              </a:solidFill>
              <a:round/>
            </a:ln>
            <a:effectLst/>
          </c:spPr>
          <c:marker>
            <c:symbol val="none"/>
          </c:marker>
          <c:cat>
            <c:strRef>
              <c:f>Folha1!$A$2:$A$7</c:f>
              <c:strCache>
                <c:ptCount val="6"/>
                <c:pt idx="0">
                  <c:v xml:space="preserve">Level 1</c:v>
                </c:pt>
                <c:pt idx="1">
                  <c:v xml:space="preserve">Level 2</c:v>
                </c:pt>
                <c:pt idx="2">
                  <c:v xml:space="preserve">Level 3</c:v>
                </c:pt>
                <c:pt idx="3">
                  <c:v xml:space="preserve">Level 11</c:v>
                </c:pt>
                <c:pt idx="4">
                  <c:v xml:space="preserve">Level 12</c:v>
                </c:pt>
                <c:pt idx="5">
                  <c:v xml:space="preserve">Level 13</c:v>
                </c:pt>
              </c:strCache>
            </c:strRef>
          </c:cat>
          <c:val>
            <c:numRef>
              <c:f>Folha1!$G$2:$G$7</c:f>
              <c:numCache>
                <c:formatCode>General</c:formatCode>
                <c:ptCount val="6"/>
                <c:pt idx="0">
                  <c:v>0.023635626</c:v>
                </c:pt>
                <c:pt idx="1">
                  <c:v>0.060794592</c:v>
                </c:pt>
                <c:pt idx="2">
                  <c:v>0.073214769</c:v>
                </c:pt>
                <c:pt idx="3">
                  <c:v>1.879520655</c:v>
                </c:pt>
                <c:pt idx="4">
                  <c:v>1.903137922</c:v>
                </c:pt>
                <c:pt idx="5">
                  <c:v>0.679807186</c:v>
                </c:pt>
              </c:numCache>
            </c:numRef>
          </c:val>
          <c:smooth val="0"/>
        </c:ser>
        <c:ser>
          <c:idx val="6"/>
          <c:order val="6"/>
          <c:tx>
            <c:strRef>
              <c:f>Folha1!$H$1</c:f>
              <c:strCache>
                <c:ptCount val="1"/>
                <c:pt idx="0">
                  <c:v>GREEDY(2)</c:v>
                </c:pt>
              </c:strCache>
            </c:strRef>
          </c:tx>
          <c:spPr bwMode="auto">
            <a:prstGeom prst="rect">
              <a:avLst/>
            </a:prstGeom>
            <a:ln w="28575" cap="rnd">
              <a:solidFill>
                <a:srgbClr val="866B4A"/>
              </a:solidFill>
              <a:round/>
            </a:ln>
            <a:effectLst/>
          </c:spPr>
          <c:marker>
            <c:symbol val="none"/>
          </c:marker>
          <c:cat>
            <c:strRef>
              <c:f>Folha1!$A$2:$A$7</c:f>
              <c:strCache>
                <c:ptCount val="6"/>
                <c:pt idx="0">
                  <c:v xml:space="preserve">Level 1</c:v>
                </c:pt>
                <c:pt idx="1">
                  <c:v xml:space="preserve">Level 2</c:v>
                </c:pt>
                <c:pt idx="2">
                  <c:v xml:space="preserve">Level 3</c:v>
                </c:pt>
                <c:pt idx="3">
                  <c:v xml:space="preserve">Level 11</c:v>
                </c:pt>
                <c:pt idx="4">
                  <c:v xml:space="preserve">Level 12</c:v>
                </c:pt>
                <c:pt idx="5">
                  <c:v xml:space="preserve">Level 13</c:v>
                </c:pt>
              </c:strCache>
            </c:strRef>
          </c:cat>
          <c:val>
            <c:numRef>
              <c:f>Folha1!$H$2:$H$7</c:f>
              <c:numCache>
                <c:formatCode>General</c:formatCode>
                <c:ptCount val="6"/>
                <c:pt idx="0">
                  <c:v>0.0259816646575927</c:v>
                </c:pt>
                <c:pt idx="1">
                  <c:v>0.027534962</c:v>
                </c:pt>
                <c:pt idx="2">
                  <c:v>0.097288847</c:v>
                </c:pt>
                <c:pt idx="3">
                  <c:v>4.033221006</c:v>
                </c:pt>
                <c:pt idx="4">
                  <c:v>2.008250713</c:v>
                </c:pt>
                <c:pt idx="5">
                  <c:v>0.178147554</c:v>
                </c:pt>
              </c:numCache>
            </c:numRef>
          </c:val>
          <c:smooth val="0"/>
        </c:ser>
        <c:dLbls>
          <c:showBubbleSize val="0"/>
          <c:showCatName val="0"/>
          <c:showLeaderLines val="0"/>
          <c:showLegendKey val="0"/>
          <c:showPercent val="0"/>
          <c:showSerName val="0"/>
          <c:showVal val="0"/>
        </c:dLbls>
        <c:smooth val="0"/>
        <c:axId val="595393552"/>
        <c:axId val="595418464"/>
      </c:lineChart>
      <c:catAx>
        <c:axId val="595393552"/>
        <c:scaling>
          <c:orientation val="minMax"/>
        </c:scaling>
        <c:delete val="0"/>
        <c:axPos val="b"/>
        <c:numFmt formatCode="General" sourceLinked="1"/>
        <c:majorTickMark val="none"/>
        <c:minorTickMark val="none"/>
        <c:tickLblPos val="nextTo"/>
        <c:spPr bwMode="auto">
          <a:prstGeom prst="rect">
            <a:avLst/>
          </a:prstGeom>
          <a:noFill/>
          <a:ln w="9525" cap="flat" cmpd="sng" algn="ctr">
            <a:solidFill>
              <a:schemeClr val="tx1"/>
            </a:solidFill>
            <a:round/>
          </a:ln>
          <a:effectLst/>
        </c:spPr>
        <c:txPr>
          <a:bodyPr rot="-60000000" spcFirstLastPara="1" vertOverflow="ellipsis" vert="horz" wrap="square" anchor="ctr" anchorCtr="1"/>
          <a:lstStyle/>
          <a:p>
            <a:pPr>
              <a:defRPr sz="1200" b="0" i="0" u="none" strike="noStrike">
                <a:solidFill>
                  <a:schemeClr val="bg1"/>
                </a:solidFill>
                <a:latin typeface="+mn-lt"/>
                <a:ea typeface="+mn-ea"/>
                <a:cs typeface="+mn-cs"/>
              </a:defRPr>
            </a:pPr>
            <a:endParaRPr lang="pt-PT"/>
          </a:p>
        </c:txPr>
        <c:crossAx val="595418464"/>
        <c:crosses val="autoZero"/>
        <c:auto val="1"/>
        <c:lblAlgn val="ctr"/>
        <c:lblOffset val="100"/>
        <c:noMultiLvlLbl val="0"/>
      </c:catAx>
      <c:valAx>
        <c:axId val="595418464"/>
        <c:scaling>
          <c:orientation val="minMax"/>
        </c:scaling>
        <c:delete val="0"/>
        <c:axPos val="l"/>
        <c:majorGridlines>
          <c:spPr bwMode="auto">
            <a:prstGeom prst="rect">
              <a:avLst/>
            </a:prstGeom>
            <a:ln w="9525" cap="flat" cmpd="sng" algn="ctr">
              <a:solidFill>
                <a:schemeClr val="bg1"/>
              </a:solidFill>
              <a:round/>
            </a:ln>
            <a:effectLst/>
          </c:spPr>
        </c:majorGridlines>
        <c:numFmt formatCode="0.00" sourceLinked="1"/>
        <c:majorTickMark val="none"/>
        <c:minorTickMark val="none"/>
        <c:tickLblPos val="nextTo"/>
        <c:spPr bwMode="auto">
          <a:prstGeom prst="rect">
            <a:avLst/>
          </a:prstGeom>
          <a:noFill/>
          <a:ln>
            <a:noFill/>
          </a:ln>
          <a:effectLst/>
        </c:spPr>
        <c:txPr>
          <a:bodyPr rot="-60000000" spcFirstLastPara="1" vertOverflow="ellipsis" vert="horz" wrap="square" anchor="ctr" anchorCtr="1"/>
          <a:lstStyle/>
          <a:p>
            <a:pPr>
              <a:defRPr sz="1200" b="0" i="0" u="none" strike="noStrike">
                <a:solidFill>
                  <a:schemeClr val="bg1"/>
                </a:solidFill>
                <a:latin typeface="+mn-lt"/>
                <a:ea typeface="+mn-ea"/>
                <a:cs typeface="+mn-cs"/>
              </a:defRPr>
            </a:pPr>
            <a:endParaRPr lang="pt-PT"/>
          </a:p>
        </c:txPr>
        <c:crossAx val="595393552"/>
        <c:crosses val="autoZero"/>
        <c:crossBetween val="between"/>
      </c:valAx>
      <c:spPr bwMode="auto">
        <a:prstGeom prst="rect">
          <a:avLst/>
        </a:prstGeom>
        <a:noFill/>
        <a:ln>
          <a:noFill/>
        </a:ln>
        <a:effectLst/>
      </c:spPr>
    </c:plotArea>
    <c:legend>
      <c:legendPos val="b"/>
      <c:layout/>
      <c:overlay val="0"/>
      <c:spPr bwMode="auto">
        <a:prstGeom prst="rect">
          <a:avLst/>
        </a:prstGeom>
        <a:noFill/>
        <a:ln>
          <a:noFill/>
        </a:ln>
        <a:effectLst/>
      </c:spPr>
      <c:txPr>
        <a:bodyPr rot="0" spcFirstLastPara="1" vertOverflow="ellipsis" vert="horz" wrap="square" anchor="ctr" anchorCtr="1"/>
        <a:lstStyle/>
        <a:p>
          <a:pPr>
            <a:defRPr sz="1200" b="0" i="0" u="none" strike="noStrike">
              <a:solidFill>
                <a:schemeClr val="bg1"/>
              </a:solidFill>
              <a:latin typeface="+mn-lt"/>
              <a:ea typeface="+mn-ea"/>
              <a:cs typeface="+mn-cs"/>
            </a:defRPr>
          </a:pPr>
          <a:endParaRPr lang="pt-PT"/>
        </a:p>
      </c:txPr>
    </c:legend>
    <c:plotVisOnly val="1"/>
    <c:dispBlanksAs val="gap"/>
    <c:showDLblsOverMax val="0"/>
  </c:chart>
  <c:spPr bwMode="auto">
    <a:xfrm>
      <a:off x="412776" y="1696442"/>
      <a:ext cx="5544616" cy="3600400"/>
    </a:xfrm>
    <a:prstGeom prst="rect">
      <a:avLst/>
    </a:prstGeom>
    <a:solidFill>
      <a:schemeClr val="tx1"/>
    </a:solidFill>
    <a:ln>
      <a:solidFill>
        <a:schemeClr val="bg1">
          <a:lumMod val="95000"/>
          <a:lumOff val="5000"/>
        </a:schemeClr>
      </a:solidFill>
    </a:ln>
    <a:effectLst/>
  </c:spPr>
  <c:txPr>
    <a:bodyPr/>
    <a:lstStyle/>
    <a:p>
      <a:pPr>
        <a:defRPr>
          <a:solidFill>
            <a:schemeClr val="bg1"/>
          </a:solidFill>
        </a:defRPr>
      </a:pPr>
      <a:endParaRPr lang="pt-P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mc="http://schemas.openxmlformats.org/markup-compatibility/2006" xmlns:c14="http://schemas.microsoft.com/office/drawing/2007/8/2/chart">
  <c:date1904 val="0"/>
  <c:lang val="en-US"/>
  <c:roundedCorners val="0"/>
  <mc:AlternateContent>
    <mc:Choice Requires="c14">
      <c14:style val="102"/>
    </mc:Choice>
    <mc:Fallback>
      <c:style val="2"/>
    </mc:Fallback>
  </mc:AlternateContent>
  <c:chart>
    <c:autoTitleDeleted val="0"/>
    <c:plotArea>
      <c:layout/>
      <c:lineChart>
        <c:grouping val="standard"/>
        <c:varyColors val="0"/>
        <c:ser>
          <c:idx val="0"/>
          <c:order val="0"/>
          <c:tx>
            <c:strRef>
              <c:f>Folha1!$B$1</c:f>
              <c:strCache>
                <c:ptCount val="1"/>
                <c:pt idx="0">
                  <c:v>DFS</c:v>
                </c:pt>
              </c:strCache>
            </c:strRef>
          </c:tx>
          <c:spPr bwMode="auto">
            <a:prstGeom prst="rect">
              <a:avLst/>
            </a:prstGeom>
            <a:ln w="28575" cap="rnd">
              <a:solidFill>
                <a:srgbClr val="FF0000"/>
              </a:solidFill>
              <a:round/>
            </a:ln>
            <a:effectLst/>
          </c:spPr>
          <c:marker>
            <c:symbol val="none"/>
          </c:marker>
          <c:cat>
            <c:strRef>
              <c:f>Folha1!$A$2:$A$7</c:f>
              <c:strCache>
                <c:ptCount val="6"/>
                <c:pt idx="0">
                  <c:v xml:space="preserve">Level 1</c:v>
                </c:pt>
                <c:pt idx="1">
                  <c:v xml:space="preserve">Level 2</c:v>
                </c:pt>
                <c:pt idx="2">
                  <c:v xml:space="preserve">Level 3</c:v>
                </c:pt>
                <c:pt idx="3">
                  <c:v xml:space="preserve">Level 11</c:v>
                </c:pt>
                <c:pt idx="4">
                  <c:v xml:space="preserve">Level 12</c:v>
                </c:pt>
                <c:pt idx="5">
                  <c:v xml:space="preserve">Level 13</c:v>
                </c:pt>
              </c:strCache>
            </c:strRef>
          </c:cat>
          <c:val>
            <c:numRef>
              <c:f>Folha1!$B$2:$B$7</c:f>
              <c:numCache>
                <c:formatCode>General</c:formatCode>
                <c:ptCount val="6"/>
                <c:pt idx="0">
                  <c:v>65</c:v>
                </c:pt>
                <c:pt idx="1">
                  <c:v>275</c:v>
                </c:pt>
                <c:pt idx="2">
                  <c:v>603</c:v>
                </c:pt>
                <c:pt idx="3">
                  <c:v>5756</c:v>
                </c:pt>
                <c:pt idx="4">
                  <c:v>4858</c:v>
                </c:pt>
                <c:pt idx="5">
                  <c:v>531</c:v>
                </c:pt>
              </c:numCache>
            </c:numRef>
          </c:val>
          <c:smooth val="0"/>
        </c:ser>
        <c:ser>
          <c:idx val="1"/>
          <c:order val="1"/>
          <c:tx>
            <c:strRef>
              <c:f>Folha1!$C$1</c:f>
              <c:strCache>
                <c:ptCount val="1"/>
                <c:pt idx="0">
                  <c:v>A-STAR(0)</c:v>
                </c:pt>
              </c:strCache>
            </c:strRef>
          </c:tx>
          <c:spPr bwMode="auto">
            <a:prstGeom prst="rect">
              <a:avLst/>
            </a:prstGeom>
            <a:ln w="28575" cap="rnd">
              <a:solidFill>
                <a:srgbClr val="92D050"/>
              </a:solidFill>
              <a:round/>
            </a:ln>
            <a:effectLst/>
          </c:spPr>
          <c:marker>
            <c:symbol val="none"/>
          </c:marker>
          <c:cat>
            <c:strRef>
              <c:f>Folha1!$A$2:$A$7</c:f>
              <c:strCache>
                <c:ptCount val="6"/>
                <c:pt idx="0">
                  <c:v xml:space="preserve">Level 1</c:v>
                </c:pt>
                <c:pt idx="1">
                  <c:v xml:space="preserve">Level 2</c:v>
                </c:pt>
                <c:pt idx="2">
                  <c:v xml:space="preserve">Level 3</c:v>
                </c:pt>
                <c:pt idx="3">
                  <c:v xml:space="preserve">Level 11</c:v>
                </c:pt>
                <c:pt idx="4">
                  <c:v xml:space="preserve">Level 12</c:v>
                </c:pt>
                <c:pt idx="5">
                  <c:v xml:space="preserve">Level 13</c:v>
                </c:pt>
              </c:strCache>
            </c:strRef>
          </c:cat>
          <c:val>
            <c:numRef>
              <c:f>Folha1!$C$2:$C$7</c:f>
              <c:numCache>
                <c:formatCode>General</c:formatCode>
                <c:ptCount val="6"/>
                <c:pt idx="0">
                  <c:v>192</c:v>
                </c:pt>
                <c:pt idx="1">
                  <c:v>275</c:v>
                </c:pt>
                <c:pt idx="2">
                  <c:v>101</c:v>
                </c:pt>
                <c:pt idx="3">
                  <c:v>1523</c:v>
                </c:pt>
                <c:pt idx="4">
                  <c:v>1773</c:v>
                </c:pt>
                <c:pt idx="5">
                  <c:v>1104</c:v>
                </c:pt>
              </c:numCache>
            </c:numRef>
          </c:val>
          <c:smooth val="0"/>
        </c:ser>
        <c:ser>
          <c:idx val="2"/>
          <c:order val="2"/>
          <c:tx>
            <c:strRef>
              <c:f>Folha1!$D$1</c:f>
              <c:strCache>
                <c:ptCount val="1"/>
                <c:pt idx="0">
                  <c:v>A-STAR(1)</c:v>
                </c:pt>
              </c:strCache>
            </c:strRef>
          </c:tx>
          <c:spPr bwMode="auto">
            <a:prstGeom prst="rect">
              <a:avLst/>
            </a:prstGeom>
            <a:ln w="28575" cap="rnd">
              <a:solidFill>
                <a:srgbClr val="090ED5"/>
              </a:solidFill>
              <a:round/>
            </a:ln>
            <a:effectLst/>
          </c:spPr>
          <c:marker>
            <c:symbol val="none"/>
          </c:marker>
          <c:cat>
            <c:strRef>
              <c:f>Folha1!$A$2:$A$7</c:f>
              <c:strCache>
                <c:ptCount val="6"/>
                <c:pt idx="0">
                  <c:v xml:space="preserve">Level 1</c:v>
                </c:pt>
                <c:pt idx="1">
                  <c:v xml:space="preserve">Level 2</c:v>
                </c:pt>
                <c:pt idx="2">
                  <c:v xml:space="preserve">Level 3</c:v>
                </c:pt>
                <c:pt idx="3">
                  <c:v xml:space="preserve">Level 11</c:v>
                </c:pt>
                <c:pt idx="4">
                  <c:v xml:space="preserve">Level 12</c:v>
                </c:pt>
                <c:pt idx="5">
                  <c:v xml:space="preserve">Level 13</c:v>
                </c:pt>
              </c:strCache>
            </c:strRef>
          </c:cat>
          <c:val>
            <c:numRef>
              <c:f>Folha1!$D$2:$D$7</c:f>
              <c:numCache>
                <c:formatCode>General</c:formatCode>
                <c:ptCount val="6"/>
                <c:pt idx="0">
                  <c:v>218</c:v>
                </c:pt>
                <c:pt idx="1">
                  <c:v>115</c:v>
                </c:pt>
                <c:pt idx="2">
                  <c:v>89</c:v>
                </c:pt>
                <c:pt idx="3">
                  <c:v>1894</c:v>
                </c:pt>
                <c:pt idx="4">
                  <c:v>2946</c:v>
                </c:pt>
                <c:pt idx="5">
                  <c:v>1135</c:v>
                </c:pt>
              </c:numCache>
            </c:numRef>
          </c:val>
          <c:smooth val="0"/>
        </c:ser>
        <c:ser>
          <c:idx val="3"/>
          <c:order val="3"/>
          <c:tx>
            <c:strRef>
              <c:f>Folha1!$E$1</c:f>
              <c:strCache>
                <c:ptCount val="1"/>
                <c:pt idx="0">
                  <c:v>A-STAR(2)</c:v>
                </c:pt>
              </c:strCache>
            </c:strRef>
          </c:tx>
          <c:spPr bwMode="auto">
            <a:prstGeom prst="rect">
              <a:avLst/>
            </a:prstGeom>
            <a:ln w="28575" cap="rnd">
              <a:solidFill>
                <a:srgbClr val="00B0F0"/>
              </a:solidFill>
              <a:round/>
            </a:ln>
            <a:effectLst/>
          </c:spPr>
          <c:marker>
            <c:symbol val="none"/>
          </c:marker>
          <c:cat>
            <c:strRef>
              <c:f>Folha1!$A$2:$A$7</c:f>
              <c:strCache>
                <c:ptCount val="6"/>
                <c:pt idx="0">
                  <c:v xml:space="preserve">Level 1</c:v>
                </c:pt>
                <c:pt idx="1">
                  <c:v xml:space="preserve">Level 2</c:v>
                </c:pt>
                <c:pt idx="2">
                  <c:v xml:space="preserve">Level 3</c:v>
                </c:pt>
                <c:pt idx="3">
                  <c:v xml:space="preserve">Level 11</c:v>
                </c:pt>
                <c:pt idx="4">
                  <c:v xml:space="preserve">Level 12</c:v>
                </c:pt>
                <c:pt idx="5">
                  <c:v xml:space="preserve">Level 13</c:v>
                </c:pt>
              </c:strCache>
            </c:strRef>
          </c:cat>
          <c:val>
            <c:numRef>
              <c:f>Folha1!$E$2:$E$7</c:f>
              <c:numCache>
                <c:formatCode>General</c:formatCode>
                <c:ptCount val="6"/>
                <c:pt idx="0">
                  <c:v>132</c:v>
                </c:pt>
                <c:pt idx="1">
                  <c:v>76</c:v>
                </c:pt>
                <c:pt idx="2">
                  <c:v>36</c:v>
                </c:pt>
                <c:pt idx="3">
                  <c:v>1362</c:v>
                </c:pt>
                <c:pt idx="4">
                  <c:v>1204</c:v>
                </c:pt>
                <c:pt idx="5">
                  <c:v>843</c:v>
                </c:pt>
              </c:numCache>
            </c:numRef>
          </c:val>
          <c:smooth val="0"/>
        </c:ser>
        <c:ser>
          <c:idx val="4"/>
          <c:order val="4"/>
          <c:tx>
            <c:strRef>
              <c:f>Folha1!$F$1</c:f>
              <c:strCache>
                <c:ptCount val="1"/>
                <c:pt idx="0">
                  <c:v>GREEDY(0)</c:v>
                </c:pt>
              </c:strCache>
            </c:strRef>
          </c:tx>
          <c:spPr bwMode="auto">
            <a:prstGeom prst="rect">
              <a:avLst/>
            </a:prstGeom>
            <a:ln w="28575" cap="rnd">
              <a:solidFill>
                <a:srgbClr val="7030A0"/>
              </a:solidFill>
              <a:round/>
            </a:ln>
            <a:effectLst/>
          </c:spPr>
          <c:marker>
            <c:symbol val="none"/>
          </c:marker>
          <c:cat>
            <c:strRef>
              <c:f>Folha1!$A$2:$A$7</c:f>
              <c:strCache>
                <c:ptCount val="6"/>
                <c:pt idx="0">
                  <c:v xml:space="preserve">Level 1</c:v>
                </c:pt>
                <c:pt idx="1">
                  <c:v xml:space="preserve">Level 2</c:v>
                </c:pt>
                <c:pt idx="2">
                  <c:v xml:space="preserve">Level 3</c:v>
                </c:pt>
                <c:pt idx="3">
                  <c:v xml:space="preserve">Level 11</c:v>
                </c:pt>
                <c:pt idx="4">
                  <c:v xml:space="preserve">Level 12</c:v>
                </c:pt>
                <c:pt idx="5">
                  <c:v xml:space="preserve">Level 13</c:v>
                </c:pt>
              </c:strCache>
            </c:strRef>
          </c:cat>
          <c:val>
            <c:numRef>
              <c:f>Folha1!$F$2:$F$7</c:f>
              <c:numCache>
                <c:formatCode>General</c:formatCode>
                <c:ptCount val="6"/>
                <c:pt idx="0">
                  <c:v>30</c:v>
                </c:pt>
                <c:pt idx="1">
                  <c:v>85</c:v>
                </c:pt>
                <c:pt idx="2">
                  <c:v>189</c:v>
                </c:pt>
                <c:pt idx="3">
                  <c:v>1976</c:v>
                </c:pt>
                <c:pt idx="4">
                  <c:v>2365</c:v>
                </c:pt>
                <c:pt idx="5">
                  <c:v>134</c:v>
                </c:pt>
              </c:numCache>
            </c:numRef>
          </c:val>
          <c:smooth val="0"/>
        </c:ser>
        <c:ser>
          <c:idx val="5"/>
          <c:order val="5"/>
          <c:tx>
            <c:strRef>
              <c:f>Folha1!$G$1</c:f>
              <c:strCache>
                <c:ptCount val="1"/>
                <c:pt idx="0">
                  <c:v>GREEDY(1)</c:v>
                </c:pt>
              </c:strCache>
            </c:strRef>
          </c:tx>
          <c:spPr bwMode="auto">
            <a:prstGeom prst="rect">
              <a:avLst/>
            </a:prstGeom>
            <a:ln w="28575" cap="rnd">
              <a:solidFill>
                <a:srgbClr val="FFC000"/>
              </a:solidFill>
              <a:round/>
            </a:ln>
            <a:effectLst/>
          </c:spPr>
          <c:marker>
            <c:symbol val="none"/>
          </c:marker>
          <c:cat>
            <c:strRef>
              <c:f>Folha1!$A$2:$A$7</c:f>
              <c:strCache>
                <c:ptCount val="6"/>
                <c:pt idx="0">
                  <c:v xml:space="preserve">Level 1</c:v>
                </c:pt>
                <c:pt idx="1">
                  <c:v xml:space="preserve">Level 2</c:v>
                </c:pt>
                <c:pt idx="2">
                  <c:v xml:space="preserve">Level 3</c:v>
                </c:pt>
                <c:pt idx="3">
                  <c:v xml:space="preserve">Level 11</c:v>
                </c:pt>
                <c:pt idx="4">
                  <c:v xml:space="preserve">Level 12</c:v>
                </c:pt>
                <c:pt idx="5">
                  <c:v xml:space="preserve">Level 13</c:v>
                </c:pt>
              </c:strCache>
            </c:strRef>
          </c:cat>
          <c:val>
            <c:numRef>
              <c:f>Folha1!$G$2:$G$7</c:f>
              <c:numCache>
                <c:formatCode>General</c:formatCode>
                <c:ptCount val="6"/>
                <c:pt idx="0">
                  <c:v>31</c:v>
                </c:pt>
                <c:pt idx="1">
                  <c:v>47</c:v>
                </c:pt>
                <c:pt idx="2">
                  <c:v>57</c:v>
                </c:pt>
                <c:pt idx="3">
                  <c:v>1095</c:v>
                </c:pt>
                <c:pt idx="4">
                  <c:v>1146</c:v>
                </c:pt>
                <c:pt idx="5">
                  <c:v>564</c:v>
                </c:pt>
              </c:numCache>
            </c:numRef>
          </c:val>
          <c:smooth val="0"/>
        </c:ser>
        <c:ser>
          <c:idx val="6"/>
          <c:order val="6"/>
          <c:tx>
            <c:strRef>
              <c:f>Folha1!$H$1</c:f>
              <c:strCache>
                <c:ptCount val="1"/>
                <c:pt idx="0">
                  <c:v>GREEDY(2)</c:v>
                </c:pt>
              </c:strCache>
            </c:strRef>
          </c:tx>
          <c:spPr bwMode="auto">
            <a:prstGeom prst="rect">
              <a:avLst/>
            </a:prstGeom>
            <a:ln w="28575" cap="rnd">
              <a:solidFill>
                <a:srgbClr val="866B4A"/>
              </a:solidFill>
              <a:round/>
            </a:ln>
            <a:effectLst/>
          </c:spPr>
          <c:marker>
            <c:symbol val="none"/>
          </c:marker>
          <c:cat>
            <c:strRef>
              <c:f>Folha1!$A$2:$A$7</c:f>
              <c:strCache>
                <c:ptCount val="6"/>
                <c:pt idx="0">
                  <c:v xml:space="preserve">Level 1</c:v>
                </c:pt>
                <c:pt idx="1">
                  <c:v xml:space="preserve">Level 2</c:v>
                </c:pt>
                <c:pt idx="2">
                  <c:v xml:space="preserve">Level 3</c:v>
                </c:pt>
                <c:pt idx="3">
                  <c:v xml:space="preserve">Level 11</c:v>
                </c:pt>
                <c:pt idx="4">
                  <c:v xml:space="preserve">Level 12</c:v>
                </c:pt>
                <c:pt idx="5">
                  <c:v xml:space="preserve">Level 13</c:v>
                </c:pt>
              </c:strCache>
            </c:strRef>
          </c:cat>
          <c:val>
            <c:numRef>
              <c:f>Folha1!$H$2:$H$7</c:f>
              <c:numCache>
                <c:formatCode>General</c:formatCode>
                <c:ptCount val="6"/>
                <c:pt idx="0">
                  <c:v>34</c:v>
                </c:pt>
                <c:pt idx="1">
                  <c:v>45</c:v>
                </c:pt>
                <c:pt idx="2">
                  <c:v>107</c:v>
                </c:pt>
                <c:pt idx="3">
                  <c:v>1904</c:v>
                </c:pt>
                <c:pt idx="4">
                  <c:v>1200</c:v>
                </c:pt>
                <c:pt idx="5">
                  <c:v>171</c:v>
                </c:pt>
              </c:numCache>
            </c:numRef>
          </c:val>
          <c:smooth val="0"/>
        </c:ser>
        <c:dLbls>
          <c:showBubbleSize val="0"/>
          <c:showCatName val="0"/>
          <c:showLeaderLines val="0"/>
          <c:showLegendKey val="0"/>
          <c:showPercent val="0"/>
          <c:showSerName val="0"/>
          <c:showVal val="0"/>
        </c:dLbls>
        <c:smooth val="0"/>
        <c:axId val="595393552"/>
        <c:axId val="595418464"/>
      </c:lineChart>
      <c:catAx>
        <c:axId val="595393552"/>
        <c:scaling>
          <c:orientation val="minMax"/>
        </c:scaling>
        <c:delete val="0"/>
        <c:axPos val="b"/>
        <c:numFmt formatCode="General" sourceLinked="1"/>
        <c:majorTickMark val="none"/>
        <c:minorTickMark val="none"/>
        <c:tickLblPos val="nextTo"/>
        <c:spPr bwMode="auto">
          <a:prstGeom prst="rect">
            <a:avLst/>
          </a:prstGeom>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a:solidFill>
                  <a:schemeClr val="bg1"/>
                </a:solidFill>
                <a:latin typeface="+mn-lt"/>
                <a:ea typeface="+mn-ea"/>
                <a:cs typeface="+mn-cs"/>
              </a:defRPr>
            </a:pPr>
            <a:endParaRPr lang="pt-PT"/>
          </a:p>
        </c:txPr>
        <c:crossAx val="595418464"/>
        <c:crosses val="autoZero"/>
        <c:auto val="1"/>
        <c:lblAlgn val="ctr"/>
        <c:lblOffset val="100"/>
        <c:noMultiLvlLbl val="0"/>
      </c:catAx>
      <c:valAx>
        <c:axId val="595418464"/>
        <c:scaling>
          <c:orientation val="minMax"/>
        </c:scaling>
        <c:delete val="0"/>
        <c:axPos val="l"/>
        <c:majorGridlines>
          <c:spPr bwMode="auto">
            <a:prstGeom prst="rect">
              <a:avLst/>
            </a:prstGeom>
            <a:ln w="9525" cap="flat" cmpd="sng" algn="ctr">
              <a:solidFill>
                <a:schemeClr val="bg1"/>
              </a:solidFill>
              <a:round/>
            </a:ln>
            <a:effectLst/>
          </c:spPr>
        </c:majorGridlines>
        <c:numFmt formatCode="General" sourceLinked="1"/>
        <c:majorTickMark val="none"/>
        <c:minorTickMark val="none"/>
        <c:tickLblPos val="nextTo"/>
        <c:spPr bwMode="auto">
          <a:prstGeom prst="rect">
            <a:avLst/>
          </a:prstGeom>
          <a:noFill/>
          <a:ln>
            <a:noFill/>
          </a:ln>
          <a:effectLst/>
        </c:spPr>
        <c:txPr>
          <a:bodyPr rot="-60000000" spcFirstLastPara="1" vertOverflow="ellipsis" vert="horz" wrap="square" anchor="ctr" anchorCtr="1"/>
          <a:lstStyle/>
          <a:p>
            <a:pPr>
              <a:defRPr sz="1200" b="0" i="0" u="none" strike="noStrike">
                <a:solidFill>
                  <a:schemeClr val="bg1"/>
                </a:solidFill>
                <a:latin typeface="+mn-lt"/>
                <a:ea typeface="+mn-ea"/>
                <a:cs typeface="+mn-cs"/>
              </a:defRPr>
            </a:pPr>
            <a:endParaRPr lang="pt-PT"/>
          </a:p>
        </c:txPr>
        <c:crossAx val="595393552"/>
        <c:crosses val="autoZero"/>
        <c:crossBetween val="between"/>
      </c:valAx>
      <c:spPr bwMode="auto">
        <a:prstGeom prst="rect">
          <a:avLst/>
        </a:prstGeom>
        <a:noFill/>
        <a:ln>
          <a:noFill/>
        </a:ln>
        <a:effectLst/>
      </c:spPr>
    </c:plotArea>
    <c:legend>
      <c:legendPos val="b"/>
      <c:layout/>
      <c:overlay val="0"/>
      <c:spPr bwMode="auto">
        <a:prstGeom prst="rect">
          <a:avLst/>
        </a:prstGeom>
        <a:noFill/>
        <a:ln>
          <a:noFill/>
        </a:ln>
        <a:effectLst/>
      </c:spPr>
      <c:txPr>
        <a:bodyPr rot="0" spcFirstLastPara="1" vertOverflow="ellipsis" vert="horz" wrap="square" anchor="ctr" anchorCtr="1"/>
        <a:lstStyle/>
        <a:p>
          <a:pPr>
            <a:defRPr sz="1200" b="0" i="0" u="none" strike="noStrike">
              <a:solidFill>
                <a:schemeClr val="bg1"/>
              </a:solidFill>
              <a:latin typeface="+mn-lt"/>
              <a:ea typeface="+mn-ea"/>
              <a:cs typeface="+mn-cs"/>
            </a:defRPr>
          </a:pPr>
          <a:endParaRPr lang="pt-PT"/>
        </a:p>
      </c:txPr>
    </c:legend>
    <c:plotVisOnly val="1"/>
    <c:dispBlanksAs val="gap"/>
    <c:showDLblsOverMax val="0"/>
  </c:chart>
  <c:spPr bwMode="auto">
    <a:xfrm>
      <a:off x="6312024" y="1700808"/>
      <a:ext cx="5544616" cy="3600400"/>
    </a:xfrm>
    <a:prstGeom prst="rect">
      <a:avLst/>
    </a:prstGeom>
    <a:solidFill>
      <a:schemeClr val="tx1"/>
    </a:solidFill>
    <a:ln>
      <a:solidFill>
        <a:schemeClr val="bg1"/>
      </a:solidFill>
    </a:ln>
    <a:effectLst/>
  </c:spPr>
  <c:txPr>
    <a:bodyPr/>
    <a:lstStyle/>
    <a:p>
      <a:pPr>
        <a:defRPr>
          <a:solidFill>
            <a:schemeClr val="bg1"/>
          </a:solidFill>
        </a:defRPr>
      </a:pPr>
      <a:endParaRPr lang="pt-P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50"/>
  </cs:axisTitle>
  <cs:categoryAxis>
    <cs:lnRef idx="0"/>
    <cs:fillRef idx="0"/>
    <cs:effectRef idx="0"/>
    <cs:fontRef idx="minor">
      <a:schemeClr val="tx1">
        <a:lumMod val="65000"/>
        <a:lumOff val="35000"/>
      </a:schemeClr>
    </cs:fontRef>
    <cs:spPr bwMode="auto">
      <a:prstGeom prst="rect">
        <a:avLst/>
      </a:prstGeom>
      <a:ln w="9525" cap="flat" cmpd="sng" algn="ctr">
        <a:solidFill>
          <a:schemeClr val="tx1">
            <a:lumMod val="15000"/>
            <a:lumOff val="85000"/>
          </a:schemeClr>
        </a:solidFill>
        <a:round/>
      </a:ln>
    </cs:spPr>
    <cs:defRPr sz="1200"/>
  </cs:categoryAxis>
  <cs:chartArea>
    <cs:lnRef idx="0"/>
    <cs:fillRef idx="0"/>
    <cs:effectRef idx="0"/>
    <cs:fontRef idx="minor">
      <a:schemeClr val="tx1"/>
    </cs:fontRef>
    <cs:spPr bwMode="auto">
      <a:prstGeom prst="rect">
        <a:avLst/>
      </a:prstGeom>
      <a:solidFill>
        <a:schemeClr val="bg1"/>
      </a:solidFill>
      <a:ln w="9525" cap="flat" cmpd="sng" algn="ctr">
        <a:solidFill>
          <a:schemeClr val="tx1">
            <a:lumMod val="15000"/>
            <a:lumOff val="85000"/>
          </a:schemeClr>
        </a:solidFill>
        <a:round/>
      </a:ln>
    </cs:spPr>
    <cs:defRPr sz="1350"/>
  </cs:chartArea>
  <cs:dataLabel>
    <cs:lnRef idx="0"/>
    <cs:fillRef idx="0"/>
    <cs:effectRef idx="0"/>
    <cs:fontRef idx="minor">
      <a:schemeClr val="tx1">
        <a:lumMod val="75000"/>
        <a:lumOff val="25000"/>
      </a:schemeClr>
    </cs:fontRef>
    <cs:defRPr sz="1200"/>
  </cs:dataLabel>
  <cs:dataLabelCallout>
    <cs:lnRef idx="0"/>
    <cs:fillRef idx="0"/>
    <cs:effectRef idx="0"/>
    <cs:fontRef idx="minor">
      <a:schemeClr val="dk1">
        <a:lumMod val="65000"/>
        <a:lumOff val="35000"/>
      </a:schemeClr>
    </cs:fontRef>
    <cs:spPr bwMode="auto">
      <a:prstGeom prst="rect">
        <a:avLst/>
      </a:prstGeom>
      <a:solidFill>
        <a:schemeClr val="lt1"/>
      </a:solidFill>
      <a:ln>
        <a:solidFill>
          <a:schemeClr val="dk1">
            <a:lumMod val="25000"/>
            <a:lumOff val="75000"/>
          </a:schemeClr>
        </a:solidFill>
      </a:ln>
    </cs:spPr>
    <cs:defRPr sz="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bwMode="auto">
      <a:prstGeom prst="rect">
        <a:avLst/>
      </a:prstGeom>
      <a:solidFill>
        <a:schemeClr val="phClr"/>
      </a:solidFill>
    </cs:spPr>
  </cs:dataPoint>
  <cs:dataPoint3D>
    <cs:lnRef idx="0"/>
    <cs:fillRef idx="1">
      <cs:styleClr val="auto"/>
    </cs:fillRef>
    <cs:effectRef idx="0"/>
    <cs:fontRef idx="minor">
      <a:schemeClr val="tx1"/>
    </cs:fontRef>
    <cs:spPr bwMode="auto">
      <a:prstGeom prst="rect">
        <a:avLst/>
      </a:prstGeom>
      <a:solidFill>
        <a:schemeClr val="phClr"/>
      </a:solidFill>
    </cs:spPr>
  </cs:dataPoint3D>
  <cs:dataPointLine>
    <cs:lnRef idx="0">
      <cs:styleClr val="auto"/>
    </cs:lnRef>
    <cs:fillRef idx="1"/>
    <cs:effectRef idx="0"/>
    <cs:fontRef idx="minor">
      <a:schemeClr val="tx1"/>
    </cs:fontRef>
    <cs:spPr bwMode="auto">
      <a:prstGeom prst="rect">
        <a:avLst/>
      </a:prstGeom>
      <a:ln w="28575" cap="rnd">
        <a:solidFill>
          <a:schemeClr val="phClr"/>
        </a:solidFill>
        <a:round/>
      </a:ln>
    </cs:spPr>
  </cs:dataPointLine>
  <cs:dataPointMarker>
    <cs:lnRef idx="0">
      <cs:styleClr val="auto"/>
    </cs:lnRef>
    <cs:fillRef idx="1">
      <cs:styleClr val="auto"/>
    </cs:fillRef>
    <cs:effectRef idx="0"/>
    <cs:fontRef idx="minor">
      <a:schemeClr val="tx1"/>
    </cs:fontRef>
    <cs:spPr bwMode="auto">
      <a:prstGeom prst="rect">
        <a:avLst/>
      </a:prstGeom>
      <a:solidFill>
        <a:schemeClr val="phClr"/>
      </a:solidFill>
      <a:ln w="9525">
        <a:solidFill>
          <a:schemeClr val="phClr"/>
        </a:solidFill>
      </a:ln>
    </cs:spPr>
  </cs:dataPointMarker>
  <cs:dataPointWireframe>
    <cs:lnRef idx="0">
      <cs:styleClr val="auto"/>
    </cs:lnRef>
    <cs:fillRef idx="1"/>
    <cs:effectRef idx="0"/>
    <cs:fontRef idx="minor">
      <a:schemeClr val="tx1"/>
    </cs:fontRef>
    <cs:spPr bwMode="auto">
      <a:prstGeom prst="rect">
        <a:avLst/>
      </a:prstGeom>
      <a:ln w="9525" cap="rnd">
        <a:solidFill>
          <a:schemeClr val="phClr"/>
        </a:solidFill>
        <a:round/>
      </a:ln>
    </cs:spPr>
  </cs:dataPointWireframe>
  <cs:dataTable>
    <cs:lnRef idx="0"/>
    <cs:fillRef idx="0"/>
    <cs:effectRef idx="0"/>
    <cs:fontRef idx="minor">
      <a:schemeClr val="tx1">
        <a:lumMod val="65000"/>
        <a:lumOff val="35000"/>
      </a:schemeClr>
    </cs:fontRef>
    <cs:spPr bwMode="auto">
      <a:prstGeom prst="rect">
        <a:avLst/>
      </a:prstGeom>
      <a:noFill/>
      <a:ln w="9525" cap="flat" cmpd="sng" algn="ctr">
        <a:solidFill>
          <a:schemeClr val="tx1">
            <a:lumMod val="15000"/>
            <a:lumOff val="85000"/>
          </a:schemeClr>
        </a:solidFill>
        <a:round/>
      </a:ln>
    </cs:spPr>
    <cs:defRPr sz="1200"/>
  </cs:dataTable>
  <cs:downBar>
    <cs:lnRef idx="0"/>
    <cs:fillRef idx="0"/>
    <cs:effectRef idx="0"/>
    <cs:fontRef idx="minor">
      <a:schemeClr val="dk1"/>
    </cs:fontRef>
    <cs:spPr bwMode="auto">
      <a:prstGeom prst="rect">
        <a:avLst/>
      </a:prstGeom>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bwMode="auto">
      <a:prstGeom prst="rect">
        <a:avLst/>
      </a:prstGeom>
      <a:ln w="9525" cap="flat" cmpd="sng" algn="ctr">
        <a:solidFill>
          <a:schemeClr val="tx1">
            <a:lumMod val="35000"/>
            <a:lumOff val="65000"/>
          </a:schemeClr>
        </a:solidFill>
        <a:round/>
      </a:ln>
    </cs:spPr>
  </cs:dropLine>
  <cs:errorBar>
    <cs:lnRef idx="0"/>
    <cs:fillRef idx="0"/>
    <cs:effectRef idx="0"/>
    <cs:fontRef idx="minor">
      <a:schemeClr val="tx1"/>
    </cs:fontRef>
    <cs:spPr bwMode="auto">
      <a:prstGeom prst="rect">
        <a:avLst/>
      </a:prstGeom>
      <a:ln w="9525" cap="flat" cmpd="sng" algn="ctr">
        <a:solidFill>
          <a:schemeClr val="tx1">
            <a:lumMod val="65000"/>
            <a:lumOff val="35000"/>
          </a:schemeClr>
        </a:solidFill>
        <a:round/>
      </a:ln>
    </cs:spPr>
  </cs:errorBar>
  <cs:floor>
    <cs:lnRef idx="0"/>
    <cs:fillRef idx="0"/>
    <cs:effectRef idx="0"/>
    <cs:fontRef idx="minor">
      <a:schemeClr val="tx1"/>
    </cs:fontRef>
    <cs:spPr bwMode="auto">
      <a:prstGeom prst="rect">
        <a:avLst/>
      </a:prstGeom>
      <a:noFill/>
      <a:ln>
        <a:noFill/>
      </a:ln>
    </cs:spPr>
  </cs:floor>
  <cs:gridlineMajor>
    <cs:lnRef idx="0"/>
    <cs:fillRef idx="0"/>
    <cs:effectRef idx="0"/>
    <cs:fontRef idx="minor">
      <a:schemeClr val="tx1"/>
    </cs:fontRef>
    <cs:spPr bwMode="auto">
      <a:prstGeom prst="rect">
        <a:avLst/>
      </a:prstGeom>
      <a:ln w="9525" cap="flat" cmpd="sng" algn="ctr">
        <a:solidFill>
          <a:schemeClr val="tx1">
            <a:lumMod val="15000"/>
            <a:lumOff val="85000"/>
          </a:schemeClr>
        </a:solidFill>
        <a:round/>
      </a:ln>
    </cs:spPr>
  </cs:gridlineMajor>
  <cs:gridlineMinor>
    <cs:lnRef idx="0"/>
    <cs:fillRef idx="0"/>
    <cs:effectRef idx="0"/>
    <cs:fontRef idx="minor">
      <a:schemeClr val="tx1"/>
    </cs:fontRef>
    <cs:spPr bwMode="auto">
      <a:prstGeom prst="rect">
        <a:avLst/>
      </a:prstGeom>
      <a:ln w="9525" cap="flat" cmpd="sng" algn="ctr">
        <a:solidFill>
          <a:schemeClr val="tx1">
            <a:lumMod val="5000"/>
            <a:lumOff val="95000"/>
          </a:schemeClr>
        </a:solidFill>
        <a:round/>
      </a:ln>
    </cs:spPr>
  </cs:gridlineMinor>
  <cs:hiLoLine>
    <cs:lnRef idx="0"/>
    <cs:fillRef idx="0"/>
    <cs:effectRef idx="0"/>
    <cs:fontRef idx="minor">
      <a:schemeClr val="tx1"/>
    </cs:fontRef>
    <cs:spPr bwMode="auto">
      <a:prstGeom prst="rect">
        <a:avLst/>
      </a:prstGeom>
      <a:ln w="9525" cap="flat" cmpd="sng" algn="ctr">
        <a:solidFill>
          <a:schemeClr val="tx1">
            <a:lumMod val="75000"/>
            <a:lumOff val="25000"/>
          </a:schemeClr>
        </a:solidFill>
        <a:round/>
      </a:ln>
    </cs:spPr>
  </cs:hiLoLine>
  <cs:leaderLine>
    <cs:lnRef idx="0"/>
    <cs:fillRef idx="0"/>
    <cs:effectRef idx="0"/>
    <cs:fontRef idx="minor">
      <a:schemeClr val="tx1"/>
    </cs:fontRef>
    <cs:spPr bwMode="auto">
      <a:prstGeom prst="rect">
        <a:avLst/>
      </a:prstGeom>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65000"/>
        <a:lumOff val="35000"/>
      </a:schemeClr>
    </cs:fontRef>
    <cs:defRPr sz="1200"/>
  </cs:seriesAxis>
  <cs:seriesLine>
    <cs:lnRef idx="0"/>
    <cs:fillRef idx="0"/>
    <cs:effectRef idx="0"/>
    <cs:fontRef idx="minor">
      <a:schemeClr val="tx1"/>
    </cs:fontRef>
    <cs:spPr bwMode="auto">
      <a:prstGeom prst="rect">
        <a:avLst/>
      </a:prstGeom>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50" b="0" spc="0"/>
  </cs:title>
  <cs:trendline>
    <cs:lnRef idx="0">
      <cs:styleClr val="auto"/>
    </cs:lnRef>
    <cs:fillRef idx="0"/>
    <cs:effectRef idx="0"/>
    <cs:fontRef idx="minor">
      <a:schemeClr val="tx1"/>
    </cs:fontRef>
    <cs:spPr bwMode="auto">
      <a:prstGeom prst="rect">
        <a:avLst/>
      </a:prstGeom>
      <a:ln w="19050" cap="rnd">
        <a:solidFill>
          <a:schemeClr val="phClr"/>
        </a:solidFill>
        <a:prstDash val="sysDot"/>
      </a:ln>
    </cs:spPr>
  </cs:trendline>
  <cs:trendlineLabel>
    <cs:lnRef idx="0"/>
    <cs:fillRef idx="0"/>
    <cs:effectRef idx="0"/>
    <cs:fontRef idx="minor">
      <a:schemeClr val="tx1">
        <a:lumMod val="65000"/>
        <a:lumOff val="35000"/>
      </a:schemeClr>
    </cs:fontRef>
    <cs:defRPr sz="1200"/>
  </cs:trendlineLabel>
  <cs:upBar>
    <cs:lnRef idx="0"/>
    <cs:fillRef idx="0"/>
    <cs:effectRef idx="0"/>
    <cs:fontRef idx="minor">
      <a:schemeClr val="dk1"/>
    </cs:fontRef>
    <cs:spPr bwMode="auto">
      <a:prstGeom prst="rect">
        <a:avLst/>
      </a:prstGeom>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200"/>
  </cs:valueAxis>
  <cs:wall>
    <cs:lnRef idx="0"/>
    <cs:fillRef idx="0"/>
    <cs:effectRef idx="0"/>
    <cs:fontRef idx="minor">
      <a:schemeClr val="tx1"/>
    </cs:fontRef>
    <cs:spPr bwMode="auto">
      <a:prstGeom prst="rect">
        <a:avLst/>
      </a:prstGeom>
      <a:noFill/>
      <a:ln>
        <a:noFill/>
      </a:ln>
    </cs:spPr>
  </cs:wall>
  <cs:dataPointMarkerLayout symbol="circle" size="5"/>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50"/>
  </cs:axisTitle>
  <cs:categoryAxis>
    <cs:lnRef idx="0"/>
    <cs:fillRef idx="0"/>
    <cs:effectRef idx="0"/>
    <cs:fontRef idx="minor">
      <a:schemeClr val="tx1">
        <a:lumMod val="65000"/>
        <a:lumOff val="35000"/>
      </a:schemeClr>
    </cs:fontRef>
    <cs:spPr bwMode="auto">
      <a:prstGeom prst="rect">
        <a:avLst/>
      </a:prstGeom>
      <a:ln w="9525" cap="flat" cmpd="sng" algn="ctr">
        <a:solidFill>
          <a:schemeClr val="tx1">
            <a:lumMod val="15000"/>
            <a:lumOff val="85000"/>
          </a:schemeClr>
        </a:solidFill>
        <a:round/>
      </a:ln>
    </cs:spPr>
    <cs:defRPr sz="1200"/>
  </cs:categoryAxis>
  <cs:chartArea>
    <cs:lnRef idx="0"/>
    <cs:fillRef idx="0"/>
    <cs:effectRef idx="0"/>
    <cs:fontRef idx="minor">
      <a:schemeClr val="tx1"/>
    </cs:fontRef>
    <cs:spPr bwMode="auto">
      <a:prstGeom prst="rect">
        <a:avLst/>
      </a:prstGeom>
      <a:solidFill>
        <a:schemeClr val="bg1"/>
      </a:solidFill>
      <a:ln w="9525" cap="flat" cmpd="sng" algn="ctr">
        <a:solidFill>
          <a:schemeClr val="tx1">
            <a:lumMod val="15000"/>
            <a:lumOff val="85000"/>
          </a:schemeClr>
        </a:solidFill>
        <a:round/>
      </a:ln>
    </cs:spPr>
    <cs:defRPr sz="1350"/>
  </cs:chartArea>
  <cs:dataLabel>
    <cs:lnRef idx="0"/>
    <cs:fillRef idx="0"/>
    <cs:effectRef idx="0"/>
    <cs:fontRef idx="minor">
      <a:schemeClr val="tx1">
        <a:lumMod val="75000"/>
        <a:lumOff val="25000"/>
      </a:schemeClr>
    </cs:fontRef>
    <cs:defRPr sz="1200"/>
  </cs:dataLabel>
  <cs:dataLabelCallout>
    <cs:lnRef idx="0"/>
    <cs:fillRef idx="0"/>
    <cs:effectRef idx="0"/>
    <cs:fontRef idx="minor">
      <a:schemeClr val="dk1">
        <a:lumMod val="65000"/>
        <a:lumOff val="35000"/>
      </a:schemeClr>
    </cs:fontRef>
    <cs:spPr bwMode="auto">
      <a:prstGeom prst="rect">
        <a:avLst/>
      </a:prstGeom>
      <a:solidFill>
        <a:schemeClr val="lt1"/>
      </a:solidFill>
      <a:ln>
        <a:solidFill>
          <a:schemeClr val="dk1">
            <a:lumMod val="25000"/>
            <a:lumOff val="75000"/>
          </a:schemeClr>
        </a:solidFill>
      </a:ln>
    </cs:spPr>
    <cs:defRPr sz="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bwMode="auto">
      <a:prstGeom prst="rect">
        <a:avLst/>
      </a:prstGeom>
      <a:solidFill>
        <a:schemeClr val="phClr"/>
      </a:solidFill>
    </cs:spPr>
  </cs:dataPoint>
  <cs:dataPoint3D>
    <cs:lnRef idx="0"/>
    <cs:fillRef idx="1">
      <cs:styleClr val="auto"/>
    </cs:fillRef>
    <cs:effectRef idx="0"/>
    <cs:fontRef idx="minor">
      <a:schemeClr val="tx1"/>
    </cs:fontRef>
    <cs:spPr bwMode="auto">
      <a:prstGeom prst="rect">
        <a:avLst/>
      </a:prstGeom>
      <a:solidFill>
        <a:schemeClr val="phClr"/>
      </a:solidFill>
    </cs:spPr>
  </cs:dataPoint3D>
  <cs:dataPointLine>
    <cs:lnRef idx="0">
      <cs:styleClr val="auto"/>
    </cs:lnRef>
    <cs:fillRef idx="1"/>
    <cs:effectRef idx="0"/>
    <cs:fontRef idx="minor">
      <a:schemeClr val="tx1"/>
    </cs:fontRef>
    <cs:spPr bwMode="auto">
      <a:prstGeom prst="rect">
        <a:avLst/>
      </a:prstGeom>
      <a:ln w="28575" cap="rnd">
        <a:solidFill>
          <a:schemeClr val="phClr"/>
        </a:solidFill>
        <a:round/>
      </a:ln>
    </cs:spPr>
  </cs:dataPointLine>
  <cs:dataPointMarker>
    <cs:lnRef idx="0">
      <cs:styleClr val="auto"/>
    </cs:lnRef>
    <cs:fillRef idx="1">
      <cs:styleClr val="auto"/>
    </cs:fillRef>
    <cs:effectRef idx="0"/>
    <cs:fontRef idx="minor">
      <a:schemeClr val="tx1"/>
    </cs:fontRef>
    <cs:spPr bwMode="auto">
      <a:prstGeom prst="rect">
        <a:avLst/>
      </a:prstGeom>
      <a:solidFill>
        <a:schemeClr val="phClr"/>
      </a:solidFill>
      <a:ln w="9525">
        <a:solidFill>
          <a:schemeClr val="phClr"/>
        </a:solidFill>
      </a:ln>
    </cs:spPr>
  </cs:dataPointMarker>
  <cs:dataPointWireframe>
    <cs:lnRef idx="0">
      <cs:styleClr val="auto"/>
    </cs:lnRef>
    <cs:fillRef idx="1"/>
    <cs:effectRef idx="0"/>
    <cs:fontRef idx="minor">
      <a:schemeClr val="tx1"/>
    </cs:fontRef>
    <cs:spPr bwMode="auto">
      <a:prstGeom prst="rect">
        <a:avLst/>
      </a:prstGeom>
      <a:ln w="9525" cap="rnd">
        <a:solidFill>
          <a:schemeClr val="phClr"/>
        </a:solidFill>
        <a:round/>
      </a:ln>
    </cs:spPr>
  </cs:dataPointWireframe>
  <cs:dataTable>
    <cs:lnRef idx="0"/>
    <cs:fillRef idx="0"/>
    <cs:effectRef idx="0"/>
    <cs:fontRef idx="minor">
      <a:schemeClr val="tx1">
        <a:lumMod val="65000"/>
        <a:lumOff val="35000"/>
      </a:schemeClr>
    </cs:fontRef>
    <cs:spPr bwMode="auto">
      <a:prstGeom prst="rect">
        <a:avLst/>
      </a:prstGeom>
      <a:noFill/>
      <a:ln w="9525" cap="flat" cmpd="sng" algn="ctr">
        <a:solidFill>
          <a:schemeClr val="tx1">
            <a:lumMod val="15000"/>
            <a:lumOff val="85000"/>
          </a:schemeClr>
        </a:solidFill>
        <a:round/>
      </a:ln>
    </cs:spPr>
    <cs:defRPr sz="1200"/>
  </cs:dataTable>
  <cs:downBar>
    <cs:lnRef idx="0"/>
    <cs:fillRef idx="0"/>
    <cs:effectRef idx="0"/>
    <cs:fontRef idx="minor">
      <a:schemeClr val="dk1"/>
    </cs:fontRef>
    <cs:spPr bwMode="auto">
      <a:prstGeom prst="rect">
        <a:avLst/>
      </a:prstGeom>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bwMode="auto">
      <a:prstGeom prst="rect">
        <a:avLst/>
      </a:prstGeom>
      <a:ln w="9525" cap="flat" cmpd="sng" algn="ctr">
        <a:solidFill>
          <a:schemeClr val="tx1">
            <a:lumMod val="35000"/>
            <a:lumOff val="65000"/>
          </a:schemeClr>
        </a:solidFill>
        <a:round/>
      </a:ln>
    </cs:spPr>
  </cs:dropLine>
  <cs:errorBar>
    <cs:lnRef idx="0"/>
    <cs:fillRef idx="0"/>
    <cs:effectRef idx="0"/>
    <cs:fontRef idx="minor">
      <a:schemeClr val="tx1"/>
    </cs:fontRef>
    <cs:spPr bwMode="auto">
      <a:prstGeom prst="rect">
        <a:avLst/>
      </a:prstGeom>
      <a:ln w="9525" cap="flat" cmpd="sng" algn="ctr">
        <a:solidFill>
          <a:schemeClr val="tx1">
            <a:lumMod val="65000"/>
            <a:lumOff val="35000"/>
          </a:schemeClr>
        </a:solidFill>
        <a:round/>
      </a:ln>
    </cs:spPr>
  </cs:errorBar>
  <cs:floor>
    <cs:lnRef idx="0"/>
    <cs:fillRef idx="0"/>
    <cs:effectRef idx="0"/>
    <cs:fontRef idx="minor">
      <a:schemeClr val="tx1"/>
    </cs:fontRef>
    <cs:spPr bwMode="auto">
      <a:prstGeom prst="rect">
        <a:avLst/>
      </a:prstGeom>
      <a:noFill/>
      <a:ln>
        <a:noFill/>
      </a:ln>
    </cs:spPr>
  </cs:floor>
  <cs:gridlineMajor>
    <cs:lnRef idx="0"/>
    <cs:fillRef idx="0"/>
    <cs:effectRef idx="0"/>
    <cs:fontRef idx="minor">
      <a:schemeClr val="tx1"/>
    </cs:fontRef>
    <cs:spPr bwMode="auto">
      <a:prstGeom prst="rect">
        <a:avLst/>
      </a:prstGeom>
      <a:ln w="9525" cap="flat" cmpd="sng" algn="ctr">
        <a:solidFill>
          <a:schemeClr val="tx1">
            <a:lumMod val="15000"/>
            <a:lumOff val="85000"/>
          </a:schemeClr>
        </a:solidFill>
        <a:round/>
      </a:ln>
    </cs:spPr>
  </cs:gridlineMajor>
  <cs:gridlineMinor>
    <cs:lnRef idx="0"/>
    <cs:fillRef idx="0"/>
    <cs:effectRef idx="0"/>
    <cs:fontRef idx="minor">
      <a:schemeClr val="tx1"/>
    </cs:fontRef>
    <cs:spPr bwMode="auto">
      <a:prstGeom prst="rect">
        <a:avLst/>
      </a:prstGeom>
      <a:ln w="9525" cap="flat" cmpd="sng" algn="ctr">
        <a:solidFill>
          <a:schemeClr val="tx1">
            <a:lumMod val="5000"/>
            <a:lumOff val="95000"/>
          </a:schemeClr>
        </a:solidFill>
        <a:round/>
      </a:ln>
    </cs:spPr>
  </cs:gridlineMinor>
  <cs:hiLoLine>
    <cs:lnRef idx="0"/>
    <cs:fillRef idx="0"/>
    <cs:effectRef idx="0"/>
    <cs:fontRef idx="minor">
      <a:schemeClr val="tx1"/>
    </cs:fontRef>
    <cs:spPr bwMode="auto">
      <a:prstGeom prst="rect">
        <a:avLst/>
      </a:prstGeom>
      <a:ln w="9525" cap="flat" cmpd="sng" algn="ctr">
        <a:solidFill>
          <a:schemeClr val="tx1">
            <a:lumMod val="75000"/>
            <a:lumOff val="25000"/>
          </a:schemeClr>
        </a:solidFill>
        <a:round/>
      </a:ln>
    </cs:spPr>
  </cs:hiLoLine>
  <cs:leaderLine>
    <cs:lnRef idx="0"/>
    <cs:fillRef idx="0"/>
    <cs:effectRef idx="0"/>
    <cs:fontRef idx="minor">
      <a:schemeClr val="tx1"/>
    </cs:fontRef>
    <cs:spPr bwMode="auto">
      <a:prstGeom prst="rect">
        <a:avLst/>
      </a:prstGeom>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65000"/>
        <a:lumOff val="35000"/>
      </a:schemeClr>
    </cs:fontRef>
    <cs:defRPr sz="1200"/>
  </cs:seriesAxis>
  <cs:seriesLine>
    <cs:lnRef idx="0"/>
    <cs:fillRef idx="0"/>
    <cs:effectRef idx="0"/>
    <cs:fontRef idx="minor">
      <a:schemeClr val="tx1"/>
    </cs:fontRef>
    <cs:spPr bwMode="auto">
      <a:prstGeom prst="rect">
        <a:avLst/>
      </a:prstGeom>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50" b="0" spc="0"/>
  </cs:title>
  <cs:trendline>
    <cs:lnRef idx="0">
      <cs:styleClr val="auto"/>
    </cs:lnRef>
    <cs:fillRef idx="0"/>
    <cs:effectRef idx="0"/>
    <cs:fontRef idx="minor">
      <a:schemeClr val="tx1"/>
    </cs:fontRef>
    <cs:spPr bwMode="auto">
      <a:prstGeom prst="rect">
        <a:avLst/>
      </a:prstGeom>
      <a:ln w="19050" cap="rnd">
        <a:solidFill>
          <a:schemeClr val="phClr"/>
        </a:solidFill>
        <a:prstDash val="sysDot"/>
      </a:ln>
    </cs:spPr>
  </cs:trendline>
  <cs:trendlineLabel>
    <cs:lnRef idx="0"/>
    <cs:fillRef idx="0"/>
    <cs:effectRef idx="0"/>
    <cs:fontRef idx="minor">
      <a:schemeClr val="tx1">
        <a:lumMod val="65000"/>
        <a:lumOff val="35000"/>
      </a:schemeClr>
    </cs:fontRef>
    <cs:defRPr sz="1200"/>
  </cs:trendlineLabel>
  <cs:upBar>
    <cs:lnRef idx="0"/>
    <cs:fillRef idx="0"/>
    <cs:effectRef idx="0"/>
    <cs:fontRef idx="minor">
      <a:schemeClr val="dk1"/>
    </cs:fontRef>
    <cs:spPr bwMode="auto">
      <a:prstGeom prst="rect">
        <a:avLst/>
      </a:prstGeom>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200"/>
  </cs:valueAxis>
  <cs:wall>
    <cs:lnRef idx="0"/>
    <cs:fillRef idx="0"/>
    <cs:effectRef idx="0"/>
    <cs:fontRef idx="minor">
      <a:schemeClr val="tx1"/>
    </cs:fontRef>
    <cs:spPr bwMode="auto">
      <a:prstGeom prst="rect">
        <a:avLst/>
      </a:prstGeom>
      <a:noFill/>
      <a:ln>
        <a:noFill/>
      </a:ln>
    </cs:spPr>
  </cs:wall>
  <cs:dataPointMarkerLayout symbol="circle" size="5"/>
</cs:chartStyle>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ctrTitle" hasCustomPrompt="0"/>
          </p:nvPr>
        </p:nvSpPr>
        <p:spPr bwMode="auto">
          <a:xfrm>
            <a:off x="762000" y="1524000"/>
            <a:ext cx="10668000" cy="2286000"/>
          </a:xfrm>
        </p:spPr>
        <p:txBody>
          <a:bodyPr anchor="b"/>
          <a:lstStyle>
            <a:lvl1pPr algn="ctr">
              <a:defRPr sz="6000"/>
            </a:lvl1pPr>
          </a:lstStyle>
          <a:p>
            <a:pPr>
              <a:defRPr/>
            </a:pPr>
            <a:r>
              <a:rPr lang="en-US"/>
              <a:t>Click to edit Master title style</a:t>
            </a:r>
            <a:endParaRPr/>
          </a:p>
        </p:txBody>
      </p:sp>
      <p:sp>
        <p:nvSpPr>
          <p:cNvPr id="3" name="Subtitle 2" hidden="0"/>
          <p:cNvSpPr>
            <a:spLocks noGrp="1"/>
          </p:cNvSpPr>
          <p:nvPr isPhoto="0" userDrawn="0">
            <p:ph type="subTitle" idx="1" hasCustomPrompt="0"/>
          </p:nvPr>
        </p:nvSpPr>
        <p:spPr bwMode="auto">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a:p>
        </p:txBody>
      </p:sp>
      <p:sp>
        <p:nvSpPr>
          <p:cNvPr id="4" name="Date Placeholder 3" hidden="0"/>
          <p:cNvSpPr>
            <a:spLocks noGrp="1"/>
          </p:cNvSpPr>
          <p:nvPr isPhoto="0" userDrawn="0">
            <p:ph type="dt" sz="half" idx="10" hasCustomPrompt="0"/>
          </p:nvPr>
        </p:nvSpPr>
        <p:spPr bwMode="auto"/>
        <p:txBody>
          <a:bodyPr/>
          <a:lstStyle/>
          <a:p>
            <a:pPr>
              <a:defRPr/>
            </a:pPr>
            <a:fld id="{76969C88-B244-455D-A017-012B25B1ACDD}"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07CE569E-9B7C-4CB9-AB80-C0841F922CFF}" type="slidenum">
              <a:rPr lang="en-US"/>
              <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Click to edit Master title style</a:t>
            </a:r>
            <a:endParaRPr/>
          </a:p>
        </p:txBody>
      </p:sp>
      <p:sp>
        <p:nvSpPr>
          <p:cNvPr id="3" name="Vertical Text Placeholder 2" hidden="0"/>
          <p:cNvSpPr>
            <a:spLocks noGrp="1"/>
          </p:cNvSpPr>
          <p:nvPr isPhoto="0" userDrawn="0">
            <p:ph type="body" orient="vert" idx="1" hasCustomPrompt="0"/>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hidden="0"/>
          <p:cNvSpPr>
            <a:spLocks noGrp="1"/>
          </p:cNvSpPr>
          <p:nvPr isPhoto="0" userDrawn="0">
            <p:ph type="dt" sz="half" idx="10" hasCustomPrompt="0"/>
          </p:nvPr>
        </p:nvSpPr>
        <p:spPr bwMode="auto"/>
        <p:txBody>
          <a:bodyPr/>
          <a:lstStyle/>
          <a:p>
            <a:pPr>
              <a:defRPr/>
            </a:pPr>
            <a:fld id="{76969C88-B244-455D-A017-012B25B1ACDD}"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07CE569E-9B7C-4CB9-AB80-C0841F922CFF}" type="slidenum">
              <a:rPr lang="en-US"/>
              <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hidden="0"/>
        <p:cNvGrpSpPr/>
        <p:nvPr isPhoto="0" userDrawn="0"/>
      </p:nvGrpSpPr>
      <p:grpSpPr bwMode="auto">
        <a:xfrm>
          <a:off x="0" y="0"/>
          <a:ext cx="0" cy="0"/>
          <a:chOff x="0" y="0"/>
          <a:chExt cx="0" cy="0"/>
        </a:xfrm>
      </p:grpSpPr>
      <p:sp>
        <p:nvSpPr>
          <p:cNvPr id="2" name="Vertical Title 1" hidden="0"/>
          <p:cNvSpPr>
            <a:spLocks noGrp="1"/>
          </p:cNvSpPr>
          <p:nvPr isPhoto="0" userDrawn="0">
            <p:ph type="title" orient="vert" hasCustomPrompt="0"/>
          </p:nvPr>
        </p:nvSpPr>
        <p:spPr bwMode="auto">
          <a:xfrm>
            <a:off x="9143998" y="761999"/>
            <a:ext cx="2286000" cy="5334000"/>
          </a:xfrm>
        </p:spPr>
        <p:txBody>
          <a:bodyPr vert="eaVert"/>
          <a:lstStyle/>
          <a:p>
            <a:pPr>
              <a:defRPr/>
            </a:pPr>
            <a:r>
              <a:rPr lang="en-US"/>
              <a:t>Click to edit Master title style</a:t>
            </a:r>
            <a:endParaRPr/>
          </a:p>
        </p:txBody>
      </p:sp>
      <p:sp>
        <p:nvSpPr>
          <p:cNvPr id="3" name="Vertical Text Placeholder 2" hidden="0"/>
          <p:cNvSpPr>
            <a:spLocks noGrp="1"/>
          </p:cNvSpPr>
          <p:nvPr isPhoto="0" userDrawn="0">
            <p:ph type="body" orient="vert" idx="1" hasCustomPrompt="0"/>
          </p:nvPr>
        </p:nvSpPr>
        <p:spPr bwMode="auto">
          <a:xfrm>
            <a:off x="762001" y="761999"/>
            <a:ext cx="7619999" cy="5334000"/>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hidden="0"/>
          <p:cNvSpPr>
            <a:spLocks noGrp="1"/>
          </p:cNvSpPr>
          <p:nvPr isPhoto="0" userDrawn="0">
            <p:ph type="dt" sz="half" idx="10" hasCustomPrompt="0"/>
          </p:nvPr>
        </p:nvSpPr>
        <p:spPr bwMode="auto"/>
        <p:txBody>
          <a:bodyPr/>
          <a:lstStyle/>
          <a:p>
            <a:pPr>
              <a:defRPr/>
            </a:pPr>
            <a:fld id="{76969C88-B244-455D-A017-012B25B1ACDD}"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07CE569E-9B7C-4CB9-AB80-C0841F922CFF}" type="slidenum">
              <a:rPr lang="en-US"/>
              <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Click to edit Master title style</a:t>
            </a:r>
            <a:endParaRPr/>
          </a:p>
        </p:txBody>
      </p:sp>
      <p:sp>
        <p:nvSpPr>
          <p:cNvPr id="3" name="Content Placeholder 2" hidden="0"/>
          <p:cNvSpPr>
            <a:spLocks noGrp="1"/>
          </p:cNvSpPr>
          <p:nvPr isPhoto="0" userDrawn="0">
            <p:ph idx="1" hasCustomPrompt="0"/>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hidden="0"/>
          <p:cNvSpPr>
            <a:spLocks noGrp="1"/>
          </p:cNvSpPr>
          <p:nvPr isPhoto="0" userDrawn="0">
            <p:ph type="dt" sz="half" idx="10" hasCustomPrompt="0"/>
          </p:nvPr>
        </p:nvSpPr>
        <p:spPr bwMode="auto"/>
        <p:txBody>
          <a:bodyPr/>
          <a:lstStyle/>
          <a:p>
            <a:pPr>
              <a:defRPr/>
            </a:pPr>
            <a:fld id="{76969C88-B244-455D-A017-012B25B1ACDD}"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07CE569E-9B7C-4CB9-AB80-C0841F922CFF}" type="slidenum">
              <a:rPr lang="en-US"/>
              <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762000" y="1524000"/>
            <a:ext cx="10668000" cy="3038475"/>
          </a:xfrm>
        </p:spPr>
        <p:txBody>
          <a:bodyPr anchor="b"/>
          <a:lstStyle>
            <a:lvl1pPr>
              <a:defRPr sz="6000"/>
            </a:lvl1pPr>
          </a:lstStyle>
          <a:p>
            <a:pPr>
              <a:defRPr/>
            </a:pPr>
            <a:r>
              <a:rPr lang="en-US"/>
              <a:t>Click to edit Master title style</a:t>
            </a:r>
            <a:endParaRPr/>
          </a:p>
        </p:txBody>
      </p:sp>
      <p:sp>
        <p:nvSpPr>
          <p:cNvPr id="3" name="Text Placeholder 2" hidden="0"/>
          <p:cNvSpPr>
            <a:spLocks noGrp="1"/>
          </p:cNvSpPr>
          <p:nvPr isPhoto="0" userDrawn="0">
            <p:ph type="body" idx="1" hasCustomPrompt="0"/>
          </p:nvPr>
        </p:nvSpPr>
        <p:spPr bwMode="auto">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4" name="Date Placeholder 3" hidden="0"/>
          <p:cNvSpPr>
            <a:spLocks noGrp="1"/>
          </p:cNvSpPr>
          <p:nvPr isPhoto="0" userDrawn="0">
            <p:ph type="dt" sz="half" idx="10" hasCustomPrompt="0"/>
          </p:nvPr>
        </p:nvSpPr>
        <p:spPr bwMode="auto"/>
        <p:txBody>
          <a:bodyPr/>
          <a:lstStyle/>
          <a:p>
            <a:pPr>
              <a:defRPr/>
            </a:pPr>
            <a:fld id="{76969C88-B244-455D-A017-012B25B1ACDD}"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07CE569E-9B7C-4CB9-AB80-C0841F922CFF}" type="slidenum">
              <a:rPr lang="en-US"/>
              <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Click to edit Master title style</a:t>
            </a:r>
            <a:endParaRPr/>
          </a:p>
        </p:txBody>
      </p:sp>
      <p:sp>
        <p:nvSpPr>
          <p:cNvPr id="3" name="Content Placeholder 2" hidden="0"/>
          <p:cNvSpPr>
            <a:spLocks noGrp="1"/>
          </p:cNvSpPr>
          <p:nvPr isPhoto="0" userDrawn="0">
            <p:ph sz="half" idx="1" hasCustomPrompt="0"/>
          </p:nvPr>
        </p:nvSpPr>
        <p:spPr bwMode="auto">
          <a:xfrm>
            <a:off x="762000" y="2285999"/>
            <a:ext cx="5151119" cy="3810001"/>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hidden="0"/>
          <p:cNvSpPr>
            <a:spLocks noGrp="1"/>
          </p:cNvSpPr>
          <p:nvPr isPhoto="0" userDrawn="0">
            <p:ph sz="half" idx="2" hasCustomPrompt="0"/>
          </p:nvPr>
        </p:nvSpPr>
        <p:spPr bwMode="auto">
          <a:xfrm>
            <a:off x="6278879" y="2285999"/>
            <a:ext cx="5151121" cy="3810001"/>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Date Placeholder 4" hidden="0"/>
          <p:cNvSpPr>
            <a:spLocks noGrp="1"/>
          </p:cNvSpPr>
          <p:nvPr isPhoto="0" userDrawn="0">
            <p:ph type="dt" sz="half" idx="10" hasCustomPrompt="0"/>
          </p:nvPr>
        </p:nvSpPr>
        <p:spPr bwMode="auto"/>
        <p:txBody>
          <a:bodyPr/>
          <a:lstStyle/>
          <a:p>
            <a:pPr>
              <a:defRPr/>
            </a:pPr>
            <a:fld id="{76969C88-B244-455D-A017-012B25B1ACDD}" type="datetimeFigureOut">
              <a:rPr lang="en-US"/>
              <a:t/>
            </a:fld>
            <a:endParaRPr lang="en-US"/>
          </a:p>
        </p:txBody>
      </p:sp>
      <p:sp>
        <p:nvSpPr>
          <p:cNvPr id="6" name="Footer Placeholder 5" hidden="0"/>
          <p:cNvSpPr>
            <a:spLocks noGrp="1"/>
          </p:cNvSpPr>
          <p:nvPr isPhoto="0" userDrawn="0">
            <p:ph type="ftr" sz="quarter" idx="11" hasCustomPrompt="0"/>
          </p:nvPr>
        </p:nvSpPr>
        <p:spPr bwMode="auto"/>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07CE569E-9B7C-4CB9-AB80-C0841F922CFF}" type="slidenum">
              <a:rPr lang="en-US"/>
              <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Compariso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762000" y="762000"/>
            <a:ext cx="10668000" cy="1524000"/>
          </a:xfrm>
        </p:spPr>
        <p:txBody>
          <a:bodyPr/>
          <a:lstStyle/>
          <a:p>
            <a:pPr>
              <a:defRPr/>
            </a:pPr>
            <a:r>
              <a:rPr lang="en-US"/>
              <a:t>Click to edit Master title style</a:t>
            </a:r>
            <a:endParaRPr/>
          </a:p>
        </p:txBody>
      </p:sp>
      <p:sp>
        <p:nvSpPr>
          <p:cNvPr id="3" name="Text Placeholder 2" hidden="0"/>
          <p:cNvSpPr>
            <a:spLocks noGrp="1"/>
          </p:cNvSpPr>
          <p:nvPr isPhoto="0" userDrawn="0">
            <p:ph type="body" idx="1" hasCustomPrompt="0"/>
          </p:nvPr>
        </p:nvSpPr>
        <p:spPr bwMode="auto">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hidden="0"/>
          <p:cNvSpPr>
            <a:spLocks noGrp="1"/>
          </p:cNvSpPr>
          <p:nvPr isPhoto="0" userDrawn="0">
            <p:ph sz="half" idx="2" hasCustomPrompt="0"/>
          </p:nvPr>
        </p:nvSpPr>
        <p:spPr bwMode="auto">
          <a:xfrm>
            <a:off x="762000" y="3048000"/>
            <a:ext cx="5151119" cy="3048000"/>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hidden="0"/>
          <p:cNvSpPr>
            <a:spLocks noGrp="1"/>
          </p:cNvSpPr>
          <p:nvPr isPhoto="0" userDrawn="0">
            <p:ph type="body" sz="quarter" idx="3" hasCustomPrompt="0"/>
          </p:nvPr>
        </p:nvSpPr>
        <p:spPr bwMode="auto">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hidden="0"/>
          <p:cNvSpPr>
            <a:spLocks noGrp="1"/>
          </p:cNvSpPr>
          <p:nvPr isPhoto="0" userDrawn="0">
            <p:ph sz="quarter" idx="4" hasCustomPrompt="0"/>
          </p:nvPr>
        </p:nvSpPr>
        <p:spPr bwMode="auto">
          <a:xfrm>
            <a:off x="6278878" y="3048000"/>
            <a:ext cx="5151122" cy="3048000"/>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 name="Date Placeholder 6" hidden="0"/>
          <p:cNvSpPr>
            <a:spLocks noGrp="1"/>
          </p:cNvSpPr>
          <p:nvPr isPhoto="0" userDrawn="0">
            <p:ph type="dt" sz="half" idx="10" hasCustomPrompt="0"/>
          </p:nvPr>
        </p:nvSpPr>
        <p:spPr bwMode="auto"/>
        <p:txBody>
          <a:bodyPr/>
          <a:lstStyle/>
          <a:p>
            <a:pPr>
              <a:defRPr/>
            </a:pPr>
            <a:fld id="{76969C88-B244-455D-A017-012B25B1ACDD}" type="datetimeFigureOut">
              <a:rPr lang="en-US"/>
              <a:t/>
            </a:fld>
            <a:endParaRPr lang="en-US"/>
          </a:p>
        </p:txBody>
      </p:sp>
      <p:sp>
        <p:nvSpPr>
          <p:cNvPr id="8" name="Footer Placeholder 7" hidden="0"/>
          <p:cNvSpPr>
            <a:spLocks noGrp="1"/>
          </p:cNvSpPr>
          <p:nvPr isPhoto="0" userDrawn="0">
            <p:ph type="ftr" sz="quarter" idx="11" hasCustomPrompt="0"/>
          </p:nvPr>
        </p:nvSpPr>
        <p:spPr bwMode="auto"/>
        <p:txBody>
          <a:bodyPr/>
          <a:lstStyle/>
          <a:p>
            <a:pPr>
              <a:defRPr/>
            </a:pPr>
            <a:endParaRPr lang="en-US"/>
          </a:p>
        </p:txBody>
      </p:sp>
      <p:sp>
        <p:nvSpPr>
          <p:cNvPr id="9" name="Slide Number Placeholder 8" hidden="0"/>
          <p:cNvSpPr>
            <a:spLocks noGrp="1"/>
          </p:cNvSpPr>
          <p:nvPr isPhoto="0" userDrawn="0">
            <p:ph type="sldNum" sz="quarter" idx="12" hasCustomPrompt="0"/>
          </p:nvPr>
        </p:nvSpPr>
        <p:spPr bwMode="auto"/>
        <p:txBody>
          <a:bodyPr/>
          <a:lstStyle/>
          <a:p>
            <a:pPr>
              <a:defRPr/>
            </a:pPr>
            <a:fld id="{07CE569E-9B7C-4CB9-AB80-C0841F922CFF}" type="slidenum">
              <a:rPr lang="en-US"/>
              <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Click to edit Master title style</a:t>
            </a:r>
            <a:endParaRPr/>
          </a:p>
        </p:txBody>
      </p:sp>
      <p:sp>
        <p:nvSpPr>
          <p:cNvPr id="3" name="Date Placeholder 2" hidden="0"/>
          <p:cNvSpPr>
            <a:spLocks noGrp="1"/>
          </p:cNvSpPr>
          <p:nvPr isPhoto="0" userDrawn="0">
            <p:ph type="dt" sz="half" idx="10" hasCustomPrompt="0"/>
          </p:nvPr>
        </p:nvSpPr>
        <p:spPr bwMode="auto"/>
        <p:txBody>
          <a:bodyPr/>
          <a:lstStyle/>
          <a:p>
            <a:pPr>
              <a:defRPr/>
            </a:pPr>
            <a:fld id="{76969C88-B244-455D-A017-012B25B1ACDD}" type="datetimeFigureOut">
              <a:rPr lang="en-US"/>
              <a:t/>
            </a:fld>
            <a:endParaRPr lang="en-US"/>
          </a:p>
        </p:txBody>
      </p:sp>
      <p:sp>
        <p:nvSpPr>
          <p:cNvPr id="4" name="Footer Placeholder 3" hidden="0"/>
          <p:cNvSpPr>
            <a:spLocks noGrp="1"/>
          </p:cNvSpPr>
          <p:nvPr isPhoto="0" userDrawn="0">
            <p:ph type="ftr" sz="quarter" idx="11" hasCustomPrompt="0"/>
          </p:nvPr>
        </p:nvSpPr>
        <p:spPr bwMode="auto"/>
        <p:txBody>
          <a:bodyPr/>
          <a:lstStyle/>
          <a:p>
            <a:pPr>
              <a:defRPr/>
            </a:pPr>
            <a:endParaRPr lang="en-US"/>
          </a:p>
        </p:txBody>
      </p:sp>
      <p:sp>
        <p:nvSpPr>
          <p:cNvPr id="5" name="Slide Number Placeholder 4" hidden="0"/>
          <p:cNvSpPr>
            <a:spLocks noGrp="1"/>
          </p:cNvSpPr>
          <p:nvPr isPhoto="0" userDrawn="0">
            <p:ph type="sldNum" sz="quarter" idx="12" hasCustomPrompt="0"/>
          </p:nvPr>
        </p:nvSpPr>
        <p:spPr bwMode="auto"/>
        <p:txBody>
          <a:bodyPr/>
          <a:lstStyle/>
          <a:p>
            <a:pPr>
              <a:defRPr/>
            </a:pPr>
            <a:fld id="{07CE569E-9B7C-4CB9-AB80-C0841F922CFF}" type="slidenum">
              <a:rPr lang="en-US"/>
              <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hidden="0"/>
        <p:cNvGrpSpPr/>
        <p:nvPr isPhoto="0" userDrawn="0"/>
      </p:nvGrpSpPr>
      <p:grpSpPr bwMode="auto">
        <a:xfrm>
          <a:off x="0" y="0"/>
          <a:ext cx="0" cy="0"/>
          <a:chOff x="0" y="0"/>
          <a:chExt cx="0" cy="0"/>
        </a:xfrm>
      </p:grpSpPr>
      <p:sp>
        <p:nvSpPr>
          <p:cNvPr id="2" name="Date Placeholder 1" hidden="0"/>
          <p:cNvSpPr>
            <a:spLocks noGrp="1"/>
          </p:cNvSpPr>
          <p:nvPr isPhoto="0" userDrawn="0">
            <p:ph type="dt" sz="half" idx="10" hasCustomPrompt="0"/>
          </p:nvPr>
        </p:nvSpPr>
        <p:spPr bwMode="auto"/>
        <p:txBody>
          <a:bodyPr/>
          <a:lstStyle/>
          <a:p>
            <a:pPr>
              <a:defRPr/>
            </a:pPr>
            <a:fld id="{76969C88-B244-455D-A017-012B25B1ACDD}" type="datetimeFigureOut">
              <a:rPr lang="en-US"/>
              <a:t/>
            </a:fld>
            <a:endParaRPr lang="en-US"/>
          </a:p>
        </p:txBody>
      </p:sp>
      <p:sp>
        <p:nvSpPr>
          <p:cNvPr id="3" name="Footer Placeholder 2" hidden="0"/>
          <p:cNvSpPr>
            <a:spLocks noGrp="1"/>
          </p:cNvSpPr>
          <p:nvPr isPhoto="0" userDrawn="0">
            <p:ph type="ftr" sz="quarter" idx="11" hasCustomPrompt="0"/>
          </p:nvPr>
        </p:nvSpPr>
        <p:spPr bwMode="auto"/>
        <p:txBody>
          <a:bodyPr/>
          <a:lstStyle/>
          <a:p>
            <a:pPr>
              <a:defRPr/>
            </a:pPr>
            <a:endParaRPr lang="en-US"/>
          </a:p>
        </p:txBody>
      </p:sp>
      <p:sp>
        <p:nvSpPr>
          <p:cNvPr id="4" name="Slide Number Placeholder 3" hidden="0"/>
          <p:cNvSpPr>
            <a:spLocks noGrp="1"/>
          </p:cNvSpPr>
          <p:nvPr isPhoto="0" userDrawn="0">
            <p:ph type="sldNum" sz="quarter" idx="12" hasCustomPrompt="0"/>
          </p:nvPr>
        </p:nvSpPr>
        <p:spPr bwMode="auto"/>
        <p:txBody>
          <a:bodyPr/>
          <a:lstStyle/>
          <a:p>
            <a:pPr>
              <a:defRPr/>
            </a:pPr>
            <a:fld id="{07CE569E-9B7C-4CB9-AB80-C0841F922CFF}" type="slidenum">
              <a:rPr lang="en-US"/>
              <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762000" y="761998"/>
            <a:ext cx="3810000" cy="1524002"/>
          </a:xfrm>
        </p:spPr>
        <p:txBody>
          <a:bodyPr anchor="t" anchorCtr="0"/>
          <a:lstStyle>
            <a:lvl1pPr>
              <a:defRPr sz="3200"/>
            </a:lvl1pPr>
          </a:lstStyle>
          <a:p>
            <a:pPr>
              <a:defRPr/>
            </a:pPr>
            <a:r>
              <a:rPr lang="en-US"/>
              <a:t>Click to edit Master title style</a:t>
            </a:r>
            <a:endParaRPr/>
          </a:p>
        </p:txBody>
      </p:sp>
      <p:sp>
        <p:nvSpPr>
          <p:cNvPr id="3" name="Content Placeholder 2" hidden="0"/>
          <p:cNvSpPr>
            <a:spLocks noGrp="1"/>
          </p:cNvSpPr>
          <p:nvPr isPhoto="0" userDrawn="0">
            <p:ph idx="1" hasCustomPrompt="0"/>
          </p:nvPr>
        </p:nvSpPr>
        <p:spPr bwMode="auto">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hidden="0"/>
          <p:cNvSpPr>
            <a:spLocks noGrp="1"/>
          </p:cNvSpPr>
          <p:nvPr isPhoto="0" userDrawn="0">
            <p:ph type="body" sz="half" idx="2" hasCustomPrompt="0"/>
          </p:nvPr>
        </p:nvSpPr>
        <p:spPr bwMode="auto">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hidden="0"/>
          <p:cNvSpPr>
            <a:spLocks noGrp="1"/>
          </p:cNvSpPr>
          <p:nvPr isPhoto="0" userDrawn="0">
            <p:ph type="dt" sz="half" idx="10" hasCustomPrompt="0"/>
          </p:nvPr>
        </p:nvSpPr>
        <p:spPr bwMode="auto"/>
        <p:txBody>
          <a:bodyPr/>
          <a:lstStyle/>
          <a:p>
            <a:pPr>
              <a:defRPr/>
            </a:pPr>
            <a:fld id="{76969C88-B244-455D-A017-012B25B1ACDD}" type="datetimeFigureOut">
              <a:rPr lang="en-US"/>
              <a:t/>
            </a:fld>
            <a:endParaRPr lang="en-US"/>
          </a:p>
        </p:txBody>
      </p:sp>
      <p:sp>
        <p:nvSpPr>
          <p:cNvPr id="6" name="Footer Placeholder 5" hidden="0"/>
          <p:cNvSpPr>
            <a:spLocks noGrp="1"/>
          </p:cNvSpPr>
          <p:nvPr isPhoto="0" userDrawn="0">
            <p:ph type="ftr" sz="quarter" idx="11" hasCustomPrompt="0"/>
          </p:nvPr>
        </p:nvSpPr>
        <p:spPr bwMode="auto"/>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07CE569E-9B7C-4CB9-AB80-C0841F922CFF}" type="slidenum">
              <a:rPr lang="en-US"/>
              <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762001" y="762000"/>
            <a:ext cx="3809999" cy="1524000"/>
          </a:xfrm>
        </p:spPr>
        <p:txBody>
          <a:bodyPr anchor="t" anchorCtr="0"/>
          <a:lstStyle>
            <a:lvl1pPr>
              <a:defRPr sz="3200"/>
            </a:lvl1pPr>
          </a:lstStyle>
          <a:p>
            <a:pPr>
              <a:defRPr/>
            </a:pPr>
            <a:r>
              <a:rPr lang="en-US"/>
              <a:t>Click to edit Master title style</a:t>
            </a:r>
            <a:endParaRPr/>
          </a:p>
        </p:txBody>
      </p:sp>
      <p:sp>
        <p:nvSpPr>
          <p:cNvPr id="3" name="Picture Placeholder 2" hidden="0"/>
          <p:cNvSpPr>
            <a:spLocks noGrp="1"/>
          </p:cNvSpPr>
          <p:nvPr isPhoto="0" userDrawn="0">
            <p:ph type="pic" idx="1" hasCustomPrompt="0"/>
          </p:nvPr>
        </p:nvSpPr>
        <p:spPr bwMode="auto">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a:p>
        </p:txBody>
      </p:sp>
      <p:sp>
        <p:nvSpPr>
          <p:cNvPr id="4" name="Text Placeholder 3" hidden="0"/>
          <p:cNvSpPr>
            <a:spLocks noGrp="1"/>
          </p:cNvSpPr>
          <p:nvPr isPhoto="0" userDrawn="0">
            <p:ph type="body" sz="half" idx="2" hasCustomPrompt="0"/>
          </p:nvPr>
        </p:nvSpPr>
        <p:spPr bwMode="auto">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hidden="0"/>
          <p:cNvSpPr>
            <a:spLocks noGrp="1"/>
          </p:cNvSpPr>
          <p:nvPr isPhoto="0" userDrawn="0">
            <p:ph type="dt" sz="half" idx="10" hasCustomPrompt="0"/>
          </p:nvPr>
        </p:nvSpPr>
        <p:spPr bwMode="auto"/>
        <p:txBody>
          <a:bodyPr/>
          <a:lstStyle/>
          <a:p>
            <a:pPr>
              <a:defRPr/>
            </a:pPr>
            <a:fld id="{76969C88-B244-455D-A017-012B25B1ACDD}" type="datetimeFigureOut">
              <a:rPr lang="en-US"/>
              <a:t/>
            </a:fld>
            <a:endParaRPr lang="en-US"/>
          </a:p>
        </p:txBody>
      </p:sp>
      <p:sp>
        <p:nvSpPr>
          <p:cNvPr id="6" name="Footer Placeholder 5" hidden="0"/>
          <p:cNvSpPr>
            <a:spLocks noGrp="1"/>
          </p:cNvSpPr>
          <p:nvPr isPhoto="0" userDrawn="0">
            <p:ph type="ftr" sz="quarter" idx="11" hasCustomPrompt="0"/>
          </p:nvPr>
        </p:nvSpPr>
        <p:spPr bwMode="auto"/>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07CE569E-9B7C-4CB9-AB80-C0841F922CFF}" type="slidenum">
              <a:rPr lang="en-US"/>
              <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2"/>
      </p:bgRef>
    </p:bg>
    <p:spTree>
      <p:nvGrpSpPr>
        <p:cNvPr id="1" name="" hidden="0"/>
        <p:cNvGrpSpPr/>
        <p:nvPr isPhoto="0" userDrawn="0"/>
      </p:nvGrpSpPr>
      <p:grpSpPr bwMode="auto">
        <a:xfrm>
          <a:off x="0" y="0"/>
          <a:ext cx="0" cy="0"/>
          <a:chOff x="0" y="0"/>
          <a:chExt cx="0" cy="0"/>
        </a:xfrm>
      </p:grpSpPr>
      <p:sp>
        <p:nvSpPr>
          <p:cNvPr id="8" name="Freeform: Shape 7" hidden="0"/>
          <p:cNvSpPr/>
          <p:nvPr isPhoto="0" userDrawn="0"/>
        </p:nvSpPr>
        <p:spPr bwMode="auto">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fill="norm" stroke="1" extrusionOk="0">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a:lnSpc>
                <a:spcPct val="100000"/>
              </a:lnSpc>
              <a:spcBef>
                <a:spcPts val="0"/>
              </a:spcBef>
              <a:spcAft>
                <a:spcPts val="0"/>
              </a:spcAft>
              <a:buClrTx/>
              <a:buSzTx/>
              <a:buFontTx/>
              <a:buNone/>
              <a:defRPr/>
            </a:pPr>
            <a:endParaRPr lang="en-US" sz="1500" b="0" i="0" u="none" strike="noStrike" cap="none" spc="0">
              <a:ln>
                <a:noFill/>
              </a:ln>
              <a:solidFill>
                <a:prstClr val="white"/>
              </a:solidFill>
              <a:latin typeface="Avenir Next LT Pro"/>
              <a:ea typeface="+mn-ea"/>
              <a:cs typeface="+mn-cs"/>
            </a:endParaRPr>
          </a:p>
        </p:txBody>
      </p:sp>
      <p:sp>
        <p:nvSpPr>
          <p:cNvPr id="11" name="Freeform: Shape 10" hidden="0"/>
          <p:cNvSpPr/>
          <p:nvPr isPhoto="0" userDrawn="0"/>
        </p:nvSpPr>
        <p:spPr bwMode="auto">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fill="norm" stroke="1" extrusionOk="0">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sz="900">
              <a:solidFill>
                <a:prstClr val="white"/>
              </a:solidFill>
              <a:latin typeface="Avenir Next LT Pro"/>
            </a:endParaRPr>
          </a:p>
        </p:txBody>
      </p:sp>
      <p:sp>
        <p:nvSpPr>
          <p:cNvPr id="12" name="Freeform: Shape 11" hidden="0"/>
          <p:cNvSpPr/>
          <p:nvPr isPhoto="0" userDrawn="0"/>
        </p:nvSpPr>
        <p:spPr bwMode="auto">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fill="norm" stroke="1" extrusionOk="0">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Avenir Next LT Pro Light"/>
              <a:ea typeface="+mn-ea"/>
              <a:cs typeface="+mn-cs"/>
            </a:endParaRPr>
          </a:p>
        </p:txBody>
      </p:sp>
      <p:sp>
        <p:nvSpPr>
          <p:cNvPr id="2" name="Title Placeholder 1" hidden="0"/>
          <p:cNvSpPr>
            <a:spLocks noGrp="1"/>
          </p:cNvSpPr>
          <p:nvPr isPhoto="0" userDrawn="0">
            <p:ph type="title" hasCustomPrompt="0"/>
          </p:nvPr>
        </p:nvSpPr>
        <p:spPr bwMode="auto">
          <a:xfrm>
            <a:off x="762000" y="762000"/>
            <a:ext cx="10668000" cy="1524000"/>
          </a:xfrm>
          <a:prstGeom prst="rect">
            <a:avLst/>
          </a:prstGeom>
        </p:spPr>
        <p:txBody>
          <a:bodyPr vert="horz" lIns="91440" tIns="45720" rIns="91440" bIns="45720" rtlCol="0" anchor="ctr">
            <a:normAutofit/>
          </a:bodyPr>
          <a:lstStyle/>
          <a:p>
            <a:pPr>
              <a:defRPr/>
            </a:pPr>
            <a:r>
              <a:rPr lang="en-US"/>
              <a:t>Click to edit Master title style</a:t>
            </a:r>
            <a:endParaRPr/>
          </a:p>
        </p:txBody>
      </p:sp>
      <p:sp>
        <p:nvSpPr>
          <p:cNvPr id="3" name="Text Placeholder 2" hidden="0"/>
          <p:cNvSpPr>
            <a:spLocks noGrp="1"/>
          </p:cNvSpPr>
          <p:nvPr isPhoto="0" userDrawn="0">
            <p:ph type="body" idx="1" hasCustomPrompt="0"/>
          </p:nvPr>
        </p:nvSpPr>
        <p:spPr bwMode="auto">
          <a:xfrm>
            <a:off x="762000" y="2286000"/>
            <a:ext cx="10668000" cy="3818083"/>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hidden="0"/>
          <p:cNvSpPr>
            <a:spLocks noGrp="1"/>
          </p:cNvSpPr>
          <p:nvPr isPhoto="0" userDrawn="0">
            <p:ph type="dt" sz="half" idx="2" hasCustomPrompt="0"/>
          </p:nvPr>
        </p:nvSpPr>
        <p:spPr bwMode="auto">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pPr>
              <a:defRPr/>
            </a:pPr>
            <a:fld id="{76969C88-B244-455D-A017-012B25B1ACDD}" type="datetimeFigureOut">
              <a:rPr lang="en-US"/>
              <a:t/>
            </a:fld>
            <a:endParaRPr lang="en-US"/>
          </a:p>
        </p:txBody>
      </p:sp>
      <p:sp>
        <p:nvSpPr>
          <p:cNvPr id="5" name="Footer Placeholder 4" hidden="0"/>
          <p:cNvSpPr>
            <a:spLocks noGrp="1"/>
          </p:cNvSpPr>
          <p:nvPr isPhoto="0" userDrawn="0">
            <p:ph type="ftr" sz="quarter" idx="3" hasCustomPrompt="0"/>
          </p:nvPr>
        </p:nvSpPr>
        <p:spPr bwMode="auto">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pPr>
              <a:defRPr/>
            </a:pPr>
            <a:endParaRPr lang="en-US"/>
          </a:p>
        </p:txBody>
      </p:sp>
      <p:sp>
        <p:nvSpPr>
          <p:cNvPr id="6" name="Slide Number Placeholder 5" hidden="0"/>
          <p:cNvSpPr>
            <a:spLocks noGrp="1"/>
          </p:cNvSpPr>
          <p:nvPr isPhoto="0" userDrawn="0">
            <p:ph type="sldNum" sz="quarter" idx="4" hasCustomPrompt="0"/>
          </p:nvPr>
        </p:nvSpPr>
        <p:spPr bwMode="auto">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pPr>
              <a:defRPr/>
            </a:pPr>
            <a:fld id="{07CE569E-9B7C-4CB9-AB80-C0841F922CFF}" type="slidenum">
              <a:rPr lang="en-US"/>
              <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125000"/>
        </a:lnSpc>
        <a:spcBef>
          <a:spcPts val="1000"/>
        </a:spcBef>
        <a:buFont typeface="Arial"/>
        <a:buChar char="•"/>
        <a:defRPr sz="2800">
          <a:solidFill>
            <a:schemeClr val="tx1">
              <a:alpha val="70000"/>
            </a:schemeClr>
          </a:solidFill>
          <a:latin typeface="+mn-lt"/>
          <a:ea typeface="+mn-ea"/>
          <a:cs typeface="+mn-cs"/>
        </a:defRPr>
      </a:lvl1pPr>
      <a:lvl2pPr marL="685800" indent="-228600" algn="l" defTabSz="914400">
        <a:lnSpc>
          <a:spcPct val="125000"/>
        </a:lnSpc>
        <a:spcBef>
          <a:spcPts val="500"/>
        </a:spcBef>
        <a:buFont typeface="Arial"/>
        <a:buChar char="•"/>
        <a:defRPr sz="2400">
          <a:solidFill>
            <a:schemeClr val="tx1">
              <a:alpha val="70000"/>
            </a:schemeClr>
          </a:solidFill>
          <a:latin typeface="+mn-lt"/>
          <a:ea typeface="+mn-ea"/>
          <a:cs typeface="+mn-cs"/>
        </a:defRPr>
      </a:lvl2pPr>
      <a:lvl3pPr marL="1143000" indent="-228600" algn="l" defTabSz="914400">
        <a:lnSpc>
          <a:spcPct val="125000"/>
        </a:lnSpc>
        <a:spcBef>
          <a:spcPts val="500"/>
        </a:spcBef>
        <a:buFont typeface="Arial"/>
        <a:buChar char="•"/>
        <a:defRPr sz="2000">
          <a:solidFill>
            <a:schemeClr val="tx1">
              <a:alpha val="70000"/>
            </a:schemeClr>
          </a:solidFill>
          <a:latin typeface="+mn-lt"/>
          <a:ea typeface="+mn-ea"/>
          <a:cs typeface="+mn-cs"/>
        </a:defRPr>
      </a:lvl3pPr>
      <a:lvl4pPr marL="1600200" indent="-228600" algn="l" defTabSz="914400">
        <a:lnSpc>
          <a:spcPct val="125000"/>
        </a:lnSpc>
        <a:spcBef>
          <a:spcPts val="500"/>
        </a:spcBef>
        <a:buFont typeface="Arial"/>
        <a:buChar char="•"/>
        <a:defRPr sz="1800">
          <a:solidFill>
            <a:schemeClr val="tx1">
              <a:alpha val="70000"/>
            </a:schemeClr>
          </a:solidFill>
          <a:latin typeface="+mn-lt"/>
          <a:ea typeface="+mn-ea"/>
          <a:cs typeface="+mn-cs"/>
        </a:defRPr>
      </a:lvl4pPr>
      <a:lvl5pPr marL="2057400" indent="-228600" algn="l" defTabSz="914400">
        <a:lnSpc>
          <a:spcPct val="125000"/>
        </a:lnSpc>
        <a:spcBef>
          <a:spcPts val="500"/>
        </a:spcBef>
        <a:buFont typeface="Arial"/>
        <a:buChar char="•"/>
        <a:defRPr sz="1800">
          <a:solidFill>
            <a:schemeClr val="tx1">
              <a:alpha val="70000"/>
            </a:schemeClr>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rich-friedman.github.io/puzzle/snake/" TargetMode="External"/><Relationship Id="rId3" Type="http://schemas.openxmlformats.org/officeDocument/2006/relationships/hyperlink" Target="https://moodle.up.pt/" TargetMode="External"/><Relationship Id="rId4" Type="http://schemas.openxmlformats.org/officeDocument/2006/relationships/hyperlink" Target="https://pedros.works/chess-snake" TargetMode="External"/><Relationship Id="rId5" Type="http://schemas.openxmlformats.org/officeDocument/2006/relationships/hyperlink" Target="https://docs.python.org/3/"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 /><Relationship Id="rId3" Type="http://schemas.openxmlformats.org/officeDocument/2006/relationships/chart" Target="../charts/chart2.xml" /></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2"/>
        </a:solidFill>
      </p:bgPr>
    </p:bg>
    <p:spTree>
      <p:nvGrpSpPr>
        <p:cNvPr id="1" name="" hidden="0"/>
        <p:cNvGrpSpPr/>
        <p:nvPr isPhoto="0" userDrawn="0"/>
      </p:nvGrpSpPr>
      <p:grpSpPr bwMode="auto">
        <a:xfrm>
          <a:off x="0" y="0"/>
          <a:ext cx="0" cy="0"/>
          <a:chOff x="0" y="0"/>
          <a:chExt cx="0" cy="0"/>
        </a:xfrm>
      </p:grpSpPr>
      <p:sp useBgFill="1">
        <p:nvSpPr>
          <p:cNvPr id="71" name="Rectangle 70" hidden="0"/>
          <p:cNvSpPr>
            <a:spLocks noAdjustHandles="1" noChangeArrowheads="1" noChangeAspect="1" noChangeShapeType="1" noEditPoints="1" noGrp="1" noMove="1" noResize="1" noRot="1" noTextEdit="1"/>
          </p:cNvSpPr>
          <p:nvPr isPhoto="0" userDrawn="0"/>
        </p:nvSpPr>
        <p:spPr bwMode="auto">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en-US"/>
          </a:p>
        </p:txBody>
      </p:sp>
      <p:sp>
        <p:nvSpPr>
          <p:cNvPr id="2" name="Título 1" hidden="0"/>
          <p:cNvSpPr>
            <a:spLocks noGrp="1"/>
          </p:cNvSpPr>
          <p:nvPr isPhoto="0" userDrawn="0">
            <p:ph type="ctrTitle" hasCustomPrompt="0"/>
          </p:nvPr>
        </p:nvSpPr>
        <p:spPr bwMode="auto">
          <a:xfrm>
            <a:off x="6858000" y="1524000"/>
            <a:ext cx="4572000" cy="2286000"/>
          </a:xfrm>
        </p:spPr>
        <p:txBody>
          <a:bodyPr>
            <a:normAutofit/>
          </a:bodyPr>
          <a:lstStyle/>
          <a:p>
            <a:pPr>
              <a:defRPr/>
            </a:pPr>
            <a:r>
              <a:rPr lang="pt-PT" sz="4400" u="sng"/>
              <a:t>Chess Snake </a:t>
            </a:r>
            <a:br>
              <a:rPr lang="pt-PT" sz="4400" u="sng"/>
            </a:br>
            <a:r>
              <a:rPr lang="pt-PT" sz="4400" u="sng"/>
              <a:t>IART Project</a:t>
            </a:r>
            <a:endParaRPr/>
          </a:p>
        </p:txBody>
      </p:sp>
      <p:sp>
        <p:nvSpPr>
          <p:cNvPr id="3" name="Subtítulo 2" hidden="0"/>
          <p:cNvSpPr>
            <a:spLocks noGrp="1"/>
          </p:cNvSpPr>
          <p:nvPr isPhoto="0" userDrawn="0">
            <p:ph type="subTitle" idx="1" hasCustomPrompt="0"/>
          </p:nvPr>
        </p:nvSpPr>
        <p:spPr bwMode="auto">
          <a:xfrm>
            <a:off x="6858000" y="4571999"/>
            <a:ext cx="5049520" cy="1524000"/>
          </a:xfrm>
        </p:spPr>
        <p:txBody>
          <a:bodyPr>
            <a:normAutofit fontScale="92500" lnSpcReduction="10000"/>
          </a:bodyPr>
          <a:lstStyle/>
          <a:p>
            <a:pPr algn="l">
              <a:defRPr/>
            </a:pPr>
            <a:r>
              <a:rPr lang="pt-PT"/>
              <a:t>Carlos Gomes – up201906622</a:t>
            </a:r>
            <a:endParaRPr/>
          </a:p>
          <a:p>
            <a:pPr algn="l">
              <a:defRPr/>
            </a:pPr>
            <a:r>
              <a:rPr lang="pt-PT"/>
              <a:t>Domingos Santos – up201906680</a:t>
            </a:r>
            <a:endParaRPr/>
          </a:p>
          <a:p>
            <a:pPr algn="l">
              <a:defRPr/>
            </a:pPr>
            <a:r>
              <a:rPr lang="pt-PT"/>
              <a:t>Filipe Pinto – up201907747</a:t>
            </a:r>
            <a:endParaRPr/>
          </a:p>
        </p:txBody>
      </p:sp>
      <p:sp>
        <p:nvSpPr>
          <p:cNvPr id="73" name="Freeform: Shape 72" hidden="0"/>
          <p:cNvSpPr>
            <a:spLocks noAdjustHandles="1" noChangeArrowheads="1" noChangeAspect="1" noChangeShapeType="1" noEditPoints="1" noGrp="1" noMove="1" noResize="1" noRot="1" noTextEdit="1"/>
          </p:cNvSpPr>
          <p:nvPr isPhoto="0" userDrawn="0"/>
        </p:nvSpPr>
        <p:spPr bwMode="auto">
          <a:xfrm>
            <a:off x="-8" y="762007"/>
            <a:ext cx="5948806" cy="6095979"/>
          </a:xfrm>
          <a:custGeom>
            <a:avLst/>
            <a:gdLst>
              <a:gd name="connsiteX0" fmla="*/ 1573832 w 5948806"/>
              <a:gd name="connsiteY0" fmla="*/ 765 h 6095979"/>
              <a:gd name="connsiteX1" fmla="*/ 2734663 w 5948806"/>
              <a:gd name="connsiteY1" fmla="*/ 238687 h 6095979"/>
              <a:gd name="connsiteX2" fmla="*/ 5668316 w 5948806"/>
              <a:gd name="connsiteY2" fmla="*/ 3639516 h 6095979"/>
              <a:gd name="connsiteX3" fmla="*/ 5937022 w 5948806"/>
              <a:gd name="connsiteY3" fmla="*/ 5865869 h 6095979"/>
              <a:gd name="connsiteX4" fmla="*/ 5948806 w 5948806"/>
              <a:gd name="connsiteY4" fmla="*/ 6095979 h 6095979"/>
              <a:gd name="connsiteX5" fmla="*/ 0 w 5948806"/>
              <a:gd name="connsiteY5" fmla="*/ 6095979 h 6095979"/>
              <a:gd name="connsiteX6" fmla="*/ 0 w 5948806"/>
              <a:gd name="connsiteY6" fmla="*/ 1621672 h 6095979"/>
              <a:gd name="connsiteX7" fmla="*/ 36310 w 5948806"/>
              <a:gd name="connsiteY7" fmla="*/ 1518814 h 6095979"/>
              <a:gd name="connsiteX8" fmla="*/ 287891 w 5948806"/>
              <a:gd name="connsiteY8" fmla="*/ 956872 h 6095979"/>
              <a:gd name="connsiteX9" fmla="*/ 1573832 w 5948806"/>
              <a:gd name="connsiteY9" fmla="*/ 765 h 609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48806" h="6095979" fill="norm" stroke="1" extrusionOk="0">
                <a:moveTo>
                  <a:pt x="1573832" y="765"/>
                </a:moveTo>
                <a:cubicBezTo>
                  <a:pt x="1940190" y="-10734"/>
                  <a:pt x="2329345" y="109280"/>
                  <a:pt x="2734663" y="238687"/>
                </a:cubicBezTo>
                <a:cubicBezTo>
                  <a:pt x="4118244" y="680647"/>
                  <a:pt x="5296697" y="1302752"/>
                  <a:pt x="5668316" y="3639516"/>
                </a:cubicBezTo>
                <a:cubicBezTo>
                  <a:pt x="5788299" y="4393559"/>
                  <a:pt x="5890546" y="5142244"/>
                  <a:pt x="5937022" y="5865869"/>
                </a:cubicBezTo>
                <a:lnTo>
                  <a:pt x="5948806" y="6095979"/>
                </a:lnTo>
                <a:lnTo>
                  <a:pt x="0" y="6095979"/>
                </a:lnTo>
                <a:lnTo>
                  <a:pt x="0" y="1621672"/>
                </a:lnTo>
                <a:lnTo>
                  <a:pt x="36310" y="1518814"/>
                </a:lnTo>
                <a:cubicBezTo>
                  <a:pt x="109805" y="1321982"/>
                  <a:pt x="192755" y="1133640"/>
                  <a:pt x="287891" y="956872"/>
                </a:cubicBezTo>
                <a:cubicBezTo>
                  <a:pt x="669453" y="247734"/>
                  <a:pt x="1102800" y="15549"/>
                  <a:pt x="1573832" y="76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75" name="Freeform: Shape 74" hidden="0"/>
          <p:cNvSpPr>
            <a:spLocks noAdjustHandles="1" noChangeArrowheads="1" noChangeAspect="1" noChangeShapeType="1" noEditPoints="1" noGrp="1" noMove="1" noResize="1" noRot="1" noTextEdit="1"/>
          </p:cNvSpPr>
          <p:nvPr isPhoto="0" userDrawn="0"/>
        </p:nvSpPr>
        <p:spPr bwMode="auto">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fill="norm" stroke="1" extrusionOk="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venir Next LT Pro Light"/>
            </a:endParaRPr>
          </a:p>
        </p:txBody>
      </p:sp>
      <p:pic>
        <p:nvPicPr>
          <p:cNvPr id="53" name="Imagem 52" descr="Uma imagem com símbolo, exterior, sentado, paragem&#10;&#10;Descrição gerada automaticamente" hidden="0"/>
          <p:cNvPicPr>
            <a:picLocks noChangeAspect="1"/>
          </p:cNvPicPr>
          <p:nvPr isPhoto="0" userDrawn="0"/>
        </p:nvPicPr>
        <p:blipFill>
          <a:blip r:embed="rId2"/>
          <a:stretch/>
        </p:blipFill>
        <p:spPr bwMode="auto">
          <a:xfrm>
            <a:off x="9220561" y="236331"/>
            <a:ext cx="2820437" cy="927611"/>
          </a:xfrm>
          <a:prstGeom prst="rect">
            <a:avLst/>
          </a:prstGeom>
        </p:spPr>
      </p:pic>
      <p:pic>
        <p:nvPicPr>
          <p:cNvPr id="4" name="Picture 2" hidden="0"/>
          <p:cNvPicPr>
            <a:picLocks noChangeAspect="1" noChangeArrowheads="1"/>
          </p:cNvPicPr>
          <p:nvPr isPhoto="0" userDrawn="0"/>
        </p:nvPicPr>
        <p:blipFill>
          <a:blip r:embed="rId3"/>
          <a:stretch/>
        </p:blipFill>
        <p:spPr bwMode="auto">
          <a:xfrm>
            <a:off x="755908" y="2359096"/>
            <a:ext cx="3744416" cy="3736897"/>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a:xfrm>
            <a:off x="263352" y="116632"/>
            <a:ext cx="10668000" cy="1524000"/>
          </a:xfrm>
        </p:spPr>
        <p:txBody>
          <a:bodyPr/>
          <a:lstStyle/>
          <a:p>
            <a:pPr>
              <a:defRPr/>
            </a:pPr>
            <a:r>
              <a:rPr lang="pt-PT"/>
              <a:t>Conclusion</a:t>
            </a:r>
            <a:endParaRPr lang="pt-PT"/>
          </a:p>
        </p:txBody>
      </p:sp>
      <p:sp>
        <p:nvSpPr>
          <p:cNvPr id="3" name="Marcador de Posição de Conteúdo 2" hidden="0"/>
          <p:cNvSpPr>
            <a:spLocks noGrp="1"/>
          </p:cNvSpPr>
          <p:nvPr isPhoto="0" userDrawn="0">
            <p:ph idx="1" hasCustomPrompt="0"/>
          </p:nvPr>
        </p:nvSpPr>
        <p:spPr bwMode="auto">
          <a:xfrm>
            <a:off x="191344" y="1340768"/>
            <a:ext cx="11593288" cy="5400600"/>
          </a:xfrm>
        </p:spPr>
        <p:txBody>
          <a:bodyPr>
            <a:normAutofit fontScale="92500" lnSpcReduction="10000"/>
          </a:bodyPr>
          <a:lstStyle/>
          <a:p>
            <a:pPr>
              <a:defRPr/>
            </a:pPr>
            <a:r>
              <a:rPr lang="en-US" sz="2400" b="0" i="0">
                <a:solidFill>
                  <a:srgbClr val="DCDDDE"/>
                </a:solidFill>
              </a:rPr>
              <a:t>During the elaboration of this project, we were able to study and verify the effectiveness of the implemented algorithms.</a:t>
            </a:r>
            <a:endParaRPr/>
          </a:p>
          <a:p>
            <a:pPr>
              <a:defRPr/>
            </a:pPr>
            <a:r>
              <a:rPr lang="en-US" sz="2400" b="0" i="0">
                <a:solidFill>
                  <a:srgbClr val="DCDDDE"/>
                </a:solidFill>
              </a:rPr>
              <a:t>Considering that this Project mixes interactive and displayable content using </a:t>
            </a:r>
            <a:r>
              <a:rPr lang="en-US" sz="2400" b="0" i="0">
                <a:solidFill>
                  <a:srgbClr val="DCDDDE"/>
                </a:solidFill>
              </a:rPr>
              <a:t>pygame</a:t>
            </a:r>
            <a:r>
              <a:rPr lang="en-US" sz="2400" b="0" i="0">
                <a:solidFill>
                  <a:srgbClr val="DCDDDE"/>
                </a:solidFill>
              </a:rPr>
              <a:t> and artificial intelligence algorithms makes it more engaging.</a:t>
            </a:r>
            <a:endParaRPr/>
          </a:p>
          <a:p>
            <a:pPr>
              <a:defRPr/>
            </a:pPr>
            <a:r>
              <a:rPr lang="en-US" sz="2400">
                <a:solidFill>
                  <a:srgbClr val="DCDDDE"/>
                </a:solidFill>
              </a:rPr>
              <a:t>The most challenging part of this project was to implement the rules of the game due to multiple verifications needed to be done, for example making a simple move. So, for us the game implementation was a little bit more difficult than the algorithms itself.</a:t>
            </a:r>
            <a:endParaRPr lang="en-US" sz="2400" b="0" i="0">
              <a:solidFill>
                <a:srgbClr val="DCDDDE"/>
              </a:solidFill>
            </a:endParaRPr>
          </a:p>
          <a:p>
            <a:pPr>
              <a:defRPr/>
            </a:pPr>
            <a:r>
              <a:rPr lang="en-US" sz="2400" b="0" i="0">
                <a:solidFill>
                  <a:srgbClr val="DCDDDE"/>
                </a:solidFill>
              </a:rPr>
              <a:t>In addiction, this Project helped us getting to know more about the content studied in theoretical and practical classes since we had to investigate ways of sorting out some problems related to rules and algorithm implementations.</a:t>
            </a:r>
            <a:endParaRPr/>
          </a:p>
          <a:p>
            <a:pPr>
              <a:defRPr/>
            </a:pPr>
            <a:r>
              <a:rPr lang="en-US" sz="2400" b="0" i="0">
                <a:solidFill>
                  <a:srgbClr val="DCDDDE"/>
                </a:solidFill>
              </a:rPr>
              <a:t>To sum up, above the complexity of this game and the problems we faced, we consider that the assignment was successfully completed and that all goals were fulfilled.</a:t>
            </a:r>
            <a:endParaRPr/>
          </a:p>
          <a:p>
            <a:pPr marL="0" indent="0">
              <a:buNone/>
              <a:defRPr/>
            </a:pPr>
            <a:endParaRPr lang="pt-PT"/>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pt-PT"/>
              <a:t>References</a:t>
            </a:r>
            <a:endParaRPr lang="pt-PT"/>
          </a:p>
        </p:txBody>
      </p:sp>
      <p:sp>
        <p:nvSpPr>
          <p:cNvPr id="3" name="Marcador de Posição de Conteúdo 2" hidden="0"/>
          <p:cNvSpPr>
            <a:spLocks noGrp="1"/>
          </p:cNvSpPr>
          <p:nvPr isPhoto="0" userDrawn="0">
            <p:ph idx="1" hasCustomPrompt="0"/>
          </p:nvPr>
        </p:nvSpPr>
        <p:spPr bwMode="auto"/>
        <p:txBody>
          <a:bodyPr/>
          <a:lstStyle/>
          <a:p>
            <a:pPr>
              <a:defRPr/>
            </a:pPr>
            <a:r>
              <a:rPr lang="pt-PT" u="sng">
                <a:hlinkClick r:id="rId2" tooltip="https://erich-friedman.github.io/puzzle/snake/"/>
              </a:rPr>
              <a:t>https://erich-friedman.github.io/puzzle/snake/</a:t>
            </a:r>
            <a:endParaRPr lang="pt-PT"/>
          </a:p>
          <a:p>
            <a:pPr>
              <a:defRPr/>
            </a:pPr>
            <a:r>
              <a:rPr lang="pt-PT" u="sng">
                <a:hlinkClick r:id="rId3" tooltip="https://moodle.up.pt/"/>
              </a:rPr>
              <a:t>https://moodle.up.pt/</a:t>
            </a:r>
            <a:r>
              <a:rPr lang="pt-PT"/>
              <a:t> (</a:t>
            </a:r>
            <a:r>
              <a:rPr lang="pt-PT"/>
              <a:t>course</a:t>
            </a:r>
            <a:r>
              <a:rPr lang="pt-PT"/>
              <a:t> files)</a:t>
            </a:r>
            <a:endParaRPr/>
          </a:p>
          <a:p>
            <a:pPr>
              <a:defRPr/>
            </a:pPr>
            <a:r>
              <a:rPr lang="pt-PT" u="sng">
                <a:hlinkClick r:id="rId4" tooltip="https://pedros.works/chess-snake"/>
              </a:rPr>
              <a:t>https://pedros.works/chess-snake</a:t>
            </a:r>
            <a:endParaRPr lang="pt-PT" u="sng"/>
          </a:p>
          <a:p>
            <a:pPr>
              <a:defRPr/>
            </a:pPr>
            <a:r>
              <a:rPr lang="pt-PT" u="sng">
                <a:hlinkClick r:id="rId5" tooltip="https://docs.python.org/3/"/>
              </a:rPr>
              <a:t>Python 3 Documentation</a:t>
            </a:r>
            <a:r>
              <a:rPr lang="pt-PT"/>
              <a:t>;</a:t>
            </a:r>
            <a:endParaRPr/>
          </a:p>
          <a:p>
            <a:pPr>
              <a:defRPr/>
            </a:pPr>
            <a:endParaRPr lang="pt-PT"/>
          </a:p>
          <a:p>
            <a:pPr>
              <a:defRPr/>
            </a:pPr>
            <a:endParaRPr lang="pt-PT"/>
          </a:p>
          <a:p>
            <a:pPr>
              <a:defRPr/>
            </a:pPr>
            <a:endParaRPr lang="pt-PT"/>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pt-PT"/>
              <a:t>Specifications</a:t>
            </a:r>
            <a:endParaRPr/>
          </a:p>
        </p:txBody>
      </p:sp>
      <p:sp>
        <p:nvSpPr>
          <p:cNvPr id="3" name="Marcador de Posição de Conteúdo 2" hidden="0"/>
          <p:cNvSpPr>
            <a:spLocks noGrp="1"/>
          </p:cNvSpPr>
          <p:nvPr isPhoto="0" userDrawn="0">
            <p:ph idx="1" hasCustomPrompt="0"/>
          </p:nvPr>
        </p:nvSpPr>
        <p:spPr bwMode="auto"/>
        <p:txBody>
          <a:bodyPr>
            <a:normAutofit fontScale="70000" lnSpcReduction="20000"/>
          </a:bodyPr>
          <a:lstStyle/>
          <a:p>
            <a:pPr>
              <a:defRPr/>
            </a:pPr>
            <a:r>
              <a:rPr lang="pt-PT"/>
              <a:t>The main goal for this project is to, based on Artificial Inteligence skills and search algorithms, implement a version of the puzzle “Chess Snake”;</a:t>
            </a:r>
            <a:endParaRPr/>
          </a:p>
          <a:p>
            <a:pPr>
              <a:defRPr/>
            </a:pPr>
            <a:r>
              <a:rPr lang="pt-PT"/>
              <a:t>The main goal of the puzzle is to connect the bottom left tile of the board with the top right tile, by creating a path according to some rules;</a:t>
            </a:r>
            <a:endParaRPr/>
          </a:p>
          <a:p>
            <a:pPr>
              <a:defRPr/>
            </a:pPr>
            <a:r>
              <a:rPr lang="pt-PT"/>
              <a:t>The rules are: </a:t>
            </a:r>
            <a:endParaRPr/>
          </a:p>
          <a:p>
            <a:pPr marL="0" indent="0">
              <a:buNone/>
              <a:defRPr/>
            </a:pPr>
            <a:r>
              <a:rPr lang="pt-PT"/>
              <a:t>    - No loops are allowed;</a:t>
            </a:r>
            <a:endParaRPr/>
          </a:p>
          <a:p>
            <a:pPr marL="0" indent="0">
              <a:buNone/>
              <a:defRPr/>
            </a:pPr>
            <a:r>
              <a:rPr lang="pt-PT"/>
              <a:t>    - Each chess piece attacks an equal number of squares of the choose path;</a:t>
            </a:r>
            <a:endParaRPr/>
          </a:p>
          <a:p>
            <a:pPr marL="0" indent="0">
              <a:buNone/>
              <a:defRPr/>
            </a:pPr>
            <a:r>
              <a:rPr lang="pt-PT"/>
              <a:t>    - Pieces may not be crossed by the path;</a:t>
            </a:r>
            <a:endParaRPr/>
          </a:p>
          <a:p>
            <a:pPr marL="0" indent="0">
              <a:buNone/>
              <a:defRPr/>
            </a:pPr>
            <a:r>
              <a:rPr lang="pt-PT"/>
              <a:t>    - The snake cannot touch itself.</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pt-PT"/>
              <a:t>Search</a:t>
            </a:r>
            <a:r>
              <a:rPr lang="pt-PT"/>
              <a:t> </a:t>
            </a:r>
            <a:r>
              <a:rPr lang="pt-PT"/>
              <a:t>Problem</a:t>
            </a:r>
            <a:r>
              <a:rPr lang="pt-PT"/>
              <a:t> </a:t>
            </a:r>
            <a:r>
              <a:rPr lang="pt-PT"/>
              <a:t>Formulation</a:t>
            </a:r>
            <a:endParaRPr lang="pt-PT"/>
          </a:p>
        </p:txBody>
      </p:sp>
      <p:sp>
        <p:nvSpPr>
          <p:cNvPr id="3" name="Marcador de Posição de Conteúdo 2" hidden="0"/>
          <p:cNvSpPr>
            <a:spLocks noGrp="1"/>
          </p:cNvSpPr>
          <p:nvPr isPhoto="0" userDrawn="0">
            <p:ph idx="1" hasCustomPrompt="0"/>
          </p:nvPr>
        </p:nvSpPr>
        <p:spPr bwMode="auto">
          <a:xfrm>
            <a:off x="762000" y="2132856"/>
            <a:ext cx="10668000" cy="4311351"/>
          </a:xfrm>
        </p:spPr>
        <p:txBody>
          <a:bodyPr vertOverflow="overflow" horzOverflow="clip" vert="horz" wrap="square" lIns="91440" tIns="45720" rIns="91440" bIns="45720" numCol="1" spcCol="0" rtlCol="0" fromWordArt="0" anchor="t" anchorCtr="0" forceAA="0" compatLnSpc="0">
            <a:noAutofit/>
          </a:bodyPr>
          <a:lstStyle/>
          <a:p>
            <a:pPr>
              <a:defRPr/>
            </a:pPr>
            <a:r>
              <a:rPr lang="pt-PT" sz="1400"/>
              <a:t>State</a:t>
            </a:r>
            <a:r>
              <a:rPr lang="pt-PT" sz="1400"/>
              <a:t> </a:t>
            </a:r>
            <a:r>
              <a:rPr lang="pt-PT" sz="1400"/>
              <a:t>Representation</a:t>
            </a:r>
            <a:r>
              <a:rPr lang="pt-PT" sz="1400"/>
              <a:t>: </a:t>
            </a:r>
            <a:r>
              <a:rPr lang="pt-PT" sz="1400"/>
              <a:t>The</a:t>
            </a:r>
            <a:r>
              <a:rPr lang="pt-PT" sz="1400"/>
              <a:t> </a:t>
            </a:r>
            <a:r>
              <a:rPr lang="pt-PT" sz="1400"/>
              <a:t>board</a:t>
            </a:r>
            <a:r>
              <a:rPr lang="pt-PT" sz="1400"/>
              <a:t> </a:t>
            </a:r>
            <a:r>
              <a:rPr lang="pt-PT" sz="1400"/>
              <a:t>is</a:t>
            </a:r>
            <a:r>
              <a:rPr lang="pt-PT" sz="1400"/>
              <a:t> </a:t>
            </a:r>
            <a:r>
              <a:rPr lang="pt-PT" sz="1400"/>
              <a:t>represented</a:t>
            </a:r>
            <a:r>
              <a:rPr lang="pt-PT" sz="1400"/>
              <a:t> </a:t>
            </a:r>
            <a:r>
              <a:rPr lang="pt-PT" sz="1400"/>
              <a:t>by</a:t>
            </a:r>
            <a:r>
              <a:rPr lang="pt-PT" sz="1400"/>
              <a:t> a </a:t>
            </a:r>
            <a:r>
              <a:rPr lang="pt-PT" sz="1400"/>
              <a:t>matrix</a:t>
            </a:r>
            <a:r>
              <a:rPr lang="pt-PT" sz="1400"/>
              <a:t> (</a:t>
            </a:r>
            <a:r>
              <a:rPr lang="pt-PT" sz="1400"/>
              <a:t>list</a:t>
            </a:r>
            <a:r>
              <a:rPr lang="pt-PT" sz="1400"/>
              <a:t> </a:t>
            </a:r>
            <a:r>
              <a:rPr lang="pt-PT" sz="1400"/>
              <a:t>of</a:t>
            </a:r>
            <a:r>
              <a:rPr lang="pt-PT" sz="1400"/>
              <a:t> </a:t>
            </a:r>
            <a:r>
              <a:rPr lang="pt-PT" sz="1400"/>
              <a:t>lists</a:t>
            </a:r>
            <a:r>
              <a:rPr lang="pt-PT" sz="1400"/>
              <a:t>), </a:t>
            </a:r>
            <a:r>
              <a:rPr lang="pt-PT" sz="1400"/>
              <a:t>start</a:t>
            </a:r>
            <a:r>
              <a:rPr lang="pt-PT" sz="1400"/>
              <a:t> </a:t>
            </a:r>
            <a:r>
              <a:rPr lang="pt-PT" sz="1400"/>
              <a:t>and</a:t>
            </a:r>
            <a:r>
              <a:rPr lang="pt-PT" sz="1400"/>
              <a:t> </a:t>
            </a:r>
            <a:r>
              <a:rPr lang="pt-PT" sz="1400"/>
              <a:t>end</a:t>
            </a:r>
            <a:r>
              <a:rPr lang="pt-PT" sz="1400"/>
              <a:t> tile are </a:t>
            </a:r>
            <a:r>
              <a:rPr lang="pt-PT" sz="1400"/>
              <a:t>represented</a:t>
            </a:r>
            <a:r>
              <a:rPr lang="pt-PT" sz="1400"/>
              <a:t> </a:t>
            </a:r>
            <a:r>
              <a:rPr lang="pt-PT" sz="1400"/>
              <a:t>by</a:t>
            </a:r>
            <a:r>
              <a:rPr lang="pt-PT" sz="1400"/>
              <a:t> </a:t>
            </a:r>
            <a:r>
              <a:rPr lang="pt-PT" sz="1400"/>
              <a:t>the</a:t>
            </a:r>
            <a:r>
              <a:rPr lang="pt-PT" sz="1400"/>
              <a:t> </a:t>
            </a:r>
            <a:r>
              <a:rPr lang="pt-PT" sz="1400"/>
              <a:t>char</a:t>
            </a:r>
            <a:r>
              <a:rPr lang="pt-PT" sz="1400"/>
              <a:t> ‘s’ </a:t>
            </a:r>
            <a:r>
              <a:rPr lang="pt-PT" sz="1400"/>
              <a:t>and</a:t>
            </a:r>
            <a:r>
              <a:rPr lang="pt-PT" sz="1400"/>
              <a:t> ‘f’, </a:t>
            </a:r>
            <a:r>
              <a:rPr lang="pt-PT" sz="1400"/>
              <a:t>respectively</a:t>
            </a:r>
            <a:r>
              <a:rPr lang="pt-PT" sz="1400"/>
              <a:t>, </a:t>
            </a:r>
            <a:r>
              <a:rPr lang="pt-PT" sz="1400"/>
              <a:t>each</a:t>
            </a:r>
            <a:r>
              <a:rPr lang="pt-PT" sz="1400"/>
              <a:t> </a:t>
            </a:r>
            <a:r>
              <a:rPr lang="pt-PT" sz="1400"/>
              <a:t>chess</a:t>
            </a:r>
            <a:r>
              <a:rPr lang="pt-PT" sz="1400"/>
              <a:t> </a:t>
            </a:r>
            <a:r>
              <a:rPr lang="pt-PT" sz="1400"/>
              <a:t>piece</a:t>
            </a:r>
            <a:r>
              <a:rPr lang="pt-PT" sz="1400"/>
              <a:t> </a:t>
            </a:r>
            <a:r>
              <a:rPr lang="pt-PT" sz="1400"/>
              <a:t>is</a:t>
            </a:r>
            <a:r>
              <a:rPr lang="pt-PT" sz="1400"/>
              <a:t> </a:t>
            </a:r>
            <a:r>
              <a:rPr lang="pt-PT" sz="1400"/>
              <a:t>also</a:t>
            </a:r>
            <a:r>
              <a:rPr lang="pt-PT" sz="1400"/>
              <a:t> </a:t>
            </a:r>
            <a:r>
              <a:rPr lang="pt-PT" sz="1400"/>
              <a:t>represented</a:t>
            </a:r>
            <a:r>
              <a:rPr lang="pt-PT" sz="1400"/>
              <a:t> </a:t>
            </a:r>
            <a:r>
              <a:rPr lang="pt-PT" sz="1400"/>
              <a:t>by</a:t>
            </a:r>
            <a:r>
              <a:rPr lang="pt-PT" sz="1400"/>
              <a:t> a </a:t>
            </a:r>
            <a:r>
              <a:rPr lang="pt-PT" sz="1400"/>
              <a:t>char</a:t>
            </a:r>
            <a:r>
              <a:rPr lang="pt-PT" sz="1400"/>
              <a:t> (king – k, queen – q, </a:t>
            </a:r>
            <a:r>
              <a:rPr lang="pt-PT" sz="1400"/>
              <a:t>bishop</a:t>
            </a:r>
            <a:r>
              <a:rPr lang="pt-PT" sz="1400"/>
              <a:t> – b, </a:t>
            </a:r>
            <a:r>
              <a:rPr lang="pt-PT" sz="1400"/>
              <a:t>knigth</a:t>
            </a:r>
            <a:r>
              <a:rPr lang="pt-PT" sz="1400"/>
              <a:t> – n, </a:t>
            </a:r>
            <a:r>
              <a:rPr lang="pt-PT" sz="1400"/>
              <a:t>rook</a:t>
            </a:r>
            <a:r>
              <a:rPr lang="pt-PT" sz="1400"/>
              <a:t> –r </a:t>
            </a:r>
            <a:r>
              <a:rPr lang="pt-PT" sz="1400"/>
              <a:t>and</a:t>
            </a:r>
            <a:r>
              <a:rPr lang="pt-PT" sz="1400"/>
              <a:t> </a:t>
            </a:r>
            <a:r>
              <a:rPr lang="pt-PT" sz="1400"/>
              <a:t>pawn</a:t>
            </a:r>
            <a:r>
              <a:rPr lang="pt-PT" sz="1400"/>
              <a:t> - p) </a:t>
            </a:r>
            <a:r>
              <a:rPr lang="pt-PT" sz="1400"/>
              <a:t>the</a:t>
            </a:r>
            <a:r>
              <a:rPr lang="pt-PT" sz="1400"/>
              <a:t> </a:t>
            </a:r>
            <a:r>
              <a:rPr lang="pt-PT" sz="1400"/>
              <a:t>path</a:t>
            </a:r>
            <a:r>
              <a:rPr lang="pt-PT" sz="1400"/>
              <a:t> tiles are </a:t>
            </a:r>
            <a:r>
              <a:rPr lang="pt-PT" sz="1400"/>
              <a:t>represented</a:t>
            </a:r>
            <a:r>
              <a:rPr lang="pt-PT" sz="1400"/>
              <a:t> </a:t>
            </a:r>
            <a:r>
              <a:rPr lang="pt-PT" sz="1400"/>
              <a:t>with</a:t>
            </a:r>
            <a:r>
              <a:rPr lang="pt-PT" sz="1400"/>
              <a:t> a 1 </a:t>
            </a:r>
            <a:r>
              <a:rPr lang="pt-PT" sz="1400"/>
              <a:t>and</a:t>
            </a:r>
            <a:r>
              <a:rPr lang="pt-PT" sz="1400"/>
              <a:t> </a:t>
            </a:r>
            <a:r>
              <a:rPr lang="pt-PT" sz="1400"/>
              <a:t>the</a:t>
            </a:r>
            <a:r>
              <a:rPr lang="pt-PT" sz="1400"/>
              <a:t> </a:t>
            </a:r>
            <a:r>
              <a:rPr lang="pt-PT" sz="1400"/>
              <a:t>empty</a:t>
            </a:r>
            <a:r>
              <a:rPr lang="pt-PT" sz="1400"/>
              <a:t> tiles </a:t>
            </a:r>
            <a:r>
              <a:rPr lang="pt-PT" sz="1400"/>
              <a:t>with</a:t>
            </a:r>
            <a:r>
              <a:rPr lang="pt-PT" sz="1400"/>
              <a:t> a 0. Each chess piece has its own type and position as well as a counter that counts each time it attacks the snake, a list containing all the positions where it can attack. Every tile has a position (x, y) to store the corresponding index of the matrix  and theres also a snake object which stores the path selected.</a:t>
            </a:r>
            <a:endParaRPr sz="1400"/>
          </a:p>
          <a:p>
            <a:pPr>
              <a:defRPr/>
            </a:pPr>
            <a:r>
              <a:rPr lang="pt-PT" sz="1400"/>
              <a:t>Initial state: The initial state is represented with the given chess tiles defined in the board, the start and finish tiles well-marked, snake path with the initial tile and cost stars at 0  .</a:t>
            </a:r>
            <a:endParaRPr sz="1400"/>
          </a:p>
          <a:p>
            <a:pPr>
              <a:defRPr/>
            </a:pPr>
            <a:r>
              <a:rPr lang="pt-PT" sz="1400"/>
              <a:t>Final </a:t>
            </a:r>
            <a:r>
              <a:rPr lang="pt-PT" sz="1400"/>
              <a:t>state</a:t>
            </a:r>
            <a:r>
              <a:rPr lang="pt-PT" sz="1400"/>
              <a:t>: </a:t>
            </a:r>
            <a:r>
              <a:rPr lang="pt-PT" sz="1400"/>
              <a:t>state</a:t>
            </a:r>
            <a:r>
              <a:rPr lang="pt-PT" sz="1400"/>
              <a:t> </a:t>
            </a:r>
            <a:r>
              <a:rPr lang="pt-PT" sz="1400"/>
              <a:t>with</a:t>
            </a:r>
            <a:r>
              <a:rPr lang="pt-PT" sz="1400"/>
              <a:t> a </a:t>
            </a:r>
            <a:r>
              <a:rPr lang="pt-PT" sz="1400"/>
              <a:t>chosen</a:t>
            </a:r>
            <a:r>
              <a:rPr lang="pt-PT" sz="1400"/>
              <a:t> </a:t>
            </a:r>
            <a:r>
              <a:rPr lang="pt-PT" sz="1400"/>
              <a:t>path</a:t>
            </a:r>
            <a:r>
              <a:rPr lang="pt-PT" sz="1400"/>
              <a:t> </a:t>
            </a:r>
            <a:r>
              <a:rPr lang="pt-PT" sz="1400"/>
              <a:t>which</a:t>
            </a:r>
            <a:r>
              <a:rPr lang="pt-PT" sz="1400"/>
              <a:t> </a:t>
            </a:r>
            <a:r>
              <a:rPr lang="pt-PT" sz="1400"/>
              <a:t>may</a:t>
            </a:r>
            <a:r>
              <a:rPr lang="pt-PT" sz="1400"/>
              <a:t> </a:t>
            </a:r>
            <a:r>
              <a:rPr lang="pt-PT" sz="1400"/>
              <a:t>follow</a:t>
            </a:r>
            <a:r>
              <a:rPr lang="pt-PT" sz="1400"/>
              <a:t> </a:t>
            </a:r>
            <a:r>
              <a:rPr lang="pt-PT" sz="1400"/>
              <a:t>the</a:t>
            </a:r>
            <a:r>
              <a:rPr lang="pt-PT" sz="1400"/>
              <a:t> rules </a:t>
            </a:r>
            <a:r>
              <a:rPr lang="pt-PT" sz="1400"/>
              <a:t>defined</a:t>
            </a:r>
            <a:r>
              <a:rPr lang="pt-PT" sz="1400"/>
              <a:t> in </a:t>
            </a:r>
            <a:r>
              <a:rPr lang="pt-PT" sz="1400"/>
              <a:t>the</a:t>
            </a:r>
            <a:r>
              <a:rPr lang="pt-PT" sz="1400"/>
              <a:t> game </a:t>
            </a:r>
            <a:r>
              <a:rPr lang="pt-PT" sz="1400"/>
              <a:t>description</a:t>
            </a:r>
            <a:r>
              <a:rPr lang="pt-PT" sz="1400"/>
              <a:t>. So it will be a matrix similiar with the initial state but, in this case, with the tiles representing the solution path marked with a 1.</a:t>
            </a:r>
            <a:endParaRPr sz="1400"/>
          </a:p>
          <a:p>
            <a:pPr>
              <a:defRPr/>
            </a:pPr>
            <a:r>
              <a:rPr lang="pt-PT" sz="1400"/>
              <a:t>Solution Cost – Each move costs 1, so the final cost will be the total length of the snake. </a:t>
            </a:r>
            <a:endParaRPr/>
          </a:p>
          <a:p>
            <a:pPr>
              <a:defRPr/>
            </a:pPr>
            <a:r>
              <a:rPr lang="pt-PT" sz="1400"/>
              <a:t>Heuristic – As the main goal of the puzzle is to find a way to connect the 2 </a:t>
            </a:r>
            <a:r>
              <a:rPr lang="pt-PT" sz="1400"/>
              <a:t>edges</a:t>
            </a:r>
            <a:r>
              <a:rPr lang="pt-PT" sz="1400"/>
              <a:t> </a:t>
            </a:r>
            <a:r>
              <a:rPr lang="pt-PT" sz="1400"/>
              <a:t>of</a:t>
            </a:r>
            <a:r>
              <a:rPr lang="pt-PT" sz="1400"/>
              <a:t> the board, an heuristic function can be defined as the remaining Manhattan distance from the current snake block to the finish tile, the largest difference between the chess piece with most attacks and the one with least attacks or a combination of both</a:t>
            </a:r>
            <a:endParaRPr sz="1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321112" y="-211963"/>
            <a:ext cx="10668000" cy="1524000"/>
          </a:xfrm>
        </p:spPr>
        <p:txBody>
          <a:bodyPr/>
          <a:lstStyle/>
          <a:p>
            <a:pPr>
              <a:defRPr/>
            </a:pPr>
            <a:r>
              <a:rPr lang="pt-PT"/>
              <a:t>Search Problem Formulation</a:t>
            </a:r>
            <a:endParaRPr/>
          </a:p>
        </p:txBody>
      </p:sp>
      <p:graphicFrame>
        <p:nvGraphicFramePr>
          <p:cNvPr id="4" name="Table 5" hidden="0"/>
          <p:cNvGraphicFramePr>
            <a:graphicFrameLocks xmlns:a="http://schemas.openxmlformats.org/drawingml/2006/main" noGrp="1"/>
          </p:cNvGraphicFramePr>
          <p:nvPr isPhoto="0" userDrawn="0"/>
        </p:nvGraphicFramePr>
        <p:xfrm>
          <a:off x="3119823" y="854138"/>
          <a:ext cx="8751065" cy="5410200"/>
        </p:xfrm>
        <a:graphic>
          <a:graphicData uri="http://schemas.openxmlformats.org/drawingml/2006/table">
            <a:tbl>
              <a:tblPr firstRow="1" firstCol="0" lastRow="0" lastCol="0" bandRow="1" bandCol="0">
                <a:tableStyleId>{0F74126A-0570-74A2-849E-5AD907545DB3}</a:tableStyleId>
              </a:tblPr>
              <a:tblGrid>
                <a:gridCol w="1057086"/>
                <a:gridCol w="3586543"/>
                <a:gridCol w="3163708"/>
                <a:gridCol w="943728"/>
              </a:tblGrid>
              <a:tr h="152840">
                <a:tc>
                  <a:txBody>
                    <a:bodyPr/>
                    <a:p>
                      <a:pPr algn="ctr">
                        <a:defRPr/>
                      </a:pPr>
                      <a:r>
                        <a:rPr lang="en-GB" sz="1400"/>
                        <a:t>Operators</a:t>
                      </a:r>
                      <a:endParaRPr lang="pt-PT" sz="1400"/>
                    </a:p>
                  </a:txBody>
                  <a:tcPr/>
                </a:tc>
                <a:tc>
                  <a:txBody>
                    <a:bodyPr/>
                    <a:p>
                      <a:pPr algn="ctr">
                        <a:defRPr/>
                      </a:pPr>
                      <a:r>
                        <a:rPr lang="en-GB" sz="1400"/>
                        <a:t>Pre-condition</a:t>
                      </a:r>
                      <a:endParaRPr lang="pt-PT" sz="1400"/>
                    </a:p>
                  </a:txBody>
                  <a:tcPr/>
                </a:tc>
                <a:tc>
                  <a:txBody>
                    <a:bodyPr/>
                    <a:p>
                      <a:pPr algn="ctr">
                        <a:defRPr/>
                      </a:pPr>
                      <a:r>
                        <a:rPr lang="en-GB" sz="1400"/>
                        <a:t>Effects</a:t>
                      </a:r>
                      <a:endParaRPr lang="pt-PT" sz="1400"/>
                    </a:p>
                  </a:txBody>
                  <a:tcPr/>
                </a:tc>
                <a:tc>
                  <a:txBody>
                    <a:bodyPr/>
                    <a:p>
                      <a:pPr algn="ctr">
                        <a:defRPr/>
                      </a:pPr>
                      <a:r>
                        <a:rPr lang="en-GB" sz="1400"/>
                        <a:t>Cost</a:t>
                      </a:r>
                      <a:endParaRPr lang="pt-PT" sz="1400"/>
                    </a:p>
                  </a:txBody>
                  <a:tcPr/>
                </a:tc>
              </a:tr>
              <a:tr h="895531">
                <a:tc>
                  <a:txBody>
                    <a:bodyPr/>
                    <a:p>
                      <a:pPr algn="ctr">
                        <a:defRPr/>
                      </a:pPr>
                      <a:r>
                        <a:rPr lang="en-GB" sz="1100"/>
                        <a:t>Move up</a:t>
                      </a:r>
                      <a:endParaRPr lang="pt-PT" sz="1100"/>
                    </a:p>
                  </a:txBody>
                  <a:tcPr/>
                </a:tc>
                <a:tc>
                  <a:txBody>
                    <a:bodyPr/>
                    <a:p>
                      <a:pPr>
                        <a:defRPr/>
                      </a:pPr>
                      <a:r>
                        <a:rPr lang="en-GB" sz="1100"/>
                        <a:t>- The above tile of the last piece of the snake is empty ( no chess piece nor snake piece);</a:t>
                      </a:r>
                      <a:endParaRPr sz="1400"/>
                    </a:p>
                    <a:p>
                      <a:pPr>
                        <a:defRPr/>
                      </a:pPr>
                      <a:r>
                        <a:rPr lang="en-GB" sz="1100"/>
                        <a:t>- The last tile of the snake is not on the top row.</a:t>
                      </a:r>
                      <a:endParaRPr lang="en-GB" sz="1100"/>
                    </a:p>
                    <a:p>
                      <a:pPr>
                        <a:defRPr/>
                      </a:pPr>
                      <a:r>
                        <a:rPr lang="en-GB" sz="1100" b="0" i="0" u="none" strike="noStrike" cap="none" spc="0">
                          <a:solidFill>
                            <a:schemeClr val="dk1"/>
                          </a:solidFill>
                          <a:latin typeface="+mn-lt"/>
                          <a:ea typeface="+mn-ea"/>
                          <a:cs typeface="+mn-cs"/>
                        </a:rPr>
                        <a:t>- The 5 adjacent tiles (including diagonal) are not another snake block</a:t>
                      </a:r>
                      <a:endParaRPr lang="pt-PT" sz="1100"/>
                    </a:p>
                  </a:txBody>
                  <a:tcPr/>
                </a:tc>
                <a:tc>
                  <a:txBody>
                    <a:bodyPr/>
                    <a:p>
                      <a:pPr marL="285750" indent="-285750">
                        <a:buFontTx/>
                        <a:buChar char="-"/>
                        <a:defRPr/>
                      </a:pPr>
                      <a:r>
                        <a:rPr lang="en-GB" sz="1100"/>
                        <a:t>The above tile of the last piece of the snake is now part of the path too;</a:t>
                      </a:r>
                      <a:endParaRPr sz="1400"/>
                    </a:p>
                    <a:p>
                      <a:pPr marL="285750" indent="-285750">
                        <a:buFontTx/>
                        <a:buChar char="-"/>
                        <a:defRPr/>
                      </a:pPr>
                      <a:r>
                        <a:rPr lang="en-GB" sz="1100"/>
                        <a:t>Update matrix’s values. (x, y-1) changes to 1.</a:t>
                      </a:r>
                      <a:endParaRPr/>
                    </a:p>
                    <a:p>
                      <a:pPr marL="285750" indent="-285750">
                        <a:buFontTx/>
                        <a:buChar char="-"/>
                        <a:defRPr/>
                      </a:pPr>
                      <a:r>
                        <a:rPr lang="en-GB" sz="1100"/>
                        <a:t>Updates the snake path</a:t>
                      </a:r>
                      <a:endParaRPr/>
                    </a:p>
                    <a:p>
                      <a:pPr marL="285750" indent="-285750">
                        <a:buFontTx/>
                        <a:buChar char="-"/>
                        <a:defRPr/>
                      </a:pPr>
                      <a:r>
                        <a:rPr lang="en-GB" sz="1100"/>
                        <a:t>Cost +=1</a:t>
                      </a:r>
                      <a:endParaRPr/>
                    </a:p>
                    <a:p>
                      <a:pPr marL="285750" indent="-285750">
                        <a:buFontTx/>
                        <a:buChar char="-"/>
                        <a:defRPr/>
                      </a:pPr>
                      <a:r>
                        <a:rPr lang="en-GB" sz="1100"/>
                        <a:t>Current position is now (x,y-1)</a:t>
                      </a:r>
                      <a:endParaRPr lang="pt-PT" sz="1100"/>
                    </a:p>
                  </a:txBody>
                  <a:tcPr/>
                </a:tc>
                <a:tc>
                  <a:txBody>
                    <a:bodyPr/>
                    <a:p>
                      <a:pPr algn="ctr">
                        <a:defRPr/>
                      </a:pPr>
                      <a:r>
                        <a:rPr lang="en-GB" sz="1100"/>
                        <a:t>1</a:t>
                      </a:r>
                      <a:endParaRPr lang="pt-PT" sz="1100"/>
                    </a:p>
                  </a:txBody>
                  <a:tcPr/>
                </a:tc>
              </a:tr>
              <a:tr h="1225462">
                <a:tc>
                  <a:txBody>
                    <a:bodyPr/>
                    <a:p>
                      <a:pPr marL="0" marR="0" lvl="0" indent="0" algn="ctr" defTabSz="914400">
                        <a:lnSpc>
                          <a:spcPct val="100000"/>
                        </a:lnSpc>
                        <a:spcBef>
                          <a:spcPts val="0"/>
                        </a:spcBef>
                        <a:spcAft>
                          <a:spcPts val="0"/>
                        </a:spcAft>
                        <a:buClrTx/>
                        <a:buSzTx/>
                        <a:buFontTx/>
                        <a:buNone/>
                        <a:defRPr/>
                      </a:pPr>
                      <a:r>
                        <a:rPr lang="en-GB" sz="1100"/>
                        <a:t>Move Down</a:t>
                      </a:r>
                      <a:endParaRPr lang="pt-PT" sz="1100"/>
                    </a:p>
                    <a:p>
                      <a:pPr algn="ctr">
                        <a:defRPr/>
                      </a:pPr>
                      <a:endParaRPr lang="pt-PT" sz="1100"/>
                    </a:p>
                  </a:txBody>
                  <a:tcPr/>
                </a:tc>
                <a:tc>
                  <a:txBody>
                    <a:bodyPr/>
                    <a:p>
                      <a:pPr>
                        <a:defRPr/>
                      </a:pPr>
                      <a:r>
                        <a:rPr lang="en-GB" sz="1100"/>
                        <a:t>- The tile on the bottom of the last piece of the snake is empty (no chess piece nor snake piece);</a:t>
                      </a:r>
                      <a:endParaRPr sz="1400"/>
                    </a:p>
                    <a:p>
                      <a:pPr>
                        <a:defRPr/>
                      </a:pPr>
                      <a:r>
                        <a:rPr lang="en-GB" sz="1100"/>
                        <a:t>- The last tile of the snake is not on the last row.</a:t>
                      </a:r>
                      <a:endParaRPr lang="en-GB" sz="1100"/>
                    </a:p>
                    <a:p>
                      <a:pPr>
                        <a:defRPr/>
                      </a:pPr>
                      <a:r>
                        <a:rPr lang="en-GB" sz="1100" b="0" i="0" u="none" strike="noStrike" cap="none" spc="0">
                          <a:solidFill>
                            <a:schemeClr val="dk1"/>
                          </a:solidFill>
                          <a:latin typeface="+mn-lt"/>
                          <a:ea typeface="+mn-ea"/>
                          <a:cs typeface="+mn-cs"/>
                        </a:rPr>
                        <a:t>- </a:t>
                      </a:r>
                      <a:r>
                        <a:rPr lang="en-GB" sz="1100" b="0" i="0" u="none" strike="noStrike" cap="none" spc="0">
                          <a:solidFill>
                            <a:schemeClr val="dk1"/>
                          </a:solidFill>
                          <a:latin typeface="Avenir Next LT Pro"/>
                          <a:ea typeface="Arial"/>
                          <a:cs typeface="Arial"/>
                        </a:rPr>
                        <a:t> The 5 adjacent tiles (including diagonal) are not another snake block</a:t>
                      </a:r>
                      <a:endParaRPr lang="pt-PT" sz="1100"/>
                    </a:p>
                  </a:txBody>
                  <a:tcPr/>
                </a:tc>
                <a:tc>
                  <a:txBody>
                    <a:bodyPr/>
                    <a:p>
                      <a:pPr marL="285750" marR="0" lvl="0" indent="-285750" algn="l" defTabSz="914400">
                        <a:lnSpc>
                          <a:spcPct val="100000"/>
                        </a:lnSpc>
                        <a:spcBef>
                          <a:spcPts val="0"/>
                        </a:spcBef>
                        <a:spcAft>
                          <a:spcPts val="0"/>
                        </a:spcAft>
                        <a:buClrTx/>
                        <a:buSzTx/>
                        <a:buFontTx/>
                        <a:buChar char="-"/>
                        <a:defRPr/>
                      </a:pPr>
                      <a:r>
                        <a:rPr lang="en-GB" sz="1100"/>
                        <a:t>The tile on the bottom of the last piece of the snake is now part of the path too;</a:t>
                      </a:r>
                      <a:endParaRPr sz="1400"/>
                    </a:p>
                    <a:p>
                      <a:pPr marL="285750" marR="0" lvl="0" indent="-285750" algn="l" defTabSz="914400">
                        <a:lnSpc>
                          <a:spcPct val="100000"/>
                        </a:lnSpc>
                        <a:spcBef>
                          <a:spcPts val="0"/>
                        </a:spcBef>
                        <a:spcAft>
                          <a:spcPts val="0"/>
                        </a:spcAft>
                        <a:buClrTx/>
                        <a:buSzTx/>
                        <a:buFontTx/>
                        <a:buChar char="-"/>
                        <a:defRPr/>
                      </a:pPr>
                      <a:r>
                        <a:rPr lang="en-GB" sz="1100"/>
                        <a:t>Update matrix’s values. (x, y+1) changes to 1.</a:t>
                      </a:r>
                      <a:endParaRPr/>
                    </a:p>
                    <a:p>
                      <a:pPr marL="285750" indent="-285750">
                        <a:buFontTx/>
                        <a:buChar char="-"/>
                        <a:defRPr/>
                      </a:pPr>
                      <a:r>
                        <a:rPr lang="en-GB" sz="1100"/>
                        <a:t>Updates the snake path</a:t>
                      </a:r>
                      <a:endParaRPr/>
                    </a:p>
                    <a:p>
                      <a:pPr marL="285750" indent="-285750">
                        <a:buFontTx/>
                        <a:buChar char="-"/>
                        <a:defRPr/>
                      </a:pPr>
                      <a:r>
                        <a:rPr lang="en-GB" sz="1100"/>
                        <a:t>Cost +=1</a:t>
                      </a:r>
                      <a:endParaRPr/>
                    </a:p>
                    <a:p>
                      <a:pPr marL="285750" indent="-285750">
                        <a:buFontTx/>
                        <a:buChar char="-"/>
                        <a:defRPr/>
                      </a:pPr>
                      <a:r>
                        <a:rPr lang="en-GB" sz="1100"/>
                        <a:t>Current position is now (x,y-1)</a:t>
                      </a:r>
                      <a:endParaRPr lang="pt-PT" sz="1100"/>
                    </a:p>
                  </a:txBody>
                  <a:tcPr/>
                </a:tc>
                <a:tc>
                  <a:txBody>
                    <a:bodyPr/>
                    <a:p>
                      <a:pPr algn="ctr">
                        <a:defRPr/>
                      </a:pPr>
                      <a:r>
                        <a:rPr lang="en-GB" sz="1100"/>
                        <a:t>1</a:t>
                      </a:r>
                      <a:endParaRPr lang="pt-PT" sz="1100"/>
                    </a:p>
                  </a:txBody>
                  <a:tcPr/>
                </a:tc>
              </a:tr>
              <a:tr h="916647">
                <a:tc>
                  <a:txBody>
                    <a:bodyPr/>
                    <a:p>
                      <a:pPr marL="0" marR="0" lvl="0" indent="0" algn="ctr" defTabSz="914400">
                        <a:lnSpc>
                          <a:spcPct val="100000"/>
                        </a:lnSpc>
                        <a:spcBef>
                          <a:spcPts val="0"/>
                        </a:spcBef>
                        <a:spcAft>
                          <a:spcPts val="0"/>
                        </a:spcAft>
                        <a:buClrTx/>
                        <a:buSzTx/>
                        <a:buFontTx/>
                        <a:buNone/>
                        <a:defRPr/>
                      </a:pPr>
                      <a:r>
                        <a:rPr lang="en-GB" sz="1100"/>
                        <a:t>Move Left</a:t>
                      </a:r>
                      <a:endParaRPr lang="pt-PT" sz="1100"/>
                    </a:p>
                    <a:p>
                      <a:pPr algn="ctr">
                        <a:defRPr/>
                      </a:pPr>
                      <a:endParaRPr lang="pt-PT" sz="1100"/>
                    </a:p>
                  </a:txBody>
                  <a:tcPr/>
                </a:tc>
                <a:tc>
                  <a:txBody>
                    <a:bodyPr/>
                    <a:p>
                      <a:pPr>
                        <a:defRPr/>
                      </a:pPr>
                      <a:r>
                        <a:rPr lang="en-GB" sz="1100"/>
                        <a:t>- The tile on the left of the last piece of the snake is empty ( no chess piece nor snake piece);</a:t>
                      </a:r>
                      <a:endParaRPr sz="1400"/>
                    </a:p>
                    <a:p>
                      <a:pPr>
                        <a:defRPr/>
                      </a:pPr>
                      <a:r>
                        <a:rPr lang="en-GB" sz="1100"/>
                        <a:t>- The last tile of the snake is not on the first column.</a:t>
                      </a:r>
                      <a:endParaRPr lang="en-GB" sz="1100"/>
                    </a:p>
                    <a:p>
                      <a:pPr>
                        <a:defRPr/>
                      </a:pPr>
                      <a:r>
                        <a:rPr lang="en-GB" sz="1100" b="0" i="0" u="none" strike="noStrike" cap="none" spc="0">
                          <a:solidFill>
                            <a:schemeClr val="dk1"/>
                          </a:solidFill>
                          <a:latin typeface="+mn-lt"/>
                          <a:ea typeface="+mn-ea"/>
                          <a:cs typeface="+mn-cs"/>
                        </a:rPr>
                        <a:t>- </a:t>
                      </a:r>
                      <a:r>
                        <a:rPr lang="en-GB" sz="1100" b="0" i="0" u="none" strike="noStrike" cap="none" spc="0">
                          <a:solidFill>
                            <a:schemeClr val="dk1"/>
                          </a:solidFill>
                          <a:latin typeface="Avenir Next LT Pro"/>
                          <a:ea typeface="Arial"/>
                          <a:cs typeface="Arial"/>
                        </a:rPr>
                        <a:t> The 5 adjacent tiles (including diagonal) are not another snake block</a:t>
                      </a:r>
                      <a:endParaRPr lang="pt-PT" sz="1100"/>
                    </a:p>
                  </a:txBody>
                  <a:tcPr/>
                </a:tc>
                <a:tc>
                  <a:txBody>
                    <a:bodyPr/>
                    <a:p>
                      <a:pPr marL="285750" marR="0" lvl="0" indent="-285750" algn="l" defTabSz="914400">
                        <a:lnSpc>
                          <a:spcPct val="100000"/>
                        </a:lnSpc>
                        <a:spcBef>
                          <a:spcPts val="0"/>
                        </a:spcBef>
                        <a:spcAft>
                          <a:spcPts val="0"/>
                        </a:spcAft>
                        <a:buClrTx/>
                        <a:buSzTx/>
                        <a:buFontTx/>
                        <a:buChar char="-"/>
                        <a:defRPr/>
                      </a:pPr>
                      <a:r>
                        <a:rPr lang="en-GB" sz="1100"/>
                        <a:t>The tile on the left of the snake is now part of the path too;</a:t>
                      </a:r>
                      <a:endParaRPr sz="1400"/>
                    </a:p>
                    <a:p>
                      <a:pPr marL="285750" indent="-285750">
                        <a:buFontTx/>
                        <a:buChar char="-"/>
                        <a:defRPr/>
                      </a:pPr>
                      <a:r>
                        <a:rPr lang="en-GB" sz="1100"/>
                        <a:t>Update matrix’s values. (x-1, y) changes to 1. </a:t>
                      </a:r>
                      <a:endParaRPr/>
                    </a:p>
                    <a:p>
                      <a:pPr marL="285750" indent="-285750">
                        <a:buFontTx/>
                        <a:buChar char="-"/>
                        <a:defRPr/>
                      </a:pPr>
                      <a:r>
                        <a:rPr lang="en-GB" sz="1100"/>
                        <a:t>Updates the snake path</a:t>
                      </a:r>
                      <a:endParaRPr/>
                    </a:p>
                    <a:p>
                      <a:pPr marL="285750" indent="-285750">
                        <a:buFontTx/>
                        <a:buChar char="-"/>
                        <a:defRPr/>
                      </a:pPr>
                      <a:r>
                        <a:rPr lang="en-GB" sz="1100"/>
                        <a:t>Cost +=1</a:t>
                      </a:r>
                      <a:endParaRPr/>
                    </a:p>
                    <a:p>
                      <a:pPr marL="285750" indent="-285750">
                        <a:buFontTx/>
                        <a:buChar char="-"/>
                        <a:defRPr/>
                      </a:pPr>
                      <a:r>
                        <a:rPr lang="en-GB" sz="1100"/>
                        <a:t>Current position is now (x,y-1)</a:t>
                      </a:r>
                      <a:endParaRPr lang="pt-PT" sz="1100"/>
                    </a:p>
                  </a:txBody>
                  <a:tcPr/>
                </a:tc>
                <a:tc>
                  <a:txBody>
                    <a:bodyPr/>
                    <a:p>
                      <a:pPr marL="0" marR="0" lvl="0" indent="0" algn="ctr" defTabSz="914400">
                        <a:lnSpc>
                          <a:spcPct val="100000"/>
                        </a:lnSpc>
                        <a:spcBef>
                          <a:spcPts val="0"/>
                        </a:spcBef>
                        <a:spcAft>
                          <a:spcPts val="0"/>
                        </a:spcAft>
                        <a:buClrTx/>
                        <a:buSzTx/>
                        <a:buFontTx/>
                        <a:buNone/>
                        <a:defRPr/>
                      </a:pPr>
                      <a:r>
                        <a:rPr lang="en-GB" sz="1100"/>
                        <a:t>1</a:t>
                      </a:r>
                      <a:endParaRPr lang="pt-PT" sz="1100"/>
                    </a:p>
                  </a:txBody>
                  <a:tcPr/>
                </a:tc>
              </a:tr>
              <a:tr h="1060497">
                <a:tc>
                  <a:txBody>
                    <a:bodyPr/>
                    <a:p>
                      <a:pPr marL="0" marR="0" lvl="0" indent="0" algn="ctr" defTabSz="914400">
                        <a:lnSpc>
                          <a:spcPct val="100000"/>
                        </a:lnSpc>
                        <a:spcBef>
                          <a:spcPts val="0"/>
                        </a:spcBef>
                        <a:spcAft>
                          <a:spcPts val="0"/>
                        </a:spcAft>
                        <a:buClrTx/>
                        <a:buSzTx/>
                        <a:buFontTx/>
                        <a:buNone/>
                        <a:defRPr/>
                      </a:pPr>
                      <a:r>
                        <a:rPr lang="en-GB" sz="1100"/>
                        <a:t>Move Right</a:t>
                      </a:r>
                      <a:endParaRPr lang="pt-PT" sz="1100"/>
                    </a:p>
                    <a:p>
                      <a:pPr algn="ctr">
                        <a:defRPr/>
                      </a:pPr>
                      <a:endParaRPr lang="pt-PT" sz="1100"/>
                    </a:p>
                  </a:txBody>
                  <a:tcPr/>
                </a:tc>
                <a:tc>
                  <a:txBody>
                    <a:bodyPr/>
                    <a:p>
                      <a:pPr>
                        <a:defRPr/>
                      </a:pPr>
                      <a:r>
                        <a:rPr lang="en-GB" sz="1100"/>
                        <a:t>- The tile on the right of the last piece of the snake is empty ( no chess piece nor snake piece);</a:t>
                      </a:r>
                      <a:endParaRPr sz="1400"/>
                    </a:p>
                    <a:p>
                      <a:pPr>
                        <a:defRPr/>
                      </a:pPr>
                      <a:r>
                        <a:rPr lang="en-GB" sz="1100"/>
                        <a:t>- The last tile of the snake is not on the last column.</a:t>
                      </a:r>
                      <a:endParaRPr lang="en-GB" sz="1100"/>
                    </a:p>
                    <a:p>
                      <a:pPr>
                        <a:defRPr/>
                      </a:pPr>
                      <a:r>
                        <a:rPr lang="en-GB" sz="1100" b="0" i="0" u="none" strike="noStrike" cap="none" spc="0">
                          <a:solidFill>
                            <a:schemeClr val="dk1"/>
                          </a:solidFill>
                          <a:latin typeface="+mn-lt"/>
                          <a:ea typeface="+mn-ea"/>
                          <a:cs typeface="+mn-cs"/>
                        </a:rPr>
                        <a:t>- </a:t>
                      </a:r>
                      <a:r>
                        <a:rPr lang="en-GB" sz="1100" b="0" i="0" u="none" strike="noStrike" cap="none" spc="0">
                          <a:solidFill>
                            <a:schemeClr val="dk1"/>
                          </a:solidFill>
                          <a:latin typeface="Avenir Next LT Pro"/>
                          <a:ea typeface="Arial"/>
                          <a:cs typeface="Arial"/>
                        </a:rPr>
                        <a:t> The 5 adjacent tiles (including diagonal) are not another snake block</a:t>
                      </a:r>
                      <a:endParaRPr lang="pt-PT" sz="1100"/>
                    </a:p>
                  </a:txBody>
                  <a:tcPr/>
                </a:tc>
                <a:tc>
                  <a:txBody>
                    <a:bodyPr/>
                    <a:p>
                      <a:pPr marL="0" marR="0" lvl="0" indent="0" algn="l" defTabSz="914400">
                        <a:lnSpc>
                          <a:spcPct val="100000"/>
                        </a:lnSpc>
                        <a:spcBef>
                          <a:spcPts val="0"/>
                        </a:spcBef>
                        <a:spcAft>
                          <a:spcPts val="0"/>
                        </a:spcAft>
                        <a:buClrTx/>
                        <a:buSzTx/>
                        <a:buFontTx/>
                        <a:buNone/>
                        <a:defRPr/>
                      </a:pPr>
                      <a:r>
                        <a:rPr lang="en-GB" sz="1100"/>
                        <a:t>- The tile on the right of the snake is now part of the path too;</a:t>
                      </a:r>
                      <a:endParaRPr sz="1400"/>
                    </a:p>
                    <a:p>
                      <a:pPr marL="0" marR="0" lvl="0" indent="0" algn="l" defTabSz="914400">
                        <a:lnSpc>
                          <a:spcPct val="100000"/>
                        </a:lnSpc>
                        <a:spcBef>
                          <a:spcPts val="0"/>
                        </a:spcBef>
                        <a:spcAft>
                          <a:spcPts val="0"/>
                        </a:spcAft>
                        <a:buClrTx/>
                        <a:buSzTx/>
                        <a:buFontTx/>
                        <a:buNone/>
                        <a:defRPr/>
                      </a:pPr>
                      <a:r>
                        <a:rPr lang="en-GB" sz="1100"/>
                        <a:t>- Update matrix’s values. (x+1, y) changes to 1.</a:t>
                      </a:r>
                      <a:endParaRPr/>
                    </a:p>
                    <a:p>
                      <a:pPr marL="285750" indent="-285750">
                        <a:buFontTx/>
                        <a:buChar char="-"/>
                        <a:defRPr/>
                      </a:pPr>
                      <a:r>
                        <a:rPr lang="en-GB" sz="1100"/>
                        <a:t>Updates the snake path</a:t>
                      </a:r>
                      <a:endParaRPr/>
                    </a:p>
                    <a:p>
                      <a:pPr marL="285750" indent="-285750">
                        <a:buFontTx/>
                        <a:buChar char="-"/>
                        <a:defRPr/>
                      </a:pPr>
                      <a:r>
                        <a:rPr lang="en-GB" sz="1100"/>
                        <a:t>Cost +=1</a:t>
                      </a:r>
                      <a:endParaRPr/>
                    </a:p>
                    <a:p>
                      <a:pPr marL="285750" indent="-285750">
                        <a:buFontTx/>
                        <a:buChar char="-"/>
                        <a:defRPr/>
                      </a:pPr>
                      <a:r>
                        <a:rPr lang="en-GB" sz="1100"/>
                        <a:t>Current position is now (x,y-1)</a:t>
                      </a:r>
                      <a:endParaRPr lang="pt-PT" sz="1100"/>
                    </a:p>
                  </a:txBody>
                  <a:tcPr/>
                </a:tc>
                <a:tc>
                  <a:txBody>
                    <a:bodyPr/>
                    <a:p>
                      <a:pPr algn="ctr">
                        <a:defRPr/>
                      </a:pPr>
                      <a:r>
                        <a:rPr lang="en-GB" sz="1100"/>
                        <a:t>1</a:t>
                      </a:r>
                      <a:endParaRPr lang="pt-PT" sz="1100"/>
                    </a:p>
                  </a:txBody>
                  <a:tcPr/>
                </a:tc>
              </a:tr>
            </a:tbl>
          </a:graphicData>
        </a:graphic>
      </p:graphicFrame>
      <p:sp>
        <p:nvSpPr>
          <p:cNvPr id="8" name="Marcador de Posição de Conteúdo 2" hidden="0"/>
          <p:cNvSpPr>
            <a:spLocks noGrp="1"/>
          </p:cNvSpPr>
          <p:nvPr isPhoto="0" userDrawn="0">
            <p:ph idx="1" hasCustomPrompt="0"/>
          </p:nvPr>
        </p:nvSpPr>
        <p:spPr bwMode="auto">
          <a:xfrm>
            <a:off x="549504" y="1453148"/>
            <a:ext cx="2341927" cy="608203"/>
          </a:xfrm>
        </p:spPr>
        <p:txBody>
          <a:bodyPr>
            <a:normAutofit/>
          </a:bodyPr>
          <a:lstStyle/>
          <a:p>
            <a:pPr>
              <a:defRPr/>
            </a:pPr>
            <a:r>
              <a:rPr lang="pt-PT"/>
              <a:t>Operators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pt-PT"/>
              <a:t>Implementation</a:t>
            </a:r>
            <a:endParaRPr/>
          </a:p>
        </p:txBody>
      </p:sp>
      <p:sp>
        <p:nvSpPr>
          <p:cNvPr id="3" name="Marcador de Posição de Conteúdo 2" hidden="0"/>
          <p:cNvSpPr>
            <a:spLocks noGrp="1"/>
          </p:cNvSpPr>
          <p:nvPr isPhoto="0" userDrawn="0">
            <p:ph idx="1" hasCustomPrompt="0"/>
          </p:nvPr>
        </p:nvSpPr>
        <p:spPr bwMode="auto"/>
        <p:txBody>
          <a:bodyPr>
            <a:normAutofit fontScale="70000" lnSpcReduction="20000"/>
          </a:bodyPr>
          <a:lstStyle/>
          <a:p>
            <a:pPr>
              <a:defRPr/>
            </a:pPr>
            <a:r>
              <a:rPr lang="pt-PT"/>
              <a:t>Prefered Languages: Python.</a:t>
            </a:r>
            <a:endParaRPr/>
          </a:p>
          <a:p>
            <a:pPr>
              <a:defRPr/>
            </a:pPr>
            <a:r>
              <a:rPr lang="pt-PT"/>
              <a:t>Data structures: </a:t>
            </a:r>
            <a:r>
              <a:rPr lang="pt-PT" b="1"/>
              <a:t>astar</a:t>
            </a:r>
            <a:r>
              <a:rPr lang="pt-PT"/>
              <a:t> (</a:t>
            </a:r>
            <a:r>
              <a:rPr lang="en-US"/>
              <a:t>A class used to implement a-star algorithm</a:t>
            </a:r>
            <a:r>
              <a:rPr lang="pt-PT"/>
              <a:t>), </a:t>
            </a:r>
            <a:r>
              <a:rPr lang="pt-PT" b="1"/>
              <a:t>board</a:t>
            </a:r>
            <a:r>
              <a:rPr lang="pt-PT"/>
              <a:t> (</a:t>
            </a:r>
            <a:r>
              <a:rPr lang="en-US"/>
              <a:t>A class used to implement the game logic and its status), </a:t>
            </a:r>
            <a:r>
              <a:rPr lang="en-US" b="1"/>
              <a:t>dfs</a:t>
            </a:r>
            <a:r>
              <a:rPr lang="en-US"/>
              <a:t> (A class used to implement the </a:t>
            </a:r>
            <a:r>
              <a:rPr lang="en-US"/>
              <a:t>dfs</a:t>
            </a:r>
            <a:r>
              <a:rPr lang="en-US"/>
              <a:t> algorithm), </a:t>
            </a:r>
            <a:r>
              <a:rPr lang="en-US" b="1"/>
              <a:t>display</a:t>
            </a:r>
            <a:r>
              <a:rPr lang="en-US"/>
              <a:t> (A class used to implement graphic interface using </a:t>
            </a:r>
            <a:r>
              <a:rPr lang="en-US"/>
              <a:t>pygame</a:t>
            </a:r>
            <a:r>
              <a:rPr lang="en-US"/>
              <a:t>), </a:t>
            </a:r>
            <a:r>
              <a:rPr lang="en-US" b="1"/>
              <a:t>greedy</a:t>
            </a:r>
            <a:r>
              <a:rPr lang="en-US"/>
              <a:t> (A class used to implement Greedy algorithm), </a:t>
            </a:r>
            <a:r>
              <a:rPr lang="en-US" b="1"/>
              <a:t>menu</a:t>
            </a:r>
            <a:r>
              <a:rPr lang="en-US"/>
              <a:t> (A class used to implement the menu in the terminal), </a:t>
            </a:r>
            <a:r>
              <a:rPr lang="en-US" b="1"/>
              <a:t>pieces</a:t>
            </a:r>
            <a:r>
              <a:rPr lang="en-US"/>
              <a:t> (A class used to represent the chess piece), </a:t>
            </a:r>
            <a:r>
              <a:rPr lang="en-US" b="1"/>
              <a:t>snake</a:t>
            </a:r>
            <a:r>
              <a:rPr lang="en-US"/>
              <a:t> (A class used to represent the snake/path) and </a:t>
            </a:r>
            <a:r>
              <a:rPr lang="en-US" b="1"/>
              <a:t>state</a:t>
            </a:r>
            <a:r>
              <a:rPr lang="en-US"/>
              <a:t> (A class used to represent a game state for algorithms).</a:t>
            </a:r>
            <a:endParaRPr lang="pt-PT"/>
          </a:p>
          <a:p>
            <a:pPr>
              <a:defRPr/>
            </a:pPr>
            <a:r>
              <a:rPr lang="pt-PT"/>
              <a:t>The initial state is defined by reading the saved text files with board information.</a:t>
            </a:r>
            <a:endParaRPr/>
          </a:p>
          <a:p>
            <a:pPr>
              <a:defRPr/>
            </a:pPr>
            <a:r>
              <a:rPr lang="pt-PT"/>
              <a:t>Implemented libraries: numpy, pygame</a:t>
            </a:r>
            <a:endParaRPr/>
          </a:p>
          <a:p>
            <a:pPr>
              <a:defRPr/>
            </a:pPr>
            <a:endParaRPr lang="pt-PT"/>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pt-PT"/>
              <a:t>Approach</a:t>
            </a:r>
            <a:endParaRPr lang="pt-PT"/>
          </a:p>
        </p:txBody>
      </p:sp>
      <p:sp>
        <p:nvSpPr>
          <p:cNvPr id="3" name="Marcador de Posição de Conteúdo 2" hidden="0"/>
          <p:cNvSpPr>
            <a:spLocks noGrp="1"/>
          </p:cNvSpPr>
          <p:nvPr isPhoto="0" userDrawn="0">
            <p:ph idx="1" hasCustomPrompt="0"/>
          </p:nvPr>
        </p:nvSpPr>
        <p:spPr bwMode="auto"/>
        <p:txBody>
          <a:bodyPr>
            <a:normAutofit fontScale="47500" lnSpcReduction="20000"/>
          </a:bodyPr>
          <a:lstStyle/>
          <a:p>
            <a:pPr>
              <a:defRPr/>
            </a:pPr>
            <a:r>
              <a:rPr lang="pt-PT"/>
              <a:t>The game allows two possible interactions between user and machine. </a:t>
            </a:r>
            <a:r>
              <a:rPr lang="pt-PT" b="1"/>
              <a:t>First</a:t>
            </a:r>
            <a:r>
              <a:rPr lang="pt-PT"/>
              <a:t>, we developed a single player mode, where the user can create his own path and then check if it is correct or not based on the game’s rules;</a:t>
            </a:r>
            <a:endParaRPr/>
          </a:p>
          <a:p>
            <a:pPr>
              <a:defRPr/>
            </a:pPr>
            <a:r>
              <a:rPr lang="pt-PT" b="1"/>
              <a:t>Then</a:t>
            </a:r>
            <a:r>
              <a:rPr lang="pt-PT"/>
              <a:t>, we created an AI mode, that based on chosen level, generates a correct answer, using many algorithms such as:</a:t>
            </a:r>
            <a:endParaRPr/>
          </a:p>
          <a:p>
            <a:pPr lvl="1">
              <a:defRPr/>
            </a:pPr>
            <a:r>
              <a:rPr lang="pt-PT"/>
              <a:t>DFS, </a:t>
            </a:r>
            <a:r>
              <a:rPr lang="pt-PT"/>
              <a:t>Greedy</a:t>
            </a:r>
            <a:r>
              <a:rPr lang="pt-PT"/>
              <a:t> </a:t>
            </a:r>
            <a:r>
              <a:rPr lang="pt-PT"/>
              <a:t>and</a:t>
            </a:r>
            <a:r>
              <a:rPr lang="pt-PT"/>
              <a:t> </a:t>
            </a:r>
            <a:r>
              <a:rPr lang="pt-PT"/>
              <a:t>A-Star</a:t>
            </a:r>
            <a:r>
              <a:rPr lang="pt-PT"/>
              <a:t> (</a:t>
            </a:r>
            <a:r>
              <a:rPr lang="pt-PT"/>
              <a:t>these</a:t>
            </a:r>
            <a:r>
              <a:rPr lang="pt-PT"/>
              <a:t> </a:t>
            </a:r>
            <a:r>
              <a:rPr lang="pt-PT"/>
              <a:t>last</a:t>
            </a:r>
            <a:r>
              <a:rPr lang="pt-PT"/>
              <a:t> 2 </a:t>
            </a:r>
            <a:r>
              <a:rPr lang="pt-PT"/>
              <a:t>featuring</a:t>
            </a:r>
            <a:r>
              <a:rPr lang="pt-PT"/>
              <a:t> 3 </a:t>
            </a:r>
            <a:r>
              <a:rPr lang="pt-PT"/>
              <a:t>distinct</a:t>
            </a:r>
            <a:r>
              <a:rPr lang="pt-PT"/>
              <a:t> </a:t>
            </a:r>
            <a:r>
              <a:rPr lang="pt-PT"/>
              <a:t>heuristics</a:t>
            </a:r>
            <a:r>
              <a:rPr lang="pt-PT"/>
              <a:t>) to </a:t>
            </a:r>
            <a:r>
              <a:rPr lang="pt-PT"/>
              <a:t>calculate</a:t>
            </a:r>
            <a:r>
              <a:rPr lang="pt-PT"/>
              <a:t> </a:t>
            </a:r>
            <a:r>
              <a:rPr lang="pt-PT"/>
              <a:t>the</a:t>
            </a:r>
            <a:r>
              <a:rPr lang="pt-PT"/>
              <a:t> </a:t>
            </a:r>
            <a:r>
              <a:rPr lang="pt-PT"/>
              <a:t>best</a:t>
            </a:r>
            <a:r>
              <a:rPr lang="pt-PT"/>
              <a:t> </a:t>
            </a:r>
            <a:r>
              <a:rPr lang="pt-PT"/>
              <a:t>path</a:t>
            </a:r>
            <a:r>
              <a:rPr lang="pt-PT"/>
              <a:t> </a:t>
            </a:r>
            <a:r>
              <a:rPr lang="pt-PT"/>
              <a:t>from</a:t>
            </a:r>
            <a:r>
              <a:rPr lang="pt-PT"/>
              <a:t> </a:t>
            </a:r>
            <a:r>
              <a:rPr lang="pt-PT"/>
              <a:t>Start</a:t>
            </a:r>
            <a:r>
              <a:rPr lang="pt-PT"/>
              <a:t> Tile to Final Tile. </a:t>
            </a:r>
            <a:r>
              <a:rPr lang="pt-PT"/>
              <a:t>Each</a:t>
            </a:r>
            <a:r>
              <a:rPr lang="pt-PT"/>
              <a:t> </a:t>
            </a:r>
            <a:r>
              <a:rPr lang="pt-PT"/>
              <a:t>one</a:t>
            </a:r>
            <a:r>
              <a:rPr lang="pt-PT"/>
              <a:t> </a:t>
            </a:r>
            <a:r>
              <a:rPr lang="pt-PT"/>
              <a:t>had</a:t>
            </a:r>
            <a:r>
              <a:rPr lang="pt-PT"/>
              <a:t> a </a:t>
            </a:r>
            <a:r>
              <a:rPr lang="pt-PT"/>
              <a:t>different</a:t>
            </a:r>
            <a:r>
              <a:rPr lang="pt-PT"/>
              <a:t> performance </a:t>
            </a:r>
            <a:r>
              <a:rPr lang="pt-PT"/>
              <a:t>that</a:t>
            </a:r>
            <a:r>
              <a:rPr lang="pt-PT"/>
              <a:t> </a:t>
            </a:r>
            <a:r>
              <a:rPr lang="pt-PT"/>
              <a:t>will</a:t>
            </a:r>
            <a:r>
              <a:rPr lang="pt-PT"/>
              <a:t> </a:t>
            </a:r>
            <a:r>
              <a:rPr lang="pt-PT"/>
              <a:t>be</a:t>
            </a:r>
            <a:r>
              <a:rPr lang="pt-PT"/>
              <a:t> </a:t>
            </a:r>
            <a:r>
              <a:rPr lang="pt-PT"/>
              <a:t>analyzed</a:t>
            </a:r>
            <a:r>
              <a:rPr lang="pt-PT"/>
              <a:t> later.</a:t>
            </a:r>
            <a:endParaRPr/>
          </a:p>
          <a:p>
            <a:pPr>
              <a:defRPr/>
            </a:pPr>
            <a:r>
              <a:rPr lang="pt-PT"/>
              <a:t> </a:t>
            </a:r>
            <a:r>
              <a:rPr lang="pt-PT" b="1"/>
              <a:t>Evaluation Function</a:t>
            </a:r>
            <a:r>
              <a:rPr lang="pt-PT"/>
              <a:t>: The path created from the start until the of end file should respect the rules such as the non existance of collisions between snake blocks, chess pieces may not be crossed by the path ( both evaluated in the course of the search) and each chess piece attacks an equal number of squares of the choose path (calculated when the end tile is reached; if ok returns otherwise continues the search);</a:t>
            </a:r>
            <a:endParaRPr/>
          </a:p>
          <a:p>
            <a:pPr>
              <a:defRPr/>
            </a:pPr>
            <a:r>
              <a:rPr lang="pt-PT" b="1"/>
              <a:t>Heuristics</a:t>
            </a:r>
            <a:r>
              <a:rPr lang="pt-PT"/>
              <a:t>: For the AI mode, heuristics were important for implementing A-star and Greedy Algorithms and to generate the solution more efficiently:</a:t>
            </a:r>
            <a:endParaRPr/>
          </a:p>
          <a:p>
            <a:pPr lvl="1">
              <a:defRPr/>
            </a:pPr>
            <a:r>
              <a:rPr lang="pt-PT"/>
              <a:t>Heuristic 1: Manhattan Distance;</a:t>
            </a:r>
            <a:endParaRPr/>
          </a:p>
          <a:p>
            <a:pPr lvl="1">
              <a:defRPr/>
            </a:pPr>
            <a:r>
              <a:rPr lang="pt-PT"/>
              <a:t>Heuristic 2: </a:t>
            </a:r>
            <a:r>
              <a:rPr lang="en-US">
                <a:solidFill>
                  <a:srgbClr val="D4D4D4"/>
                </a:solidFill>
              </a:rPr>
              <a:t>Maximum Chess Piece Attacks Difference ( we want the attacks to be as close as possible )</a:t>
            </a:r>
            <a:endParaRPr/>
          </a:p>
          <a:p>
            <a:pPr lvl="1">
              <a:defRPr/>
            </a:pPr>
            <a:r>
              <a:rPr lang="pt-PT"/>
              <a:t>Heuristic 3: Manhattan Distance + </a:t>
            </a:r>
            <a:r>
              <a:rPr lang="en-US">
                <a:solidFill>
                  <a:srgbClr val="D4D4D4"/>
                </a:solidFill>
              </a:rPr>
              <a:t>Maximum Chess Piece Attacks Difference</a:t>
            </a:r>
            <a:endParaRPr/>
          </a:p>
          <a:p>
            <a:pPr lvl="1">
              <a:defRPr/>
            </a:pPr>
            <a:r>
              <a:rPr lang="en-US">
                <a:solidFill>
                  <a:srgbClr val="D4D4D4"/>
                </a:solidFill>
              </a:rPr>
              <a:t>Note: For the A-Star algorithm we used the function f ( f (n) = g(n) + h(n)) where g is the total cost (path distance) and h was the chosen heuristic.</a:t>
            </a:r>
            <a:endParaRPr lang="pt-PT"/>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a:xfrm>
            <a:off x="762000" y="192867"/>
            <a:ext cx="10668000" cy="1524000"/>
          </a:xfrm>
        </p:spPr>
        <p:txBody>
          <a:bodyPr/>
          <a:lstStyle/>
          <a:p>
            <a:pPr>
              <a:defRPr/>
            </a:pPr>
            <a:r>
              <a:rPr lang="pt-PT"/>
              <a:t>Results</a:t>
            </a:r>
            <a:endParaRPr lang="pt-PT"/>
          </a:p>
        </p:txBody>
      </p:sp>
      <p:graphicFrame>
        <p:nvGraphicFramePr>
          <p:cNvPr id="7" name="Marcador de Posição de Conteúdo 3" hidden="0"/>
          <p:cNvGraphicFramePr>
            <a:graphicFrameLocks xmlns:a="http://schemas.openxmlformats.org/drawingml/2006/main"/>
          </p:cNvGraphicFramePr>
          <p:nvPr isPhoto="0" userDrawn="0"/>
        </p:nvGraphicFramePr>
        <p:xfrm>
          <a:off x="412776" y="1696442"/>
          <a:ext cx="5544616" cy="3600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Marcador de Posição de Conteúdo 3" hidden="0"/>
          <p:cNvGraphicFramePr>
            <a:graphicFrameLocks xmlns:a="http://schemas.openxmlformats.org/drawingml/2006/main"/>
          </p:cNvGraphicFramePr>
          <p:nvPr isPhoto="0" userDrawn="0"/>
        </p:nvGraphicFramePr>
        <p:xfrm>
          <a:off x="6312024" y="1700808"/>
          <a:ext cx="5544616" cy="3600400"/>
        </p:xfrm>
        <a:graphic>
          <a:graphicData uri="http://schemas.openxmlformats.org/drawingml/2006/chart">
            <c:chart xmlns:c="http://schemas.openxmlformats.org/drawingml/2006/chart" xmlns:r="http://schemas.openxmlformats.org/officeDocument/2006/relationships" r:id="rId3"/>
          </a:graphicData>
        </a:graphic>
      </p:graphicFrame>
      <p:sp>
        <p:nvSpPr>
          <p:cNvPr id="10" name="CaixaDeTexto 9" hidden="0"/>
          <p:cNvSpPr txBox="1"/>
          <p:nvPr isPhoto="0" userDrawn="0"/>
        </p:nvSpPr>
        <p:spPr bwMode="auto">
          <a:xfrm>
            <a:off x="412776" y="5350711"/>
            <a:ext cx="5237312" cy="646331"/>
          </a:xfrm>
          <a:prstGeom prst="rect">
            <a:avLst/>
          </a:prstGeom>
          <a:noFill/>
        </p:spPr>
        <p:txBody>
          <a:bodyPr wrap="square">
            <a:spAutoFit/>
          </a:bodyPr>
          <a:lstStyle/>
          <a:p>
            <a:pPr>
              <a:defRPr/>
            </a:pPr>
            <a:r>
              <a:rPr lang="en-US"/>
              <a:t>Graphic 1: Time that each algorithm takes to solve the puzzle</a:t>
            </a:r>
            <a:endParaRPr/>
          </a:p>
        </p:txBody>
      </p:sp>
      <p:sp>
        <p:nvSpPr>
          <p:cNvPr id="11" name="CaixaDeTexto 10" hidden="0"/>
          <p:cNvSpPr txBox="1"/>
          <p:nvPr isPhoto="0" userDrawn="0"/>
        </p:nvSpPr>
        <p:spPr bwMode="auto">
          <a:xfrm>
            <a:off x="6279666" y="5350710"/>
            <a:ext cx="5237312" cy="646331"/>
          </a:xfrm>
          <a:prstGeom prst="rect">
            <a:avLst/>
          </a:prstGeom>
          <a:noFill/>
        </p:spPr>
        <p:txBody>
          <a:bodyPr wrap="square">
            <a:spAutoFit/>
          </a:bodyPr>
          <a:lstStyle/>
          <a:p>
            <a:pPr>
              <a:defRPr/>
            </a:pPr>
            <a:r>
              <a:rPr lang="en-US"/>
              <a:t>Graphic 2: Number of nodes that each algorithm visits to solve the puzzle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pt-PT"/>
              <a:t>Statistics</a:t>
            </a:r>
            <a:r>
              <a:rPr lang="pt-PT"/>
              <a:t> – </a:t>
            </a:r>
            <a:r>
              <a:rPr lang="pt-PT"/>
              <a:t>Algorithm</a:t>
            </a:r>
            <a:r>
              <a:rPr lang="pt-PT"/>
              <a:t> </a:t>
            </a:r>
            <a:r>
              <a:rPr lang="pt-PT"/>
              <a:t>analysis</a:t>
            </a:r>
            <a:endParaRPr lang="pt-PT"/>
          </a:p>
        </p:txBody>
      </p:sp>
      <p:sp>
        <p:nvSpPr>
          <p:cNvPr id="3" name="Marcador de Posição de Conteúdo 2" hidden="0"/>
          <p:cNvSpPr>
            <a:spLocks noGrp="1"/>
          </p:cNvSpPr>
          <p:nvPr isPhoto="0" userDrawn="0">
            <p:ph idx="1" hasCustomPrompt="0"/>
          </p:nvPr>
        </p:nvSpPr>
        <p:spPr bwMode="auto">
          <a:xfrm>
            <a:off x="407368" y="2060848"/>
            <a:ext cx="11377264" cy="4043235"/>
          </a:xfrm>
        </p:spPr>
        <p:txBody>
          <a:bodyPr>
            <a:normAutofit fontScale="70000" lnSpcReduction="20000"/>
          </a:bodyPr>
          <a:lstStyle/>
          <a:p>
            <a:pPr marL="0" indent="0">
              <a:buNone/>
              <a:defRPr/>
            </a:pPr>
            <a:r>
              <a:rPr lang="pt-PT"/>
              <a:t>Analysing the results obtained for each algorithm, we observe that:</a:t>
            </a:r>
            <a:endParaRPr/>
          </a:p>
          <a:p>
            <a:pPr>
              <a:defRPr/>
            </a:pPr>
            <a:r>
              <a:rPr lang="pt-PT"/>
              <a:t>DFS has, on average, the biggest number of expanded nodes, which results on more memory used;</a:t>
            </a:r>
            <a:endParaRPr/>
          </a:p>
          <a:p>
            <a:pPr>
              <a:defRPr/>
            </a:pPr>
            <a:r>
              <a:rPr lang="pt-PT"/>
              <a:t>Greedy is the fastest in execution time and has the lowest number of expanded nodes;</a:t>
            </a:r>
            <a:endParaRPr/>
          </a:p>
          <a:p>
            <a:pPr>
              <a:defRPr/>
            </a:pPr>
            <a:r>
              <a:rPr lang="pt-PT"/>
              <a:t>A-star is the most incosistent algorithm in terms of execution time, although for expanded nodes is the DFS algorithm;</a:t>
            </a:r>
            <a:endParaRPr/>
          </a:p>
          <a:p>
            <a:pPr>
              <a:defRPr/>
            </a:pPr>
            <a:r>
              <a:rPr lang="pt-PT"/>
              <a:t>One condition that could affect the results are the order of nodes are expanded. We used a simple list with all 4 possible moves (Up, Down, Left, Right) and the order that each move is used may allow different execution times with some puzzles being faster and others slower.</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pt-PT"/>
              <a:t>Statistics</a:t>
            </a:r>
            <a:r>
              <a:rPr lang="pt-PT"/>
              <a:t> – </a:t>
            </a:r>
            <a:r>
              <a:rPr lang="pt-PT"/>
              <a:t>Heuristic</a:t>
            </a:r>
            <a:r>
              <a:rPr lang="pt-PT"/>
              <a:t> </a:t>
            </a:r>
            <a:r>
              <a:rPr lang="pt-PT"/>
              <a:t>analysis</a:t>
            </a:r>
            <a:endParaRPr lang="pt-PT"/>
          </a:p>
        </p:txBody>
      </p:sp>
      <p:sp>
        <p:nvSpPr>
          <p:cNvPr id="3" name="Marcador de Posição de Conteúdo 2" hidden="0"/>
          <p:cNvSpPr>
            <a:spLocks noGrp="1"/>
          </p:cNvSpPr>
          <p:nvPr isPhoto="0" userDrawn="0">
            <p:ph idx="1" hasCustomPrompt="0"/>
          </p:nvPr>
        </p:nvSpPr>
        <p:spPr bwMode="auto">
          <a:xfrm>
            <a:off x="407368" y="2132856"/>
            <a:ext cx="11305256" cy="3971227"/>
          </a:xfrm>
        </p:spPr>
        <p:txBody>
          <a:bodyPr>
            <a:normAutofit fontScale="92500" lnSpcReduction="20000"/>
          </a:bodyPr>
          <a:lstStyle/>
          <a:p>
            <a:pPr marL="0" indent="0">
              <a:buNone/>
              <a:defRPr/>
            </a:pPr>
            <a:r>
              <a:rPr lang="pt-PT"/>
              <a:t>Analysing</a:t>
            </a:r>
            <a:r>
              <a:rPr lang="pt-PT"/>
              <a:t> </a:t>
            </a:r>
            <a:r>
              <a:rPr lang="pt-PT"/>
              <a:t>the</a:t>
            </a:r>
            <a:r>
              <a:rPr lang="pt-PT"/>
              <a:t> </a:t>
            </a:r>
            <a:r>
              <a:rPr lang="pt-PT"/>
              <a:t>results</a:t>
            </a:r>
            <a:r>
              <a:rPr lang="pt-PT"/>
              <a:t> </a:t>
            </a:r>
            <a:r>
              <a:rPr lang="pt-PT"/>
              <a:t>obtained</a:t>
            </a:r>
            <a:r>
              <a:rPr lang="pt-PT"/>
              <a:t> for </a:t>
            </a:r>
            <a:r>
              <a:rPr lang="pt-PT"/>
              <a:t>each</a:t>
            </a:r>
            <a:r>
              <a:rPr lang="pt-PT"/>
              <a:t> </a:t>
            </a:r>
            <a:r>
              <a:rPr lang="pt-PT"/>
              <a:t>heuristic</a:t>
            </a:r>
            <a:r>
              <a:rPr lang="pt-PT"/>
              <a:t>, </a:t>
            </a:r>
            <a:r>
              <a:rPr lang="pt-PT"/>
              <a:t>we</a:t>
            </a:r>
            <a:r>
              <a:rPr lang="pt-PT"/>
              <a:t> observe </a:t>
            </a:r>
            <a:r>
              <a:rPr lang="pt-PT"/>
              <a:t>that</a:t>
            </a:r>
            <a:r>
              <a:rPr lang="pt-PT"/>
              <a:t> :</a:t>
            </a:r>
            <a:endParaRPr/>
          </a:p>
          <a:p>
            <a:pPr>
              <a:defRPr/>
            </a:pPr>
            <a:r>
              <a:rPr lang="pt-PT"/>
              <a:t>Heuristic</a:t>
            </a:r>
            <a:r>
              <a:rPr lang="pt-PT"/>
              <a:t> 2 </a:t>
            </a:r>
            <a:r>
              <a:rPr lang="pt-PT"/>
              <a:t>is</a:t>
            </a:r>
            <a:r>
              <a:rPr lang="pt-PT"/>
              <a:t> </a:t>
            </a:r>
            <a:r>
              <a:rPr lang="pt-PT"/>
              <a:t>the</a:t>
            </a:r>
            <a:r>
              <a:rPr lang="pt-PT"/>
              <a:t> </a:t>
            </a:r>
            <a:r>
              <a:rPr lang="pt-PT"/>
              <a:t>fastest</a:t>
            </a:r>
            <a:r>
              <a:rPr lang="pt-PT"/>
              <a:t> in </a:t>
            </a:r>
            <a:r>
              <a:rPr lang="pt-PT"/>
              <a:t>terms</a:t>
            </a:r>
            <a:r>
              <a:rPr lang="pt-PT"/>
              <a:t> </a:t>
            </a:r>
            <a:r>
              <a:rPr lang="pt-PT"/>
              <a:t>of</a:t>
            </a:r>
            <a:r>
              <a:rPr lang="pt-PT"/>
              <a:t> </a:t>
            </a:r>
            <a:r>
              <a:rPr lang="pt-PT"/>
              <a:t>execution</a:t>
            </a:r>
            <a:r>
              <a:rPr lang="pt-PT"/>
              <a:t> time </a:t>
            </a:r>
            <a:r>
              <a:rPr lang="pt-PT"/>
              <a:t>and</a:t>
            </a:r>
            <a:r>
              <a:rPr lang="pt-PT"/>
              <a:t> </a:t>
            </a:r>
            <a:r>
              <a:rPr lang="pt-PT"/>
              <a:t>memory</a:t>
            </a:r>
            <a:r>
              <a:rPr lang="pt-PT"/>
              <a:t> </a:t>
            </a:r>
            <a:r>
              <a:rPr lang="pt-PT"/>
              <a:t>usage</a:t>
            </a:r>
            <a:r>
              <a:rPr lang="pt-PT"/>
              <a:t> </a:t>
            </a:r>
            <a:r>
              <a:rPr lang="pt-PT"/>
              <a:t>with</a:t>
            </a:r>
            <a:r>
              <a:rPr lang="pt-PT"/>
              <a:t> </a:t>
            </a:r>
            <a:r>
              <a:rPr lang="pt-PT"/>
              <a:t>Greedy</a:t>
            </a:r>
            <a:r>
              <a:rPr lang="pt-PT"/>
              <a:t> </a:t>
            </a:r>
            <a:r>
              <a:rPr lang="pt-PT"/>
              <a:t>algorithm</a:t>
            </a:r>
            <a:r>
              <a:rPr lang="pt-PT"/>
              <a:t>. </a:t>
            </a:r>
            <a:r>
              <a:rPr lang="pt-PT"/>
              <a:t>With</a:t>
            </a:r>
            <a:r>
              <a:rPr lang="pt-PT"/>
              <a:t> A*, </a:t>
            </a:r>
            <a:r>
              <a:rPr lang="pt-PT"/>
              <a:t>heuristic</a:t>
            </a:r>
            <a:r>
              <a:rPr lang="pt-PT"/>
              <a:t> 1 </a:t>
            </a:r>
            <a:r>
              <a:rPr lang="pt-PT"/>
              <a:t>is</a:t>
            </a:r>
            <a:r>
              <a:rPr lang="pt-PT"/>
              <a:t> </a:t>
            </a:r>
            <a:r>
              <a:rPr lang="pt-PT"/>
              <a:t>the</a:t>
            </a:r>
            <a:r>
              <a:rPr lang="pt-PT"/>
              <a:t> </a:t>
            </a:r>
            <a:r>
              <a:rPr lang="pt-PT"/>
              <a:t>fastest</a:t>
            </a:r>
            <a:r>
              <a:rPr lang="pt-PT"/>
              <a:t>;</a:t>
            </a:r>
            <a:endParaRPr/>
          </a:p>
          <a:p>
            <a:pPr>
              <a:defRPr/>
            </a:pPr>
            <a:r>
              <a:rPr lang="pt-PT"/>
              <a:t>In general heuristic 3 is the most consistent, in all algorithms;</a:t>
            </a:r>
            <a:endParaRPr/>
          </a:p>
          <a:p>
            <a:pPr>
              <a:defRPr/>
            </a:pPr>
            <a:r>
              <a:rPr lang="pt-PT"/>
              <a:t>A simple explanation for the heuristic results, might be the fact that the cost (path distance) is no directly associated with the solution, because a good solution is a solution that guarantees that each chess piece attacks an equal number of snake blocks and not the shortest one.</a:t>
            </a:r>
            <a:endParaRPr/>
          </a:p>
          <a:p>
            <a:pPr>
              <a:defRPr/>
            </a:pPr>
            <a:endParaRPr lang="pt-PT"/>
          </a:p>
          <a:p>
            <a:pPr>
              <a:defRPr/>
            </a:pPr>
            <a:endParaRPr lang="pt-PT"/>
          </a:p>
          <a:p>
            <a:pPr>
              <a:defRPr/>
            </a:pPr>
            <a:endParaRPr lang="pt-PT"/>
          </a:p>
          <a:p>
            <a:pPr>
              <a:defRPr/>
            </a:pPr>
            <a:endParaRPr lang="pt-PT"/>
          </a:p>
          <a:p>
            <a:pPr>
              <a:defRPr/>
            </a:pPr>
            <a:endParaRPr lang="pt-PT"/>
          </a:p>
          <a:p>
            <a:pPr>
              <a:defRPr/>
            </a:pPr>
            <a:endParaRPr lang="pt-PT"/>
          </a:p>
          <a:p>
            <a:pPr>
              <a:defRPr/>
            </a:pPr>
            <a:endParaRPr lang="pt-PT"/>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Arial"/>
        <a:cs typeface="Arial"/>
      </a:majorFont>
      <a:minorFont>
        <a:latin typeface="Avenir Next LT Pro"/>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ONLYOFFICE/7.0.2.5</Application>
  <DocSecurity>0</DocSecurity>
  <PresentationFormat>Widescreen</PresentationFormat>
  <Paragraphs>0</Paragraphs>
  <Slides>11</Slides>
  <Notes>11</Notes>
  <HiddenSlides>0</HiddenSlides>
  <MMClips>2</MMClips>
  <ScaleCrop>0</ScaleCrop>
  <HeadingPairs>
    <vt:vector size="4" baseType="variant">
      <vt:variant>
        <vt:lpstr>Theme</vt:lpstr>
      </vt:variant>
      <vt:variant>
        <vt:i4>1</vt:i4>
      </vt:variant>
      <vt:variant>
        <vt:lpstr>Slide Titles</vt:lpstr>
      </vt:variant>
      <vt:variant>
        <vt:i4>11</vt:i4>
      </vt:variant>
    </vt:vector>
  </HeadingPairs>
  <TitlesOfParts>
    <vt:vector size="12"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Chess Snake Puzzles – 2022 IA Project</dc:title>
  <dc:subject/>
  <dc:creator>Domingos José Silva Moreira dos Santos</dc:creator>
  <cp:keywords/>
  <dc:description/>
  <dc:identifier/>
  <dc:language/>
  <cp:lastModifiedBy/>
  <cp:revision>11</cp:revision>
  <dcterms:created xsi:type="dcterms:W3CDTF">2022-03-24T16:57:15Z</dcterms:created>
  <dcterms:modified xsi:type="dcterms:W3CDTF">2022-04-25T19:08:18Z</dcterms:modified>
  <cp:category/>
  <cp:contentStatus/>
  <cp:version/>
</cp:coreProperties>
</file>