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7" r:id="rId9"/>
    <p:sldId id="265" r:id="rId10"/>
  </p:sldIdLst>
  <p:sldSz cx="12192000" cy="6858000"/>
  <p:notesSz cx="12192000" cy="6858000"/>
  <p:defaultTextStyle>
    <a:defPPr>
      <a:defRPr lang="pt-P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F03CC2-6BA7-71CA-834B-2A56201C08C8}">
  <a:tblStyle styleId="{AFF03CC2-6BA7-71CA-834B-2A56201C08C8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>
      <p:cViewPr varScale="1">
        <p:scale>
          <a:sx n="106" d="100"/>
          <a:sy n="106" d="100"/>
        </p:scale>
        <p:origin x="96" y="2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DFS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Folha1!$A$2:$A$7</c:f>
              <c:strCache>
                <c:ptCount val="6"/>
                <c:pt idx="0">
                  <c:v>Level 1</c:v>
                </c:pt>
                <c:pt idx="1">
                  <c:v>Level 2</c:v>
                </c:pt>
                <c:pt idx="2">
                  <c:v>Level 3</c:v>
                </c:pt>
                <c:pt idx="3">
                  <c:v>Level 11</c:v>
                </c:pt>
                <c:pt idx="4">
                  <c:v>Level 12</c:v>
                </c:pt>
                <c:pt idx="5">
                  <c:v>Level 13</c:v>
                </c:pt>
              </c:strCache>
            </c:strRef>
          </c:cat>
          <c:val>
            <c:numRef>
              <c:f>Folha1!$B$2:$B$7</c:f>
              <c:numCache>
                <c:formatCode>0.00</c:formatCode>
                <c:ptCount val="6"/>
                <c:pt idx="0">
                  <c:v>0.03</c:v>
                </c:pt>
                <c:pt idx="1">
                  <c:v>0.06</c:v>
                </c:pt>
                <c:pt idx="2">
                  <c:v>0.12</c:v>
                </c:pt>
                <c:pt idx="3">
                  <c:v>4.8600000000000003</c:v>
                </c:pt>
                <c:pt idx="4">
                  <c:v>0</c:v>
                </c:pt>
                <c:pt idx="5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66-497B-A7F0-4EA5192448EB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A-STAR(0)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Folha1!$A$2:$A$7</c:f>
              <c:strCache>
                <c:ptCount val="6"/>
                <c:pt idx="0">
                  <c:v>Level 1</c:v>
                </c:pt>
                <c:pt idx="1">
                  <c:v>Level 2</c:v>
                </c:pt>
                <c:pt idx="2">
                  <c:v>Level 3</c:v>
                </c:pt>
                <c:pt idx="3">
                  <c:v>Level 11</c:v>
                </c:pt>
                <c:pt idx="4">
                  <c:v>Level 12</c:v>
                </c:pt>
                <c:pt idx="5">
                  <c:v>Level 13</c:v>
                </c:pt>
              </c:strCache>
            </c:strRef>
          </c:cat>
          <c:val>
            <c:numRef>
              <c:f>Folha1!$C$2:$C$7</c:f>
              <c:numCache>
                <c:formatCode>General</c:formatCode>
                <c:ptCount val="6"/>
                <c:pt idx="0">
                  <c:v>0.16087436699999999</c:v>
                </c:pt>
                <c:pt idx="1">
                  <c:v>9.6063852000000005E-2</c:v>
                </c:pt>
                <c:pt idx="2">
                  <c:v>7.9599856999999996E-2</c:v>
                </c:pt>
                <c:pt idx="3">
                  <c:v>2.807344675</c:v>
                </c:pt>
                <c:pt idx="4">
                  <c:v>3.9286768439999999</c:v>
                </c:pt>
                <c:pt idx="5">
                  <c:v>1.7917900090000001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66-497B-A7F0-4EA5192448EB}"/>
            </c:ext>
          </c:extLst>
        </c:ser>
        <c:ser>
          <c:idx val="2"/>
          <c:order val="2"/>
          <c:tx>
            <c:strRef>
              <c:f>Folha1!$D$1</c:f>
              <c:strCache>
                <c:ptCount val="1"/>
                <c:pt idx="0">
                  <c:v>A-STAR(1)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Folha1!$A$2:$A$7</c:f>
              <c:strCache>
                <c:ptCount val="6"/>
                <c:pt idx="0">
                  <c:v>Level 1</c:v>
                </c:pt>
                <c:pt idx="1">
                  <c:v>Level 2</c:v>
                </c:pt>
                <c:pt idx="2">
                  <c:v>Level 3</c:v>
                </c:pt>
                <c:pt idx="3">
                  <c:v>Level 11</c:v>
                </c:pt>
                <c:pt idx="4">
                  <c:v>Level 12</c:v>
                </c:pt>
                <c:pt idx="5">
                  <c:v>Level 13</c:v>
                </c:pt>
              </c:strCache>
            </c:strRef>
          </c:cat>
          <c:val>
            <c:numRef>
              <c:f>Folha1!$D$2:$D$7</c:f>
              <c:numCache>
                <c:formatCode>General</c:formatCode>
                <c:ptCount val="6"/>
                <c:pt idx="0">
                  <c:v>0.18343210200000001</c:v>
                </c:pt>
                <c:pt idx="1">
                  <c:v>7.0877551999999996E-2</c:v>
                </c:pt>
                <c:pt idx="2">
                  <c:v>9.4476460999999998E-2</c:v>
                </c:pt>
                <c:pt idx="3">
                  <c:v>4.2522099019999997</c:v>
                </c:pt>
                <c:pt idx="4">
                  <c:v>7.6009297370000004</c:v>
                </c:pt>
                <c:pt idx="5">
                  <c:v>1.8548936840000001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66-497B-A7F0-4EA5192448EB}"/>
            </c:ext>
          </c:extLst>
        </c:ser>
        <c:ser>
          <c:idx val="3"/>
          <c:order val="3"/>
          <c:tx>
            <c:strRef>
              <c:f>Folha1!$E$1</c:f>
              <c:strCache>
                <c:ptCount val="1"/>
                <c:pt idx="0">
                  <c:v>A-STAR(2)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Folha1!$A$2:$A$7</c:f>
              <c:strCache>
                <c:ptCount val="6"/>
                <c:pt idx="0">
                  <c:v>Level 1</c:v>
                </c:pt>
                <c:pt idx="1">
                  <c:v>Level 2</c:v>
                </c:pt>
                <c:pt idx="2">
                  <c:v>Level 3</c:v>
                </c:pt>
                <c:pt idx="3">
                  <c:v>Level 11</c:v>
                </c:pt>
                <c:pt idx="4">
                  <c:v>Level 12</c:v>
                </c:pt>
                <c:pt idx="5">
                  <c:v>Level 13</c:v>
                </c:pt>
              </c:strCache>
            </c:strRef>
          </c:cat>
          <c:val>
            <c:numRef>
              <c:f>Folha1!$E$2:$E$7</c:f>
              <c:numCache>
                <c:formatCode>General</c:formatCode>
                <c:ptCount val="6"/>
                <c:pt idx="0">
                  <c:v>0.117555857</c:v>
                </c:pt>
                <c:pt idx="1">
                  <c:v>4.8951386999999999E-2</c:v>
                </c:pt>
                <c:pt idx="2">
                  <c:v>5.6847333999999999E-2</c:v>
                </c:pt>
                <c:pt idx="3">
                  <c:v>0</c:v>
                </c:pt>
                <c:pt idx="4">
                  <c:v>2.1158781050000002</c:v>
                </c:pt>
                <c:pt idx="5">
                  <c:v>1.1795165540000001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866-497B-A7F0-4EA5192448EB}"/>
            </c:ext>
          </c:extLst>
        </c:ser>
        <c:ser>
          <c:idx val="4"/>
          <c:order val="4"/>
          <c:tx>
            <c:strRef>
              <c:f>Folha1!$F$1</c:f>
              <c:strCache>
                <c:ptCount val="1"/>
                <c:pt idx="0">
                  <c:v>GREEDY(0)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Folha1!$A$2:$A$7</c:f>
              <c:strCache>
                <c:ptCount val="6"/>
                <c:pt idx="0">
                  <c:v>Level 1</c:v>
                </c:pt>
                <c:pt idx="1">
                  <c:v>Level 2</c:v>
                </c:pt>
                <c:pt idx="2">
                  <c:v>Level 3</c:v>
                </c:pt>
                <c:pt idx="3">
                  <c:v>Level 11</c:v>
                </c:pt>
                <c:pt idx="4">
                  <c:v>Level 12</c:v>
                </c:pt>
                <c:pt idx="5">
                  <c:v>Level 13</c:v>
                </c:pt>
              </c:strCache>
            </c:strRef>
          </c:cat>
          <c:val>
            <c:numRef>
              <c:f>Folha1!$F$2:$F$7</c:f>
              <c:numCache>
                <c:formatCode>General</c:formatCode>
                <c:ptCount val="6"/>
                <c:pt idx="0">
                  <c:v>5.2449465000000001E-2</c:v>
                </c:pt>
                <c:pt idx="1">
                  <c:v>5.4282188000000002E-2</c:v>
                </c:pt>
                <c:pt idx="2">
                  <c:v>0.150518656</c:v>
                </c:pt>
                <c:pt idx="3">
                  <c:v>4.2856113909999998</c:v>
                </c:pt>
                <c:pt idx="4">
                  <c:v>5.8126468659999997</c:v>
                </c:pt>
                <c:pt idx="5">
                  <c:v>0.116789579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66-497B-A7F0-4EA5192448EB}"/>
            </c:ext>
          </c:extLst>
        </c:ser>
        <c:ser>
          <c:idx val="5"/>
          <c:order val="5"/>
          <c:tx>
            <c:strRef>
              <c:f>Folha1!$G$1</c:f>
              <c:strCache>
                <c:ptCount val="1"/>
                <c:pt idx="0">
                  <c:v>GREEDY2(1)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Folha1!$A$2:$A$7</c:f>
              <c:strCache>
                <c:ptCount val="6"/>
                <c:pt idx="0">
                  <c:v>Level 1</c:v>
                </c:pt>
                <c:pt idx="1">
                  <c:v>Level 2</c:v>
                </c:pt>
                <c:pt idx="2">
                  <c:v>Level 3</c:v>
                </c:pt>
                <c:pt idx="3">
                  <c:v>Level 11</c:v>
                </c:pt>
                <c:pt idx="4">
                  <c:v>Level 12</c:v>
                </c:pt>
                <c:pt idx="5">
                  <c:v>Level 13</c:v>
                </c:pt>
              </c:strCache>
            </c:strRef>
          </c:cat>
          <c:val>
            <c:numRef>
              <c:f>Folha1!$G$2:$G$7</c:f>
              <c:numCache>
                <c:formatCode>General</c:formatCode>
                <c:ptCount val="6"/>
                <c:pt idx="0">
                  <c:v>2.3635626E-2</c:v>
                </c:pt>
                <c:pt idx="1">
                  <c:v>6.0794592000000001E-2</c:v>
                </c:pt>
                <c:pt idx="2">
                  <c:v>7.3214768999999999E-2</c:v>
                </c:pt>
                <c:pt idx="3">
                  <c:v>1.8795206550000001</c:v>
                </c:pt>
                <c:pt idx="4">
                  <c:v>1.903137922</c:v>
                </c:pt>
                <c:pt idx="5">
                  <c:v>0.67980718600000001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66-497B-A7F0-4EA5192448EB}"/>
            </c:ext>
          </c:extLst>
        </c:ser>
        <c:ser>
          <c:idx val="6"/>
          <c:order val="6"/>
          <c:tx>
            <c:strRef>
              <c:f>Folha1!$H$1</c:f>
              <c:strCache>
                <c:ptCount val="1"/>
                <c:pt idx="0">
                  <c:v>GREEDY(2)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Folha1!$A$2:$A$7</c:f>
              <c:strCache>
                <c:ptCount val="6"/>
                <c:pt idx="0">
                  <c:v>Level 1</c:v>
                </c:pt>
                <c:pt idx="1">
                  <c:v>Level 2</c:v>
                </c:pt>
                <c:pt idx="2">
                  <c:v>Level 3</c:v>
                </c:pt>
                <c:pt idx="3">
                  <c:v>Level 11</c:v>
                </c:pt>
                <c:pt idx="4">
                  <c:v>Level 12</c:v>
                </c:pt>
                <c:pt idx="5">
                  <c:v>Level 13</c:v>
                </c:pt>
              </c:strCache>
            </c:strRef>
          </c:cat>
          <c:val>
            <c:numRef>
              <c:f>Folha1!$H$2:$H$7</c:f>
              <c:numCache>
                <c:formatCode>General</c:formatCode>
                <c:ptCount val="6"/>
                <c:pt idx="0">
                  <c:v>0</c:v>
                </c:pt>
                <c:pt idx="1">
                  <c:v>2.7534962E-2</c:v>
                </c:pt>
                <c:pt idx="2">
                  <c:v>9.7288846999999998E-2</c:v>
                </c:pt>
                <c:pt idx="3">
                  <c:v>4.0332210059999998</c:v>
                </c:pt>
                <c:pt idx="4">
                  <c:v>2.0082507129999998</c:v>
                </c:pt>
                <c:pt idx="5">
                  <c:v>0.17814755400000001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866-497B-A7F0-4EA5192448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5393552"/>
        <c:axId val="595418464"/>
      </c:lineChart>
      <c:catAx>
        <c:axId val="59539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95418464"/>
        <c:crosses val="autoZero"/>
        <c:auto val="1"/>
        <c:lblAlgn val="ctr"/>
        <c:lblOffset val="100"/>
        <c:noMultiLvlLbl val="0"/>
      </c:catAx>
      <c:valAx>
        <c:axId val="59541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9539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solidFill>
        <a:schemeClr val="bg1">
          <a:lumMod val="95000"/>
          <a:lumOff val="5000"/>
        </a:schemeClr>
      </a:solidFill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DFS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Folha1!$A$2:$A$7</c:f>
              <c:strCache>
                <c:ptCount val="6"/>
                <c:pt idx="0">
                  <c:v>Level 1</c:v>
                </c:pt>
                <c:pt idx="1">
                  <c:v>Level 2</c:v>
                </c:pt>
                <c:pt idx="2">
                  <c:v>Level 3</c:v>
                </c:pt>
                <c:pt idx="3">
                  <c:v>Level 11</c:v>
                </c:pt>
                <c:pt idx="4">
                  <c:v>Level 12</c:v>
                </c:pt>
                <c:pt idx="5">
                  <c:v>Level 13</c:v>
                </c:pt>
              </c:strCache>
            </c:strRef>
          </c:cat>
          <c:val>
            <c:numRef>
              <c:f>Folha1!$B$2:$B$7</c:f>
              <c:numCache>
                <c:formatCode>General</c:formatCode>
                <c:ptCount val="6"/>
                <c:pt idx="0">
                  <c:v>65</c:v>
                </c:pt>
                <c:pt idx="1">
                  <c:v>275</c:v>
                </c:pt>
                <c:pt idx="2">
                  <c:v>603</c:v>
                </c:pt>
                <c:pt idx="3">
                  <c:v>5756</c:v>
                </c:pt>
                <c:pt idx="4">
                  <c:v>4858</c:v>
                </c:pt>
                <c:pt idx="5">
                  <c:v>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0A-44CF-86A4-18E6ED6ED233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A-STAR(0)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Folha1!$A$2:$A$7</c:f>
              <c:strCache>
                <c:ptCount val="6"/>
                <c:pt idx="0">
                  <c:v>Level 1</c:v>
                </c:pt>
                <c:pt idx="1">
                  <c:v>Level 2</c:v>
                </c:pt>
                <c:pt idx="2">
                  <c:v>Level 3</c:v>
                </c:pt>
                <c:pt idx="3">
                  <c:v>Level 11</c:v>
                </c:pt>
                <c:pt idx="4">
                  <c:v>Level 12</c:v>
                </c:pt>
                <c:pt idx="5">
                  <c:v>Level 13</c:v>
                </c:pt>
              </c:strCache>
            </c:strRef>
          </c:cat>
          <c:val>
            <c:numRef>
              <c:f>Folha1!$C$2:$C$7</c:f>
              <c:numCache>
                <c:formatCode>General</c:formatCode>
                <c:ptCount val="6"/>
                <c:pt idx="0">
                  <c:v>192</c:v>
                </c:pt>
                <c:pt idx="1">
                  <c:v>275</c:v>
                </c:pt>
                <c:pt idx="2">
                  <c:v>101</c:v>
                </c:pt>
                <c:pt idx="3">
                  <c:v>1523</c:v>
                </c:pt>
                <c:pt idx="4">
                  <c:v>1773</c:v>
                </c:pt>
                <c:pt idx="5">
                  <c:v>1104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0A-44CF-86A4-18E6ED6ED233}"/>
            </c:ext>
          </c:extLst>
        </c:ser>
        <c:ser>
          <c:idx val="2"/>
          <c:order val="2"/>
          <c:tx>
            <c:strRef>
              <c:f>Folha1!$D$1</c:f>
              <c:strCache>
                <c:ptCount val="1"/>
                <c:pt idx="0">
                  <c:v>A-STAR(1)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Folha1!$A$2:$A$7</c:f>
              <c:strCache>
                <c:ptCount val="6"/>
                <c:pt idx="0">
                  <c:v>Level 1</c:v>
                </c:pt>
                <c:pt idx="1">
                  <c:v>Level 2</c:v>
                </c:pt>
                <c:pt idx="2">
                  <c:v>Level 3</c:v>
                </c:pt>
                <c:pt idx="3">
                  <c:v>Level 11</c:v>
                </c:pt>
                <c:pt idx="4">
                  <c:v>Level 12</c:v>
                </c:pt>
                <c:pt idx="5">
                  <c:v>Level 13</c:v>
                </c:pt>
              </c:strCache>
            </c:strRef>
          </c:cat>
          <c:val>
            <c:numRef>
              <c:f>Folha1!$D$2:$D$7</c:f>
              <c:numCache>
                <c:formatCode>General</c:formatCode>
                <c:ptCount val="6"/>
                <c:pt idx="0">
                  <c:v>218</c:v>
                </c:pt>
                <c:pt idx="1">
                  <c:v>115</c:v>
                </c:pt>
                <c:pt idx="2">
                  <c:v>89</c:v>
                </c:pt>
                <c:pt idx="3">
                  <c:v>1894</c:v>
                </c:pt>
                <c:pt idx="4">
                  <c:v>2946</c:v>
                </c:pt>
                <c:pt idx="5">
                  <c:v>1135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0A-44CF-86A4-18E6ED6ED233}"/>
            </c:ext>
          </c:extLst>
        </c:ser>
        <c:ser>
          <c:idx val="3"/>
          <c:order val="3"/>
          <c:tx>
            <c:strRef>
              <c:f>Folha1!$E$1</c:f>
              <c:strCache>
                <c:ptCount val="1"/>
                <c:pt idx="0">
                  <c:v>A-STAR(2)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Folha1!$A$2:$A$7</c:f>
              <c:strCache>
                <c:ptCount val="6"/>
                <c:pt idx="0">
                  <c:v>Level 1</c:v>
                </c:pt>
                <c:pt idx="1">
                  <c:v>Level 2</c:v>
                </c:pt>
                <c:pt idx="2">
                  <c:v>Level 3</c:v>
                </c:pt>
                <c:pt idx="3">
                  <c:v>Level 11</c:v>
                </c:pt>
                <c:pt idx="4">
                  <c:v>Level 12</c:v>
                </c:pt>
                <c:pt idx="5">
                  <c:v>Level 13</c:v>
                </c:pt>
              </c:strCache>
            </c:strRef>
          </c:cat>
          <c:val>
            <c:numRef>
              <c:f>Folha1!$E$2:$E$7</c:f>
              <c:numCache>
                <c:formatCode>General</c:formatCode>
                <c:ptCount val="6"/>
                <c:pt idx="0">
                  <c:v>132</c:v>
                </c:pt>
                <c:pt idx="1">
                  <c:v>76</c:v>
                </c:pt>
                <c:pt idx="2">
                  <c:v>36</c:v>
                </c:pt>
                <c:pt idx="3">
                  <c:v>1362</c:v>
                </c:pt>
                <c:pt idx="4">
                  <c:v>1204</c:v>
                </c:pt>
                <c:pt idx="5">
                  <c:v>843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00A-44CF-86A4-18E6ED6ED233}"/>
            </c:ext>
          </c:extLst>
        </c:ser>
        <c:ser>
          <c:idx val="4"/>
          <c:order val="4"/>
          <c:tx>
            <c:strRef>
              <c:f>Folha1!$F$1</c:f>
              <c:strCache>
                <c:ptCount val="1"/>
                <c:pt idx="0">
                  <c:v>GREEDY(0)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Folha1!$A$2:$A$7</c:f>
              <c:strCache>
                <c:ptCount val="6"/>
                <c:pt idx="0">
                  <c:v>Level 1</c:v>
                </c:pt>
                <c:pt idx="1">
                  <c:v>Level 2</c:v>
                </c:pt>
                <c:pt idx="2">
                  <c:v>Level 3</c:v>
                </c:pt>
                <c:pt idx="3">
                  <c:v>Level 11</c:v>
                </c:pt>
                <c:pt idx="4">
                  <c:v>Level 12</c:v>
                </c:pt>
                <c:pt idx="5">
                  <c:v>Level 13</c:v>
                </c:pt>
              </c:strCache>
            </c:strRef>
          </c:cat>
          <c:val>
            <c:numRef>
              <c:f>Folha1!$F$2:$F$7</c:f>
              <c:numCache>
                <c:formatCode>General</c:formatCode>
                <c:ptCount val="6"/>
                <c:pt idx="0">
                  <c:v>30</c:v>
                </c:pt>
                <c:pt idx="1">
                  <c:v>85</c:v>
                </c:pt>
                <c:pt idx="2">
                  <c:v>189</c:v>
                </c:pt>
                <c:pt idx="3">
                  <c:v>1976</c:v>
                </c:pt>
                <c:pt idx="4">
                  <c:v>2365</c:v>
                </c:pt>
                <c:pt idx="5">
                  <c:v>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00A-44CF-86A4-18E6ED6ED233}"/>
            </c:ext>
          </c:extLst>
        </c:ser>
        <c:ser>
          <c:idx val="5"/>
          <c:order val="5"/>
          <c:tx>
            <c:strRef>
              <c:f>Folha1!$G$1</c:f>
              <c:strCache>
                <c:ptCount val="1"/>
                <c:pt idx="0">
                  <c:v>GREEDY2(1)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Folha1!$A$2:$A$7</c:f>
              <c:strCache>
                <c:ptCount val="6"/>
                <c:pt idx="0">
                  <c:v>Level 1</c:v>
                </c:pt>
                <c:pt idx="1">
                  <c:v>Level 2</c:v>
                </c:pt>
                <c:pt idx="2">
                  <c:v>Level 3</c:v>
                </c:pt>
                <c:pt idx="3">
                  <c:v>Level 11</c:v>
                </c:pt>
                <c:pt idx="4">
                  <c:v>Level 12</c:v>
                </c:pt>
                <c:pt idx="5">
                  <c:v>Level 13</c:v>
                </c:pt>
              </c:strCache>
            </c:strRef>
          </c:cat>
          <c:val>
            <c:numRef>
              <c:f>Folha1!$G$2:$G$7</c:f>
              <c:numCache>
                <c:formatCode>General</c:formatCode>
                <c:ptCount val="6"/>
                <c:pt idx="0">
                  <c:v>31</c:v>
                </c:pt>
                <c:pt idx="1">
                  <c:v>47</c:v>
                </c:pt>
                <c:pt idx="2">
                  <c:v>57</c:v>
                </c:pt>
                <c:pt idx="3">
                  <c:v>1095</c:v>
                </c:pt>
                <c:pt idx="4">
                  <c:v>1146</c:v>
                </c:pt>
                <c:pt idx="5">
                  <c:v>564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00A-44CF-86A4-18E6ED6ED233}"/>
            </c:ext>
          </c:extLst>
        </c:ser>
        <c:ser>
          <c:idx val="6"/>
          <c:order val="6"/>
          <c:tx>
            <c:strRef>
              <c:f>Folha1!$H$1</c:f>
              <c:strCache>
                <c:ptCount val="1"/>
                <c:pt idx="0">
                  <c:v>GREEDY(2)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Folha1!$A$2:$A$7</c:f>
              <c:strCache>
                <c:ptCount val="6"/>
                <c:pt idx="0">
                  <c:v>Level 1</c:v>
                </c:pt>
                <c:pt idx="1">
                  <c:v>Level 2</c:v>
                </c:pt>
                <c:pt idx="2">
                  <c:v>Level 3</c:v>
                </c:pt>
                <c:pt idx="3">
                  <c:v>Level 11</c:v>
                </c:pt>
                <c:pt idx="4">
                  <c:v>Level 12</c:v>
                </c:pt>
                <c:pt idx="5">
                  <c:v>Level 13</c:v>
                </c:pt>
              </c:strCache>
            </c:strRef>
          </c:cat>
          <c:val>
            <c:numRef>
              <c:f>Folha1!$H$2:$H$7</c:f>
              <c:numCache>
                <c:formatCode>General</c:formatCode>
                <c:ptCount val="6"/>
                <c:pt idx="0">
                  <c:v>34</c:v>
                </c:pt>
                <c:pt idx="1">
                  <c:v>45</c:v>
                </c:pt>
                <c:pt idx="2">
                  <c:v>107</c:v>
                </c:pt>
                <c:pt idx="3">
                  <c:v>1904</c:v>
                </c:pt>
                <c:pt idx="4">
                  <c:v>1200</c:v>
                </c:pt>
                <c:pt idx="5">
                  <c:v>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00A-44CF-86A4-18E6ED6ED2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5393552"/>
        <c:axId val="595418464"/>
      </c:lineChart>
      <c:catAx>
        <c:axId val="59539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95418464"/>
        <c:crosses val="autoZero"/>
        <c:auto val="1"/>
        <c:lblAlgn val="ctr"/>
        <c:lblOffset val="100"/>
        <c:noMultiLvlLbl val="0"/>
      </c:catAx>
      <c:valAx>
        <c:axId val="59541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9539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solidFill>
        <a:schemeClr val="bg1"/>
      </a:solidFill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143998" y="761999"/>
            <a:ext cx="2286000" cy="5334000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762001" y="761999"/>
            <a:ext cx="7619999" cy="5334000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762000" y="2285999"/>
            <a:ext cx="5151119" cy="3810001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78879" y="2285999"/>
            <a:ext cx="5151121" cy="3810001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62000" y="762000"/>
            <a:ext cx="10668000" cy="15240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62000" y="3048000"/>
            <a:ext cx="5151119" cy="3048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278878" y="3048000"/>
            <a:ext cx="5151122" cy="3048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/>
          <p:nvPr/>
        </p:nvSpPr>
        <p:spPr bwMode="auto"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 extrusionOk="0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500" b="0" i="0" u="none" strike="noStrike" cap="none" spc="0">
              <a:ln>
                <a:noFill/>
              </a:ln>
              <a:solidFill>
                <a:prstClr val="white"/>
              </a:solidFill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Freeform: Shape 10"/>
          <p:cNvSpPr/>
          <p:nvPr/>
        </p:nvSpPr>
        <p:spPr bwMode="auto"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 extrusionOk="0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sz="900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12" name="Freeform: Shape 11"/>
          <p:cNvSpPr/>
          <p:nvPr/>
        </p:nvSpPr>
        <p:spPr bwMode="auto"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 extrusionOk="0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white"/>
              </a:solidFill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fld id="{76969C88-B244-455D-A017-012B25B1ACDD}" type="datetimeFigureOut">
              <a:rPr lang="en-US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25000"/>
        </a:lnSpc>
        <a:spcBef>
          <a:spcPts val="1000"/>
        </a:spcBef>
        <a:buFont typeface="Arial"/>
        <a:buChar char="•"/>
        <a:defRPr sz="28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125000"/>
        </a:lnSpc>
        <a:spcBef>
          <a:spcPts val="500"/>
        </a:spcBef>
        <a:buFont typeface="Arial"/>
        <a:buChar char="•"/>
        <a:defRPr sz="24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125000"/>
        </a:lnSpc>
        <a:spcBef>
          <a:spcPts val="500"/>
        </a:spcBef>
        <a:buFont typeface="Arial"/>
        <a:buChar char="•"/>
        <a:defRPr sz="20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25000"/>
        </a:lnSpc>
        <a:spcBef>
          <a:spcPts val="500"/>
        </a:spcBef>
        <a:buFont typeface="Arial"/>
        <a:buChar char="•"/>
        <a:defRPr sz="18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25000"/>
        </a:lnSpc>
        <a:spcBef>
          <a:spcPts val="500"/>
        </a:spcBef>
        <a:buFont typeface="Arial"/>
        <a:buChar char="•"/>
        <a:defRPr sz="18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up.pt/" TargetMode="External"/><Relationship Id="rId2" Type="http://schemas.openxmlformats.org/officeDocument/2006/relationships/hyperlink" Target="https://erich-friedman.github.io/puzzle/snak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" TargetMode="External"/><Relationship Id="rId4" Type="http://schemas.openxmlformats.org/officeDocument/2006/relationships/hyperlink" Target="https://pedros.works/chess-snak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PT" sz="4400" u="sng" dirty="0" err="1"/>
              <a:t>Chess</a:t>
            </a:r>
            <a:r>
              <a:rPr lang="pt-PT" sz="4400" u="sng" dirty="0"/>
              <a:t> </a:t>
            </a:r>
            <a:r>
              <a:rPr lang="pt-PT" sz="4400" u="sng" dirty="0" err="1"/>
              <a:t>Snake</a:t>
            </a:r>
            <a:r>
              <a:rPr lang="pt-PT" sz="4400" u="sng" dirty="0"/>
              <a:t> </a:t>
            </a:r>
            <a:br>
              <a:rPr lang="pt-PT" sz="4400" u="sng" dirty="0"/>
            </a:br>
            <a:r>
              <a:rPr lang="pt-PT" sz="4400" u="sng" dirty="0"/>
              <a:t>IART Project- Final </a:t>
            </a:r>
            <a:r>
              <a:rPr lang="pt-PT" sz="4400" u="sng" dirty="0" err="1"/>
              <a:t>Delivery</a:t>
            </a:r>
            <a:endParaRPr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>
          <a:xfrm>
            <a:off x="6858000" y="4571999"/>
            <a:ext cx="5049520" cy="1524000"/>
          </a:xfrm>
        </p:spPr>
        <p:txBody>
          <a:bodyPr>
            <a:normAutofit fontScale="92500" lnSpcReduction="10000"/>
          </a:bodyPr>
          <a:lstStyle/>
          <a:p>
            <a:pPr algn="l">
              <a:defRPr/>
            </a:pPr>
            <a:r>
              <a:rPr lang="pt-PT" dirty="0"/>
              <a:t>Carlos Gomes – up201906622</a:t>
            </a:r>
            <a:endParaRPr dirty="0"/>
          </a:p>
          <a:p>
            <a:pPr algn="l">
              <a:defRPr/>
            </a:pPr>
            <a:r>
              <a:rPr lang="pt-PT" dirty="0"/>
              <a:t>Domingos Santos – up201906680</a:t>
            </a:r>
            <a:endParaRPr dirty="0"/>
          </a:p>
          <a:p>
            <a:pPr algn="l">
              <a:defRPr/>
            </a:pPr>
            <a:r>
              <a:rPr lang="pt-PT" dirty="0"/>
              <a:t>Filipe Pinto – up201907747</a:t>
            </a:r>
            <a:endParaRPr dirty="0"/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 extrusionOk="0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75" name="Freeform: Shape 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 extrusionOk="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3" name="Imagem 52" descr="Uma imagem com símbolo, exterior, sentado, paragem&#10;&#10;Descrição gerada automaticamente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220561" y="236331"/>
            <a:ext cx="2820437" cy="92761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BC8DB85-71B5-0D0A-DA2F-510AAAEAB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8" y="2359096"/>
            <a:ext cx="3744416" cy="373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PT"/>
              <a:t>Specifications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 bwMode="auto"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pt-PT"/>
              <a:t>The main goal for this project is to, based on Artificial Inteligence skills and search algorithms, implement a version of the puzzle “Chess Snake”;</a:t>
            </a:r>
            <a:endParaRPr/>
          </a:p>
          <a:p>
            <a:pPr>
              <a:defRPr/>
            </a:pPr>
            <a:r>
              <a:rPr lang="pt-PT"/>
              <a:t>The main goal of the puzzle is to connect the bottom left tile of the board with the top right tile, by creating a path according to some rules;</a:t>
            </a:r>
            <a:endParaRPr/>
          </a:p>
          <a:p>
            <a:pPr>
              <a:defRPr/>
            </a:pPr>
            <a:r>
              <a:rPr lang="pt-PT"/>
              <a:t>The rules are: </a:t>
            </a:r>
            <a:endParaRPr/>
          </a:p>
          <a:p>
            <a:pPr marL="0" indent="0">
              <a:buNone/>
              <a:defRPr/>
            </a:pPr>
            <a:r>
              <a:rPr lang="pt-PT"/>
              <a:t>    - No loops are allowed;</a:t>
            </a:r>
            <a:endParaRPr/>
          </a:p>
          <a:p>
            <a:pPr marL="0" indent="0">
              <a:buNone/>
              <a:defRPr/>
            </a:pPr>
            <a:r>
              <a:rPr lang="pt-PT"/>
              <a:t>    - Each chess piece attacks an equal number of squares of the choose path;</a:t>
            </a:r>
            <a:endParaRPr/>
          </a:p>
          <a:p>
            <a:pPr marL="0" indent="0">
              <a:buNone/>
              <a:defRPr/>
            </a:pPr>
            <a:r>
              <a:rPr lang="pt-PT"/>
              <a:t>    - Pieces may not be crossed by the path;</a:t>
            </a:r>
            <a:endParaRPr/>
          </a:p>
          <a:p>
            <a:pPr marL="0" indent="0">
              <a:buNone/>
              <a:defRPr/>
            </a:pPr>
            <a:r>
              <a:rPr lang="pt-PT"/>
              <a:t>    - The snake cannot touch itself.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Formulation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55000" lnSpcReduction="20000"/>
          </a:bodyPr>
          <a:lstStyle/>
          <a:p>
            <a:pPr>
              <a:defRPr/>
            </a:pPr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Representation</a:t>
            </a:r>
            <a:r>
              <a:rPr lang="pt-PT" dirty="0"/>
              <a:t>: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board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represented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a </a:t>
            </a:r>
            <a:r>
              <a:rPr lang="pt-PT" dirty="0" err="1"/>
              <a:t>matrix</a:t>
            </a:r>
            <a:r>
              <a:rPr lang="pt-PT" dirty="0"/>
              <a:t> (</a:t>
            </a:r>
            <a:r>
              <a:rPr lang="pt-PT" dirty="0" err="1"/>
              <a:t>list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lists</a:t>
            </a:r>
            <a:r>
              <a:rPr lang="pt-PT" dirty="0"/>
              <a:t>), </a:t>
            </a:r>
            <a:r>
              <a:rPr lang="pt-PT" dirty="0" err="1"/>
              <a:t>start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end</a:t>
            </a:r>
            <a:r>
              <a:rPr lang="pt-PT" dirty="0"/>
              <a:t> tile are </a:t>
            </a:r>
            <a:r>
              <a:rPr lang="pt-PT" dirty="0" err="1"/>
              <a:t>represented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char</a:t>
            </a:r>
            <a:r>
              <a:rPr lang="pt-PT" dirty="0"/>
              <a:t> ‘s’ </a:t>
            </a:r>
            <a:r>
              <a:rPr lang="pt-PT" dirty="0" err="1"/>
              <a:t>and</a:t>
            </a:r>
            <a:r>
              <a:rPr lang="pt-PT" dirty="0"/>
              <a:t> ‘f’, </a:t>
            </a:r>
            <a:r>
              <a:rPr lang="pt-PT" dirty="0" err="1"/>
              <a:t>respectively</a:t>
            </a:r>
            <a:r>
              <a:rPr lang="pt-PT" dirty="0"/>
              <a:t>,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chess</a:t>
            </a:r>
            <a:r>
              <a:rPr lang="pt-PT" dirty="0"/>
              <a:t> </a:t>
            </a:r>
            <a:r>
              <a:rPr lang="pt-PT" dirty="0" err="1"/>
              <a:t>piece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also</a:t>
            </a:r>
            <a:r>
              <a:rPr lang="pt-PT" dirty="0"/>
              <a:t> </a:t>
            </a:r>
            <a:r>
              <a:rPr lang="pt-PT" dirty="0" err="1"/>
              <a:t>represented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a </a:t>
            </a:r>
            <a:r>
              <a:rPr lang="pt-PT" dirty="0" err="1"/>
              <a:t>char</a:t>
            </a:r>
            <a:r>
              <a:rPr lang="pt-PT" dirty="0"/>
              <a:t> (king – k, queen – q, </a:t>
            </a:r>
            <a:r>
              <a:rPr lang="pt-PT" dirty="0" err="1"/>
              <a:t>bishop</a:t>
            </a:r>
            <a:r>
              <a:rPr lang="pt-PT" dirty="0"/>
              <a:t> – b, </a:t>
            </a:r>
            <a:r>
              <a:rPr lang="pt-PT" dirty="0" err="1"/>
              <a:t>knigth</a:t>
            </a:r>
            <a:r>
              <a:rPr lang="pt-PT" dirty="0"/>
              <a:t> – n, </a:t>
            </a:r>
            <a:r>
              <a:rPr lang="pt-PT" dirty="0" err="1"/>
              <a:t>rook</a:t>
            </a:r>
            <a:r>
              <a:rPr lang="pt-PT" dirty="0"/>
              <a:t> –r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pawn</a:t>
            </a:r>
            <a:r>
              <a:rPr lang="pt-PT" dirty="0"/>
              <a:t> - p)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path</a:t>
            </a:r>
            <a:r>
              <a:rPr lang="pt-PT" dirty="0"/>
              <a:t> tiles are </a:t>
            </a:r>
            <a:r>
              <a:rPr lang="pt-PT" dirty="0" err="1"/>
              <a:t>represented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a 1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empty</a:t>
            </a:r>
            <a:r>
              <a:rPr lang="pt-PT" dirty="0"/>
              <a:t> tiles </a:t>
            </a:r>
            <a:r>
              <a:rPr lang="pt-PT" dirty="0" err="1"/>
              <a:t>with</a:t>
            </a:r>
            <a:r>
              <a:rPr lang="pt-PT" dirty="0"/>
              <a:t> a 0.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chess</a:t>
            </a:r>
            <a:r>
              <a:rPr lang="pt-PT" dirty="0"/>
              <a:t> </a:t>
            </a:r>
            <a:r>
              <a:rPr lang="pt-PT" dirty="0" err="1"/>
              <a:t>piece</a:t>
            </a:r>
            <a:r>
              <a:rPr lang="pt-PT" dirty="0"/>
              <a:t> </a:t>
            </a:r>
            <a:r>
              <a:rPr lang="pt-PT" dirty="0" err="1"/>
              <a:t>has</a:t>
            </a:r>
            <a:r>
              <a:rPr lang="pt-PT" dirty="0"/>
              <a:t> a </a:t>
            </a:r>
            <a:r>
              <a:rPr lang="pt-PT" dirty="0" err="1"/>
              <a:t>counter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counts</a:t>
            </a:r>
            <a:r>
              <a:rPr lang="pt-PT" dirty="0"/>
              <a:t> </a:t>
            </a:r>
            <a:r>
              <a:rPr lang="pt-PT" dirty="0" err="1"/>
              <a:t>each</a:t>
            </a:r>
            <a:r>
              <a:rPr lang="pt-PT" dirty="0"/>
              <a:t> time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attacks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snake</a:t>
            </a:r>
            <a:r>
              <a:rPr lang="pt-PT" dirty="0"/>
              <a:t>. </a:t>
            </a:r>
            <a:r>
              <a:rPr lang="pt-PT" dirty="0" err="1"/>
              <a:t>Every</a:t>
            </a:r>
            <a:r>
              <a:rPr lang="pt-PT" dirty="0"/>
              <a:t> tile </a:t>
            </a:r>
            <a:r>
              <a:rPr lang="pt-PT" dirty="0" err="1"/>
              <a:t>has</a:t>
            </a:r>
            <a:r>
              <a:rPr lang="pt-PT" dirty="0"/>
              <a:t> a </a:t>
            </a:r>
            <a:r>
              <a:rPr lang="pt-PT" dirty="0" err="1"/>
              <a:t>position</a:t>
            </a:r>
            <a:r>
              <a:rPr lang="pt-PT" dirty="0"/>
              <a:t> (x, y) to </a:t>
            </a:r>
            <a:r>
              <a:rPr lang="pt-PT" dirty="0" err="1"/>
              <a:t>store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corresponding</a:t>
            </a:r>
            <a:r>
              <a:rPr lang="pt-PT" dirty="0"/>
              <a:t> </a:t>
            </a:r>
            <a:r>
              <a:rPr lang="pt-PT" dirty="0" err="1"/>
              <a:t>index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matrix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a </a:t>
            </a:r>
            <a:r>
              <a:rPr lang="pt-PT" dirty="0" err="1"/>
              <a:t>bool</a:t>
            </a:r>
            <a:r>
              <a:rPr lang="pt-PT" dirty="0"/>
              <a:t> to </a:t>
            </a:r>
            <a:r>
              <a:rPr lang="pt-PT" dirty="0" err="1"/>
              <a:t>know</a:t>
            </a:r>
            <a:r>
              <a:rPr lang="pt-PT" dirty="0"/>
              <a:t>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tile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being</a:t>
            </a:r>
            <a:r>
              <a:rPr lang="pt-PT" dirty="0"/>
              <a:t> </a:t>
            </a:r>
            <a:r>
              <a:rPr lang="pt-PT" dirty="0" err="1"/>
              <a:t>attacked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.</a:t>
            </a:r>
            <a:endParaRPr dirty="0"/>
          </a:p>
          <a:p>
            <a:pPr>
              <a:defRPr/>
            </a:pPr>
            <a:r>
              <a:rPr lang="pt-PT" dirty="0" err="1"/>
              <a:t>Initial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: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initial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represented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given</a:t>
            </a:r>
            <a:r>
              <a:rPr lang="pt-PT" dirty="0"/>
              <a:t> </a:t>
            </a:r>
            <a:r>
              <a:rPr lang="pt-PT" dirty="0" err="1"/>
              <a:t>chess</a:t>
            </a:r>
            <a:r>
              <a:rPr lang="pt-PT" dirty="0"/>
              <a:t> tiles </a:t>
            </a:r>
            <a:r>
              <a:rPr lang="pt-PT" dirty="0" err="1"/>
              <a:t>defined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board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start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finish</a:t>
            </a:r>
            <a:r>
              <a:rPr lang="pt-PT" dirty="0"/>
              <a:t> tiles </a:t>
            </a:r>
            <a:r>
              <a:rPr lang="pt-PT" dirty="0" err="1"/>
              <a:t>well-marked</a:t>
            </a:r>
            <a:r>
              <a:rPr lang="pt-PT" dirty="0"/>
              <a:t> as </a:t>
            </a:r>
            <a:r>
              <a:rPr lang="pt-PT" dirty="0" err="1"/>
              <a:t>well</a:t>
            </a:r>
            <a:r>
              <a:rPr lang="pt-PT" dirty="0"/>
              <a:t>.</a:t>
            </a:r>
            <a:endParaRPr dirty="0"/>
          </a:p>
          <a:p>
            <a:pPr>
              <a:defRPr/>
            </a:pPr>
            <a:r>
              <a:rPr lang="pt-PT" dirty="0"/>
              <a:t>Final </a:t>
            </a:r>
            <a:r>
              <a:rPr lang="pt-PT" dirty="0" err="1"/>
              <a:t>state</a:t>
            </a:r>
            <a:r>
              <a:rPr lang="pt-PT" dirty="0"/>
              <a:t>: </a:t>
            </a:r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a </a:t>
            </a:r>
            <a:r>
              <a:rPr lang="pt-PT" dirty="0" err="1"/>
              <a:t>chosen</a:t>
            </a:r>
            <a:r>
              <a:rPr lang="pt-PT" dirty="0"/>
              <a:t> </a:t>
            </a:r>
            <a:r>
              <a:rPr lang="pt-PT" dirty="0" err="1"/>
              <a:t>path</a:t>
            </a:r>
            <a:r>
              <a:rPr lang="pt-PT" dirty="0"/>
              <a:t> </a:t>
            </a:r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may</a:t>
            </a:r>
            <a:r>
              <a:rPr lang="pt-PT" dirty="0"/>
              <a:t> </a:t>
            </a:r>
            <a:r>
              <a:rPr lang="pt-PT" dirty="0" err="1"/>
              <a:t>follow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rules </a:t>
            </a:r>
            <a:r>
              <a:rPr lang="pt-PT" dirty="0" err="1"/>
              <a:t>defined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game </a:t>
            </a:r>
            <a:r>
              <a:rPr lang="pt-PT" dirty="0" err="1"/>
              <a:t>description</a:t>
            </a:r>
            <a:r>
              <a:rPr lang="pt-PT" dirty="0"/>
              <a:t>. </a:t>
            </a:r>
            <a:r>
              <a:rPr lang="pt-PT" dirty="0" err="1"/>
              <a:t>So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a </a:t>
            </a:r>
            <a:r>
              <a:rPr lang="pt-PT" dirty="0" err="1"/>
              <a:t>matrix</a:t>
            </a:r>
            <a:r>
              <a:rPr lang="pt-PT" dirty="0"/>
              <a:t> </a:t>
            </a:r>
            <a:r>
              <a:rPr lang="pt-PT" dirty="0" err="1"/>
              <a:t>similiar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initial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but</a:t>
            </a:r>
            <a:r>
              <a:rPr lang="pt-PT" dirty="0"/>
              <a:t>, in </a:t>
            </a:r>
            <a:r>
              <a:rPr lang="pt-PT" dirty="0" err="1"/>
              <a:t>this</a:t>
            </a:r>
            <a:r>
              <a:rPr lang="pt-PT" dirty="0"/>
              <a:t> case,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tiles </a:t>
            </a:r>
            <a:r>
              <a:rPr lang="pt-PT" dirty="0" err="1"/>
              <a:t>representing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solution</a:t>
            </a:r>
            <a:r>
              <a:rPr lang="pt-PT" dirty="0"/>
              <a:t> </a:t>
            </a:r>
            <a:r>
              <a:rPr lang="pt-PT" dirty="0" err="1"/>
              <a:t>path</a:t>
            </a:r>
            <a:r>
              <a:rPr lang="pt-PT" dirty="0"/>
              <a:t> </a:t>
            </a:r>
            <a:r>
              <a:rPr lang="pt-PT" dirty="0" err="1"/>
              <a:t>marked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a 1.</a:t>
            </a:r>
            <a:endParaRPr dirty="0"/>
          </a:p>
          <a:p>
            <a:pPr>
              <a:defRPr/>
            </a:pPr>
            <a:r>
              <a:rPr lang="pt-PT" dirty="0" err="1"/>
              <a:t>Solution</a:t>
            </a:r>
            <a:r>
              <a:rPr lang="pt-PT" dirty="0"/>
              <a:t> </a:t>
            </a:r>
            <a:r>
              <a:rPr lang="pt-PT" dirty="0" err="1"/>
              <a:t>Cost</a:t>
            </a:r>
            <a:r>
              <a:rPr lang="pt-PT" dirty="0"/>
              <a:t> – </a:t>
            </a:r>
            <a:r>
              <a:rPr lang="pt-PT" dirty="0" err="1"/>
              <a:t>Each</a:t>
            </a:r>
            <a:r>
              <a:rPr lang="pt-PT" dirty="0"/>
              <a:t> move </a:t>
            </a:r>
            <a:r>
              <a:rPr lang="pt-PT" dirty="0" err="1"/>
              <a:t>costs</a:t>
            </a:r>
            <a:r>
              <a:rPr lang="pt-PT" dirty="0"/>
              <a:t> 1, </a:t>
            </a:r>
            <a:r>
              <a:rPr lang="pt-PT" dirty="0" err="1"/>
              <a:t>so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final </a:t>
            </a:r>
            <a:r>
              <a:rPr lang="pt-PT" dirty="0" err="1"/>
              <a:t>cost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total </a:t>
            </a:r>
            <a:r>
              <a:rPr lang="pt-PT" dirty="0" err="1"/>
              <a:t>length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snake</a:t>
            </a:r>
            <a:r>
              <a:rPr lang="pt-PT" dirty="0"/>
              <a:t>. (</a:t>
            </a:r>
            <a:r>
              <a:rPr lang="pt-PT" b="1" dirty="0"/>
              <a:t>to </a:t>
            </a:r>
            <a:r>
              <a:rPr lang="pt-PT" b="1" dirty="0" err="1"/>
              <a:t>be</a:t>
            </a:r>
            <a:r>
              <a:rPr lang="pt-PT" b="1" dirty="0"/>
              <a:t> </a:t>
            </a:r>
            <a:r>
              <a:rPr lang="pt-PT" b="1" dirty="0" err="1"/>
              <a:t>checked</a:t>
            </a:r>
            <a:r>
              <a:rPr lang="pt-PT" dirty="0"/>
              <a:t>)</a:t>
            </a:r>
            <a:endParaRPr dirty="0"/>
          </a:p>
          <a:p>
            <a:pPr>
              <a:defRPr/>
            </a:pPr>
            <a:r>
              <a:rPr lang="pt-PT" dirty="0" err="1"/>
              <a:t>Heuristic</a:t>
            </a:r>
            <a:r>
              <a:rPr lang="pt-PT" dirty="0"/>
              <a:t> – As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goal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puzzle </a:t>
            </a:r>
            <a:r>
              <a:rPr lang="pt-PT" dirty="0" err="1"/>
              <a:t>is</a:t>
            </a:r>
            <a:r>
              <a:rPr lang="pt-PT" dirty="0"/>
              <a:t> to </a:t>
            </a:r>
            <a:r>
              <a:rPr lang="pt-PT" dirty="0" err="1"/>
              <a:t>find</a:t>
            </a:r>
            <a:r>
              <a:rPr lang="pt-PT" dirty="0"/>
              <a:t> a </a:t>
            </a:r>
            <a:r>
              <a:rPr lang="pt-PT" dirty="0" err="1"/>
              <a:t>way</a:t>
            </a:r>
            <a:r>
              <a:rPr lang="pt-PT" dirty="0"/>
              <a:t> to </a:t>
            </a:r>
            <a:r>
              <a:rPr lang="pt-PT" dirty="0" err="1"/>
              <a:t>connect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2 </a:t>
            </a:r>
            <a:r>
              <a:rPr lang="pt-PT" dirty="0" err="1"/>
              <a:t>edges</a:t>
            </a:r>
            <a:r>
              <a:rPr lang="pt-PT" dirty="0"/>
              <a:t> </a:t>
            </a:r>
            <a:r>
              <a:rPr lang="pt-PT" dirty="0" err="1"/>
              <a:t>pf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board</a:t>
            </a:r>
            <a:r>
              <a:rPr lang="pt-PT" dirty="0"/>
              <a:t>,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heuristic</a:t>
            </a:r>
            <a:r>
              <a:rPr lang="pt-PT" dirty="0"/>
              <a:t> </a:t>
            </a:r>
            <a:r>
              <a:rPr lang="pt-PT" dirty="0" err="1"/>
              <a:t>function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defined</a:t>
            </a:r>
            <a:r>
              <a:rPr lang="pt-PT" dirty="0"/>
              <a:t> as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remaining</a:t>
            </a:r>
            <a:r>
              <a:rPr lang="pt-PT" dirty="0"/>
              <a:t> Manhattan </a:t>
            </a:r>
            <a:r>
              <a:rPr lang="pt-PT" dirty="0" err="1"/>
              <a:t>distance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current</a:t>
            </a:r>
            <a:r>
              <a:rPr lang="pt-PT" dirty="0"/>
              <a:t> </a:t>
            </a:r>
            <a:r>
              <a:rPr lang="pt-PT" dirty="0" err="1"/>
              <a:t>snake</a:t>
            </a:r>
            <a:r>
              <a:rPr lang="pt-PT" dirty="0"/>
              <a:t> </a:t>
            </a:r>
            <a:r>
              <a:rPr lang="pt-PT" dirty="0" err="1"/>
              <a:t>block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finish</a:t>
            </a:r>
            <a:r>
              <a:rPr lang="pt-PT" dirty="0"/>
              <a:t> tile.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21112" y="-211963"/>
            <a:ext cx="10668000" cy="1524000"/>
          </a:xfrm>
        </p:spPr>
        <p:txBody>
          <a:bodyPr/>
          <a:lstStyle/>
          <a:p>
            <a:pPr>
              <a:defRPr/>
            </a:pPr>
            <a:r>
              <a:rPr lang="pt-PT"/>
              <a:t>Search Problem Formulation</a:t>
            </a:r>
            <a:endParaRPr/>
          </a:p>
        </p:txBody>
      </p:sp>
      <p:graphicFrame>
        <p:nvGraphicFramePr>
          <p:cNvPr id="4" name="Table 5"/>
          <p:cNvGraphicFramePr>
            <a:graphicFrameLocks noGrp="1"/>
          </p:cNvGraphicFramePr>
          <p:nvPr/>
        </p:nvGraphicFramePr>
        <p:xfrm>
          <a:off x="3119823" y="854138"/>
          <a:ext cx="8751065" cy="5791200"/>
        </p:xfrm>
        <a:graphic>
          <a:graphicData uri="http://schemas.openxmlformats.org/drawingml/2006/table">
            <a:tbl>
              <a:tblPr firstRow="1" bandRow="1">
                <a:tableStyleId>{AFF03CC2-6BA7-71CA-834B-2A56201C08C8}</a:tableStyleId>
              </a:tblPr>
              <a:tblGrid>
                <a:gridCol w="1057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6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3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GB" sz="1400"/>
                        <a:t>Operators</a:t>
                      </a: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GB" sz="1400"/>
                        <a:t>Pre-condition</a:t>
                      </a: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GB" sz="1400"/>
                        <a:t>Effects</a:t>
                      </a: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GB" sz="1400"/>
                        <a:t>Cost</a:t>
                      </a:r>
                      <a:endParaRPr lang="pt-P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53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GB" sz="1400"/>
                        <a:t>Move up</a:t>
                      </a: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400" dirty="0"/>
                        <a:t>- The above tile of the last piece of the snake is empty ( no chess piece nor snake piece);</a:t>
                      </a:r>
                      <a:endParaRPr dirty="0"/>
                    </a:p>
                    <a:p>
                      <a:pPr>
                        <a:defRPr/>
                      </a:pPr>
                      <a:r>
                        <a:rPr lang="en-GB" sz="1400" dirty="0"/>
                        <a:t>- The last tile of the snake is not on the top row.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  <a:defRPr/>
                      </a:pPr>
                      <a:r>
                        <a:rPr lang="en-GB" sz="1400"/>
                        <a:t>The above tile of the last piece of the snake is now part of the path too;</a:t>
                      </a:r>
                      <a:endParaRPr/>
                    </a:p>
                    <a:p>
                      <a:pPr marL="285750" indent="-285750">
                        <a:buFontTx/>
                        <a:buChar char="-"/>
                        <a:defRPr/>
                      </a:pPr>
                      <a:r>
                        <a:rPr lang="en-GB" sz="1400"/>
                        <a:t>Update matrix’s values. (x, y-1) changes to 1.</a:t>
                      </a: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GB" sz="1400"/>
                        <a:t>1</a:t>
                      </a:r>
                      <a:endParaRPr lang="pt-P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462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400"/>
                        <a:t>Move Down</a:t>
                      </a:r>
                      <a:endParaRPr lang="pt-PT" sz="1400"/>
                    </a:p>
                    <a:p>
                      <a:pPr algn="ctr">
                        <a:defRPr/>
                      </a:pP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400"/>
                        <a:t>- The tile on the bottom of the last piece of the snake is empty (no chess piece nor snake piece);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GB" sz="1400"/>
                        <a:t>- The last tile of the snake is not on the last row.</a:t>
                      </a: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en-GB" sz="1400"/>
                        <a:t>The tile on the bottom of the last piece of the snake is now part of the path too;</a:t>
                      </a:r>
                      <a:endParaRPr/>
                    </a:p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en-GB" sz="1400"/>
                        <a:t>Update matrix’s values. (x, y+1) changes to 1.</a:t>
                      </a:r>
                      <a:endParaRPr lang="pt-PT" sz="1400"/>
                    </a:p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endParaRPr lang="pt-PT" sz="1400"/>
                    </a:p>
                    <a:p>
                      <a:pPr>
                        <a:defRPr/>
                      </a:pP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GB" sz="1400"/>
                        <a:t>1</a:t>
                      </a:r>
                      <a:endParaRPr lang="pt-P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664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400"/>
                        <a:t>Move Left</a:t>
                      </a:r>
                      <a:endParaRPr lang="pt-PT" sz="1400"/>
                    </a:p>
                    <a:p>
                      <a:pPr algn="ctr">
                        <a:defRPr/>
                      </a:pP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400"/>
                        <a:t>- The tile on the left of the last piece of the snake is empty ( no chess piece nor snake piece);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GB" sz="1400"/>
                        <a:t>- The last tile of the snake is not on the first column.</a:t>
                      </a: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en-GB" sz="1400"/>
                        <a:t>The tile on the left of the snake is now part of the path too;</a:t>
                      </a:r>
                      <a:endParaRPr/>
                    </a:p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en-GB" sz="1400"/>
                        <a:t>Update matrix’s values. (x-1, y) changes to 1.</a:t>
                      </a:r>
                      <a:endParaRPr lang="pt-PT" sz="1400"/>
                    </a:p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400"/>
                        <a:t>1</a:t>
                      </a:r>
                      <a:endParaRPr lang="pt-P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049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400"/>
                        <a:t>Move Right</a:t>
                      </a:r>
                      <a:endParaRPr lang="pt-PT" sz="1400"/>
                    </a:p>
                    <a:p>
                      <a:pPr algn="ctr">
                        <a:defRPr/>
                      </a:pP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400"/>
                        <a:t>- The tile on the right of the last piece of the snake is empty ( no chess piece nor snake piece);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GB" sz="1400"/>
                        <a:t>- The last tile of the snake is not on the last column.</a:t>
                      </a: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400"/>
                        <a:t>The tile on the right of the snake is now part of the path too;</a:t>
                      </a:r>
                      <a:endParaRPr/>
                    </a:p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400"/>
                        <a:t>Update matrix’s values. (x+1, y) changes to 1.</a:t>
                      </a:r>
                      <a:endParaRPr lang="pt-PT" sz="1400"/>
                    </a:p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pt-PT" sz="1400"/>
                    </a:p>
                    <a:p>
                      <a:pPr>
                        <a:defRPr/>
                      </a:pPr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GB" sz="1400" dirty="0"/>
                        <a:t>1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Marcador de Posição de Conteúdo 2"/>
          <p:cNvSpPr>
            <a:spLocks noGrp="1"/>
          </p:cNvSpPr>
          <p:nvPr>
            <p:ph idx="1"/>
          </p:nvPr>
        </p:nvSpPr>
        <p:spPr bwMode="auto">
          <a:xfrm>
            <a:off x="549504" y="1453148"/>
            <a:ext cx="2341927" cy="60820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PT"/>
              <a:t>Operators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PT"/>
              <a:t>Implementation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 bwMode="auto"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pt-PT"/>
              <a:t>Prefered Languages: Python.</a:t>
            </a:r>
            <a:endParaRPr/>
          </a:p>
          <a:p>
            <a:pPr>
              <a:defRPr/>
            </a:pPr>
            <a:r>
              <a:rPr lang="pt-PT"/>
              <a:t>Data structures: board ( class that will represent the game state) and piece (a class which defines the possible attacks of the chess piece and stores its position).</a:t>
            </a:r>
            <a:endParaRPr/>
          </a:p>
          <a:p>
            <a:pPr>
              <a:defRPr/>
            </a:pPr>
            <a:r>
              <a:rPr lang="pt-PT"/>
              <a:t>The initial state is defined by reading the saved text files with board information.</a:t>
            </a:r>
            <a:endParaRPr/>
          </a:p>
          <a:p>
            <a:pPr>
              <a:defRPr/>
            </a:pPr>
            <a:r>
              <a:rPr lang="pt-PT"/>
              <a:t>Implemented libraries: numpy, pygame</a:t>
            </a:r>
            <a:endParaRPr/>
          </a:p>
          <a:p>
            <a:pPr>
              <a:defRPr/>
            </a:pPr>
            <a:endParaRPr lang="pt-P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EF381-BCFA-590A-77E6-541A3A68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Approach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332176-E858-8927-48C6-57123435F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PT" dirty="0" err="1"/>
              <a:t>The</a:t>
            </a:r>
            <a:r>
              <a:rPr lang="pt-PT" dirty="0"/>
              <a:t> game </a:t>
            </a:r>
            <a:r>
              <a:rPr lang="pt-PT" dirty="0" err="1"/>
              <a:t>allows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possible</a:t>
            </a:r>
            <a:r>
              <a:rPr lang="pt-PT" dirty="0"/>
              <a:t> </a:t>
            </a:r>
            <a:r>
              <a:rPr lang="pt-PT" dirty="0" err="1"/>
              <a:t>interatctions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machine</a:t>
            </a:r>
            <a:r>
              <a:rPr lang="pt-PT" dirty="0"/>
              <a:t>. </a:t>
            </a:r>
            <a:r>
              <a:rPr lang="pt-PT" b="1" dirty="0" err="1"/>
              <a:t>First</a:t>
            </a:r>
            <a:r>
              <a:rPr lang="pt-PT" dirty="0"/>
              <a:t>,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developed</a:t>
            </a:r>
            <a:r>
              <a:rPr lang="pt-PT" dirty="0"/>
              <a:t> a single </a:t>
            </a:r>
            <a:r>
              <a:rPr lang="pt-PT" dirty="0" err="1"/>
              <a:t>player</a:t>
            </a:r>
            <a:r>
              <a:rPr lang="pt-PT" dirty="0"/>
              <a:t> </a:t>
            </a:r>
            <a:r>
              <a:rPr lang="pt-PT" dirty="0" err="1"/>
              <a:t>mode</a:t>
            </a:r>
            <a:r>
              <a:rPr lang="pt-PT" dirty="0"/>
              <a:t>, </a:t>
            </a:r>
            <a:r>
              <a:rPr lang="pt-PT" dirty="0" err="1"/>
              <a:t>where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can </a:t>
            </a:r>
            <a:r>
              <a:rPr lang="pt-PT" dirty="0" err="1"/>
              <a:t>create</a:t>
            </a:r>
            <a:r>
              <a:rPr lang="pt-PT" dirty="0"/>
              <a:t> </a:t>
            </a:r>
            <a:r>
              <a:rPr lang="pt-PT" dirty="0" err="1"/>
              <a:t>his</a:t>
            </a:r>
            <a:r>
              <a:rPr lang="pt-PT" dirty="0"/>
              <a:t> </a:t>
            </a:r>
            <a:r>
              <a:rPr lang="pt-PT" dirty="0" err="1"/>
              <a:t>own</a:t>
            </a:r>
            <a:r>
              <a:rPr lang="pt-PT" dirty="0"/>
              <a:t> </a:t>
            </a:r>
            <a:r>
              <a:rPr lang="pt-PT" dirty="0" err="1"/>
              <a:t>path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then</a:t>
            </a:r>
            <a:r>
              <a:rPr lang="pt-PT" dirty="0"/>
              <a:t> </a:t>
            </a:r>
            <a:r>
              <a:rPr lang="pt-PT" dirty="0" err="1"/>
              <a:t>check</a:t>
            </a:r>
            <a:r>
              <a:rPr lang="pt-PT" dirty="0"/>
              <a:t>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correct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based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game’s</a:t>
            </a:r>
            <a:r>
              <a:rPr lang="pt-PT" dirty="0"/>
              <a:t> rules;</a:t>
            </a:r>
          </a:p>
          <a:p>
            <a:r>
              <a:rPr lang="pt-PT" b="1" dirty="0" err="1"/>
              <a:t>Then</a:t>
            </a:r>
            <a:r>
              <a:rPr lang="pt-PT" dirty="0"/>
              <a:t>,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created</a:t>
            </a:r>
            <a:r>
              <a:rPr lang="pt-PT" dirty="0"/>
              <a:t> a </a:t>
            </a:r>
            <a:r>
              <a:rPr lang="pt-PT" dirty="0" err="1"/>
              <a:t>computer</a:t>
            </a:r>
            <a:r>
              <a:rPr lang="pt-PT" dirty="0"/>
              <a:t> </a:t>
            </a:r>
            <a:r>
              <a:rPr lang="pt-PT" dirty="0" err="1"/>
              <a:t>mode</a:t>
            </a:r>
            <a:r>
              <a:rPr lang="pt-PT" dirty="0"/>
              <a:t>,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based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chosen</a:t>
            </a:r>
            <a:r>
              <a:rPr lang="pt-PT" dirty="0"/>
              <a:t> </a:t>
            </a:r>
            <a:r>
              <a:rPr lang="pt-PT" dirty="0" err="1"/>
              <a:t>level</a:t>
            </a:r>
            <a:r>
              <a:rPr lang="pt-PT" dirty="0"/>
              <a:t>, </a:t>
            </a:r>
            <a:r>
              <a:rPr lang="pt-PT" dirty="0" err="1"/>
              <a:t>generates</a:t>
            </a:r>
            <a:r>
              <a:rPr lang="pt-PT" dirty="0"/>
              <a:t> a </a:t>
            </a:r>
            <a:r>
              <a:rPr lang="pt-PT" dirty="0" err="1"/>
              <a:t>correct</a:t>
            </a:r>
            <a:r>
              <a:rPr lang="pt-PT" dirty="0"/>
              <a:t> </a:t>
            </a:r>
            <a:r>
              <a:rPr lang="pt-PT" dirty="0" err="1"/>
              <a:t>answer</a:t>
            </a:r>
            <a:r>
              <a:rPr lang="pt-PT" dirty="0"/>
              <a:t>,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many</a:t>
            </a:r>
            <a:r>
              <a:rPr lang="pt-PT" dirty="0"/>
              <a:t> </a:t>
            </a:r>
            <a:r>
              <a:rPr lang="pt-PT" dirty="0" err="1"/>
              <a:t>algorithms</a:t>
            </a:r>
            <a:r>
              <a:rPr lang="pt-PT" dirty="0"/>
              <a:t> </a:t>
            </a:r>
            <a:r>
              <a:rPr lang="pt-PT" dirty="0" err="1"/>
              <a:t>such</a:t>
            </a:r>
            <a:r>
              <a:rPr lang="pt-PT" dirty="0"/>
              <a:t> as:</a:t>
            </a:r>
          </a:p>
          <a:p>
            <a:pPr lvl="1"/>
            <a:r>
              <a:rPr lang="pt-PT" dirty="0"/>
              <a:t>DFS, </a:t>
            </a:r>
            <a:r>
              <a:rPr lang="pt-PT" dirty="0" err="1"/>
              <a:t>Greedy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A-Star</a:t>
            </a:r>
            <a:r>
              <a:rPr lang="pt-PT" dirty="0"/>
              <a:t> (</a:t>
            </a:r>
            <a:r>
              <a:rPr lang="pt-PT" dirty="0" err="1"/>
              <a:t>these</a:t>
            </a:r>
            <a:r>
              <a:rPr lang="pt-PT" dirty="0"/>
              <a:t> </a:t>
            </a:r>
            <a:r>
              <a:rPr lang="pt-PT" dirty="0" err="1"/>
              <a:t>last</a:t>
            </a:r>
            <a:r>
              <a:rPr lang="pt-PT" dirty="0"/>
              <a:t> 2 </a:t>
            </a:r>
            <a:r>
              <a:rPr lang="pt-PT" dirty="0" err="1"/>
              <a:t>featuring</a:t>
            </a:r>
            <a:r>
              <a:rPr lang="pt-PT" dirty="0"/>
              <a:t> 3 </a:t>
            </a:r>
            <a:r>
              <a:rPr lang="pt-PT" dirty="0" err="1"/>
              <a:t>distinct</a:t>
            </a:r>
            <a:r>
              <a:rPr lang="pt-PT" dirty="0"/>
              <a:t> </a:t>
            </a:r>
            <a:r>
              <a:rPr lang="pt-PT" dirty="0" err="1"/>
              <a:t>heuristics</a:t>
            </a:r>
            <a:r>
              <a:rPr lang="pt-PT" dirty="0"/>
              <a:t>) to </a:t>
            </a:r>
            <a:r>
              <a:rPr lang="pt-PT" dirty="0" err="1"/>
              <a:t>calculate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best</a:t>
            </a:r>
            <a:r>
              <a:rPr lang="pt-PT" dirty="0"/>
              <a:t> </a:t>
            </a:r>
            <a:r>
              <a:rPr lang="pt-PT" dirty="0" err="1"/>
              <a:t>path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Start</a:t>
            </a:r>
            <a:r>
              <a:rPr lang="pt-PT" dirty="0"/>
              <a:t> Tile to Final Tile.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 </a:t>
            </a:r>
            <a:r>
              <a:rPr lang="pt-PT" dirty="0" err="1"/>
              <a:t>had</a:t>
            </a:r>
            <a:r>
              <a:rPr lang="pt-PT" dirty="0"/>
              <a:t> a </a:t>
            </a:r>
            <a:r>
              <a:rPr lang="pt-PT" dirty="0" err="1"/>
              <a:t>different</a:t>
            </a:r>
            <a:r>
              <a:rPr lang="pt-PT" dirty="0"/>
              <a:t> performance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analyzed</a:t>
            </a:r>
            <a:r>
              <a:rPr lang="pt-PT" dirty="0"/>
              <a:t> later.</a:t>
            </a:r>
          </a:p>
          <a:p>
            <a:r>
              <a:rPr lang="pt-PT" dirty="0"/>
              <a:t> </a:t>
            </a:r>
            <a:r>
              <a:rPr lang="pt-PT" b="1" dirty="0" err="1"/>
              <a:t>Objective</a:t>
            </a:r>
            <a:r>
              <a:rPr lang="pt-PT" b="1" dirty="0"/>
              <a:t> </a:t>
            </a:r>
            <a:r>
              <a:rPr lang="pt-PT" b="1" dirty="0" err="1"/>
              <a:t>Function</a:t>
            </a:r>
            <a:r>
              <a:rPr lang="pt-PT" dirty="0"/>
              <a:t>: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path</a:t>
            </a:r>
            <a:r>
              <a:rPr lang="pt-PT" dirty="0"/>
              <a:t> </a:t>
            </a:r>
            <a:r>
              <a:rPr lang="pt-PT" dirty="0" err="1"/>
              <a:t>created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star to </a:t>
            </a:r>
            <a:r>
              <a:rPr lang="pt-PT" dirty="0" err="1"/>
              <a:t>end</a:t>
            </a:r>
            <a:r>
              <a:rPr lang="pt-PT" dirty="0"/>
              <a:t> file </a:t>
            </a:r>
            <a:r>
              <a:rPr lang="pt-PT" dirty="0" err="1"/>
              <a:t>should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as </a:t>
            </a:r>
            <a:r>
              <a:rPr lang="pt-PT" dirty="0" err="1"/>
              <a:t>shorter</a:t>
            </a:r>
            <a:r>
              <a:rPr lang="pt-PT" dirty="0"/>
              <a:t> as </a:t>
            </a:r>
            <a:r>
              <a:rPr lang="pt-PT" dirty="0" err="1"/>
              <a:t>possible</a:t>
            </a:r>
            <a:r>
              <a:rPr lang="pt-PT" dirty="0"/>
              <a:t>, </a:t>
            </a:r>
            <a:r>
              <a:rPr lang="pt-PT" dirty="0" err="1"/>
              <a:t>respecting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game rules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matching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equal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tiles </a:t>
            </a:r>
            <a:r>
              <a:rPr lang="pt-PT" dirty="0" err="1"/>
              <a:t>attacked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chess</a:t>
            </a:r>
            <a:r>
              <a:rPr lang="pt-PT" dirty="0"/>
              <a:t> </a:t>
            </a:r>
            <a:r>
              <a:rPr lang="pt-PT" dirty="0" err="1"/>
              <a:t>pieces</a:t>
            </a:r>
            <a:r>
              <a:rPr lang="pt-PT" dirty="0"/>
              <a:t>;</a:t>
            </a:r>
          </a:p>
          <a:p>
            <a:r>
              <a:rPr lang="pt-PT" b="1" dirty="0" err="1"/>
              <a:t>Heuristics</a:t>
            </a:r>
            <a:r>
              <a:rPr lang="pt-PT" dirty="0"/>
              <a:t>: For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part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Project, </a:t>
            </a:r>
            <a:r>
              <a:rPr lang="pt-PT" dirty="0" err="1"/>
              <a:t>heuristics</a:t>
            </a:r>
            <a:r>
              <a:rPr lang="pt-PT" dirty="0"/>
              <a:t> </a:t>
            </a:r>
            <a:r>
              <a:rPr lang="pt-PT" dirty="0" err="1"/>
              <a:t>were</a:t>
            </a:r>
            <a:r>
              <a:rPr lang="pt-PT" dirty="0"/>
              <a:t> </a:t>
            </a:r>
            <a:r>
              <a:rPr lang="pt-PT" dirty="0" err="1"/>
              <a:t>important</a:t>
            </a:r>
            <a:r>
              <a:rPr lang="pt-PT" dirty="0"/>
              <a:t> for </a:t>
            </a:r>
            <a:r>
              <a:rPr lang="pt-PT" dirty="0" err="1"/>
              <a:t>implementing</a:t>
            </a:r>
            <a:r>
              <a:rPr lang="pt-PT" dirty="0"/>
              <a:t> </a:t>
            </a:r>
            <a:r>
              <a:rPr lang="pt-PT" dirty="0" err="1"/>
              <a:t>A-star</a:t>
            </a:r>
            <a:r>
              <a:rPr lang="pt-PT" dirty="0"/>
              <a:t> </a:t>
            </a:r>
            <a:r>
              <a:rPr lang="pt-PT" dirty="0" err="1"/>
              <a:t>Algorithms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to </a:t>
            </a:r>
            <a:r>
              <a:rPr lang="pt-PT" dirty="0" err="1"/>
              <a:t>generate</a:t>
            </a:r>
            <a:r>
              <a:rPr lang="pt-PT" dirty="0"/>
              <a:t> </a:t>
            </a:r>
            <a:r>
              <a:rPr lang="pt-PT" dirty="0" err="1"/>
              <a:t>quickly</a:t>
            </a:r>
            <a:r>
              <a:rPr lang="pt-PT" dirty="0"/>
              <a:t> </a:t>
            </a:r>
            <a:r>
              <a:rPr lang="pt-PT" dirty="0" err="1"/>
              <a:t>better</a:t>
            </a:r>
            <a:r>
              <a:rPr lang="pt-PT" dirty="0"/>
              <a:t> </a:t>
            </a:r>
            <a:r>
              <a:rPr lang="pt-PT" dirty="0" err="1"/>
              <a:t>solutions</a:t>
            </a:r>
            <a:r>
              <a:rPr lang="pt-PT" dirty="0"/>
              <a:t>:</a:t>
            </a:r>
          </a:p>
          <a:p>
            <a:pPr lvl="1"/>
            <a:r>
              <a:rPr lang="pt-PT" dirty="0" err="1"/>
              <a:t>Heuristic</a:t>
            </a:r>
            <a:r>
              <a:rPr lang="pt-PT" dirty="0"/>
              <a:t> 1: Manhattan </a:t>
            </a:r>
            <a:r>
              <a:rPr lang="pt-PT" dirty="0" err="1"/>
              <a:t>Distance</a:t>
            </a:r>
            <a:r>
              <a:rPr lang="pt-PT" dirty="0"/>
              <a:t> + Game </a:t>
            </a:r>
            <a:r>
              <a:rPr lang="pt-PT" dirty="0" err="1"/>
              <a:t>Cost</a:t>
            </a:r>
            <a:r>
              <a:rPr lang="pt-PT" dirty="0"/>
              <a:t> (</a:t>
            </a:r>
            <a:r>
              <a:rPr lang="pt-PT" dirty="0" err="1"/>
              <a:t>path’s</a:t>
            </a:r>
            <a:r>
              <a:rPr lang="pt-PT" dirty="0"/>
              <a:t> </a:t>
            </a:r>
            <a:r>
              <a:rPr lang="pt-PT" dirty="0" err="1"/>
              <a:t>size</a:t>
            </a:r>
            <a:r>
              <a:rPr lang="pt-PT" dirty="0"/>
              <a:t>);</a:t>
            </a:r>
          </a:p>
          <a:p>
            <a:pPr lvl="1"/>
            <a:r>
              <a:rPr lang="pt-PT" dirty="0" err="1"/>
              <a:t>Heuristic</a:t>
            </a:r>
            <a:r>
              <a:rPr lang="pt-PT" dirty="0"/>
              <a:t> 2: </a:t>
            </a:r>
            <a:r>
              <a:rPr lang="pt-PT" dirty="0" err="1"/>
              <a:t>Attacked</a:t>
            </a:r>
            <a:r>
              <a:rPr lang="pt-PT" dirty="0"/>
              <a:t> Tiles + Game </a:t>
            </a:r>
            <a:r>
              <a:rPr lang="pt-PT" dirty="0" err="1"/>
              <a:t>Cost</a:t>
            </a:r>
            <a:r>
              <a:rPr lang="pt-PT" dirty="0"/>
              <a:t> (</a:t>
            </a:r>
            <a:r>
              <a:rPr lang="pt-PT" dirty="0" err="1"/>
              <a:t>path’s</a:t>
            </a:r>
            <a:r>
              <a:rPr lang="pt-PT" dirty="0"/>
              <a:t> </a:t>
            </a:r>
            <a:r>
              <a:rPr lang="pt-PT" dirty="0" err="1"/>
              <a:t>size</a:t>
            </a:r>
            <a:r>
              <a:rPr lang="pt-PT" dirty="0"/>
              <a:t>);</a:t>
            </a:r>
          </a:p>
          <a:p>
            <a:pPr lvl="1"/>
            <a:r>
              <a:rPr lang="pt-PT" dirty="0" err="1"/>
              <a:t>Heuristic</a:t>
            </a:r>
            <a:r>
              <a:rPr lang="pt-PT" dirty="0"/>
              <a:t> 3: Manhattan </a:t>
            </a:r>
            <a:r>
              <a:rPr lang="pt-PT" dirty="0" err="1"/>
              <a:t>Distance</a:t>
            </a:r>
            <a:r>
              <a:rPr lang="pt-PT" dirty="0"/>
              <a:t> + </a:t>
            </a:r>
            <a:r>
              <a:rPr lang="pt-PT" dirty="0" err="1"/>
              <a:t>Attacked</a:t>
            </a:r>
            <a:r>
              <a:rPr lang="pt-PT" dirty="0"/>
              <a:t> Tiles + Game </a:t>
            </a:r>
            <a:r>
              <a:rPr lang="pt-PT" dirty="0" err="1"/>
              <a:t>Cost</a:t>
            </a:r>
            <a:r>
              <a:rPr lang="pt-PT" dirty="0"/>
              <a:t> (</a:t>
            </a:r>
            <a:r>
              <a:rPr lang="pt-PT" dirty="0" err="1"/>
              <a:t>path’s</a:t>
            </a:r>
            <a:r>
              <a:rPr lang="pt-PT" dirty="0"/>
              <a:t> </a:t>
            </a:r>
            <a:r>
              <a:rPr lang="pt-PT" dirty="0" err="1"/>
              <a:t>size</a:t>
            </a:r>
            <a:r>
              <a:rPr lang="pt-PT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2123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BA73C-3D95-AE9A-DD35-0162B682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92867"/>
            <a:ext cx="10668000" cy="1524000"/>
          </a:xfrm>
        </p:spPr>
        <p:txBody>
          <a:bodyPr/>
          <a:lstStyle/>
          <a:p>
            <a:r>
              <a:rPr lang="pt-PT" dirty="0" err="1"/>
              <a:t>Results</a:t>
            </a:r>
            <a:endParaRPr lang="pt-PT" dirty="0"/>
          </a:p>
        </p:txBody>
      </p:sp>
      <p:graphicFrame>
        <p:nvGraphicFramePr>
          <p:cNvPr id="7" name="Marcador de Posição de Conteúdo 3">
            <a:extLst>
              <a:ext uri="{FF2B5EF4-FFF2-40B4-BE49-F238E27FC236}">
                <a16:creationId xmlns:a16="http://schemas.microsoft.com/office/drawing/2014/main" id="{E71EE01E-51C0-4538-8A33-100DC49D0A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3297221"/>
              </p:ext>
            </p:extLst>
          </p:nvPr>
        </p:nvGraphicFramePr>
        <p:xfrm>
          <a:off x="412776" y="1696442"/>
          <a:ext cx="5544616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Marcador de Posição de Conteúdo 3">
            <a:extLst>
              <a:ext uri="{FF2B5EF4-FFF2-40B4-BE49-F238E27FC236}">
                <a16:creationId xmlns:a16="http://schemas.microsoft.com/office/drawing/2014/main" id="{5998C934-CF5B-4085-9EB6-7295C56FFC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6010437"/>
              </p:ext>
            </p:extLst>
          </p:nvPr>
        </p:nvGraphicFramePr>
        <p:xfrm>
          <a:off x="6312024" y="1700808"/>
          <a:ext cx="5544616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7A0B4B7F-F751-43AC-A53C-E7C7E19A1558}"/>
              </a:ext>
            </a:extLst>
          </p:cNvPr>
          <p:cNvSpPr txBox="1"/>
          <p:nvPr/>
        </p:nvSpPr>
        <p:spPr>
          <a:xfrm>
            <a:off x="412776" y="5350711"/>
            <a:ext cx="5237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Graphic 1: Time that each algorithm takes to solve the puzzle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31FCF7C-6A4E-4921-B60B-D96A5A20E3BB}"/>
              </a:ext>
            </a:extLst>
          </p:cNvPr>
          <p:cNvSpPr txBox="1"/>
          <p:nvPr/>
        </p:nvSpPr>
        <p:spPr>
          <a:xfrm>
            <a:off x="6279666" y="5350710"/>
            <a:ext cx="5237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Graphic 2: Number of nodes that each algorithm visits to solve the puzzle</a:t>
            </a:r>
          </a:p>
        </p:txBody>
      </p:sp>
    </p:spTree>
    <p:extLst>
      <p:ext uri="{BB962C8B-B14F-4D97-AF65-F5344CB8AC3E}">
        <p14:creationId xmlns:p14="http://schemas.microsoft.com/office/powerpoint/2010/main" val="153520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04C5A-BCE7-4444-BB7C-BCCF7EF7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Conclusion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92E19F-DEDA-43CA-8ECC-2A6CC300D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376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16900-914F-ECEA-47AA-07FE5C59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References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91CC86F-CE43-DC97-26A6-7874C324A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u="sng" dirty="0">
                <a:hlinkClick r:id="rId2" tooltip="https://erich-friedman.github.io/puzzle/snake/"/>
              </a:rPr>
              <a:t>https://erich-friedman.github.io/puzzle/snake/</a:t>
            </a:r>
            <a:endParaRPr lang="pt-PT" dirty="0"/>
          </a:p>
          <a:p>
            <a:pPr>
              <a:defRPr/>
            </a:pPr>
            <a:r>
              <a:rPr lang="pt-PT" u="sng" dirty="0">
                <a:hlinkClick r:id="rId3" tooltip="https://moodle.up.pt/"/>
              </a:rPr>
              <a:t>https://moodle.up.pt/</a:t>
            </a:r>
            <a:r>
              <a:rPr lang="pt-PT" dirty="0"/>
              <a:t> (</a:t>
            </a:r>
            <a:r>
              <a:rPr lang="pt-PT" dirty="0" err="1"/>
              <a:t>course</a:t>
            </a:r>
            <a:r>
              <a:rPr lang="pt-PT" dirty="0"/>
              <a:t> files)</a:t>
            </a:r>
          </a:p>
          <a:p>
            <a:pPr>
              <a:defRPr/>
            </a:pPr>
            <a:r>
              <a:rPr lang="pt-PT" u="sng" dirty="0">
                <a:hlinkClick r:id="rId4" tooltip="https://pedros.works/chess-snake"/>
              </a:rPr>
              <a:t>https://pedros.works/chess-snake</a:t>
            </a:r>
            <a:endParaRPr lang="pt-PT" u="sng" dirty="0"/>
          </a:p>
          <a:p>
            <a:pPr>
              <a:defRPr/>
            </a:pPr>
            <a:r>
              <a:rPr lang="pt-PT" dirty="0">
                <a:hlinkClick r:id="rId5"/>
              </a:rPr>
              <a:t>Python 3 Documentation</a:t>
            </a:r>
            <a:r>
              <a:rPr lang="pt-PT" dirty="0"/>
              <a:t>;</a:t>
            </a:r>
          </a:p>
          <a:p>
            <a:pPr>
              <a:defRPr/>
            </a:pPr>
            <a:endParaRPr lang="pt-PT" dirty="0"/>
          </a:p>
          <a:p>
            <a:pPr>
              <a:defRPr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1373456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Arial"/>
        <a:cs typeface="Arial"/>
      </a:majorFont>
      <a:minorFont>
        <a:latin typeface="Avenir Next LT Pro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</TotalTime>
  <Words>1023</Words>
  <Application>Microsoft Office PowerPoint</Application>
  <DocSecurity>0</DocSecurity>
  <PresentationFormat>Ecrã Panorâmico</PresentationFormat>
  <Paragraphs>72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Sitka Subheading</vt:lpstr>
      <vt:lpstr>PebbleVTI</vt:lpstr>
      <vt:lpstr>Chess Snake  IART Project- Final Delivery</vt:lpstr>
      <vt:lpstr>Specifications</vt:lpstr>
      <vt:lpstr>Search Problem Formulation</vt:lpstr>
      <vt:lpstr>Search Problem Formulation</vt:lpstr>
      <vt:lpstr>Implementation</vt:lpstr>
      <vt:lpstr>Approach</vt:lpstr>
      <vt:lpstr>Results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Snake Puzzles – 2022 IA Project</dc:title>
  <dc:subject/>
  <dc:creator>Domingos José Silva Moreira dos Santos</dc:creator>
  <cp:keywords/>
  <dc:description/>
  <cp:lastModifiedBy>Domingos José Silva Moreira dos Santos</cp:lastModifiedBy>
  <cp:revision>9</cp:revision>
  <dcterms:created xsi:type="dcterms:W3CDTF">2022-03-24T16:57:15Z</dcterms:created>
  <dcterms:modified xsi:type="dcterms:W3CDTF">2022-04-25T15:54:10Z</dcterms:modified>
  <cp:category/>
  <dc:identifier/>
  <cp:contentStatus/>
  <dc:language/>
  <cp:version/>
</cp:coreProperties>
</file>