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8fa7572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8fa7572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8fa75729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8fa75729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8fa75729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8fa7572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8fa7572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8fa7572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8fa75729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8fa75729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 scraping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050" y="1785375"/>
            <a:ext cx="6484049" cy="32420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39675"/>
            <a:ext cx="8520600" cy="15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Веб-скрейпинг</a:t>
            </a:r>
            <a:r>
              <a:rPr lang="ru"/>
              <a:t> (или скрепинг, или скрапинг) — это технология получения веб-данных путем извлечения их со страниц веб-ресурсов.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Веб-скрейпинг объединяет в себе функции краулера (обход сайта и сбор данных) и парсера (анализ содержимого).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 используется?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Отслеживание цен на товары в интернет‑магазинах и извлечение описаний товаров и услуг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Мониторинг новостей, погоды и объявлений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Сбор данных для аналитики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Сбор данных для машинного обучения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/>
              <a:t>Почему Python отлично подходит для веб-скрейпинга?</a:t>
            </a:r>
            <a:endParaRPr sz="202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Простой синтаксис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Мощные библиотеки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Быстрое выполнение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Обширная документация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175" y="1538400"/>
            <a:ext cx="1707975" cy="170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HTTP-запросов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GET </a:t>
            </a:r>
            <a:r>
              <a:rPr lang="ru"/>
              <a:t>- запрашивает представление ресурса. Запросы с использованием этого метода могут только извлекать данные.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HEAD </a:t>
            </a:r>
            <a:r>
              <a:rPr lang="ru"/>
              <a:t>- запрашивает ресурс так же, как и метод GET, но без тела ответа.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POST </a:t>
            </a:r>
            <a:r>
              <a:rPr lang="ru"/>
              <a:t>- используется для отправки сущностей к определённому ресурсу. Часто вызывает изменение состояния или какие-то побочные эффекты на сервере.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PUT </a:t>
            </a:r>
            <a:r>
              <a:rPr lang="ru"/>
              <a:t>- заменяет все текущие представления ресурса данными запроса.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DELETE </a:t>
            </a:r>
            <a:r>
              <a:rPr lang="ru"/>
              <a:t>- удаляет указанный ресурс.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PATCH </a:t>
            </a:r>
            <a:r>
              <a:rPr lang="ru"/>
              <a:t>- используется для частичного изменения ресурса.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/>
              <a:t>Selenium</a:t>
            </a:r>
            <a:endParaRPr sz="232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rgbClr val="333333"/>
                </a:solidFill>
              </a:rPr>
              <a:t>Selenium - это библиотека для автоматизации веб-браузера. Она позволяет программно управлять браузером: эмулировать действия реального пользователя в браузере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761775"/>
            <a:ext cx="8520600" cy="28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9334E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solidFill>
                  <a:srgbClr val="001D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B45908"/>
                </a:solidFill>
                <a:latin typeface="Courier New"/>
                <a:ea typeface="Courier New"/>
                <a:cs typeface="Courier New"/>
                <a:sym typeface="Courier New"/>
              </a:rPr>
              <a:t>selenium</a:t>
            </a:r>
            <a:r>
              <a:rPr lang="ru" sz="1050">
                <a:solidFill>
                  <a:srgbClr val="001D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334E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50">
                <a:solidFill>
                  <a:srgbClr val="001D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B45908"/>
                </a:solidFill>
                <a:latin typeface="Courier New"/>
                <a:ea typeface="Courier New"/>
                <a:cs typeface="Courier New"/>
                <a:sym typeface="Courier New"/>
              </a:rPr>
              <a:t>webdriver</a:t>
            </a:r>
            <a:endParaRPr sz="1050">
              <a:solidFill>
                <a:srgbClr val="B459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9334E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solidFill>
                  <a:srgbClr val="001D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B45908"/>
                </a:solidFill>
                <a:latin typeface="Courier New"/>
                <a:ea typeface="Courier New"/>
                <a:cs typeface="Courier New"/>
                <a:sym typeface="Courier New"/>
              </a:rPr>
              <a:t>selenium</a:t>
            </a:r>
            <a:r>
              <a:rPr lang="ru" sz="1050">
                <a:solidFill>
                  <a:srgbClr val="001D35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B45908"/>
                </a:solidFill>
                <a:latin typeface="Courier New"/>
                <a:ea typeface="Courier New"/>
                <a:cs typeface="Courier New"/>
                <a:sym typeface="Courier New"/>
              </a:rPr>
              <a:t>webdriver</a:t>
            </a:r>
            <a:r>
              <a:rPr lang="ru" sz="1050">
                <a:solidFill>
                  <a:srgbClr val="001D35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B45908"/>
                </a:solidFill>
                <a:latin typeface="Courier New"/>
                <a:ea typeface="Courier New"/>
                <a:cs typeface="Courier New"/>
                <a:sym typeface="Courier New"/>
              </a:rPr>
              <a:t>common</a:t>
            </a:r>
            <a:r>
              <a:rPr lang="ru" sz="1050">
                <a:solidFill>
                  <a:srgbClr val="001D35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050">
                <a:solidFill>
                  <a:srgbClr val="B45908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ru" sz="1050">
                <a:solidFill>
                  <a:srgbClr val="001D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334E6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050">
                <a:solidFill>
                  <a:srgbClr val="001D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B45908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endParaRPr sz="1050">
              <a:solidFill>
                <a:srgbClr val="B459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8086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B45908"/>
                </a:solidFill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r>
              <a:rPr lang="ru" sz="1050">
                <a:solidFill>
                  <a:srgbClr val="001D35"/>
                </a:solidFill>
                <a:latin typeface="Courier New"/>
                <a:ea typeface="Courier New"/>
                <a:cs typeface="Courier New"/>
                <a:sym typeface="Courier New"/>
              </a:rPr>
              <a:t> = webdriver.Chrome()</a:t>
            </a:r>
            <a:endParaRPr i="1" sz="1050">
              <a:solidFill>
                <a:srgbClr val="8086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1D35"/>
                </a:solidFill>
                <a:latin typeface="Courier New"/>
                <a:ea typeface="Courier New"/>
                <a:cs typeface="Courier New"/>
                <a:sym typeface="Courier New"/>
              </a:rPr>
              <a:t>driver.get(</a:t>
            </a:r>
            <a:r>
              <a:rPr lang="ru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"https://www.example.com"</a:t>
            </a:r>
            <a:r>
              <a:rPr lang="ru" sz="1050">
                <a:solidFill>
                  <a:srgbClr val="001D3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i="1" sz="1050">
              <a:solidFill>
                <a:srgbClr val="8086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B45908"/>
                </a:solidFill>
                <a:latin typeface="Courier New"/>
                <a:ea typeface="Courier New"/>
                <a:cs typeface="Courier New"/>
                <a:sym typeface="Courier New"/>
              </a:rPr>
              <a:t>heading</a:t>
            </a:r>
            <a:r>
              <a:rPr lang="ru" sz="1050">
                <a:solidFill>
                  <a:srgbClr val="001D35"/>
                </a:solidFill>
                <a:latin typeface="Courier New"/>
                <a:ea typeface="Courier New"/>
                <a:cs typeface="Courier New"/>
                <a:sym typeface="Courier New"/>
              </a:rPr>
              <a:t> = driver.find_element(By.TAG_NAME, </a:t>
            </a:r>
            <a:r>
              <a:rPr lang="ru" sz="10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"h1"</a:t>
            </a:r>
            <a:r>
              <a:rPr lang="ru" sz="1050">
                <a:solidFill>
                  <a:srgbClr val="001D3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1D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1D35"/>
                </a:solidFill>
                <a:latin typeface="Courier New"/>
                <a:ea typeface="Courier New"/>
                <a:cs typeface="Courier New"/>
                <a:sym typeface="Courier New"/>
              </a:rPr>
              <a:t>print(heading.text)</a:t>
            </a:r>
            <a:endParaRPr i="1" sz="1050">
              <a:solidFill>
                <a:srgbClr val="8086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050">
                <a:solidFill>
                  <a:srgbClr val="001D35"/>
                </a:solidFill>
                <a:latin typeface="Courier New"/>
                <a:ea typeface="Courier New"/>
                <a:cs typeface="Courier New"/>
                <a:sym typeface="Courier New"/>
              </a:rPr>
              <a:t>driver.quit()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