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76" r:id="rId3"/>
    <p:sldId id="287" r:id="rId4"/>
    <p:sldId id="332" r:id="rId5"/>
    <p:sldId id="335" r:id="rId6"/>
    <p:sldId id="259" r:id="rId7"/>
    <p:sldId id="260" r:id="rId8"/>
    <p:sldId id="333" r:id="rId9"/>
    <p:sldId id="337" r:id="rId10"/>
    <p:sldId id="336" r:id="rId11"/>
    <p:sldId id="338" r:id="rId12"/>
    <p:sldId id="339" r:id="rId13"/>
    <p:sldId id="340" r:id="rId14"/>
    <p:sldId id="341" r:id="rId15"/>
    <p:sldId id="343" r:id="rId16"/>
    <p:sldId id="278" r:id="rId17"/>
    <p:sldId id="279" r:id="rId18"/>
    <p:sldId id="280" r:id="rId19"/>
    <p:sldId id="281" r:id="rId20"/>
    <p:sldId id="282" r:id="rId21"/>
    <p:sldId id="283" r:id="rId22"/>
    <p:sldId id="293" r:id="rId23"/>
    <p:sldId id="290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0C18FC5-6E96-4EA4-9393-4624A15A57BA}">
          <p14:sldIdLst>
            <p14:sldId id="256"/>
            <p14:sldId id="276"/>
            <p14:sldId id="287"/>
            <p14:sldId id="332"/>
            <p14:sldId id="335"/>
            <p14:sldId id="259"/>
            <p14:sldId id="260"/>
            <p14:sldId id="333"/>
            <p14:sldId id="337"/>
            <p14:sldId id="336"/>
            <p14:sldId id="338"/>
            <p14:sldId id="339"/>
            <p14:sldId id="340"/>
            <p14:sldId id="341"/>
            <p14:sldId id="343"/>
            <p14:sldId id="278"/>
            <p14:sldId id="279"/>
            <p14:sldId id="280"/>
            <p14:sldId id="281"/>
            <p14:sldId id="282"/>
            <p14:sldId id="283"/>
            <p14:sldId id="293"/>
            <p14:sldId id="29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ey" initials="A" lastIdx="1" clrIdx="0">
    <p:extLst>
      <p:ext uri="{19B8F6BF-5375-455C-9EA6-DF929625EA0E}">
        <p15:presenceInfo xmlns:p15="http://schemas.microsoft.com/office/powerpoint/2012/main" userId="Alexe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0000"/>
    <a:srgbClr val="87B6E1"/>
    <a:srgbClr val="FBE5D6"/>
    <a:srgbClr val="0000FF"/>
    <a:srgbClr val="FF8B8B"/>
    <a:srgbClr val="0094C8"/>
    <a:srgbClr val="53D2FF"/>
    <a:srgbClr val="007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Светлый стиль 1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1877"/>
    </p:cViewPr>
  </p:sorterViewPr>
  <p:notesViewPr>
    <p:cSldViewPr snapToGrid="0">
      <p:cViewPr varScale="1">
        <p:scale>
          <a:sx n="70" d="100"/>
          <a:sy n="70" d="100"/>
        </p:scale>
        <p:origin x="3500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0136C-4900-4139-A65E-0FFE21BA8660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 err="1"/>
              <a:t>вр</a:t>
            </a:r>
            <a:endParaRPr lang="en-US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5C656-B1C2-48D6-B4C0-50C1DF62A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04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9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32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3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37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99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41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87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44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67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02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706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2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5C656-B1C2-48D6-B4C0-50C1DF62A04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1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24B42-0E25-4A7E-B7D6-9674B89D9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85556B-B022-443D-83AC-7485A88B8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99A08A-18EF-4E21-A894-034E429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9660145-43C6-4502-8869-60925745F32A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28A281-9EB8-427F-B1A2-BB5CDB83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9546A-E21B-4819-8351-F094DB6BB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6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3C619-5DB0-420B-8DA6-C9D70844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727C8C-5D04-41CC-9119-BCAE9D984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8D7C69-F24E-42E8-B75E-4AB73C8E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1A8892-17A4-4007-878D-D783D30F0D8B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273778-3D61-4FF5-91E9-8EED986B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9DDFBA-D1D6-4FBE-8BA5-EE146371C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160B9B-068E-45FF-ABF1-517456125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7BDE121-1D3C-4DCA-8A26-7C9E0B901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84099-E0F3-46A0-9264-BAE732E93D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BD0299-886E-446F-958E-EF66BBB8C6B7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FB4418-B1EA-4AE6-AEBE-953C1C7E9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2D353-A0CE-474D-80EB-75A67EDB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8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082607-438D-4515-8271-35633FBF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F9345-D2D0-4359-93FF-C2809BBCD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C4B98D-193A-4E7E-9BEA-6F3C2EE77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 sz="1800"/>
            </a:lvl1pPr>
          </a:lstStyle>
          <a:p>
            <a:r>
              <a:rPr lang="ru-RU"/>
              <a:t>Введение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A8E53-6AB8-45F5-8458-43FBA3AB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4BB97-026A-4EB6-8279-BE4B55CA7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A6FBF6-4F3F-41E8-A64F-B8A683F4B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54DB5-B3D6-4EDB-9909-40D48A81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9ADEF6-9A0F-42AD-B2B0-CD196C5CC474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0C955-1908-48B6-9150-7193ED69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C7563E-18B2-410D-9817-3B879AA1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06DCC4-014E-47CE-BFF3-EAE9564A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66D607-FBCA-4B15-B062-E45AA60CE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FB3B74-1388-436C-BC7D-DF075358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44EB42-FC5E-4732-8D39-85BD7D4459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27D38D2-3751-4D0C-8369-6AB0C31CC561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5D3CDC-636C-432D-83AE-143CB5C2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C6E501-E3A1-4D96-B216-FC7639522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06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AAB106-F335-4889-B133-0215C057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DF2971-2E9F-4E0E-810D-844904D83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3F5027-2511-41F9-8706-0B42FF7231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A181A99-0161-4256-9FC3-ECBEBC06F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8359298-1003-4941-8DDA-BB77D8FF8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6DAD6F-6ACC-4778-851E-7C2FC7C99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03B707-160F-4A72-A8E2-F902FAB41C9A}" type="datetime1">
              <a:rPr lang="en-US" smtClean="0"/>
              <a:t>12/15/2024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817DBD-1FD5-4A1F-8EEF-54F2CDFB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A5F785-F625-4B7D-A6D0-1866E6A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0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D0865-6E6F-4F6C-9ADB-8490153D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807B0F-2182-4083-AEF4-15492FFA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F1CFD2A-142C-4B71-A37C-4FCCA39BE467}" type="datetime1">
              <a:rPr lang="en-US" smtClean="0"/>
              <a:t>12/15/2024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D1E51B-05BC-4B55-9EDB-412577C2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EF8A98-69E1-4575-9608-425E1EF6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EFF670A-5F4C-4552-80BC-36BE7A0D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495D1B-0B6E-411A-AAA4-0E148ADD174D}" type="datetime1">
              <a:rPr lang="en-US" smtClean="0"/>
              <a:t>12/15/2024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FE3E8-94B9-4A2A-9DE6-43C4AB55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B634DB-486D-4D74-8F97-5FDA68E8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14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6AC518-993C-4EF2-9F29-9B2181CFB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BD7AD4-B430-4725-AB1E-7F24CD1FE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8E3CAB-7D42-44CD-B5A0-13B27A565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C79307-2068-4CD8-96B1-D6EA12DD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8978143-7DE7-4BE5-8934-19C74A5C38F0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76925D-4A53-4B35-9542-25F6E3F12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A61258-9615-4E73-B2A0-2BDE6E7D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4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1776D7-0540-4DA6-AAE2-F391FD565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A0F336-6616-474B-A11B-02EE61C0A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BFBC25-939E-4FBB-86C3-85F5F655D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EB1EFF-DD78-4110-90B6-F4ECA9D8DC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629578-FEF0-467F-B816-D88DB95CE546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B72029-FB69-40F6-9351-634C607F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E13307-0790-4F95-A50A-E421528D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2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9C333E-9900-4FCD-A4BE-6E7C7524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0A9C9-CCCA-434F-A14F-8416DC5DA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A36A1B-5D5B-4687-941C-4A2CC1780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Введение</a:t>
            </a:r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1CF36F-C4AB-4875-86C3-377938959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FBA2B-964F-4C4D-AAF7-5A83992646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8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B0387-A424-4232-B826-E72B79246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Низкоуровневое программирование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0B0FE4-1541-4C22-BC3D-263F41B28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84462"/>
          </a:xfrm>
        </p:spPr>
        <p:txBody>
          <a:bodyPr>
            <a:normAutofit/>
          </a:bodyPr>
          <a:lstStyle/>
          <a:p>
            <a:r>
              <a:rPr lang="ru-RU" dirty="0"/>
              <a:t>Лекция 10</a:t>
            </a:r>
            <a:endParaRPr lang="en-US" dirty="0"/>
          </a:p>
          <a:p>
            <a:r>
              <a:rPr lang="ru-RU" dirty="0"/>
              <a:t>Операционные системы</a:t>
            </a:r>
          </a:p>
          <a:p>
            <a:r>
              <a:rPr lang="ru-RU" dirty="0"/>
              <a:t>Отладка</a:t>
            </a:r>
          </a:p>
          <a:p>
            <a:r>
              <a:rPr lang="ru-RU" dirty="0"/>
              <a:t>Виртуализация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644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Отладочные регистры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10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09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Для отладки предназначены регистры </a:t>
            </a:r>
            <a:r>
              <a:rPr lang="en-US" sz="2000" b="1" dirty="0"/>
              <a:t>DR0-DR7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Регистры </a:t>
            </a:r>
            <a:r>
              <a:rPr lang="en-US" sz="2000" dirty="0"/>
              <a:t>DR0-3 </a:t>
            </a:r>
            <a:r>
              <a:rPr lang="ru-RU" sz="2000" dirty="0"/>
              <a:t>хранят адреса точек останова.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Регистр </a:t>
            </a:r>
            <a:r>
              <a:rPr lang="en-US" sz="2000" dirty="0"/>
              <a:t>DR6 </a:t>
            </a:r>
            <a:r>
              <a:rPr lang="ru-RU" sz="2000" dirty="0"/>
              <a:t>хранит флаги состояния, выставляемые при срабатывании точки останова.</a:t>
            </a:r>
          </a:p>
          <a:p>
            <a:pPr marL="0" indent="0">
              <a:buNone/>
            </a:pPr>
            <a:r>
              <a:rPr lang="ru-RU" sz="2000" dirty="0"/>
              <a:t>Регистр </a:t>
            </a:r>
            <a:r>
              <a:rPr lang="en-US" sz="2000" dirty="0"/>
              <a:t>DR7 </a:t>
            </a:r>
            <a:r>
              <a:rPr lang="ru-RU" sz="2000" dirty="0"/>
              <a:t>является управляющим.</a:t>
            </a:r>
          </a:p>
          <a:p>
            <a:pPr marL="0" indent="0">
              <a:buNone/>
            </a:pPr>
            <a:r>
              <a:rPr lang="ru-RU" sz="2000" dirty="0"/>
              <a:t>Регистры </a:t>
            </a:r>
            <a:r>
              <a:rPr lang="en-US" sz="2000" dirty="0"/>
              <a:t>DR4-5</a:t>
            </a:r>
            <a:r>
              <a:rPr lang="ru-RU" sz="2000" dirty="0"/>
              <a:t> не используются.</a:t>
            </a:r>
          </a:p>
          <a:p>
            <a:pPr marL="0" indent="0">
              <a:buNone/>
            </a:pPr>
            <a:r>
              <a:rPr lang="ru-RU" sz="2000" dirty="0"/>
              <a:t>Доступ к отладочным регистрам возможен только из кольца 0, т.к. у данных регистров есть иные возможности, несущие угрозу безопасности.</a:t>
            </a:r>
          </a:p>
          <a:p>
            <a:pPr marL="0" indent="0">
              <a:buNone/>
            </a:pPr>
            <a:r>
              <a:rPr lang="ru-RU" sz="2000" dirty="0"/>
              <a:t>Обычно ОС предоставляет возможность контролируемой установки данных регистров для отладки конкретной программы.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90224D5-48B1-1A28-9ABE-7D12D1EEAE7B}"/>
              </a:ext>
            </a:extLst>
          </p:cNvPr>
          <p:cNvSpPr/>
          <p:nvPr/>
        </p:nvSpPr>
        <p:spPr>
          <a:xfrm>
            <a:off x="8316775" y="1502284"/>
            <a:ext cx="3460247" cy="302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Адрес точки останова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AEDD276-E15C-339A-6AA0-3A886089AD26}"/>
              </a:ext>
            </a:extLst>
          </p:cNvPr>
          <p:cNvSpPr/>
          <p:nvPr/>
        </p:nvSpPr>
        <p:spPr>
          <a:xfrm>
            <a:off x="8316775" y="1874249"/>
            <a:ext cx="3460247" cy="302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Адрес точки останова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4357B98-09BD-BE3E-9AD5-A43953107913}"/>
              </a:ext>
            </a:extLst>
          </p:cNvPr>
          <p:cNvSpPr/>
          <p:nvPr/>
        </p:nvSpPr>
        <p:spPr>
          <a:xfrm>
            <a:off x="8316775" y="2246214"/>
            <a:ext cx="3460247" cy="302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Адрес точки останова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BFB8233-11AA-3FE9-3A3F-6571A6451049}"/>
              </a:ext>
            </a:extLst>
          </p:cNvPr>
          <p:cNvSpPr/>
          <p:nvPr/>
        </p:nvSpPr>
        <p:spPr>
          <a:xfrm>
            <a:off x="8316775" y="2618179"/>
            <a:ext cx="3460247" cy="302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Адрес точки останова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8DF8158-ABC3-873A-605F-286FC7D7D322}"/>
              </a:ext>
            </a:extLst>
          </p:cNvPr>
          <p:cNvSpPr/>
          <p:nvPr/>
        </p:nvSpPr>
        <p:spPr>
          <a:xfrm>
            <a:off x="8316775" y="2990144"/>
            <a:ext cx="3460247" cy="302607"/>
          </a:xfrm>
          <a:prstGeom prst="rect">
            <a:avLst/>
          </a:prstGeom>
          <a:solidFill>
            <a:srgbClr val="B4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Не используется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4D1AD39-4865-649C-C99A-8BCA51147916}"/>
              </a:ext>
            </a:extLst>
          </p:cNvPr>
          <p:cNvSpPr/>
          <p:nvPr/>
        </p:nvSpPr>
        <p:spPr>
          <a:xfrm>
            <a:off x="8316775" y="3362109"/>
            <a:ext cx="3460247" cy="302607"/>
          </a:xfrm>
          <a:prstGeom prst="rect">
            <a:avLst/>
          </a:prstGeom>
          <a:solidFill>
            <a:srgbClr val="B4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Не используется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EB50B0A-D3D0-CFA4-27BD-C389A34551D2}"/>
              </a:ext>
            </a:extLst>
          </p:cNvPr>
          <p:cNvSpPr/>
          <p:nvPr/>
        </p:nvSpPr>
        <p:spPr>
          <a:xfrm>
            <a:off x="8316775" y="3734074"/>
            <a:ext cx="3460247" cy="3026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Флаги состояния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D2688427-DC58-ED8D-94FA-6366C320BF32}"/>
              </a:ext>
            </a:extLst>
          </p:cNvPr>
          <p:cNvSpPr/>
          <p:nvPr/>
        </p:nvSpPr>
        <p:spPr>
          <a:xfrm>
            <a:off x="8316775" y="4106039"/>
            <a:ext cx="3460247" cy="30260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Флаги управления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91ADB6-507A-FBB6-0CB7-EA6B8A4CB27F}"/>
              </a:ext>
            </a:extLst>
          </p:cNvPr>
          <p:cNvSpPr txBox="1"/>
          <p:nvPr/>
        </p:nvSpPr>
        <p:spPr>
          <a:xfrm>
            <a:off x="7747388" y="1468921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DR0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BD9E22-2A8B-5ED0-81BD-C579BFA345D1}"/>
              </a:ext>
            </a:extLst>
          </p:cNvPr>
          <p:cNvSpPr txBox="1"/>
          <p:nvPr/>
        </p:nvSpPr>
        <p:spPr>
          <a:xfrm>
            <a:off x="7747388" y="1832167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87A0E4-7B49-ED93-F387-7543952F156C}"/>
              </a:ext>
            </a:extLst>
          </p:cNvPr>
          <p:cNvSpPr txBox="1"/>
          <p:nvPr/>
        </p:nvSpPr>
        <p:spPr>
          <a:xfrm>
            <a:off x="7747388" y="2209471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DR2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406A13-B58A-0BC5-A861-6FC9316E1943}"/>
              </a:ext>
            </a:extLst>
          </p:cNvPr>
          <p:cNvSpPr txBox="1"/>
          <p:nvPr/>
        </p:nvSpPr>
        <p:spPr>
          <a:xfrm>
            <a:off x="7747388" y="2572717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DR3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BD67CB-5315-02C7-E4DF-B2CC2788BF66}"/>
              </a:ext>
            </a:extLst>
          </p:cNvPr>
          <p:cNvSpPr txBox="1"/>
          <p:nvPr/>
        </p:nvSpPr>
        <p:spPr>
          <a:xfrm>
            <a:off x="7749044" y="2966013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DR4</a:t>
            </a:r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E88E69-6BA0-18FF-BCDF-04CA515813C8}"/>
              </a:ext>
            </a:extLst>
          </p:cNvPr>
          <p:cNvSpPr txBox="1"/>
          <p:nvPr/>
        </p:nvSpPr>
        <p:spPr>
          <a:xfrm>
            <a:off x="7749044" y="3329259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DR5</a:t>
            </a:r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E219D0-CD5D-8877-9CD5-5CD23183C261}"/>
              </a:ext>
            </a:extLst>
          </p:cNvPr>
          <p:cNvSpPr txBox="1"/>
          <p:nvPr/>
        </p:nvSpPr>
        <p:spPr>
          <a:xfrm>
            <a:off x="7741255" y="3691480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DR6</a:t>
            </a:r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B6C98A-282F-9F41-B3C1-F83CFEE26BEA}"/>
              </a:ext>
            </a:extLst>
          </p:cNvPr>
          <p:cNvSpPr txBox="1"/>
          <p:nvPr/>
        </p:nvSpPr>
        <p:spPr>
          <a:xfrm>
            <a:off x="7741255" y="4054726"/>
            <a:ext cx="56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245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точек останова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11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24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Отладочные регистры позволяют установить 3 типа точек останова:</a:t>
            </a:r>
          </a:p>
          <a:p>
            <a:pPr marL="914400" lvl="1" indent="-457200">
              <a:buAutoNum type="arabicPeriod"/>
            </a:pPr>
            <a:r>
              <a:rPr lang="ru-RU" dirty="0"/>
              <a:t>На исполнение кода</a:t>
            </a:r>
          </a:p>
          <a:p>
            <a:pPr marL="914400" lvl="1" indent="-457200">
              <a:buAutoNum type="arabicPeriod"/>
            </a:pPr>
            <a:r>
              <a:rPr lang="ru-RU" dirty="0"/>
              <a:t>На запись</a:t>
            </a:r>
          </a:p>
          <a:p>
            <a:pPr marL="914400" lvl="1" indent="-457200">
              <a:buAutoNum type="arabicPeriod"/>
            </a:pPr>
            <a:r>
              <a:rPr lang="ru-RU" dirty="0"/>
              <a:t>На чтение или запись</a:t>
            </a:r>
          </a:p>
          <a:p>
            <a:pPr marL="0" indent="0">
              <a:buNone/>
            </a:pPr>
            <a:r>
              <a:rPr lang="ru-RU" sz="2000" dirty="0"/>
              <a:t>Целевой адрес задается в одном из регистров </a:t>
            </a:r>
            <a:r>
              <a:rPr lang="en-US" sz="2000" dirty="0"/>
              <a:t>DR0-DR</a:t>
            </a:r>
            <a:r>
              <a:rPr lang="ru-RU" sz="2000" dirty="0"/>
              <a:t>3</a:t>
            </a:r>
            <a:r>
              <a:rPr lang="en-US" sz="2000" dirty="0"/>
              <a:t>. </a:t>
            </a:r>
            <a:r>
              <a:rPr lang="ru-RU" sz="2000" dirty="0"/>
              <a:t>Тип точки останова задается в регистре </a:t>
            </a:r>
            <a:r>
              <a:rPr lang="en-US" sz="2000" dirty="0"/>
              <a:t>DR7.</a:t>
            </a:r>
          </a:p>
          <a:p>
            <a:pPr marL="0" indent="0">
              <a:buNone/>
            </a:pPr>
            <a:r>
              <a:rPr lang="ru-RU" sz="2000" dirty="0"/>
              <a:t>При срабатывании точки останова генерируется аппаратное исключение </a:t>
            </a:r>
            <a:r>
              <a:rPr lang="en-US" sz="2000" dirty="0"/>
              <a:t>1 (#DB).</a:t>
            </a:r>
          </a:p>
          <a:p>
            <a:pPr marL="0" indent="0">
              <a:buNone/>
            </a:pPr>
            <a:r>
              <a:rPr lang="ru-RU" sz="2000" dirty="0"/>
              <a:t>Для точек останова типа 1 исключение генерируется </a:t>
            </a:r>
            <a:r>
              <a:rPr lang="ru-RU" sz="2000" i="1" dirty="0"/>
              <a:t>до </a:t>
            </a:r>
            <a:r>
              <a:rPr lang="ru-RU" sz="2000" dirty="0"/>
              <a:t>того, как целевая инструкция будет выполнена  (условие </a:t>
            </a:r>
            <a:r>
              <a:rPr lang="en-US" sz="2000" dirty="0"/>
              <a:t>RIP==&lt;address&gt;</a:t>
            </a:r>
            <a:r>
              <a:rPr lang="ru-RU" sz="2000" dirty="0"/>
              <a:t>). </a:t>
            </a:r>
          </a:p>
          <a:p>
            <a:pPr marL="0" indent="0">
              <a:buNone/>
            </a:pPr>
            <a:r>
              <a:rPr lang="ru-RU" sz="2000" dirty="0"/>
              <a:t>Для точек останова 2 и 3 исключение генерируется </a:t>
            </a:r>
            <a:r>
              <a:rPr lang="ru-RU" sz="2000" i="1" dirty="0"/>
              <a:t>после</a:t>
            </a:r>
            <a:r>
              <a:rPr lang="ru-RU" sz="2000" dirty="0"/>
              <a:t> выполнения инструкции, выполнившей  чтение или запись.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1963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 </a:t>
            </a:r>
            <a:r>
              <a:rPr lang="en-US" dirty="0"/>
              <a:t>DR7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12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9810"/>
            <a:ext cx="10766128" cy="2933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Регистр </a:t>
            </a:r>
            <a:r>
              <a:rPr lang="en-US" sz="2000" dirty="0"/>
              <a:t>DR7 </a:t>
            </a:r>
            <a:r>
              <a:rPr lang="ru-RU" sz="2000" dirty="0"/>
              <a:t>содержит ряд битовых полей, управляющих отладкой.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Флаги </a:t>
            </a:r>
            <a:r>
              <a:rPr lang="en-US" sz="2000" b="1" dirty="0"/>
              <a:t>L0-3</a:t>
            </a:r>
            <a:r>
              <a:rPr lang="en-US" sz="2000" dirty="0"/>
              <a:t> </a:t>
            </a:r>
            <a:r>
              <a:rPr lang="ru-RU" sz="2000" dirty="0"/>
              <a:t>активируют точки останова по адресам в </a:t>
            </a:r>
            <a:r>
              <a:rPr lang="en-US" sz="2000" dirty="0"/>
              <a:t>DR0-3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Поля </a:t>
            </a:r>
            <a:r>
              <a:rPr lang="en-US" sz="2000" b="1" dirty="0"/>
              <a:t>R/W0-3 </a:t>
            </a:r>
            <a:r>
              <a:rPr lang="ru-RU" sz="2000" dirty="0"/>
              <a:t>определяют типы точек останова в </a:t>
            </a:r>
            <a:r>
              <a:rPr lang="en-US" sz="2000" dirty="0"/>
              <a:t>DR0-3 (</a:t>
            </a:r>
            <a:r>
              <a:rPr lang="ru-RU" sz="2000" dirty="0"/>
              <a:t>00-на исполнение, 10 – на запись, 11 – на чтение и запись 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Поля </a:t>
            </a:r>
            <a:r>
              <a:rPr lang="en-US" sz="2000" b="1" dirty="0"/>
              <a:t>LEN0-3</a:t>
            </a:r>
            <a:r>
              <a:rPr lang="en-US" sz="2000" dirty="0"/>
              <a:t> </a:t>
            </a:r>
            <a:r>
              <a:rPr lang="ru-RU" sz="2000" dirty="0"/>
              <a:t>определяют размер контролируемой области (00 – 1 байт, 01 – 2 байта, 10 – 8 байт, 11 – 4 байта). Начало контролируемой области совпадает с адресом в </a:t>
            </a:r>
            <a:r>
              <a:rPr lang="en-US" sz="2000" dirty="0"/>
              <a:t>DR0-3</a:t>
            </a:r>
            <a:r>
              <a:rPr lang="ru-RU" sz="2000" dirty="0"/>
              <a:t>.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A6E73F07-EA75-1DDB-B76A-A575E7DDF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1781"/>
              </p:ext>
            </p:extLst>
          </p:nvPr>
        </p:nvGraphicFramePr>
        <p:xfrm>
          <a:off x="1966947" y="5403499"/>
          <a:ext cx="9239023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7439">
                  <a:extLst>
                    <a:ext uri="{9D8B030D-6E8A-4147-A177-3AD203B41FA5}">
                      <a16:colId xmlns:a16="http://schemas.microsoft.com/office/drawing/2014/main" val="1808945193"/>
                    </a:ext>
                  </a:extLst>
                </a:gridCol>
                <a:gridCol w="577439">
                  <a:extLst>
                    <a:ext uri="{9D8B030D-6E8A-4147-A177-3AD203B41FA5}">
                      <a16:colId xmlns:a16="http://schemas.microsoft.com/office/drawing/2014/main" val="3599995869"/>
                    </a:ext>
                  </a:extLst>
                </a:gridCol>
                <a:gridCol w="577439">
                  <a:extLst>
                    <a:ext uri="{9D8B030D-6E8A-4147-A177-3AD203B41FA5}">
                      <a16:colId xmlns:a16="http://schemas.microsoft.com/office/drawing/2014/main" val="3684047211"/>
                    </a:ext>
                  </a:extLst>
                </a:gridCol>
                <a:gridCol w="577439">
                  <a:extLst>
                    <a:ext uri="{9D8B030D-6E8A-4147-A177-3AD203B41FA5}">
                      <a16:colId xmlns:a16="http://schemas.microsoft.com/office/drawing/2014/main" val="3266361634"/>
                    </a:ext>
                  </a:extLst>
                </a:gridCol>
                <a:gridCol w="577439">
                  <a:extLst>
                    <a:ext uri="{9D8B030D-6E8A-4147-A177-3AD203B41FA5}">
                      <a16:colId xmlns:a16="http://schemas.microsoft.com/office/drawing/2014/main" val="73660273"/>
                    </a:ext>
                  </a:extLst>
                </a:gridCol>
                <a:gridCol w="577439">
                  <a:extLst>
                    <a:ext uri="{9D8B030D-6E8A-4147-A177-3AD203B41FA5}">
                      <a16:colId xmlns:a16="http://schemas.microsoft.com/office/drawing/2014/main" val="1174419907"/>
                    </a:ext>
                  </a:extLst>
                </a:gridCol>
                <a:gridCol w="577439">
                  <a:extLst>
                    <a:ext uri="{9D8B030D-6E8A-4147-A177-3AD203B41FA5}">
                      <a16:colId xmlns:a16="http://schemas.microsoft.com/office/drawing/2014/main" val="1518352175"/>
                    </a:ext>
                  </a:extLst>
                </a:gridCol>
                <a:gridCol w="577439">
                  <a:extLst>
                    <a:ext uri="{9D8B030D-6E8A-4147-A177-3AD203B41FA5}">
                      <a16:colId xmlns:a16="http://schemas.microsoft.com/office/drawing/2014/main" val="2237379670"/>
                    </a:ext>
                  </a:extLst>
                </a:gridCol>
                <a:gridCol w="4619511">
                  <a:extLst>
                    <a:ext uri="{9D8B030D-6E8A-4147-A177-3AD203B41FA5}">
                      <a16:colId xmlns:a16="http://schemas.microsoft.com/office/drawing/2014/main" val="3520931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LEN3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R/W3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LEN2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R/W2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LEN1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R/W1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LEN0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R/W0</a:t>
                      </a:r>
                      <a:endParaRPr lang="ru-RU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77342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C65D512-99A4-5CA1-A00E-22D6FCAEE741}"/>
              </a:ext>
            </a:extLst>
          </p:cNvPr>
          <p:cNvSpPr txBox="1"/>
          <p:nvPr/>
        </p:nvSpPr>
        <p:spPr>
          <a:xfrm>
            <a:off x="6291524" y="5158055"/>
            <a:ext cx="3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16</a:t>
            </a:r>
            <a:endParaRPr lang="ru-RU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36060C-2A25-4A61-3C1C-85F816628479}"/>
              </a:ext>
            </a:extLst>
          </p:cNvPr>
          <p:cNvSpPr txBox="1"/>
          <p:nvPr/>
        </p:nvSpPr>
        <p:spPr>
          <a:xfrm>
            <a:off x="6511993" y="5158460"/>
            <a:ext cx="3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</a:t>
            </a:r>
            <a:endParaRPr lang="ru-RU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33E016-CE50-6511-EB10-A365FA03D08F}"/>
              </a:ext>
            </a:extLst>
          </p:cNvPr>
          <p:cNvSpPr txBox="1"/>
          <p:nvPr/>
        </p:nvSpPr>
        <p:spPr>
          <a:xfrm>
            <a:off x="5734000" y="5158055"/>
            <a:ext cx="3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18</a:t>
            </a:r>
            <a:endParaRPr lang="ru-RU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FC8802-95E5-5FC3-49CB-2BE215CB5242}"/>
              </a:ext>
            </a:extLst>
          </p:cNvPr>
          <p:cNvSpPr txBox="1"/>
          <p:nvPr/>
        </p:nvSpPr>
        <p:spPr>
          <a:xfrm>
            <a:off x="1871194" y="5158055"/>
            <a:ext cx="3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31</a:t>
            </a:r>
            <a:endParaRPr lang="ru-RU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40E860-10D5-DD3D-A33D-484B3A97D891}"/>
              </a:ext>
            </a:extLst>
          </p:cNvPr>
          <p:cNvSpPr txBox="1"/>
          <p:nvPr/>
        </p:nvSpPr>
        <p:spPr>
          <a:xfrm>
            <a:off x="1378611" y="5158055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биты</a:t>
            </a:r>
          </a:p>
        </p:txBody>
      </p:sp>
      <p:graphicFrame>
        <p:nvGraphicFramePr>
          <p:cNvPr id="19" name="Таблица 19">
            <a:extLst>
              <a:ext uri="{FF2B5EF4-FFF2-40B4-BE49-F238E27FC236}">
                <a16:creationId xmlns:a16="http://schemas.microsoft.com/office/drawing/2014/main" id="{97FE2225-FA70-653C-3B48-66CB997F75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587039"/>
              </p:ext>
            </p:extLst>
          </p:nvPr>
        </p:nvGraphicFramePr>
        <p:xfrm>
          <a:off x="6586458" y="5403499"/>
          <a:ext cx="46195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8480">
                  <a:extLst>
                    <a:ext uri="{9D8B030D-6E8A-4147-A177-3AD203B41FA5}">
                      <a16:colId xmlns:a16="http://schemas.microsoft.com/office/drawing/2014/main" val="546714934"/>
                    </a:ext>
                  </a:extLst>
                </a:gridCol>
                <a:gridCol w="288720">
                  <a:extLst>
                    <a:ext uri="{9D8B030D-6E8A-4147-A177-3AD203B41FA5}">
                      <a16:colId xmlns:a16="http://schemas.microsoft.com/office/drawing/2014/main" val="2682940863"/>
                    </a:ext>
                  </a:extLst>
                </a:gridCol>
                <a:gridCol w="288720">
                  <a:extLst>
                    <a:ext uri="{9D8B030D-6E8A-4147-A177-3AD203B41FA5}">
                      <a16:colId xmlns:a16="http://schemas.microsoft.com/office/drawing/2014/main" val="2124705216"/>
                    </a:ext>
                  </a:extLst>
                </a:gridCol>
                <a:gridCol w="288720">
                  <a:extLst>
                    <a:ext uri="{9D8B030D-6E8A-4147-A177-3AD203B41FA5}">
                      <a16:colId xmlns:a16="http://schemas.microsoft.com/office/drawing/2014/main" val="3021078439"/>
                    </a:ext>
                  </a:extLst>
                </a:gridCol>
                <a:gridCol w="288720">
                  <a:extLst>
                    <a:ext uri="{9D8B030D-6E8A-4147-A177-3AD203B41FA5}">
                      <a16:colId xmlns:a16="http://schemas.microsoft.com/office/drawing/2014/main" val="3138085519"/>
                    </a:ext>
                  </a:extLst>
                </a:gridCol>
                <a:gridCol w="288720">
                  <a:extLst>
                    <a:ext uri="{9D8B030D-6E8A-4147-A177-3AD203B41FA5}">
                      <a16:colId xmlns:a16="http://schemas.microsoft.com/office/drawing/2014/main" val="4112139842"/>
                    </a:ext>
                  </a:extLst>
                </a:gridCol>
                <a:gridCol w="288720">
                  <a:extLst>
                    <a:ext uri="{9D8B030D-6E8A-4147-A177-3AD203B41FA5}">
                      <a16:colId xmlns:a16="http://schemas.microsoft.com/office/drawing/2014/main" val="1561071253"/>
                    </a:ext>
                  </a:extLst>
                </a:gridCol>
                <a:gridCol w="288720">
                  <a:extLst>
                    <a:ext uri="{9D8B030D-6E8A-4147-A177-3AD203B41FA5}">
                      <a16:colId xmlns:a16="http://schemas.microsoft.com/office/drawing/2014/main" val="2174670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L3</a:t>
                      </a:r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L2</a:t>
                      </a:r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L1</a:t>
                      </a:r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L0</a:t>
                      </a:r>
                      <a:endParaRPr lang="ru-RU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8882405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6FF6798-51BB-CF85-E768-C752EB1C0FCC}"/>
              </a:ext>
            </a:extLst>
          </p:cNvPr>
          <p:cNvSpPr txBox="1"/>
          <p:nvPr/>
        </p:nvSpPr>
        <p:spPr>
          <a:xfrm>
            <a:off x="10987254" y="51520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  <a:endParaRPr lang="ru-RU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534CD1-8DC1-6BC5-6E29-F42A1E720F82}"/>
              </a:ext>
            </a:extLst>
          </p:cNvPr>
          <p:cNvSpPr txBox="1"/>
          <p:nvPr/>
        </p:nvSpPr>
        <p:spPr>
          <a:xfrm>
            <a:off x="10429730" y="516070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8805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 </a:t>
            </a:r>
            <a:r>
              <a:rPr lang="en-US" dirty="0"/>
              <a:t>DR</a:t>
            </a:r>
            <a:r>
              <a:rPr lang="ru-RU" dirty="0"/>
              <a:t>6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13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9810"/>
            <a:ext cx="10766128" cy="2933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При срабатывании точки останова выставляются флаги в регистре </a:t>
            </a:r>
            <a:r>
              <a:rPr lang="en-US" sz="2000" dirty="0"/>
              <a:t>DR6 </a:t>
            </a:r>
            <a:r>
              <a:rPr lang="ru-RU" sz="2000" dirty="0"/>
              <a:t>и инициируется исключение </a:t>
            </a:r>
            <a:r>
              <a:rPr lang="en-US" sz="2000" dirty="0"/>
              <a:t>1 (#DB).</a:t>
            </a:r>
            <a:r>
              <a:rPr lang="ru-RU" sz="2000" dirty="0"/>
              <a:t> Данный регистр затем анализируется отладчиком.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Флаги </a:t>
            </a:r>
            <a:r>
              <a:rPr lang="en-US" sz="2000" b="1" dirty="0"/>
              <a:t>B0-3</a:t>
            </a:r>
            <a:r>
              <a:rPr lang="en-US" sz="2000" dirty="0"/>
              <a:t> </a:t>
            </a:r>
            <a:r>
              <a:rPr lang="ru-RU" sz="2000" dirty="0"/>
              <a:t>выставляются при срабатывании точки останова из регистра </a:t>
            </a:r>
            <a:r>
              <a:rPr lang="en-US" sz="2000" dirty="0"/>
              <a:t>DR0-3.</a:t>
            </a:r>
          </a:p>
          <a:p>
            <a:pPr marL="0" indent="0">
              <a:buNone/>
            </a:pPr>
            <a:r>
              <a:rPr lang="ru-RU" sz="2000" dirty="0"/>
              <a:t>Флаг </a:t>
            </a:r>
            <a:r>
              <a:rPr lang="en-US" sz="2000" b="1" dirty="0"/>
              <a:t>BS</a:t>
            </a:r>
            <a:r>
              <a:rPr lang="en-US" sz="2000" dirty="0"/>
              <a:t> </a:t>
            </a:r>
            <a:r>
              <a:rPr lang="ru-RU" sz="2000" dirty="0"/>
              <a:t>выставляется, если источником </a:t>
            </a:r>
            <a:r>
              <a:rPr lang="en-US" sz="2000" dirty="0"/>
              <a:t>#DB </a:t>
            </a:r>
            <a:r>
              <a:rPr lang="ru-RU" sz="2000" dirty="0"/>
              <a:t>был флаг </a:t>
            </a:r>
            <a:r>
              <a:rPr lang="en-US" sz="2000" dirty="0"/>
              <a:t>RFLAGS.TF=1 (</a:t>
            </a:r>
            <a:r>
              <a:rPr lang="ru-RU" sz="2000" dirty="0"/>
              <a:t>см. далее</a:t>
            </a:r>
            <a:r>
              <a:rPr lang="en-US" sz="2000" dirty="0"/>
              <a:t>)</a:t>
            </a:r>
            <a:r>
              <a:rPr lang="ru-RU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20" name="Таблица 19">
            <a:extLst>
              <a:ext uri="{FF2B5EF4-FFF2-40B4-BE49-F238E27FC236}">
                <a16:creationId xmlns:a16="http://schemas.microsoft.com/office/drawing/2014/main" id="{4823275F-6650-F67E-1828-68041EA07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990437"/>
              </p:ext>
            </p:extLst>
          </p:nvPr>
        </p:nvGraphicFramePr>
        <p:xfrm>
          <a:off x="3437857" y="5059688"/>
          <a:ext cx="461952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848">
                  <a:extLst>
                    <a:ext uri="{9D8B030D-6E8A-4147-A177-3AD203B41FA5}">
                      <a16:colId xmlns:a16="http://schemas.microsoft.com/office/drawing/2014/main" val="546714934"/>
                    </a:ext>
                  </a:extLst>
                </a:gridCol>
                <a:gridCol w="259848">
                  <a:extLst>
                    <a:ext uri="{9D8B030D-6E8A-4147-A177-3AD203B41FA5}">
                      <a16:colId xmlns:a16="http://schemas.microsoft.com/office/drawing/2014/main" val="3991152159"/>
                    </a:ext>
                  </a:extLst>
                </a:gridCol>
                <a:gridCol w="2944944">
                  <a:extLst>
                    <a:ext uri="{9D8B030D-6E8A-4147-A177-3AD203B41FA5}">
                      <a16:colId xmlns:a16="http://schemas.microsoft.com/office/drawing/2014/main" val="753762737"/>
                    </a:ext>
                  </a:extLst>
                </a:gridCol>
                <a:gridCol w="288720">
                  <a:extLst>
                    <a:ext uri="{9D8B030D-6E8A-4147-A177-3AD203B41FA5}">
                      <a16:colId xmlns:a16="http://schemas.microsoft.com/office/drawing/2014/main" val="3138085519"/>
                    </a:ext>
                  </a:extLst>
                </a:gridCol>
                <a:gridCol w="288720">
                  <a:extLst>
                    <a:ext uri="{9D8B030D-6E8A-4147-A177-3AD203B41FA5}">
                      <a16:colId xmlns:a16="http://schemas.microsoft.com/office/drawing/2014/main" val="4112139842"/>
                    </a:ext>
                  </a:extLst>
                </a:gridCol>
                <a:gridCol w="288720">
                  <a:extLst>
                    <a:ext uri="{9D8B030D-6E8A-4147-A177-3AD203B41FA5}">
                      <a16:colId xmlns:a16="http://schemas.microsoft.com/office/drawing/2014/main" val="1561071253"/>
                    </a:ext>
                  </a:extLst>
                </a:gridCol>
                <a:gridCol w="288720">
                  <a:extLst>
                    <a:ext uri="{9D8B030D-6E8A-4147-A177-3AD203B41FA5}">
                      <a16:colId xmlns:a16="http://schemas.microsoft.com/office/drawing/2014/main" val="2174670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BS</a:t>
                      </a:r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</a:t>
                      </a:r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B3</a:t>
                      </a:r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B2</a:t>
                      </a:r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B1</a:t>
                      </a:r>
                      <a:endParaRPr lang="ru-RU" sz="12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B0</a:t>
                      </a:r>
                      <a:endParaRPr lang="ru-RU" sz="12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8882405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C96CF2D0-E82A-B8A2-20EF-E808B5D69C87}"/>
              </a:ext>
            </a:extLst>
          </p:cNvPr>
          <p:cNvSpPr txBox="1"/>
          <p:nvPr/>
        </p:nvSpPr>
        <p:spPr>
          <a:xfrm>
            <a:off x="7794163" y="47826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  <a:endParaRPr lang="ru-RU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9CD82C-A542-0179-0E0C-8A69DE3025E4}"/>
              </a:ext>
            </a:extLst>
          </p:cNvPr>
          <p:cNvSpPr txBox="1"/>
          <p:nvPr/>
        </p:nvSpPr>
        <p:spPr>
          <a:xfrm>
            <a:off x="6920330" y="479713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</a:t>
            </a:r>
            <a:endParaRPr lang="ru-RU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20F2DA-BF66-4669-F925-6EC9B99B08C6}"/>
              </a:ext>
            </a:extLst>
          </p:cNvPr>
          <p:cNvSpPr txBox="1"/>
          <p:nvPr/>
        </p:nvSpPr>
        <p:spPr>
          <a:xfrm>
            <a:off x="3683749" y="478268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14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059406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Пошаговое выполнение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14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9810"/>
            <a:ext cx="10766128" cy="29337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Флаг </a:t>
            </a:r>
            <a:r>
              <a:rPr lang="en-US" sz="2000" dirty="0"/>
              <a:t>RFLAGS.TF </a:t>
            </a:r>
            <a:r>
              <a:rPr lang="ru-RU" sz="2000" dirty="0"/>
              <a:t>включает режим пошагового выполнения. </a:t>
            </a:r>
          </a:p>
          <a:p>
            <a:pPr marL="0" indent="0">
              <a:buNone/>
            </a:pPr>
            <a:r>
              <a:rPr lang="ru-RU" sz="2000" dirty="0"/>
              <a:t>При </a:t>
            </a:r>
            <a:r>
              <a:rPr lang="en-US" sz="2000" dirty="0"/>
              <a:t>RFLAGS.TF</a:t>
            </a:r>
            <a:r>
              <a:rPr lang="ru-RU" sz="2000" dirty="0"/>
              <a:t>=1 исключение </a:t>
            </a:r>
            <a:r>
              <a:rPr lang="en-US" sz="2000" dirty="0"/>
              <a:t>#DB </a:t>
            </a:r>
            <a:r>
              <a:rPr lang="ru-RU" sz="2000" dirty="0"/>
              <a:t>генерируется после выполнения </a:t>
            </a:r>
            <a:r>
              <a:rPr lang="ru-RU" sz="2000" i="1" dirty="0"/>
              <a:t>каждой инструкции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Обычно отладчик устанавливает этот флаг после срабатывания точки останова и снимает данный флаг, когда программист решает продолжить выполнение (</a:t>
            </a:r>
            <a:r>
              <a:rPr lang="en-US" sz="2000" dirty="0"/>
              <a:t>Continue).</a:t>
            </a:r>
            <a:r>
              <a:rPr lang="ru-RU" sz="2000" dirty="0"/>
              <a:t> </a:t>
            </a:r>
          </a:p>
          <a:p>
            <a:pPr marL="0" indent="0">
              <a:buNone/>
            </a:pPr>
            <a:r>
              <a:rPr lang="ru-RU" sz="2000" dirty="0"/>
              <a:t>Флаг </a:t>
            </a:r>
            <a:r>
              <a:rPr lang="en-US" sz="2000" dirty="0"/>
              <a:t>RFLAGS.TF </a:t>
            </a:r>
            <a:r>
              <a:rPr lang="ru-RU" sz="2000" dirty="0"/>
              <a:t>может устанавливаться и сниматься из кольца 3.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2043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отладка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15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7619"/>
            <a:ext cx="10766128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Отладочные регистры позволяют создать только 4 точки останова. Поэтому для создания обычных точек останова (на выполнение) используется иная техника.</a:t>
            </a:r>
          </a:p>
          <a:p>
            <a:pPr marL="0" indent="0">
              <a:buNone/>
            </a:pPr>
            <a:r>
              <a:rPr lang="ru-RU" sz="2000" dirty="0"/>
              <a:t>При создании точки останова по заданному адресу отладчик:</a:t>
            </a:r>
          </a:p>
          <a:p>
            <a:pPr marL="914400" lvl="1" indent="-457200">
              <a:buAutoNum type="arabicPeriod"/>
            </a:pPr>
            <a:r>
              <a:rPr lang="ru-RU" dirty="0"/>
              <a:t>читает 1 байт по заданному адресу и сохраняет его;</a:t>
            </a:r>
          </a:p>
          <a:p>
            <a:pPr marL="914400" lvl="1" indent="-457200">
              <a:buAutoNum type="arabicPeriod"/>
            </a:pPr>
            <a:r>
              <a:rPr lang="ru-RU" dirty="0"/>
              <a:t>подменяет байт на значение 0</a:t>
            </a:r>
            <a:r>
              <a:rPr lang="en-US" dirty="0" err="1"/>
              <a:t>xCC</a:t>
            </a:r>
            <a:r>
              <a:rPr lang="en-US" dirty="0"/>
              <a:t> (</a:t>
            </a:r>
            <a:r>
              <a:rPr lang="ru-RU" dirty="0"/>
              <a:t>инструкция </a:t>
            </a:r>
            <a:r>
              <a:rPr lang="en-US" dirty="0"/>
              <a:t>INT3)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sz="2000" dirty="0"/>
              <a:t>Когда исполнение доходит до точки останова, инструкция </a:t>
            </a:r>
            <a:r>
              <a:rPr lang="en-US" sz="2000" dirty="0"/>
              <a:t>INT3 </a:t>
            </a:r>
            <a:r>
              <a:rPr lang="ru-RU" sz="2000" dirty="0"/>
              <a:t>вызывает исключение 3 (</a:t>
            </a:r>
            <a:r>
              <a:rPr lang="en-US" sz="2000" dirty="0"/>
              <a:t>#BP). </a:t>
            </a:r>
            <a:r>
              <a:rPr lang="ru-RU" sz="2000" dirty="0"/>
              <a:t>Управление передается отладчику. Отладчик:</a:t>
            </a:r>
          </a:p>
          <a:p>
            <a:pPr marL="914400" lvl="1" indent="-457200">
              <a:buAutoNum type="arabicPeriod"/>
            </a:pPr>
            <a:r>
              <a:rPr lang="ru-RU" dirty="0"/>
              <a:t>заменяет </a:t>
            </a:r>
            <a:r>
              <a:rPr lang="en-US" dirty="0"/>
              <a:t>INT3 </a:t>
            </a:r>
            <a:r>
              <a:rPr lang="ru-RU" dirty="0"/>
              <a:t>на исходное значение, восстанавливая исходную инструкцию;</a:t>
            </a:r>
          </a:p>
          <a:p>
            <a:pPr marL="914400" lvl="1" indent="-457200">
              <a:buFont typeface="Arial" panose="020B0604020202020204" pitchFamily="34" charset="0"/>
              <a:buAutoNum type="arabicPeriod"/>
            </a:pPr>
            <a:r>
              <a:rPr lang="ru-RU" dirty="0"/>
              <a:t>вычитает 1 из значения </a:t>
            </a:r>
            <a:r>
              <a:rPr lang="en-US" dirty="0"/>
              <a:t>RIP</a:t>
            </a:r>
            <a:r>
              <a:rPr lang="ru-RU" dirty="0"/>
              <a:t> в сохраненном состоянии программы для компенсации выполненной </a:t>
            </a:r>
            <a:r>
              <a:rPr lang="en-US" dirty="0"/>
              <a:t>INT3;</a:t>
            </a:r>
            <a:endParaRPr lang="ru-RU" dirty="0"/>
          </a:p>
          <a:p>
            <a:pPr marL="914400" lvl="1" indent="-457200">
              <a:buAutoNum type="arabicPeriod"/>
            </a:pPr>
            <a:r>
              <a:rPr lang="ru-RU" dirty="0"/>
              <a:t>устанавливает флаг </a:t>
            </a:r>
            <a:r>
              <a:rPr lang="en-US" dirty="0"/>
              <a:t>RFLAGS.TF </a:t>
            </a:r>
            <a:r>
              <a:rPr lang="ru-RU" dirty="0"/>
              <a:t>в сохраненном состоянии программы, включая режим пошагового выполнения.</a:t>
            </a:r>
            <a:endParaRPr lang="en-US" dirty="0"/>
          </a:p>
          <a:p>
            <a:pPr marL="0" indent="0">
              <a:buNone/>
            </a:pPr>
            <a:r>
              <a:rPr lang="ru-RU" sz="2000" dirty="0"/>
              <a:t>В итоге программа оказывается остановлена прямо перед выполнением инструкции, на которой находилась точка останова. </a:t>
            </a:r>
          </a:p>
        </p:txBody>
      </p:sp>
    </p:spTree>
    <p:extLst>
      <p:ext uri="{BB962C8B-B14F-4D97-AF65-F5344CB8AC3E}">
        <p14:creationId xmlns:p14="http://schemas.microsoft.com/office/powerpoint/2010/main" val="246677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7EE9FBF8-43CF-61A7-6A64-8A0ABC5D6855}"/>
              </a:ext>
            </a:extLst>
          </p:cNvPr>
          <p:cNvSpPr/>
          <p:nvPr/>
        </p:nvSpPr>
        <p:spPr>
          <a:xfrm>
            <a:off x="8610600" y="1690688"/>
            <a:ext cx="2593299" cy="27581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Виртуальная машина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машины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16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FF9F52F-8C9E-0235-74C9-968FEFA6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2192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некоторых случаях запуск некоторой программы либо ОС целиком на реальном аппаратном обеспечении либо невозможен, либо нежелателен.</a:t>
            </a:r>
          </a:p>
          <a:p>
            <a:pPr marL="0" indent="0">
              <a:buNone/>
            </a:pPr>
            <a:r>
              <a:rPr lang="ru-RU" sz="2000" dirty="0"/>
              <a:t>В этом случае прибегают к созданию </a:t>
            </a:r>
            <a:r>
              <a:rPr lang="ru-RU" sz="2000" b="1" dirty="0"/>
              <a:t>виртуальной машины (</a:t>
            </a:r>
            <a:r>
              <a:rPr lang="en-US" sz="2000" b="1" dirty="0"/>
              <a:t>VM</a:t>
            </a:r>
            <a:r>
              <a:rPr lang="ru-RU" sz="2000" b="1" dirty="0"/>
              <a:t>)</a:t>
            </a:r>
            <a:r>
              <a:rPr lang="ru-RU" sz="2000" dirty="0"/>
              <a:t>– программного окружения, имитирующего реальную машину.</a:t>
            </a:r>
          </a:p>
          <a:p>
            <a:pPr marL="0" indent="0">
              <a:buNone/>
            </a:pPr>
            <a:r>
              <a:rPr lang="ru-RU" sz="2000" dirty="0"/>
              <a:t>Операционная система внутри </a:t>
            </a:r>
            <a:r>
              <a:rPr lang="en-US" sz="2000" dirty="0"/>
              <a:t>VM</a:t>
            </a:r>
            <a:r>
              <a:rPr lang="ru-RU" sz="2000" dirty="0"/>
              <a:t> называется гостевой системой (</a:t>
            </a:r>
            <a:r>
              <a:rPr lang="en-US" sz="2000" dirty="0"/>
              <a:t>guest</a:t>
            </a:r>
            <a:r>
              <a:rPr lang="ru-RU" sz="2000" dirty="0"/>
              <a:t>)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ru-RU" sz="2000" dirty="0"/>
              <a:t>Операционная система, которая обеспечивает запуск </a:t>
            </a:r>
            <a:r>
              <a:rPr lang="en-US" sz="2000" dirty="0"/>
              <a:t>VM,</a:t>
            </a:r>
            <a:r>
              <a:rPr lang="ru-RU" sz="2000" dirty="0"/>
              <a:t> зовется</a:t>
            </a:r>
            <a:r>
              <a:rPr lang="en-US" sz="2000" dirty="0"/>
              <a:t> </a:t>
            </a:r>
            <a:r>
              <a:rPr lang="ru-RU" sz="2000" dirty="0"/>
              <a:t>хостом (</a:t>
            </a:r>
            <a:r>
              <a:rPr lang="en-US" sz="2000" dirty="0"/>
              <a:t>host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CF0ED94A-DA77-9DF0-2EA0-A5CF23D61D08}"/>
              </a:ext>
            </a:extLst>
          </p:cNvPr>
          <p:cNvSpPr/>
          <p:nvPr/>
        </p:nvSpPr>
        <p:spPr>
          <a:xfrm>
            <a:off x="8771597" y="3103174"/>
            <a:ext cx="2199954" cy="753593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Ядро ОС</a:t>
            </a:r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5ACE581B-1494-E6DA-B791-76E5A7BDF125}"/>
              </a:ext>
            </a:extLst>
          </p:cNvPr>
          <p:cNvSpPr/>
          <p:nvPr/>
        </p:nvSpPr>
        <p:spPr>
          <a:xfrm>
            <a:off x="8771596" y="2411230"/>
            <a:ext cx="2199953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Пользовательское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</a:t>
            </a:r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79AB4A9E-D442-688A-10D7-C41C4B3C4327}"/>
              </a:ext>
            </a:extLst>
          </p:cNvPr>
          <p:cNvSpPr/>
          <p:nvPr/>
        </p:nvSpPr>
        <p:spPr>
          <a:xfrm>
            <a:off x="9226957" y="3559562"/>
            <a:ext cx="1289229" cy="291060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Обработчики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338CC3E-5DDF-A807-035A-8B2C17269229}"/>
              </a:ext>
            </a:extLst>
          </p:cNvPr>
          <p:cNvSpPr/>
          <p:nvPr/>
        </p:nvSpPr>
        <p:spPr>
          <a:xfrm>
            <a:off x="8771596" y="3862913"/>
            <a:ext cx="2199953" cy="5859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Аппаратное обеспечение</a:t>
            </a:r>
          </a:p>
        </p:txBody>
      </p:sp>
    </p:spTree>
    <p:extLst>
      <p:ext uri="{BB962C8B-B14F-4D97-AF65-F5344CB8AC3E}">
        <p14:creationId xmlns:p14="http://schemas.microsoft.com/office/powerpoint/2010/main" val="4115738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Программная эмуляция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17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DFD922D-2971-30D9-CAB4-9625AAD54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428511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Самым простым способом создания </a:t>
            </a:r>
            <a:r>
              <a:rPr lang="en-US" sz="2000" dirty="0"/>
              <a:t>VM</a:t>
            </a:r>
            <a:r>
              <a:rPr lang="ru-RU" sz="2000" dirty="0"/>
              <a:t> является программная эмуляция. В этом случае аппаратное обеспечение полностью эмулируется программным образом.</a:t>
            </a:r>
          </a:p>
          <a:p>
            <a:pPr marL="0" indent="0">
              <a:buNone/>
            </a:pPr>
            <a:r>
              <a:rPr lang="ru-RU" sz="2000" dirty="0"/>
              <a:t>Эмулятор работает подобно интерпретаторам некоторых языков программирования (</a:t>
            </a:r>
            <a:r>
              <a:rPr lang="en-US" sz="2000" dirty="0"/>
              <a:t>Python</a:t>
            </a:r>
            <a:r>
              <a:rPr lang="ru-RU" sz="2000" dirty="0"/>
              <a:t>)</a:t>
            </a:r>
            <a:r>
              <a:rPr lang="en-US" sz="2000" dirty="0"/>
              <a:t>. </a:t>
            </a:r>
            <a:r>
              <a:rPr lang="ru-RU" sz="2000" dirty="0"/>
              <a:t>Фактически, программа-эмулятор читает исполняемый файл и выполняет необходимые действия. </a:t>
            </a:r>
          </a:p>
          <a:p>
            <a:pPr marL="0" indent="0">
              <a:buNone/>
            </a:pPr>
            <a:r>
              <a:rPr lang="ru-RU" sz="2000" b="1" dirty="0"/>
              <a:t>+ </a:t>
            </a:r>
            <a:r>
              <a:rPr lang="ru-RU" sz="2000" dirty="0"/>
              <a:t>возможность эмулировать любое аппаратное обеспечение.</a:t>
            </a:r>
          </a:p>
          <a:p>
            <a:pPr marL="0" indent="0">
              <a:buNone/>
            </a:pPr>
            <a:r>
              <a:rPr lang="ru-RU" sz="2000" b="1" dirty="0"/>
              <a:t>- </a:t>
            </a:r>
            <a:r>
              <a:rPr lang="ru-RU" sz="2000" dirty="0"/>
              <a:t>скорость.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4FD8C08-AA44-7F1F-30D9-FCA8CBB4BD4A}"/>
              </a:ext>
            </a:extLst>
          </p:cNvPr>
          <p:cNvSpPr/>
          <p:nvPr/>
        </p:nvSpPr>
        <p:spPr>
          <a:xfrm>
            <a:off x="8610600" y="1690687"/>
            <a:ext cx="2593299" cy="3413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Виртуальная машина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5AFCC168-39A6-C422-6C1C-03361A2C2267}"/>
              </a:ext>
            </a:extLst>
          </p:cNvPr>
          <p:cNvSpPr/>
          <p:nvPr/>
        </p:nvSpPr>
        <p:spPr>
          <a:xfrm>
            <a:off x="8771597" y="3103174"/>
            <a:ext cx="2199954" cy="753593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Ядро ОС</a:t>
            </a: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675F98DC-EEE1-DD2A-5983-7BF027983AC1}"/>
              </a:ext>
            </a:extLst>
          </p:cNvPr>
          <p:cNvSpPr/>
          <p:nvPr/>
        </p:nvSpPr>
        <p:spPr>
          <a:xfrm>
            <a:off x="8771596" y="2411230"/>
            <a:ext cx="2199953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Пользовательское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7D29964E-53AE-97A4-EC3C-E8A370DB5A33}"/>
              </a:ext>
            </a:extLst>
          </p:cNvPr>
          <p:cNvSpPr/>
          <p:nvPr/>
        </p:nvSpPr>
        <p:spPr>
          <a:xfrm>
            <a:off x="9226957" y="3559562"/>
            <a:ext cx="1289229" cy="291060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Обработчики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EBC415C-7131-5F1D-3308-AAF13FDEA1C2}"/>
              </a:ext>
            </a:extLst>
          </p:cNvPr>
          <p:cNvSpPr/>
          <p:nvPr/>
        </p:nvSpPr>
        <p:spPr>
          <a:xfrm>
            <a:off x="8771596" y="3862913"/>
            <a:ext cx="2199953" cy="1239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Аппаратное обеспечение = программа</a:t>
            </a:r>
          </a:p>
        </p:txBody>
      </p:sp>
    </p:spTree>
    <p:extLst>
      <p:ext uri="{BB962C8B-B14F-4D97-AF65-F5344CB8AC3E}">
        <p14:creationId xmlns:p14="http://schemas.microsoft.com/office/powerpoint/2010/main" val="1895274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Аппаратная виртуализация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18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2A469C7-2E80-37F8-5EF9-A1D248D9D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7720323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Если целевая архитектура процессора совпадает с архитектурой реального процессора, можно использовать аппаратную виртуализацию.</a:t>
            </a:r>
          </a:p>
          <a:p>
            <a:pPr marL="0" indent="0">
              <a:buNone/>
            </a:pPr>
            <a:r>
              <a:rPr lang="ru-RU" sz="2000" dirty="0"/>
              <a:t>Аппаратная виртуализация предоставляет возможность отдать часть аппаратных ресурсов компьютера</a:t>
            </a:r>
            <a:r>
              <a:rPr lang="en-US" sz="2000" dirty="0"/>
              <a:t> </a:t>
            </a:r>
            <a:r>
              <a:rPr lang="ru-RU" sz="2000" dirty="0"/>
              <a:t>гостевой ОС. </a:t>
            </a:r>
          </a:p>
          <a:p>
            <a:pPr marL="0" indent="0">
              <a:buNone/>
            </a:pPr>
            <a:r>
              <a:rPr lang="ru-RU" sz="2000" dirty="0"/>
              <a:t>Аппаратная виртуализация использует расширения набора инструкций, специфичные для каждого производителя: </a:t>
            </a:r>
            <a:r>
              <a:rPr lang="en-US" sz="2000" dirty="0"/>
              <a:t>VT-x </a:t>
            </a:r>
            <a:r>
              <a:rPr lang="ru-RU" sz="2000" dirty="0"/>
              <a:t>и </a:t>
            </a:r>
            <a:r>
              <a:rPr lang="en-US" sz="2000" dirty="0"/>
              <a:t>EPT </a:t>
            </a:r>
            <a:r>
              <a:rPr lang="ru-RU" sz="2000" dirty="0"/>
              <a:t>в случае </a:t>
            </a:r>
            <a:r>
              <a:rPr lang="en-US" sz="2000" dirty="0"/>
              <a:t>Intel</a:t>
            </a:r>
            <a:r>
              <a:rPr lang="ru-RU" sz="2000" dirty="0"/>
              <a:t>, </a:t>
            </a:r>
            <a:r>
              <a:rPr lang="en-US" sz="2000" dirty="0"/>
              <a:t>AMD-V </a:t>
            </a:r>
            <a:r>
              <a:rPr lang="ru-RU" sz="2000" dirty="0"/>
              <a:t>и </a:t>
            </a:r>
            <a:r>
              <a:rPr lang="en-US" sz="2000" dirty="0"/>
              <a:t>RVI </a:t>
            </a:r>
            <a:r>
              <a:rPr lang="ru-RU" sz="2000" dirty="0"/>
              <a:t>в случае </a:t>
            </a:r>
            <a:r>
              <a:rPr lang="en-US" sz="2000" dirty="0"/>
              <a:t>AMD.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64688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Гипервизор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19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A6E32F0-FD02-28E0-892F-26B81A3CB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567495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случае аппаратной виртуализации за запуск и управление </a:t>
            </a:r>
            <a:r>
              <a:rPr lang="en-US" sz="2000" dirty="0"/>
              <a:t>VM </a:t>
            </a:r>
            <a:r>
              <a:rPr lang="ru-RU" sz="2000" dirty="0"/>
              <a:t>отвечает т.н. </a:t>
            </a:r>
            <a:r>
              <a:rPr lang="ru-RU" sz="2000" b="1" dirty="0"/>
              <a:t>гипервизор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Ядро обычной ОС занимается управлением аппаратным обеспечением и контролем обычных программ. Данный уровень полномочий иногда называют </a:t>
            </a:r>
            <a:r>
              <a:rPr lang="ru-RU" sz="2000" i="1" dirty="0"/>
              <a:t>режимом супервизора </a:t>
            </a:r>
            <a:r>
              <a:rPr lang="ru-RU" sz="2000" dirty="0"/>
              <a:t>(англ. контролер/наблюдатель).</a:t>
            </a:r>
          </a:p>
          <a:p>
            <a:pPr marL="0" indent="0">
              <a:buNone/>
            </a:pPr>
            <a:r>
              <a:rPr lang="ru-RU" sz="2000" dirty="0"/>
              <a:t>Название гипервизора отражает тот факт, что гипервизор контролирует работу ОС (т.е. супервизора)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34147AF-86D2-C389-D944-97F4F0BF9AA0}"/>
              </a:ext>
            </a:extLst>
          </p:cNvPr>
          <p:cNvSpPr/>
          <p:nvPr/>
        </p:nvSpPr>
        <p:spPr>
          <a:xfrm>
            <a:off x="8505669" y="1543987"/>
            <a:ext cx="2593299" cy="27282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/>
              <a:t>Виртуальная машина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79982110-1709-0267-CCC6-E20878C1691E}"/>
              </a:ext>
            </a:extLst>
          </p:cNvPr>
          <p:cNvSpPr/>
          <p:nvPr/>
        </p:nvSpPr>
        <p:spPr>
          <a:xfrm>
            <a:off x="8666666" y="2750900"/>
            <a:ext cx="2199954" cy="753593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Ядро ОС</a:t>
            </a: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D69D8ACA-0616-A482-B62C-8F1426F8EEB8}"/>
              </a:ext>
            </a:extLst>
          </p:cNvPr>
          <p:cNvSpPr/>
          <p:nvPr/>
        </p:nvSpPr>
        <p:spPr>
          <a:xfrm>
            <a:off x="8666665" y="2058956"/>
            <a:ext cx="2199953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Пользовательское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F4E72202-169B-21AE-9167-636E2ABEE4F4}"/>
              </a:ext>
            </a:extLst>
          </p:cNvPr>
          <p:cNvSpPr/>
          <p:nvPr/>
        </p:nvSpPr>
        <p:spPr>
          <a:xfrm>
            <a:off x="9122026" y="3207288"/>
            <a:ext cx="1289229" cy="291060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Обработчики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7E3C9F2-081C-DFCF-92A6-E687B9A9CADA}"/>
              </a:ext>
            </a:extLst>
          </p:cNvPr>
          <p:cNvSpPr/>
          <p:nvPr/>
        </p:nvSpPr>
        <p:spPr>
          <a:xfrm>
            <a:off x="8666665" y="3518859"/>
            <a:ext cx="2199953" cy="7520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Аппаратное обеспечение</a:t>
            </a: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71BD0482-45E6-C128-3796-75102BCA7F84}"/>
              </a:ext>
            </a:extLst>
          </p:cNvPr>
          <p:cNvSpPr/>
          <p:nvPr/>
        </p:nvSpPr>
        <p:spPr>
          <a:xfrm>
            <a:off x="8225151" y="4746629"/>
            <a:ext cx="3082978" cy="355936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dirty="0">
                <a:latin typeface="Liberation Sans" pitchFamily="18"/>
                <a:ea typeface="Source Han Sans CN" pitchFamily="2"/>
                <a:cs typeface="Noto Sans Devanagari" pitchFamily="2"/>
              </a:rPr>
              <a:t>Гипервизор</a:t>
            </a:r>
            <a:endParaRPr lang="ru-RU" sz="1600" b="0" i="0" u="none" strike="noStrike" kern="1200" cap="none" dirty="0">
              <a:ln>
                <a:noFill/>
              </a:ln>
              <a:latin typeface="Liberation Sans" pitchFamily="18"/>
              <a:ea typeface="Source Han Sans CN" pitchFamily="2"/>
              <a:cs typeface="Noto Sans Devanagari" pitchFamily="2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C518A2B-9BD1-C995-E713-8104D9AF50AB}"/>
              </a:ext>
            </a:extLst>
          </p:cNvPr>
          <p:cNvSpPr/>
          <p:nvPr/>
        </p:nvSpPr>
        <p:spPr>
          <a:xfrm>
            <a:off x="8666665" y="5510779"/>
            <a:ext cx="2199953" cy="6466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Аппаратное обеспечение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A1D9F0C1-2AEF-DBF6-B60F-8B90EF52A82B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9766640" y="4270868"/>
            <a:ext cx="2" cy="4757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D261667E-FE86-7B6C-270D-63F7FE6913F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H="1" flipV="1">
            <a:off x="9766640" y="5102565"/>
            <a:ext cx="2" cy="4082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61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Операционные системы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7DA7D03-3846-846D-F815-FA999827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98" y="1457233"/>
            <a:ext cx="6154659" cy="5264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Операционная система </a:t>
            </a:r>
            <a:r>
              <a:rPr lang="ru-RU" sz="2000" dirty="0"/>
              <a:t>(ОС) – программный комплекс, который управляет аппаратным обеспечением компьютера и предоставляет унифицированный доступ к аппаратному обеспечению другим программам.</a:t>
            </a:r>
          </a:p>
          <a:p>
            <a:pPr marL="0" indent="0">
              <a:buNone/>
            </a:pPr>
            <a:r>
              <a:rPr lang="ru-RU" sz="2000" b="1" dirty="0"/>
              <a:t>Ядро ОС </a:t>
            </a:r>
            <a:r>
              <a:rPr lang="ru-RU" sz="2000" dirty="0"/>
              <a:t>– часть ОС, непосредственно отвечающая за управление аппаратными ресурсами компьютера и обслуживанием запросов на доступ к нему со стороны прикладных программ.</a:t>
            </a:r>
          </a:p>
          <a:p>
            <a:pPr marL="0" indent="0">
              <a:buNone/>
            </a:pPr>
            <a:r>
              <a:rPr lang="ru-RU" sz="2000" dirty="0"/>
              <a:t>За управление конкретными устройствами отвечают специальные подключаемые модули ядра (</a:t>
            </a:r>
            <a:r>
              <a:rPr lang="ru-RU" sz="2000" b="1" dirty="0"/>
              <a:t>драйверы</a:t>
            </a:r>
            <a:r>
              <a:rPr lang="ru-RU" sz="2000" dirty="0"/>
              <a:t> в терминологии </a:t>
            </a:r>
            <a:r>
              <a:rPr lang="en-US" sz="2000" dirty="0"/>
              <a:t>Microsoft</a:t>
            </a:r>
            <a:r>
              <a:rPr lang="ru-RU" sz="2000" dirty="0"/>
              <a:t>), которые включают в себя  обработчики прерываний для данных устройств.</a:t>
            </a:r>
          </a:p>
          <a:p>
            <a:pPr marL="0" indent="0">
              <a:buNone/>
            </a:pPr>
            <a:r>
              <a:rPr lang="ru-RU" sz="2000" dirty="0"/>
              <a:t>Поскольку ядро ОС работает с оборудованием, оно должно иметь полный набор возможностей -</a:t>
            </a:r>
            <a:r>
              <a:rPr lang="en-US" sz="2000" dirty="0"/>
              <a:t>&gt; </a:t>
            </a:r>
            <a:r>
              <a:rPr lang="ru-RU" sz="2000" i="1" dirty="0"/>
              <a:t>его код выполняется в кольце 0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3" name="Полилиния: фигура 2">
            <a:extLst>
              <a:ext uri="{FF2B5EF4-FFF2-40B4-BE49-F238E27FC236}">
                <a16:creationId xmlns:a16="http://schemas.microsoft.com/office/drawing/2014/main" id="{54AD3839-5279-5202-45CE-35D341966929}"/>
              </a:ext>
            </a:extLst>
          </p:cNvPr>
          <p:cNvSpPr/>
          <p:nvPr/>
        </p:nvSpPr>
        <p:spPr>
          <a:xfrm>
            <a:off x="7776000" y="5160600"/>
            <a:ext cx="3886200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983B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Аппаратное обеспечение</a:t>
            </a: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E60FDE4A-307A-C0AD-450C-3966825A962E}"/>
              </a:ext>
            </a:extLst>
          </p:cNvPr>
          <p:cNvSpPr/>
          <p:nvPr/>
        </p:nvSpPr>
        <p:spPr>
          <a:xfrm>
            <a:off x="7776000" y="3616040"/>
            <a:ext cx="3886200" cy="1087360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Ядро ОС</a:t>
            </a:r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6B4823A3-8CF9-B585-5CD3-E680F524A79C}"/>
              </a:ext>
            </a:extLst>
          </p:cNvPr>
          <p:cNvSpPr/>
          <p:nvPr/>
        </p:nvSpPr>
        <p:spPr>
          <a:xfrm>
            <a:off x="7776000" y="1576800"/>
            <a:ext cx="1457280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Системные</a:t>
            </a:r>
            <a:b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</a:b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 утилиты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2CCC0DF4-6AC8-83CF-38AA-51F17BD9CA15}"/>
              </a:ext>
            </a:extLst>
          </p:cNvPr>
          <p:cNvSpPr/>
          <p:nvPr/>
        </p:nvSpPr>
        <p:spPr>
          <a:xfrm>
            <a:off x="9233280" y="1576800"/>
            <a:ext cx="242892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Пользовательское ПО</a:t>
            </a: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80200CE-E809-8A34-39EA-6E8F19116544}"/>
              </a:ext>
            </a:extLst>
          </p:cNvPr>
          <p:cNvSpPr/>
          <p:nvPr/>
        </p:nvSpPr>
        <p:spPr>
          <a:xfrm>
            <a:off x="9233280" y="1576800"/>
            <a:ext cx="2428920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Пользовательское ПО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3CDEA1A4-3BE9-51FB-6E6B-9255C6A8C88B}"/>
              </a:ext>
            </a:extLst>
          </p:cNvPr>
          <p:cNvSpPr/>
          <p:nvPr/>
        </p:nvSpPr>
        <p:spPr>
          <a:xfrm>
            <a:off x="7776000" y="2262600"/>
            <a:ext cx="1828800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Оболочка ОС</a:t>
            </a: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424A4471-69A4-189E-BD55-6A5F571FC667}"/>
              </a:ext>
            </a:extLst>
          </p:cNvPr>
          <p:cNvSpPr/>
          <p:nvPr/>
        </p:nvSpPr>
        <p:spPr>
          <a:xfrm>
            <a:off x="9605160" y="2262600"/>
            <a:ext cx="2057039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Стандартные </a:t>
            </a:r>
            <a:b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</a:b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библиотеки</a:t>
            </a:r>
          </a:p>
        </p:txBody>
      </p:sp>
      <p:sp>
        <p:nv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FA104E1-66FC-DAB5-6568-61F1A3E171B2}"/>
              </a:ext>
            </a:extLst>
          </p:cNvPr>
          <p:cNvSpPr/>
          <p:nvPr/>
        </p:nvSpPr>
        <p:spPr>
          <a:xfrm>
            <a:off x="7318800" y="3343637"/>
            <a:ext cx="4572000" cy="0"/>
          </a:xfrm>
          <a:prstGeom prst="line">
            <a:avLst/>
          </a:prstGeom>
          <a:noFill/>
          <a:ln w="12600" cap="rnd">
            <a:solidFill>
              <a:srgbClr val="000000"/>
            </a:solidFill>
            <a:custDash>
              <a:ds d="701000" sp="701000"/>
            </a:custDash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Noto Sans Devanagar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603AF-3324-1E1D-55E7-E02F5BC9EF3F}"/>
              </a:ext>
            </a:extLst>
          </p:cNvPr>
          <p:cNvSpPr txBox="1"/>
          <p:nvPr/>
        </p:nvSpPr>
        <p:spPr>
          <a:xfrm rot="16200000">
            <a:off x="6387961" y="3990960"/>
            <a:ext cx="17262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Пространство </a:t>
            </a:r>
            <a:b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</a:b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22DD49-0D79-A3C3-5159-085BD5A9270A}"/>
              </a:ext>
            </a:extLst>
          </p:cNvPr>
          <p:cNvSpPr txBox="1"/>
          <p:nvPr/>
        </p:nvSpPr>
        <p:spPr>
          <a:xfrm rot="16200000">
            <a:off x="6400279" y="2060260"/>
            <a:ext cx="166211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Пространство</a:t>
            </a:r>
            <a:b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</a:b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пользователя</a:t>
            </a:r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73FB81B8-5BA0-0AC8-1DDA-69C3A65B9C75}"/>
              </a:ext>
            </a:extLst>
          </p:cNvPr>
          <p:cNvSpPr/>
          <p:nvPr/>
        </p:nvSpPr>
        <p:spPr>
          <a:xfrm>
            <a:off x="8866608" y="4098817"/>
            <a:ext cx="1719383" cy="610728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Обработчики </a:t>
            </a:r>
            <a:b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</a:b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прерываний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829A99A3-C057-BCF7-0EDB-DE0AD77E5358}"/>
              </a:ext>
            </a:extLst>
          </p:cNvPr>
          <p:cNvCxnSpPr/>
          <p:nvPr/>
        </p:nvCxnSpPr>
        <p:spPr>
          <a:xfrm flipV="1">
            <a:off x="9099030" y="4703400"/>
            <a:ext cx="0" cy="451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0FDC00D-2C23-2367-A415-B8E481953CCF}"/>
              </a:ext>
            </a:extLst>
          </p:cNvPr>
          <p:cNvCxnSpPr/>
          <p:nvPr/>
        </p:nvCxnSpPr>
        <p:spPr>
          <a:xfrm flipV="1">
            <a:off x="9438807" y="4703400"/>
            <a:ext cx="0" cy="451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83E21A88-26E4-7BF6-0448-C8999D728C7C}"/>
              </a:ext>
            </a:extLst>
          </p:cNvPr>
          <p:cNvCxnSpPr/>
          <p:nvPr/>
        </p:nvCxnSpPr>
        <p:spPr>
          <a:xfrm flipV="1">
            <a:off x="9748604" y="4703400"/>
            <a:ext cx="0" cy="451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426A3631-4F63-FD5B-2DD8-1380049BC600}"/>
              </a:ext>
            </a:extLst>
          </p:cNvPr>
          <p:cNvCxnSpPr/>
          <p:nvPr/>
        </p:nvCxnSpPr>
        <p:spPr>
          <a:xfrm flipV="1">
            <a:off x="10103371" y="4703400"/>
            <a:ext cx="0" cy="451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DB1CEA-46B7-F2EA-AC83-651D8D70B66D}"/>
              </a:ext>
            </a:extLst>
          </p:cNvPr>
          <p:cNvSpPr txBox="1"/>
          <p:nvPr/>
        </p:nvSpPr>
        <p:spPr>
          <a:xfrm>
            <a:off x="10244907" y="4658626"/>
            <a:ext cx="177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Прерывания и ввод/вывод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6C017C4-2661-7EF0-FEEA-02B0638CDA1E}"/>
              </a:ext>
            </a:extLst>
          </p:cNvPr>
          <p:cNvCxnSpPr>
            <a:cxnSpLocks/>
          </p:cNvCxnSpPr>
          <p:nvPr/>
        </p:nvCxnSpPr>
        <p:spPr>
          <a:xfrm flipV="1">
            <a:off x="9233480" y="2945912"/>
            <a:ext cx="0" cy="6494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B3F3123F-AF32-8E53-D9D8-2A7950F9612F}"/>
              </a:ext>
            </a:extLst>
          </p:cNvPr>
          <p:cNvCxnSpPr>
            <a:cxnSpLocks/>
          </p:cNvCxnSpPr>
          <p:nvPr/>
        </p:nvCxnSpPr>
        <p:spPr>
          <a:xfrm flipV="1">
            <a:off x="9573257" y="2945912"/>
            <a:ext cx="0" cy="6494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3FDE2F18-9E87-E378-0B68-1A40CEED4A2C}"/>
              </a:ext>
            </a:extLst>
          </p:cNvPr>
          <p:cNvCxnSpPr>
            <a:cxnSpLocks/>
          </p:cNvCxnSpPr>
          <p:nvPr/>
        </p:nvCxnSpPr>
        <p:spPr>
          <a:xfrm flipV="1">
            <a:off x="9883054" y="2945912"/>
            <a:ext cx="0" cy="6494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9B041F6-C9B7-F0D6-33A3-C89562AE35B3}"/>
              </a:ext>
            </a:extLst>
          </p:cNvPr>
          <p:cNvSpPr txBox="1"/>
          <p:nvPr/>
        </p:nvSpPr>
        <p:spPr>
          <a:xfrm>
            <a:off x="10003649" y="3051250"/>
            <a:ext cx="2057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Системные вызовы и сигналы</a:t>
            </a:r>
          </a:p>
        </p:txBody>
      </p:sp>
    </p:spTree>
    <p:extLst>
      <p:ext uri="{BB962C8B-B14F-4D97-AF65-F5344CB8AC3E}">
        <p14:creationId xmlns:p14="http://schemas.microsoft.com/office/powerpoint/2010/main" val="41535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Гипервизор типа </a:t>
            </a:r>
            <a:r>
              <a:rPr lang="en-US" dirty="0"/>
              <a:t>II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20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D0A3645-8867-AFBA-2558-69ACCE949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428511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Наиболее распространенным вариантом является гипервизор </a:t>
            </a:r>
            <a:r>
              <a:rPr lang="en-US" sz="2000" dirty="0"/>
              <a:t>II </a:t>
            </a:r>
            <a:r>
              <a:rPr lang="ru-RU" sz="2000" dirty="0"/>
              <a:t>типа. В этом случае гипервизор является модулем ядра </a:t>
            </a:r>
            <a:r>
              <a:rPr lang="en-US" sz="2000" dirty="0"/>
              <a:t>host-</a:t>
            </a:r>
            <a:r>
              <a:rPr lang="ru-RU" sz="2000" dirty="0"/>
              <a:t>ОС</a:t>
            </a:r>
            <a:r>
              <a:rPr lang="en-US" sz="2000" dirty="0"/>
              <a:t> </a:t>
            </a:r>
            <a:r>
              <a:rPr lang="ru-RU" sz="2000" dirty="0"/>
              <a:t>или даже отдельной программой. За контроль аппаратного обеспечения и первичную обработку прерываний отвечает ядро </a:t>
            </a:r>
            <a:r>
              <a:rPr lang="en-US" sz="2000" dirty="0"/>
              <a:t>host-</a:t>
            </a:r>
            <a:r>
              <a:rPr lang="ru-RU" sz="2000" dirty="0"/>
              <a:t>ОС.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Гостевая ОС под управлением гипервизора </a:t>
            </a:r>
            <a:r>
              <a:rPr lang="en-US" sz="2000" dirty="0"/>
              <a:t>II </a:t>
            </a:r>
            <a:r>
              <a:rPr lang="ru-RU" sz="2000" dirty="0"/>
              <a:t>типа не может получить прямой доступ к аппаратному обеспечению. Гипервизор запрашивает соответствующие действия у </a:t>
            </a:r>
            <a:r>
              <a:rPr lang="en-US" sz="2000" dirty="0"/>
              <a:t>host-</a:t>
            </a:r>
            <a:r>
              <a:rPr lang="ru-RU" sz="2000" dirty="0"/>
              <a:t>ОС, а затем прозрачно передает результаты гостевой ОС.</a:t>
            </a:r>
          </a:p>
          <a:p>
            <a:pPr marL="0" indent="0">
              <a:buNone/>
            </a:pPr>
            <a:r>
              <a:rPr lang="ru-RU" sz="2000" i="1" dirty="0"/>
              <a:t>Примеры: </a:t>
            </a:r>
            <a:r>
              <a:rPr lang="en-US" sz="2000" i="1" dirty="0"/>
              <a:t>VMware Workstation, VirtualBox.</a:t>
            </a:r>
            <a:endParaRPr lang="ru-RU" sz="2000" i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5E1B45D-0F7E-9911-DE71-37C4CD55799C}"/>
              </a:ext>
            </a:extLst>
          </p:cNvPr>
          <p:cNvSpPr/>
          <p:nvPr/>
        </p:nvSpPr>
        <p:spPr>
          <a:xfrm>
            <a:off x="8655570" y="1061006"/>
            <a:ext cx="2593299" cy="2553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/>
              <a:t>Виртуальная машина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5E10E150-0B44-5748-32F5-CC9066F78D08}"/>
              </a:ext>
            </a:extLst>
          </p:cNvPr>
          <p:cNvSpPr/>
          <p:nvPr/>
        </p:nvSpPr>
        <p:spPr>
          <a:xfrm>
            <a:off x="8816567" y="2207964"/>
            <a:ext cx="2199954" cy="753593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Ядро ОС</a:t>
            </a: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246C074F-5966-4B62-D62C-8C3904E1E699}"/>
              </a:ext>
            </a:extLst>
          </p:cNvPr>
          <p:cNvSpPr/>
          <p:nvPr/>
        </p:nvSpPr>
        <p:spPr>
          <a:xfrm>
            <a:off x="8816566" y="1516020"/>
            <a:ext cx="2199953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Пользовательское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DA5442DA-3758-BAAE-0765-3960E59F70AB}"/>
              </a:ext>
            </a:extLst>
          </p:cNvPr>
          <p:cNvSpPr/>
          <p:nvPr/>
        </p:nvSpPr>
        <p:spPr>
          <a:xfrm>
            <a:off x="9271927" y="2664352"/>
            <a:ext cx="1289229" cy="291060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Обработчики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3B71F47-6CB0-9832-2133-61148758D480}"/>
              </a:ext>
            </a:extLst>
          </p:cNvPr>
          <p:cNvSpPr/>
          <p:nvPr/>
        </p:nvSpPr>
        <p:spPr>
          <a:xfrm>
            <a:off x="8816566" y="2967703"/>
            <a:ext cx="2199953" cy="6466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Аппаратное обеспечение</a:t>
            </a: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1EC44797-AF81-3DAB-3AB7-52F660C3068A}"/>
              </a:ext>
            </a:extLst>
          </p:cNvPr>
          <p:cNvSpPr/>
          <p:nvPr/>
        </p:nvSpPr>
        <p:spPr>
          <a:xfrm>
            <a:off x="8440710" y="4443329"/>
            <a:ext cx="3082978" cy="646603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Ядро </a:t>
            </a:r>
            <a:r>
              <a:rPr lang="en-US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host-</a:t>
            </a: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ОС</a:t>
            </a:r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5AB33CC5-18B0-9A49-9A4D-C053BF5AAB2E}"/>
              </a:ext>
            </a:extLst>
          </p:cNvPr>
          <p:cNvSpPr/>
          <p:nvPr/>
        </p:nvSpPr>
        <p:spPr>
          <a:xfrm>
            <a:off x="9304830" y="4798977"/>
            <a:ext cx="1289229" cy="291060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Обработчики</a:t>
            </a:r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0CBF5DA4-1AEE-EEAB-95E3-14E275048CC2}"/>
              </a:ext>
            </a:extLst>
          </p:cNvPr>
          <p:cNvSpPr/>
          <p:nvPr/>
        </p:nvSpPr>
        <p:spPr>
          <a:xfrm>
            <a:off x="8440710" y="3883443"/>
            <a:ext cx="3082978" cy="355936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dirty="0">
                <a:latin typeface="Liberation Sans" pitchFamily="18"/>
                <a:ea typeface="Source Han Sans CN" pitchFamily="2"/>
                <a:cs typeface="Noto Sans Devanagari" pitchFamily="2"/>
              </a:rPr>
              <a:t>Гипервизор</a:t>
            </a:r>
            <a:endParaRPr lang="ru-RU" sz="1600" b="0" i="0" u="none" strike="noStrike" kern="1200" cap="none" dirty="0">
              <a:ln>
                <a:noFill/>
              </a:ln>
              <a:latin typeface="Liberation Sans" pitchFamily="18"/>
              <a:ea typeface="Source Han Sans CN" pitchFamily="2"/>
              <a:cs typeface="Noto Sans Devanagari" pitchFamily="2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C9B2063-983F-0250-DD25-F5F6F182065C}"/>
              </a:ext>
            </a:extLst>
          </p:cNvPr>
          <p:cNvSpPr/>
          <p:nvPr/>
        </p:nvSpPr>
        <p:spPr>
          <a:xfrm>
            <a:off x="8882222" y="5556674"/>
            <a:ext cx="2199953" cy="6466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Аппаратное обеспечение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CDF34B72-E1AE-3BE5-030C-57A2AD2C65C1}"/>
              </a:ext>
            </a:extLst>
          </p:cNvPr>
          <p:cNvCxnSpPr/>
          <p:nvPr/>
        </p:nvCxnSpPr>
        <p:spPr>
          <a:xfrm flipV="1">
            <a:off x="9982199" y="5089932"/>
            <a:ext cx="0" cy="451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BD90292F-A07B-A3DF-7D95-65E98C5D030A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9982198" y="3614305"/>
            <a:ext cx="1" cy="2691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D81FBB78-DD0E-88C2-0FCF-1559EF04012B}"/>
              </a:ext>
            </a:extLst>
          </p:cNvPr>
          <p:cNvCxnSpPr>
            <a:cxnSpLocks/>
            <a:stCxn id="12" idx="0"/>
            <a:endCxn id="14" idx="2"/>
          </p:cNvCxnSpPr>
          <p:nvPr/>
        </p:nvCxnSpPr>
        <p:spPr>
          <a:xfrm flipV="1">
            <a:off x="9982199" y="4239379"/>
            <a:ext cx="0" cy="20395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142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Гипервизор типа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21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4450BC5-A439-B784-FEF3-19D0193BB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428511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Гипервизор </a:t>
            </a:r>
            <a:r>
              <a:rPr lang="en-US" sz="2000" dirty="0"/>
              <a:t>I </a:t>
            </a:r>
            <a:r>
              <a:rPr lang="ru-RU" sz="2000" dirty="0"/>
              <a:t>типа является минимальной </a:t>
            </a:r>
            <a:r>
              <a:rPr lang="en-US" sz="2000" dirty="0"/>
              <a:t>host-</a:t>
            </a:r>
            <a:r>
              <a:rPr lang="ru-RU" sz="2000" dirty="0"/>
              <a:t>ОС, которая отвечает за распределение аппаратных ресурсом между </a:t>
            </a:r>
            <a:r>
              <a:rPr lang="en-US" sz="2000" dirty="0"/>
              <a:t>VM. 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В случае гипервизора </a:t>
            </a:r>
            <a:r>
              <a:rPr lang="en-US" sz="2000" dirty="0"/>
              <a:t>I </a:t>
            </a:r>
            <a:r>
              <a:rPr lang="ru-RU" sz="2000" dirty="0"/>
              <a:t>типа гостевая ОС обладает полным доступом к назначенному ей оборудованию (и только к нему).</a:t>
            </a:r>
          </a:p>
          <a:p>
            <a:pPr marL="0" indent="0">
              <a:buNone/>
            </a:pPr>
            <a:r>
              <a:rPr lang="ru-RU" sz="2000" dirty="0"/>
              <a:t>Роль гипервизора сводится к контролю доступа и маршрутизации аппаратных прерываний.</a:t>
            </a:r>
          </a:p>
          <a:p>
            <a:pPr marL="0" indent="0">
              <a:buNone/>
            </a:pPr>
            <a:r>
              <a:rPr lang="ru-RU" sz="2000" dirty="0"/>
              <a:t>Обычно с гипервизором </a:t>
            </a:r>
            <a:r>
              <a:rPr lang="en-US" sz="2000" dirty="0"/>
              <a:t>I </a:t>
            </a:r>
            <a:r>
              <a:rPr lang="ru-RU" sz="2000" dirty="0"/>
              <a:t>типа связана одна из гостевых ОС, имеющая доступ к самому гипервизору (управляющая ОС).</a:t>
            </a:r>
          </a:p>
          <a:p>
            <a:pPr marL="0" indent="0">
              <a:buNone/>
            </a:pPr>
            <a:r>
              <a:rPr lang="ru-RU" sz="2000" i="1" dirty="0"/>
              <a:t>Примеры: </a:t>
            </a:r>
            <a:r>
              <a:rPr lang="en-US" sz="2000" i="1" dirty="0"/>
              <a:t>Hyper-V, Xen, VMWare </a:t>
            </a:r>
            <a:r>
              <a:rPr lang="en-US" sz="2000" i="1" dirty="0" err="1"/>
              <a:t>ESXi</a:t>
            </a:r>
            <a:r>
              <a:rPr lang="en-US" sz="2000" i="1" dirty="0"/>
              <a:t>.</a:t>
            </a:r>
            <a:endParaRPr lang="ru-RU" sz="2000" i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49106B9-A9CD-8818-8005-9E7C8A6C3BA3}"/>
              </a:ext>
            </a:extLst>
          </p:cNvPr>
          <p:cNvSpPr/>
          <p:nvPr/>
        </p:nvSpPr>
        <p:spPr>
          <a:xfrm>
            <a:off x="7982262" y="4839627"/>
            <a:ext cx="4099810" cy="6466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Аппаратное обеспечение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4E0FDA8-E938-0FB1-C14E-596C4A24D532}"/>
              </a:ext>
            </a:extLst>
          </p:cNvPr>
          <p:cNvSpPr/>
          <p:nvPr/>
        </p:nvSpPr>
        <p:spPr>
          <a:xfrm>
            <a:off x="7982262" y="4159249"/>
            <a:ext cx="4099810" cy="355936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dirty="0">
                <a:latin typeface="Liberation Sans" pitchFamily="18"/>
                <a:ea typeface="Source Han Sans CN" pitchFamily="2"/>
                <a:cs typeface="Noto Sans Devanagari" pitchFamily="2"/>
              </a:rPr>
              <a:t>Гипервизор</a:t>
            </a:r>
            <a:endParaRPr lang="ru-RU" sz="1600" b="0" i="0" u="none" strike="noStrike" kern="1200" cap="none" dirty="0">
              <a:ln>
                <a:noFill/>
              </a:ln>
              <a:latin typeface="Liberation Sans" pitchFamily="18"/>
              <a:ea typeface="Source Han Sans CN" pitchFamily="2"/>
              <a:cs typeface="Noto Sans Devanagari" pitchFamily="2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5874F83-18EB-EAB0-E21B-542DA47F72DD}"/>
              </a:ext>
            </a:extLst>
          </p:cNvPr>
          <p:cNvSpPr/>
          <p:nvPr/>
        </p:nvSpPr>
        <p:spPr>
          <a:xfrm>
            <a:off x="7982262" y="1637447"/>
            <a:ext cx="1926550" cy="1894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/>
              <a:t>Виртуальная машина 1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E9B8AB00-5645-03C4-D816-26FE3B2F5415}"/>
              </a:ext>
            </a:extLst>
          </p:cNvPr>
          <p:cNvSpPr/>
          <p:nvPr/>
        </p:nvSpPr>
        <p:spPr>
          <a:xfrm>
            <a:off x="7982264" y="2891396"/>
            <a:ext cx="1926549" cy="646602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Ядро ОС</a:t>
            </a: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31AE2216-93B6-1915-90E7-77A8C9DAC96A}"/>
              </a:ext>
            </a:extLst>
          </p:cNvPr>
          <p:cNvSpPr/>
          <p:nvPr/>
        </p:nvSpPr>
        <p:spPr>
          <a:xfrm>
            <a:off x="7982261" y="2320586"/>
            <a:ext cx="1926548" cy="562706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</a:t>
            </a: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3AF27673-C3FB-E1F2-64B7-2D2934F66250}"/>
              </a:ext>
            </a:extLst>
          </p:cNvPr>
          <p:cNvSpPr/>
          <p:nvPr/>
        </p:nvSpPr>
        <p:spPr>
          <a:xfrm>
            <a:off x="8332693" y="3219702"/>
            <a:ext cx="1257414" cy="312151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Обработчики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914EE1F-10EA-967A-C520-0A85AD9B116C}"/>
              </a:ext>
            </a:extLst>
          </p:cNvPr>
          <p:cNvSpPr/>
          <p:nvPr/>
        </p:nvSpPr>
        <p:spPr>
          <a:xfrm>
            <a:off x="10142802" y="1623989"/>
            <a:ext cx="1926550" cy="1894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/>
              <a:t>Виртуальная машина 2</a:t>
            </a:r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C56FB197-C2F6-E8C7-017A-73D8AC80107F}"/>
              </a:ext>
            </a:extLst>
          </p:cNvPr>
          <p:cNvSpPr/>
          <p:nvPr/>
        </p:nvSpPr>
        <p:spPr>
          <a:xfrm>
            <a:off x="10142804" y="2877938"/>
            <a:ext cx="1926549" cy="646602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Ядро ОС</a:t>
            </a:r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41D40484-5389-2460-9BBD-FD15C777E397}"/>
              </a:ext>
            </a:extLst>
          </p:cNvPr>
          <p:cNvSpPr/>
          <p:nvPr/>
        </p:nvSpPr>
        <p:spPr>
          <a:xfrm>
            <a:off x="10142801" y="2307128"/>
            <a:ext cx="1926548" cy="562706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</a:t>
            </a:r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CC7BE793-F23B-CC8A-AE70-F6BEF9B50ABF}"/>
              </a:ext>
            </a:extLst>
          </p:cNvPr>
          <p:cNvSpPr/>
          <p:nvPr/>
        </p:nvSpPr>
        <p:spPr>
          <a:xfrm>
            <a:off x="10493233" y="3206244"/>
            <a:ext cx="1257414" cy="312151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Обработчики</a:t>
            </a:r>
          </a:p>
        </p:txBody>
      </p: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D3F415CD-B9D9-F38A-0E4A-AA60922AC151}"/>
              </a:ext>
            </a:extLst>
          </p:cNvPr>
          <p:cNvCxnSpPr>
            <a:cxnSpLocks/>
            <a:endCxn id="12" idx="2"/>
          </p:cNvCxnSpPr>
          <p:nvPr/>
        </p:nvCxnSpPr>
        <p:spPr>
          <a:xfrm rot="16200000" flipV="1">
            <a:off x="8507492" y="3985761"/>
            <a:ext cx="1307774" cy="399957"/>
          </a:xfrm>
          <a:prstGeom prst="bentConnector3">
            <a:avLst>
              <a:gd name="adj1" fmla="val 38538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9740350A-46D4-785D-8E0E-37F282F29441}"/>
              </a:ext>
            </a:extLst>
          </p:cNvPr>
          <p:cNvCxnSpPr>
            <a:cxnSpLocks/>
            <a:endCxn id="17" idx="2"/>
          </p:cNvCxnSpPr>
          <p:nvPr/>
        </p:nvCxnSpPr>
        <p:spPr>
          <a:xfrm rot="5400000" flipH="1" flipV="1">
            <a:off x="10263085" y="3980772"/>
            <a:ext cx="1321232" cy="396478"/>
          </a:xfrm>
          <a:prstGeom prst="bentConnector3">
            <a:avLst>
              <a:gd name="adj1" fmla="val 39222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30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Гипервизор типа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22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4450BC5-A439-B784-FEF3-19D0193BB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428511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Гипервизоры типа </a:t>
            </a:r>
            <a:r>
              <a:rPr lang="en-US" sz="2000" dirty="0"/>
              <a:t>I </a:t>
            </a:r>
            <a:r>
              <a:rPr lang="ru-RU" sz="2000" dirty="0"/>
              <a:t>работают в особом кольце, часто называемом </a:t>
            </a:r>
            <a:r>
              <a:rPr lang="ru-RU" sz="2000" b="1" dirty="0"/>
              <a:t>кольцо -1</a:t>
            </a:r>
            <a:r>
              <a:rPr lang="ru-RU" sz="2000" dirty="0"/>
              <a:t>. Номер кольца отображает тот факт, что гипервизор имеет наибольший уровень привилегий, превышающем уровень привилегий ядра любой из запущенных ОС (каждое из которых работает в кольце 0).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1600" i="1" dirty="0"/>
              <a:t>Примечание: еще большим уровнем привилегий обладает т.н. </a:t>
            </a:r>
            <a:r>
              <a:rPr lang="en-US" sz="1600" i="1" dirty="0"/>
              <a:t>System Management Mode (</a:t>
            </a:r>
            <a:r>
              <a:rPr lang="ru-RU" sz="1600" i="1" dirty="0"/>
              <a:t>см. </a:t>
            </a:r>
            <a:r>
              <a:rPr lang="en-US" sz="1600" i="1" dirty="0"/>
              <a:t>Intel Management Engine </a:t>
            </a:r>
            <a:r>
              <a:rPr lang="ru-RU" sz="1600" i="1" dirty="0"/>
              <a:t>и </a:t>
            </a:r>
            <a:r>
              <a:rPr lang="en-US" sz="1600" i="1" dirty="0"/>
              <a:t>AMD Platform Security Processor)</a:t>
            </a:r>
            <a:r>
              <a:rPr lang="ru-RU" sz="1600" i="1" dirty="0"/>
              <a:t>, работающий в кольце -2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32B31C0-8AD6-4E11-0F16-A69F8C15D286}"/>
              </a:ext>
            </a:extLst>
          </p:cNvPr>
          <p:cNvGrpSpPr/>
          <p:nvPr/>
        </p:nvGrpSpPr>
        <p:grpSpPr>
          <a:xfrm>
            <a:off x="8442093" y="1825625"/>
            <a:ext cx="3483656" cy="3483656"/>
            <a:chOff x="8494559" y="2584226"/>
            <a:chExt cx="3483656" cy="3483656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B0C3D862-E953-ACA4-5BEC-3CFE0CE6E9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4559" y="2584226"/>
              <a:ext cx="3483656" cy="348365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B2F16CF2-ABC3-A431-9302-7872DB3CD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69607" y="3059274"/>
              <a:ext cx="2533560" cy="253356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A36A5AF3-AD86-7988-0B75-493CC4C7B9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81842" y="3267416"/>
              <a:ext cx="2117270" cy="2117270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06ADF502-F99E-7682-CD0F-7A25DB5F2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70706" y="3445193"/>
              <a:ext cx="1731362" cy="1761715"/>
            </a:xfrm>
            <a:prstGeom prst="ellipse">
              <a:avLst/>
            </a:prstGeom>
            <a:solidFill>
              <a:srgbClr val="FF7C8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50F897-FD14-3600-2B20-B2A5FE106FC1}"/>
                </a:ext>
              </a:extLst>
            </p:cNvPr>
            <p:cNvSpPr txBox="1"/>
            <p:nvPr/>
          </p:nvSpPr>
          <p:spPr>
            <a:xfrm>
              <a:off x="9882345" y="3247813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050" b="1" dirty="0"/>
                <a:t>Кольцо 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F98D928-B928-C2EA-4BE6-FA1ABBEF9BF1}"/>
                </a:ext>
              </a:extLst>
            </p:cNvPr>
            <p:cNvSpPr txBox="1"/>
            <p:nvPr/>
          </p:nvSpPr>
          <p:spPr>
            <a:xfrm>
              <a:off x="9882345" y="3068656"/>
              <a:ext cx="7425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100" b="1" dirty="0"/>
                <a:t>Кольцо 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610D5F-02F2-9CB2-9E40-5EA895EE7173}"/>
                </a:ext>
              </a:extLst>
            </p:cNvPr>
            <p:cNvSpPr txBox="1"/>
            <p:nvPr/>
          </p:nvSpPr>
          <p:spPr>
            <a:xfrm>
              <a:off x="9709959" y="3481464"/>
              <a:ext cx="1087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Кольцо 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59EAE2E-91F7-01FE-A431-B78393BF8993}"/>
                </a:ext>
              </a:extLst>
            </p:cNvPr>
            <p:cNvSpPr txBox="1"/>
            <p:nvPr/>
          </p:nvSpPr>
          <p:spPr>
            <a:xfrm>
              <a:off x="9709959" y="2637084"/>
              <a:ext cx="1087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Кольцо 3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AE22F8-266F-B761-2956-C7D3E2BC2972}"/>
                </a:ext>
              </a:extLst>
            </p:cNvPr>
            <p:cNvSpPr txBox="1"/>
            <p:nvPr/>
          </p:nvSpPr>
          <p:spPr>
            <a:xfrm>
              <a:off x="9379001" y="5606928"/>
              <a:ext cx="1749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Прикладное ПО</a:t>
              </a:r>
            </a:p>
          </p:txBody>
        </p:sp>
      </p:grpSp>
      <p:sp>
        <p:nvSpPr>
          <p:cNvPr id="17" name="Овал 16">
            <a:extLst>
              <a:ext uri="{FF2B5EF4-FFF2-40B4-BE49-F238E27FC236}">
                <a16:creationId xmlns:a16="http://schemas.microsoft.com/office/drawing/2014/main" id="{EB435D25-A041-DC73-D6F3-756981BCAA47}"/>
              </a:ext>
            </a:extLst>
          </p:cNvPr>
          <p:cNvSpPr>
            <a:spLocks noChangeAspect="1"/>
          </p:cNvSpPr>
          <p:nvPr/>
        </p:nvSpPr>
        <p:spPr>
          <a:xfrm>
            <a:off x="9684662" y="3059231"/>
            <a:ext cx="998518" cy="1016024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9AEFA-263A-C502-E228-6FF1FC78BFDC}"/>
              </a:ext>
            </a:extLst>
          </p:cNvPr>
          <p:cNvSpPr txBox="1"/>
          <p:nvPr/>
        </p:nvSpPr>
        <p:spPr>
          <a:xfrm>
            <a:off x="9605012" y="3302453"/>
            <a:ext cx="1157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Кольцо -1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CD6D14-7E66-0933-2120-87B11E3D0949}"/>
              </a:ext>
            </a:extLst>
          </p:cNvPr>
          <p:cNvSpPr txBox="1"/>
          <p:nvPr/>
        </p:nvSpPr>
        <p:spPr>
          <a:xfrm>
            <a:off x="9769383" y="409914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Ядро ОС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C65218-F2D9-3E9E-8A10-61F902FF4CAC}"/>
              </a:ext>
            </a:extLst>
          </p:cNvPr>
          <p:cNvSpPr txBox="1"/>
          <p:nvPr/>
        </p:nvSpPr>
        <p:spPr>
          <a:xfrm>
            <a:off x="9647426" y="3538590"/>
            <a:ext cx="1072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Гипервизор</a:t>
            </a:r>
          </a:p>
        </p:txBody>
      </p:sp>
    </p:spTree>
    <p:extLst>
      <p:ext uri="{BB962C8B-B14F-4D97-AF65-F5344CB8AC3E}">
        <p14:creationId xmlns:p14="http://schemas.microsoft.com/office/powerpoint/2010/main" val="3265466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079761" cy="1325563"/>
          </a:xfrm>
        </p:spPr>
        <p:txBody>
          <a:bodyPr/>
          <a:lstStyle/>
          <a:p>
            <a:r>
              <a:rPr lang="ru-RU" dirty="0"/>
              <a:t>Изоляция памяти 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23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4450BC5-A439-B784-FEF3-19D0193BB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951" y="1690687"/>
            <a:ext cx="7466353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Как и в случае с</a:t>
            </a:r>
            <a:r>
              <a:rPr lang="en-US" sz="2000" dirty="0"/>
              <a:t> </a:t>
            </a:r>
            <a:r>
              <a:rPr lang="ru-RU" sz="2000" dirty="0"/>
              <a:t>обычными программами, одна </a:t>
            </a:r>
            <a:r>
              <a:rPr lang="en-US" sz="2000" dirty="0"/>
              <a:t>VM </a:t>
            </a:r>
            <a:r>
              <a:rPr lang="ru-RU" sz="2000" dirty="0"/>
              <a:t>не должна оказывать влияния на другую </a:t>
            </a:r>
            <a:r>
              <a:rPr lang="en-US" sz="2000" dirty="0"/>
              <a:t>VM.</a:t>
            </a:r>
            <a:r>
              <a:rPr lang="ru-RU" sz="2000" dirty="0"/>
              <a:t> В первую очередь это означает, что одна </a:t>
            </a:r>
            <a:r>
              <a:rPr lang="en-US" sz="2000" dirty="0"/>
              <a:t>VM </a:t>
            </a:r>
            <a:r>
              <a:rPr lang="ru-RU" sz="2000" dirty="0"/>
              <a:t>не должна иметь доступ к памяти другой </a:t>
            </a:r>
            <a:r>
              <a:rPr lang="en-US" sz="2000" dirty="0"/>
              <a:t>VM.</a:t>
            </a:r>
          </a:p>
          <a:p>
            <a:pPr marL="0" indent="0">
              <a:buNone/>
            </a:pPr>
            <a:r>
              <a:rPr lang="ru-RU" sz="2000" dirty="0"/>
              <a:t>Достигается это путем ведения на уровне гипервизора собственной таблицы страниц, которая производит отображение </a:t>
            </a:r>
            <a:br>
              <a:rPr lang="ru-RU" sz="2000" dirty="0"/>
            </a:br>
            <a:r>
              <a:rPr lang="ru-RU" sz="2000" i="1" dirty="0"/>
              <a:t>физический адрес виртуальной машины </a:t>
            </a:r>
            <a:r>
              <a:rPr lang="en-US" sz="2000" dirty="0"/>
              <a:t>-&gt;</a:t>
            </a:r>
            <a:r>
              <a:rPr lang="ru-RU" sz="2000" i="1" dirty="0"/>
              <a:t> реальный физический адрес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2000" dirty="0"/>
              <a:t>Таким образом, при использовании гипервизора, адрес транслируется дважды: </a:t>
            </a:r>
            <a:br>
              <a:rPr lang="ru-RU" sz="2000" dirty="0"/>
            </a:br>
            <a:r>
              <a:rPr lang="ru-RU" sz="2000" i="1" dirty="0"/>
              <a:t>виртуальный </a:t>
            </a:r>
            <a:r>
              <a:rPr lang="en-US" sz="2000" b="1" i="1" dirty="0"/>
              <a:t>-&gt;</a:t>
            </a:r>
            <a:r>
              <a:rPr lang="ru-RU" sz="2000" i="1" dirty="0"/>
              <a:t> «реальный» </a:t>
            </a:r>
            <a:r>
              <a:rPr lang="ru-RU" sz="2000" b="1" i="1" dirty="0"/>
              <a:t>-</a:t>
            </a:r>
            <a:r>
              <a:rPr lang="en-US" sz="2000" b="1" i="1" dirty="0"/>
              <a:t>&gt;</a:t>
            </a:r>
            <a:r>
              <a:rPr lang="ru-RU" sz="2000" i="1" dirty="0"/>
              <a:t> реальный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ru-RU" sz="1800" i="1" dirty="0"/>
              <a:t>Стоит посмотреть: </a:t>
            </a:r>
            <a:r>
              <a:rPr lang="en-US" sz="1800" i="1" dirty="0"/>
              <a:t>shadow page tables, Intel EPT, AMD RVI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851147E-BA0F-AF7D-0BA6-A3E70759522C}"/>
              </a:ext>
            </a:extLst>
          </p:cNvPr>
          <p:cNvSpPr/>
          <p:nvPr/>
        </p:nvSpPr>
        <p:spPr>
          <a:xfrm>
            <a:off x="9256195" y="5416748"/>
            <a:ext cx="2127511" cy="6466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ОЗУ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0D52C155-7ECC-FDE2-CD1C-DB332BB96817}"/>
              </a:ext>
            </a:extLst>
          </p:cNvPr>
          <p:cNvSpPr/>
          <p:nvPr/>
        </p:nvSpPr>
        <p:spPr>
          <a:xfrm>
            <a:off x="9256195" y="3767175"/>
            <a:ext cx="2127512" cy="1016822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dirty="0">
                <a:latin typeface="Liberation Sans" pitchFamily="18"/>
                <a:ea typeface="Source Han Sans CN" pitchFamily="2"/>
                <a:cs typeface="Noto Sans Devanagari" pitchFamily="2"/>
              </a:rPr>
              <a:t>Гипервизор</a:t>
            </a:r>
            <a:endParaRPr lang="ru-RU" sz="1600" b="0" i="0" u="none" strike="noStrike" kern="1200" cap="none" dirty="0">
              <a:ln>
                <a:noFill/>
              </a:ln>
              <a:latin typeface="Liberation Sans" pitchFamily="18"/>
              <a:ea typeface="Source Han Sans CN" pitchFamily="2"/>
              <a:cs typeface="Noto Sans Devanagari" pitchFamily="2"/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2C4DF6FC-4A82-C81B-42ED-BC2C8A38CF4C}"/>
              </a:ext>
            </a:extLst>
          </p:cNvPr>
          <p:cNvSpPr/>
          <p:nvPr/>
        </p:nvSpPr>
        <p:spPr>
          <a:xfrm>
            <a:off x="9255647" y="2067095"/>
            <a:ext cx="2127511" cy="1016822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Ядро ОС</a:t>
            </a:r>
          </a:p>
        </p:txBody>
      </p:sp>
      <p:sp>
        <p:nvSpPr>
          <p:cNvPr id="3" name="Блок-схема: внутренняя память 2">
            <a:extLst>
              <a:ext uri="{FF2B5EF4-FFF2-40B4-BE49-F238E27FC236}">
                <a16:creationId xmlns:a16="http://schemas.microsoft.com/office/drawing/2014/main" id="{44B625CE-AC47-6E01-0339-4FEDE08F5A23}"/>
              </a:ext>
            </a:extLst>
          </p:cNvPr>
          <p:cNvSpPr/>
          <p:nvPr/>
        </p:nvSpPr>
        <p:spPr>
          <a:xfrm>
            <a:off x="9262596" y="2540141"/>
            <a:ext cx="1064301" cy="543776"/>
          </a:xfrm>
          <a:prstGeom prst="flowChartInternalStorag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Таблица страниц</a:t>
            </a:r>
          </a:p>
        </p:txBody>
      </p:sp>
      <p:sp>
        <p:nvSpPr>
          <p:cNvPr id="10" name="Блок-схема: внутренняя память 9">
            <a:extLst>
              <a:ext uri="{FF2B5EF4-FFF2-40B4-BE49-F238E27FC236}">
                <a16:creationId xmlns:a16="http://schemas.microsoft.com/office/drawing/2014/main" id="{333290BE-6102-C956-B87F-5510423CB13C}"/>
              </a:ext>
            </a:extLst>
          </p:cNvPr>
          <p:cNvSpPr/>
          <p:nvPr/>
        </p:nvSpPr>
        <p:spPr>
          <a:xfrm>
            <a:off x="9262596" y="4240221"/>
            <a:ext cx="1064301" cy="543776"/>
          </a:xfrm>
          <a:prstGeom prst="flowChartInternalStorag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Таблица страниц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9F993B-E873-C59F-4F13-37EF237DF774}"/>
              </a:ext>
            </a:extLst>
          </p:cNvPr>
          <p:cNvSpPr txBox="1"/>
          <p:nvPr/>
        </p:nvSpPr>
        <p:spPr>
          <a:xfrm>
            <a:off x="9562322" y="861076"/>
            <a:ext cx="1515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Виртуальный адрес</a:t>
            </a:r>
          </a:p>
        </p:txBody>
      </p: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F42E6BF7-7A0F-BE2F-8716-D3689E621331}"/>
              </a:ext>
            </a:extLst>
          </p:cNvPr>
          <p:cNvCxnSpPr>
            <a:stCxn id="11" idx="2"/>
            <a:endCxn id="3" idx="1"/>
          </p:cNvCxnSpPr>
          <p:nvPr/>
        </p:nvCxnSpPr>
        <p:spPr>
          <a:xfrm rot="5400000">
            <a:off x="9138962" y="1631042"/>
            <a:ext cx="1304622" cy="1057353"/>
          </a:xfrm>
          <a:prstGeom prst="bentConnector4">
            <a:avLst>
              <a:gd name="adj1" fmla="val 39580"/>
              <a:gd name="adj2" fmla="val 1216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5F2836F1-542D-8A46-160A-C5979547C874}"/>
              </a:ext>
            </a:extLst>
          </p:cNvPr>
          <p:cNvCxnSpPr>
            <a:stCxn id="3" idx="2"/>
            <a:endCxn id="10" idx="1"/>
          </p:cNvCxnSpPr>
          <p:nvPr/>
        </p:nvCxnSpPr>
        <p:spPr>
          <a:xfrm rot="5400000">
            <a:off x="8814576" y="3531938"/>
            <a:ext cx="1428192" cy="532151"/>
          </a:xfrm>
          <a:prstGeom prst="bentConnector4">
            <a:avLst>
              <a:gd name="adj1" fmla="val 40481"/>
              <a:gd name="adj2" fmla="val 1429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Соединитель: уступ 16">
            <a:extLst>
              <a:ext uri="{FF2B5EF4-FFF2-40B4-BE49-F238E27FC236}">
                <a16:creationId xmlns:a16="http://schemas.microsoft.com/office/drawing/2014/main" id="{9FBD2091-7C0A-E3FB-B534-405D853DD7BA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9740974" y="4837770"/>
            <a:ext cx="632751" cy="525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77B132A-5CAA-B786-FD82-76E642179C4B}"/>
              </a:ext>
            </a:extLst>
          </p:cNvPr>
          <p:cNvSpPr txBox="1"/>
          <p:nvPr/>
        </p:nvSpPr>
        <p:spPr>
          <a:xfrm>
            <a:off x="10129712" y="4915706"/>
            <a:ext cx="227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Физический адрес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A0A7B6-EAC8-3910-8134-3C717925D4F0}"/>
              </a:ext>
            </a:extLst>
          </p:cNvPr>
          <p:cNvSpPr txBox="1"/>
          <p:nvPr/>
        </p:nvSpPr>
        <p:spPr>
          <a:xfrm>
            <a:off x="9765467" y="3214754"/>
            <a:ext cx="227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«Физический» адрес</a:t>
            </a:r>
          </a:p>
        </p:txBody>
      </p:sp>
    </p:spTree>
    <p:extLst>
      <p:ext uri="{BB962C8B-B14F-4D97-AF65-F5344CB8AC3E}">
        <p14:creationId xmlns:p14="http://schemas.microsoft.com/office/powerpoint/2010/main" val="2605185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Switch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24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795D8B7-BE0D-539E-ED56-192C46789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6428511" cy="466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Процесс переключения Гипервизор</a:t>
            </a:r>
            <a:r>
              <a:rPr lang="en-US" sz="2000" dirty="0"/>
              <a:t>&lt;-&gt;VM </a:t>
            </a:r>
            <a:r>
              <a:rPr lang="ru-RU" sz="2000" dirty="0"/>
              <a:t>называется </a:t>
            </a:r>
            <a:r>
              <a:rPr lang="en-US" sz="2000" dirty="0"/>
              <a:t>World Switch</a:t>
            </a:r>
            <a:r>
              <a:rPr lang="ru-RU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World Switch </a:t>
            </a:r>
            <a:r>
              <a:rPr lang="ru-RU" sz="2000" dirty="0"/>
              <a:t>происходит в 2 случаях:</a:t>
            </a:r>
          </a:p>
          <a:p>
            <a:r>
              <a:rPr lang="ru-RU" sz="2000" dirty="0"/>
              <a:t>при получении внешнего прерывания;</a:t>
            </a:r>
          </a:p>
          <a:p>
            <a:r>
              <a:rPr lang="ru-RU" sz="2000" dirty="0"/>
              <a:t>при выполнении некоторых привилегированных инструкций.</a:t>
            </a:r>
          </a:p>
          <a:p>
            <a:pPr marL="0" indent="0">
              <a:buNone/>
            </a:pPr>
            <a:r>
              <a:rPr lang="ru-RU" sz="2000" dirty="0"/>
              <a:t>Список инструкций, вызывающих </a:t>
            </a:r>
            <a:r>
              <a:rPr lang="en-US" sz="2000" dirty="0"/>
              <a:t>World Switch</a:t>
            </a:r>
            <a:r>
              <a:rPr lang="ru-RU" sz="2000" dirty="0"/>
              <a:t>, настраивается при запуске каждой виртуальной машины по отдельности.</a:t>
            </a: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2207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ядра и пользователя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3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7DA7D03-3846-846D-F815-FA999827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734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Пространством ядра </a:t>
            </a:r>
            <a:r>
              <a:rPr lang="ru-RU" sz="2000" dirty="0"/>
              <a:t>называется часть адресного пространства, в которой находятся код и данные ядра</a:t>
            </a:r>
            <a:r>
              <a:rPr lang="en-US" sz="2000" dirty="0"/>
              <a:t> </a:t>
            </a:r>
            <a:r>
              <a:rPr lang="ru-RU" sz="2000" dirty="0"/>
              <a:t>ОС.</a:t>
            </a:r>
          </a:p>
          <a:p>
            <a:pPr marL="0" indent="0">
              <a:buNone/>
            </a:pPr>
            <a:r>
              <a:rPr lang="ru-RU" sz="2000" b="1" dirty="0"/>
              <a:t>Пространством пользователя </a:t>
            </a:r>
            <a:r>
              <a:rPr lang="ru-RU" sz="2000" dirty="0"/>
              <a:t>называется вся остальная часть адресного пространства.</a:t>
            </a:r>
          </a:p>
          <a:p>
            <a:pPr marL="0" indent="0">
              <a:buNone/>
            </a:pPr>
            <a:r>
              <a:rPr lang="ru-RU" sz="2000" dirty="0"/>
              <a:t>Пространство ядра защищено средствами сегментной* и страничной** защиты – доступ к нему из пространства пользователя невозможен.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r>
              <a:rPr lang="ru-RU" sz="1400" dirty="0"/>
              <a:t>* </a:t>
            </a:r>
            <a:r>
              <a:rPr lang="en-US" sz="1400" dirty="0"/>
              <a:t>DPL </a:t>
            </a:r>
            <a:r>
              <a:rPr lang="ru-RU" sz="1400" dirty="0"/>
              <a:t>дескрипторов, связанных с ядром, равен 0 -</a:t>
            </a:r>
            <a:r>
              <a:rPr lang="en-US" sz="1400" dirty="0"/>
              <a:t>&gt; </a:t>
            </a:r>
            <a:r>
              <a:rPr lang="ru-RU" sz="1400" dirty="0"/>
              <a:t>доступ из кольца 3 невозможен</a:t>
            </a:r>
          </a:p>
          <a:p>
            <a:pPr marL="0" indent="0">
              <a:buNone/>
            </a:pPr>
            <a:r>
              <a:rPr lang="ru-RU" sz="1400" dirty="0"/>
              <a:t>** бит </a:t>
            </a:r>
            <a:r>
              <a:rPr lang="en-US" sz="1400" dirty="0"/>
              <a:t>U </a:t>
            </a:r>
            <a:r>
              <a:rPr lang="ru-RU" sz="1400" dirty="0"/>
              <a:t>в таблице страниц  равен 0 </a:t>
            </a:r>
            <a:r>
              <a:rPr lang="en-US" sz="1400" dirty="0"/>
              <a:t>-&gt; </a:t>
            </a:r>
            <a:r>
              <a:rPr lang="ru-RU" sz="1400" dirty="0"/>
              <a:t>доступ из кольца 3 невозможен</a:t>
            </a:r>
            <a:endParaRPr lang="ru-RU" sz="1600" dirty="0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84B03046-F227-08CB-45F5-A30A22EB5044}"/>
              </a:ext>
            </a:extLst>
          </p:cNvPr>
          <p:cNvSpPr/>
          <p:nvPr/>
        </p:nvSpPr>
        <p:spPr>
          <a:xfrm>
            <a:off x="7776000" y="5160600"/>
            <a:ext cx="3886200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5983B0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Аппаратное обеспечение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EA240A85-933F-9480-7455-EFAEA4374AE6}"/>
              </a:ext>
            </a:extLst>
          </p:cNvPr>
          <p:cNvSpPr/>
          <p:nvPr/>
        </p:nvSpPr>
        <p:spPr>
          <a:xfrm>
            <a:off x="7776000" y="3616040"/>
            <a:ext cx="3886200" cy="1087360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75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Ядро ОС</a:t>
            </a: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263C3A9C-F5EC-9875-A901-47E0E4EA75A3}"/>
              </a:ext>
            </a:extLst>
          </p:cNvPr>
          <p:cNvSpPr/>
          <p:nvPr/>
        </p:nvSpPr>
        <p:spPr>
          <a:xfrm>
            <a:off x="7776000" y="1576800"/>
            <a:ext cx="1457280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Системные</a:t>
            </a:r>
            <a:b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</a:b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 утилиты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2499169C-CFE3-E965-CAAA-44C98B748F2C}"/>
              </a:ext>
            </a:extLst>
          </p:cNvPr>
          <p:cNvSpPr/>
          <p:nvPr/>
        </p:nvSpPr>
        <p:spPr>
          <a:xfrm>
            <a:off x="9233280" y="1576800"/>
            <a:ext cx="2428920" cy="685799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Пользовательское ПО</a:t>
            </a: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75528136-458A-DEAB-6C3F-A8ACA9F46E7D}"/>
              </a:ext>
            </a:extLst>
          </p:cNvPr>
          <p:cNvSpPr/>
          <p:nvPr/>
        </p:nvSpPr>
        <p:spPr>
          <a:xfrm>
            <a:off x="9233280" y="1576800"/>
            <a:ext cx="2428920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Пользовательское ПО</a:t>
            </a: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4D9E0AE7-940F-3A8E-4EB1-91AEF9B4FFA3}"/>
              </a:ext>
            </a:extLst>
          </p:cNvPr>
          <p:cNvSpPr/>
          <p:nvPr/>
        </p:nvSpPr>
        <p:spPr>
          <a:xfrm>
            <a:off x="7776000" y="2262600"/>
            <a:ext cx="1828800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Оболочка ОС</a:t>
            </a:r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F0E14655-A0BA-24CE-C5A6-4414D264B17D}"/>
              </a:ext>
            </a:extLst>
          </p:cNvPr>
          <p:cNvSpPr/>
          <p:nvPr/>
        </p:nvSpPr>
        <p:spPr>
          <a:xfrm>
            <a:off x="9605160" y="2262600"/>
            <a:ext cx="2057039" cy="685799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AFD095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Стандартные </a:t>
            </a:r>
            <a:b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</a:b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библиотеки</a:t>
            </a:r>
          </a:p>
        </p:txBody>
      </p:sp>
      <p:sp>
        <p:nv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881F7120-4523-D93A-BE27-4F5E3095B7A9}"/>
              </a:ext>
            </a:extLst>
          </p:cNvPr>
          <p:cNvSpPr/>
          <p:nvPr/>
        </p:nvSpPr>
        <p:spPr>
          <a:xfrm>
            <a:off x="7318800" y="3343637"/>
            <a:ext cx="4572000" cy="0"/>
          </a:xfrm>
          <a:prstGeom prst="line">
            <a:avLst/>
          </a:prstGeom>
          <a:noFill/>
          <a:ln w="12600" cap="rnd">
            <a:solidFill>
              <a:srgbClr val="000000"/>
            </a:solidFill>
            <a:custDash>
              <a:ds d="701000" sp="701000"/>
            </a:custDash>
          </a:ln>
        </p:spPr>
        <p:txBody>
          <a:bodyPr wrap="none" lIns="96120" tIns="51120" rIns="96120" bIns="5112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ru-RU" sz="18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Noto Sans Devanagari" pitchFamily="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5907F1-30C5-7671-A887-2C6929509FB3}"/>
              </a:ext>
            </a:extLst>
          </p:cNvPr>
          <p:cNvSpPr txBox="1"/>
          <p:nvPr/>
        </p:nvSpPr>
        <p:spPr>
          <a:xfrm rot="16200000">
            <a:off x="6387961" y="3990960"/>
            <a:ext cx="1726200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Пространство </a:t>
            </a:r>
            <a:b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</a:b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ядра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210E15-4980-9FF7-BB5C-666448F00A95}"/>
              </a:ext>
            </a:extLst>
          </p:cNvPr>
          <p:cNvSpPr txBox="1"/>
          <p:nvPr/>
        </p:nvSpPr>
        <p:spPr>
          <a:xfrm rot="16200000">
            <a:off x="6400279" y="2060260"/>
            <a:ext cx="1662119" cy="6022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Пространство</a:t>
            </a:r>
            <a:b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</a:br>
            <a:r>
              <a: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пользователя</a:t>
            </a:r>
          </a:p>
        </p:txBody>
      </p:sp>
      <p:sp>
        <p:nvSpPr>
          <p:cNvPr id="17" name="Полилиния: фигура 16">
            <a:extLst>
              <a:ext uri="{FF2B5EF4-FFF2-40B4-BE49-F238E27FC236}">
                <a16:creationId xmlns:a16="http://schemas.microsoft.com/office/drawing/2014/main" id="{78E76968-A8F0-F758-454F-089FD178E6C7}"/>
              </a:ext>
            </a:extLst>
          </p:cNvPr>
          <p:cNvSpPr/>
          <p:nvPr/>
        </p:nvSpPr>
        <p:spPr>
          <a:xfrm>
            <a:off x="8866608" y="4098817"/>
            <a:ext cx="1719383" cy="610728"/>
          </a:xfrm>
          <a:custGeom>
            <a:avLst>
              <a:gd name="f0" fmla="val 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/>
            </a:pP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Обработчики </a:t>
            </a:r>
            <a:b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</a:br>
            <a:r>
              <a:rPr lang="ru-RU" sz="16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rPr>
              <a:t>прерываний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72164ED-FE89-CA6B-0092-F7BB27B192B2}"/>
              </a:ext>
            </a:extLst>
          </p:cNvPr>
          <p:cNvCxnSpPr/>
          <p:nvPr/>
        </p:nvCxnSpPr>
        <p:spPr>
          <a:xfrm flipV="1">
            <a:off x="9099030" y="4703400"/>
            <a:ext cx="0" cy="451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D25E44D7-0BE4-7D33-51D2-AB068BF098E5}"/>
              </a:ext>
            </a:extLst>
          </p:cNvPr>
          <p:cNvCxnSpPr/>
          <p:nvPr/>
        </p:nvCxnSpPr>
        <p:spPr>
          <a:xfrm flipV="1">
            <a:off x="9438807" y="4703400"/>
            <a:ext cx="0" cy="451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A7D2EB1A-27B4-54EF-5B40-3102A7F20CBA}"/>
              </a:ext>
            </a:extLst>
          </p:cNvPr>
          <p:cNvCxnSpPr/>
          <p:nvPr/>
        </p:nvCxnSpPr>
        <p:spPr>
          <a:xfrm flipV="1">
            <a:off x="9748604" y="4703400"/>
            <a:ext cx="0" cy="451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1006F5F-7C59-8E6F-FD64-E3A66D79D4A7}"/>
              </a:ext>
            </a:extLst>
          </p:cNvPr>
          <p:cNvCxnSpPr/>
          <p:nvPr/>
        </p:nvCxnSpPr>
        <p:spPr>
          <a:xfrm flipV="1">
            <a:off x="10103371" y="4703400"/>
            <a:ext cx="0" cy="4518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DE8C48-3925-39F1-8072-43D8A9DA4FF9}"/>
              </a:ext>
            </a:extLst>
          </p:cNvPr>
          <p:cNvSpPr txBox="1"/>
          <p:nvPr/>
        </p:nvSpPr>
        <p:spPr>
          <a:xfrm>
            <a:off x="10244907" y="4658626"/>
            <a:ext cx="177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Прерывания и ввод/вывод</a:t>
            </a:r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DED57619-E354-EEE9-2305-EBEC2B25CBD1}"/>
              </a:ext>
            </a:extLst>
          </p:cNvPr>
          <p:cNvCxnSpPr>
            <a:cxnSpLocks/>
          </p:cNvCxnSpPr>
          <p:nvPr/>
        </p:nvCxnSpPr>
        <p:spPr>
          <a:xfrm flipV="1">
            <a:off x="9233480" y="2945912"/>
            <a:ext cx="0" cy="6494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491F7D5-CF16-5F77-92AD-3B2B6DBA9F02}"/>
              </a:ext>
            </a:extLst>
          </p:cNvPr>
          <p:cNvCxnSpPr>
            <a:cxnSpLocks/>
          </p:cNvCxnSpPr>
          <p:nvPr/>
        </p:nvCxnSpPr>
        <p:spPr>
          <a:xfrm flipV="1">
            <a:off x="9573257" y="2945912"/>
            <a:ext cx="0" cy="6494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BE849C0-AF8A-F1C3-991C-06AABDEB698D}"/>
              </a:ext>
            </a:extLst>
          </p:cNvPr>
          <p:cNvCxnSpPr>
            <a:cxnSpLocks/>
          </p:cNvCxnSpPr>
          <p:nvPr/>
        </p:nvCxnSpPr>
        <p:spPr>
          <a:xfrm flipV="1">
            <a:off x="9883054" y="2945912"/>
            <a:ext cx="0" cy="6494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F28ACCB-84D8-3AF2-CC35-0C80D068E09F}"/>
              </a:ext>
            </a:extLst>
          </p:cNvPr>
          <p:cNvSpPr txBox="1"/>
          <p:nvPr/>
        </p:nvSpPr>
        <p:spPr>
          <a:xfrm>
            <a:off x="10003649" y="3051250"/>
            <a:ext cx="2057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Системные вызовы и сигналы</a:t>
            </a:r>
          </a:p>
        </p:txBody>
      </p:sp>
    </p:spTree>
    <p:extLst>
      <p:ext uri="{BB962C8B-B14F-4D97-AF65-F5344CB8AC3E}">
        <p14:creationId xmlns:p14="http://schemas.microsoft.com/office/powerpoint/2010/main" val="62816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Пространства ядра и пользователя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4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7DA7D03-3846-846D-F815-FA999827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66044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Поскольку ядро является общим для всех программ, оно отображается в верхнюю часть адресного пространства каждого процесса. </a:t>
            </a:r>
            <a:r>
              <a:rPr lang="ru-RU" sz="2000" i="1" dirty="0"/>
              <a:t>Достигается это путем заполнения части таблицы страниц процесса одинаковыми записями </a:t>
            </a:r>
            <a:r>
              <a:rPr lang="ru-RU" sz="2000" dirty="0"/>
              <a:t>(обычно эти записи имеют флаг </a:t>
            </a:r>
            <a:r>
              <a:rPr lang="en-US" sz="2000" dirty="0"/>
              <a:t>G=1</a:t>
            </a:r>
            <a:r>
              <a:rPr lang="ru-RU" sz="2000" dirty="0"/>
              <a:t>).</a:t>
            </a:r>
            <a:endParaRPr lang="en-US" sz="2000" dirty="0"/>
          </a:p>
          <a:p>
            <a:pPr marL="0" indent="0">
              <a:buNone/>
            </a:pPr>
            <a:r>
              <a:rPr lang="ru-RU" sz="2000" dirty="0"/>
              <a:t>При переключении между программами все адреса внутри ядра остаются валидными, что «упрощает жизнь» – иначе при каждом прерывании и/или системном вызове приходилось бы переключаться на отдельную карту страниц ядра (т.е. заменять </a:t>
            </a:r>
            <a:r>
              <a:rPr lang="en-US" sz="2000" dirty="0"/>
              <a:t>CR3</a:t>
            </a:r>
            <a:r>
              <a:rPr lang="ru-RU" sz="2000" dirty="0"/>
              <a:t>)</a:t>
            </a:r>
            <a:r>
              <a:rPr lang="en-US" sz="2000" dirty="0"/>
              <a:t>.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Переход между пространствами ядра и пользователя осуществляется посредством системных вызовов.</a:t>
            </a:r>
          </a:p>
          <a:p>
            <a:pPr marL="0" indent="0">
              <a:buNone/>
            </a:pPr>
            <a:r>
              <a:rPr lang="ru-RU" sz="2000" dirty="0"/>
              <a:t>Набор системных вызовов определяет API (</a:t>
            </a:r>
            <a:r>
              <a:rPr lang="ru-RU" sz="2000" dirty="0" err="1"/>
              <a:t>application</a:t>
            </a:r>
            <a:r>
              <a:rPr lang="ru-RU" sz="2000" dirty="0"/>
              <a:t> </a:t>
            </a:r>
            <a:r>
              <a:rPr lang="ru-RU" sz="2000" dirty="0" err="1"/>
              <a:t>programming</a:t>
            </a:r>
            <a:r>
              <a:rPr lang="ru-RU" sz="2000" dirty="0"/>
              <a:t> </a:t>
            </a:r>
            <a:r>
              <a:rPr lang="ru-RU" sz="2000" dirty="0" err="1"/>
              <a:t>interface</a:t>
            </a:r>
            <a:r>
              <a:rPr lang="ru-RU" sz="2000" dirty="0"/>
              <a:t>) операционной системы. 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E48A92-F881-FA06-24EE-F48051023734}"/>
              </a:ext>
            </a:extLst>
          </p:cNvPr>
          <p:cNvSpPr txBox="1"/>
          <p:nvPr/>
        </p:nvSpPr>
        <p:spPr>
          <a:xfrm>
            <a:off x="10536381" y="584904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DD2C3E-3618-84F0-1BC7-F94B03E4DA9D}"/>
              </a:ext>
            </a:extLst>
          </p:cNvPr>
          <p:cNvSpPr txBox="1"/>
          <p:nvPr/>
        </p:nvSpPr>
        <p:spPr>
          <a:xfrm rot="16200000">
            <a:off x="6639047" y="5139741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Страницы с </a:t>
            </a:r>
            <a:r>
              <a:rPr lang="en-US" dirty="0"/>
              <a:t>U=</a:t>
            </a:r>
            <a:r>
              <a:rPr lang="ru-RU" dirty="0"/>
              <a:t>1</a:t>
            </a:r>
            <a:r>
              <a:rPr lang="en-US" dirty="0"/>
              <a:t>, G=0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44D910-9B75-369D-2A56-1986CE426809}"/>
              </a:ext>
            </a:extLst>
          </p:cNvPr>
          <p:cNvSpPr txBox="1"/>
          <p:nvPr/>
        </p:nvSpPr>
        <p:spPr>
          <a:xfrm rot="16200000">
            <a:off x="6627723" y="2463977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Страницы с </a:t>
            </a:r>
            <a:r>
              <a:rPr lang="en-US" dirty="0"/>
              <a:t>U=</a:t>
            </a:r>
            <a:r>
              <a:rPr lang="ru-RU" dirty="0"/>
              <a:t>0</a:t>
            </a:r>
            <a:r>
              <a:rPr lang="en-US" dirty="0"/>
              <a:t>, G=</a:t>
            </a:r>
            <a:r>
              <a:rPr lang="ru-RU" dirty="0"/>
              <a:t>1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BD3E485-7DB2-F7B4-1E46-B28986CBBCA5}"/>
              </a:ext>
            </a:extLst>
          </p:cNvPr>
          <p:cNvSpPr/>
          <p:nvPr/>
        </p:nvSpPr>
        <p:spPr>
          <a:xfrm>
            <a:off x="7987145" y="1750688"/>
            <a:ext cx="2549236" cy="4306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59D921A1-346E-3739-4BB7-70CD8BFDA03E}"/>
              </a:ext>
            </a:extLst>
          </p:cNvPr>
          <p:cNvSpPr/>
          <p:nvPr/>
        </p:nvSpPr>
        <p:spPr>
          <a:xfrm>
            <a:off x="7987145" y="1750688"/>
            <a:ext cx="2549236" cy="22243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/>
              <a:t>Кольцо 0</a:t>
            </a:r>
          </a:p>
          <a:p>
            <a:pPr algn="ctr"/>
            <a:r>
              <a:rPr lang="ru-RU" dirty="0"/>
              <a:t>Пространство ядра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E79F07AF-8858-6197-0204-6B0EAAEAB2A8}"/>
              </a:ext>
            </a:extLst>
          </p:cNvPr>
          <p:cNvSpPr/>
          <p:nvPr/>
        </p:nvSpPr>
        <p:spPr>
          <a:xfrm>
            <a:off x="7987145" y="3975079"/>
            <a:ext cx="2549236" cy="2082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/>
              <a:t>Кольцо 3</a:t>
            </a:r>
          </a:p>
          <a:p>
            <a:pPr algn="ctr"/>
            <a:r>
              <a:rPr lang="ru-RU" dirty="0"/>
              <a:t>Пространство пользователя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E3691B4E-E57B-FB21-23AC-3839E65E368C}"/>
              </a:ext>
            </a:extLst>
          </p:cNvPr>
          <p:cNvSpPr/>
          <p:nvPr/>
        </p:nvSpPr>
        <p:spPr>
          <a:xfrm>
            <a:off x="9477934" y="5371089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04C3563C-A7CE-F591-253B-8E5898334471}"/>
              </a:ext>
            </a:extLst>
          </p:cNvPr>
          <p:cNvSpPr/>
          <p:nvPr/>
        </p:nvSpPr>
        <p:spPr>
          <a:xfrm>
            <a:off x="9180060" y="5615349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50F6E77-6655-1212-3768-B5A6D2399148}"/>
              </a:ext>
            </a:extLst>
          </p:cNvPr>
          <p:cNvSpPr/>
          <p:nvPr/>
        </p:nvSpPr>
        <p:spPr>
          <a:xfrm>
            <a:off x="9186276" y="2875143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EFB94E5-29EF-74E8-EB16-D58EE367D43F}"/>
              </a:ext>
            </a:extLst>
          </p:cNvPr>
          <p:cNvSpPr/>
          <p:nvPr/>
        </p:nvSpPr>
        <p:spPr>
          <a:xfrm>
            <a:off x="8989681" y="2656933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4B3A5C-555C-FDB0-64B8-24115B30E4BB}"/>
              </a:ext>
            </a:extLst>
          </p:cNvPr>
          <p:cNvSpPr txBox="1"/>
          <p:nvPr/>
        </p:nvSpPr>
        <p:spPr>
          <a:xfrm>
            <a:off x="10536381" y="584904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E5FBA3-EA3D-48FC-C945-E1A7F96A4FE6}"/>
              </a:ext>
            </a:extLst>
          </p:cNvPr>
          <p:cNvSpPr txBox="1"/>
          <p:nvPr/>
        </p:nvSpPr>
        <p:spPr>
          <a:xfrm>
            <a:off x="10480963" y="155669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0xFFFFFF…F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80B0FA-E3B5-C328-D6B5-AA68B4E89773}"/>
              </a:ext>
            </a:extLst>
          </p:cNvPr>
          <p:cNvSpPr txBox="1"/>
          <p:nvPr/>
        </p:nvSpPr>
        <p:spPr>
          <a:xfrm>
            <a:off x="10480963" y="367857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0xFFFF80..0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FCAC8B-837E-9847-1FA6-45E1ED265C47}"/>
              </a:ext>
            </a:extLst>
          </p:cNvPr>
          <p:cNvSpPr txBox="1"/>
          <p:nvPr/>
        </p:nvSpPr>
        <p:spPr>
          <a:xfrm>
            <a:off x="10480963" y="3902249"/>
            <a:ext cx="129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0x00007F..F</a:t>
            </a:r>
            <a:endParaRPr lang="ru-RU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4AE56EDB-8EFB-02A9-C535-3A13352CA941}"/>
              </a:ext>
            </a:extLst>
          </p:cNvPr>
          <p:cNvCxnSpPr>
            <a:cxnSpLocks/>
          </p:cNvCxnSpPr>
          <p:nvPr/>
        </p:nvCxnSpPr>
        <p:spPr>
          <a:xfrm>
            <a:off x="8046912" y="3976488"/>
            <a:ext cx="38307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30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Многозадачность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5</a:t>
            </a:fld>
            <a:endParaRPr lang="en-US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77DA7D03-3846-846D-F815-FA999827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19" y="1750688"/>
            <a:ext cx="6965694" cy="474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Каждой программе</a:t>
            </a:r>
            <a:r>
              <a:rPr lang="ru-RU" sz="1400" i="1" dirty="0"/>
              <a:t>*</a:t>
            </a:r>
            <a:r>
              <a:rPr lang="ru-RU" sz="2000" dirty="0"/>
              <a:t> в пространстве ядра соответствуют </a:t>
            </a:r>
          </a:p>
          <a:p>
            <a:r>
              <a:rPr lang="ru-RU" sz="2000" dirty="0"/>
              <a:t>структура данных, которая хранит информацию о программе;</a:t>
            </a:r>
          </a:p>
          <a:p>
            <a:r>
              <a:rPr lang="ru-RU" sz="2000" dirty="0"/>
              <a:t>таблица страниц.</a:t>
            </a:r>
          </a:p>
          <a:p>
            <a:pPr marL="0" indent="0">
              <a:buNone/>
            </a:pPr>
            <a:r>
              <a:rPr lang="ru-RU" sz="2000" dirty="0"/>
              <a:t>При переключении между программами ядро ОС сохраняет состояние ЦП</a:t>
            </a:r>
            <a:r>
              <a:rPr lang="en-US" sz="2000" dirty="0"/>
              <a:t>  (</a:t>
            </a:r>
            <a:r>
              <a:rPr lang="ru-RU" sz="2000" dirty="0"/>
              <a:t>т.е. значения всех регистров</a:t>
            </a:r>
            <a:r>
              <a:rPr lang="en-US" sz="2000" dirty="0"/>
              <a:t>)</a:t>
            </a:r>
            <a:r>
              <a:rPr lang="ru-RU" sz="2000" dirty="0"/>
              <a:t> в специальную область в данной структуре</a:t>
            </a:r>
            <a:r>
              <a:rPr lang="en-US" sz="2000" dirty="0"/>
              <a:t>, </a:t>
            </a:r>
            <a:r>
              <a:rPr lang="ru-RU" sz="2000" dirty="0"/>
              <a:t>выбирает программу для продолжения выполнения и  загружает сохраненное состояние её структуры. </a:t>
            </a:r>
          </a:p>
          <a:p>
            <a:pPr marL="0" indent="0">
              <a:buNone/>
            </a:pPr>
            <a:r>
              <a:rPr lang="ru-RU" sz="2000" dirty="0"/>
              <a:t>Так как при этом автоматически устанавливается значение регистра </a:t>
            </a:r>
            <a:r>
              <a:rPr lang="en-US" sz="2000" dirty="0"/>
              <a:t>CR3</a:t>
            </a:r>
            <a:r>
              <a:rPr lang="ru-RU" sz="2000" dirty="0"/>
              <a:t>, происходит переключение на другую таблицу страниц.</a:t>
            </a:r>
            <a:r>
              <a:rPr lang="en-US" sz="2000" dirty="0"/>
              <a:t> </a:t>
            </a:r>
            <a:r>
              <a:rPr lang="ru-RU" sz="2000" dirty="0"/>
              <a:t>Механизм подкачки автоматически загрузит страницы с кодом и данными программы.</a:t>
            </a:r>
          </a:p>
          <a:p>
            <a:pPr marL="0" indent="0">
              <a:buNone/>
            </a:pPr>
            <a:r>
              <a:rPr lang="ru-RU" sz="1100" i="1" dirty="0"/>
              <a:t>*точнее, каждому потоку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316F951-536A-4C25-8DA0-294BF3E0DF5C}"/>
              </a:ext>
            </a:extLst>
          </p:cNvPr>
          <p:cNvSpPr/>
          <p:nvPr/>
        </p:nvSpPr>
        <p:spPr>
          <a:xfrm>
            <a:off x="7987145" y="1750688"/>
            <a:ext cx="2549236" cy="4306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531F185-2A9B-DD85-059C-64BA0ABBE3BA}"/>
              </a:ext>
            </a:extLst>
          </p:cNvPr>
          <p:cNvSpPr/>
          <p:nvPr/>
        </p:nvSpPr>
        <p:spPr>
          <a:xfrm>
            <a:off x="7442615" y="1750688"/>
            <a:ext cx="3093766" cy="22243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/>
              <a:t>Кольцо 0</a:t>
            </a:r>
          </a:p>
          <a:p>
            <a:pPr algn="ctr"/>
            <a:r>
              <a:rPr lang="ru-RU" dirty="0"/>
              <a:t>Пространство ядра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9BCD604-9088-A424-74C0-E268D03A4AC9}"/>
              </a:ext>
            </a:extLst>
          </p:cNvPr>
          <p:cNvSpPr/>
          <p:nvPr/>
        </p:nvSpPr>
        <p:spPr>
          <a:xfrm>
            <a:off x="7442615" y="3975079"/>
            <a:ext cx="3093766" cy="20820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b="1" dirty="0"/>
              <a:t>Кольцо 3</a:t>
            </a:r>
          </a:p>
          <a:p>
            <a:pPr algn="ctr"/>
            <a:r>
              <a:rPr lang="ru-RU" dirty="0"/>
              <a:t>Пространство пользователя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89345D8-C954-0498-ED11-6D6493BE7D45}"/>
              </a:ext>
            </a:extLst>
          </p:cNvPr>
          <p:cNvSpPr/>
          <p:nvPr/>
        </p:nvSpPr>
        <p:spPr>
          <a:xfrm>
            <a:off x="9477934" y="5371089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1C50BE6-464A-81AB-0D81-993582E1F546}"/>
              </a:ext>
            </a:extLst>
          </p:cNvPr>
          <p:cNvSpPr/>
          <p:nvPr/>
        </p:nvSpPr>
        <p:spPr>
          <a:xfrm>
            <a:off x="9180060" y="5615349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FA7E144-D033-4287-E311-0DB9132A3602}"/>
              </a:ext>
            </a:extLst>
          </p:cNvPr>
          <p:cNvSpPr/>
          <p:nvPr/>
        </p:nvSpPr>
        <p:spPr>
          <a:xfrm>
            <a:off x="9153386" y="2875143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FFB021B-57DE-0B12-E3F7-2A043EF70D9F}"/>
              </a:ext>
            </a:extLst>
          </p:cNvPr>
          <p:cNvSpPr/>
          <p:nvPr/>
        </p:nvSpPr>
        <p:spPr>
          <a:xfrm>
            <a:off x="8956791" y="2656933"/>
            <a:ext cx="150974" cy="2147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E48A92-F881-FA06-24EE-F48051023734}"/>
              </a:ext>
            </a:extLst>
          </p:cNvPr>
          <p:cNvSpPr txBox="1"/>
          <p:nvPr/>
        </p:nvSpPr>
        <p:spPr>
          <a:xfrm>
            <a:off x="10536381" y="584904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18DBC0-E200-AAEA-9E50-4889D2B66BA8}"/>
              </a:ext>
            </a:extLst>
          </p:cNvPr>
          <p:cNvSpPr txBox="1"/>
          <p:nvPr/>
        </p:nvSpPr>
        <p:spPr>
          <a:xfrm>
            <a:off x="10480963" y="155669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0xFFFFFF…F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F99B60-2152-4D31-1CD8-593351259DEC}"/>
              </a:ext>
            </a:extLst>
          </p:cNvPr>
          <p:cNvSpPr txBox="1"/>
          <p:nvPr/>
        </p:nvSpPr>
        <p:spPr>
          <a:xfrm>
            <a:off x="10480963" y="367857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0xFFFF80..0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0220AA-932B-282F-565F-69D7183182C4}"/>
              </a:ext>
            </a:extLst>
          </p:cNvPr>
          <p:cNvSpPr txBox="1"/>
          <p:nvPr/>
        </p:nvSpPr>
        <p:spPr>
          <a:xfrm>
            <a:off x="10480963" y="3902249"/>
            <a:ext cx="129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0x00007F..F</a:t>
            </a:r>
            <a:endParaRPr lang="ru-RU" dirty="0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0034C41-B22F-8616-00D1-B46F37A27375}"/>
              </a:ext>
            </a:extLst>
          </p:cNvPr>
          <p:cNvCxnSpPr>
            <a:cxnSpLocks/>
          </p:cNvCxnSpPr>
          <p:nvPr/>
        </p:nvCxnSpPr>
        <p:spPr>
          <a:xfrm>
            <a:off x="8046912" y="3976488"/>
            <a:ext cx="38307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3F02CA00-6B02-5079-1CD6-154A91A66CFF}"/>
              </a:ext>
            </a:extLst>
          </p:cNvPr>
          <p:cNvSpPr/>
          <p:nvPr/>
        </p:nvSpPr>
        <p:spPr>
          <a:xfrm>
            <a:off x="7633179" y="2441546"/>
            <a:ext cx="761685" cy="57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Task1</a:t>
            </a:r>
            <a:endParaRPr lang="ru-RU" sz="1200" dirty="0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7289CB37-564F-9EC3-7993-8E685DE668AF}"/>
              </a:ext>
            </a:extLst>
          </p:cNvPr>
          <p:cNvSpPr/>
          <p:nvPr/>
        </p:nvSpPr>
        <p:spPr>
          <a:xfrm>
            <a:off x="7662676" y="2762935"/>
            <a:ext cx="713523" cy="2178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CPU state</a:t>
            </a:r>
            <a:endParaRPr lang="ru-RU" sz="10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50D9572E-6781-AC76-761C-54AE9123855B}"/>
              </a:ext>
            </a:extLst>
          </p:cNvPr>
          <p:cNvSpPr/>
          <p:nvPr/>
        </p:nvSpPr>
        <p:spPr>
          <a:xfrm>
            <a:off x="8613016" y="2446327"/>
            <a:ext cx="761685" cy="57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Task2</a:t>
            </a:r>
            <a:endParaRPr lang="ru-RU" sz="1200" dirty="0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DE918D87-B88F-1929-FC58-95592E8AFD0C}"/>
              </a:ext>
            </a:extLst>
          </p:cNvPr>
          <p:cNvSpPr/>
          <p:nvPr/>
        </p:nvSpPr>
        <p:spPr>
          <a:xfrm>
            <a:off x="8642513" y="2767716"/>
            <a:ext cx="713523" cy="2178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CPU state</a:t>
            </a:r>
            <a:endParaRPr lang="ru-RU" sz="1000" dirty="0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4AA89628-AD80-6869-E1B8-C4B95B4B0597}"/>
              </a:ext>
            </a:extLst>
          </p:cNvPr>
          <p:cNvSpPr/>
          <p:nvPr/>
        </p:nvSpPr>
        <p:spPr>
          <a:xfrm>
            <a:off x="9594378" y="2441546"/>
            <a:ext cx="761685" cy="57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Task3</a:t>
            </a:r>
            <a:endParaRPr lang="ru-RU" sz="1200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E20A2121-3FF1-C37D-86C9-583D0D14FF85}"/>
              </a:ext>
            </a:extLst>
          </p:cNvPr>
          <p:cNvSpPr/>
          <p:nvPr/>
        </p:nvSpPr>
        <p:spPr>
          <a:xfrm>
            <a:off x="9623875" y="2762935"/>
            <a:ext cx="713523" cy="2178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CPU state</a:t>
            </a:r>
            <a:endParaRPr lang="ru-RU" sz="100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E33FB51-71A8-9646-DD35-6162799F1D2B}"/>
              </a:ext>
            </a:extLst>
          </p:cNvPr>
          <p:cNvSpPr/>
          <p:nvPr/>
        </p:nvSpPr>
        <p:spPr>
          <a:xfrm>
            <a:off x="7640442" y="3208312"/>
            <a:ext cx="761685" cy="57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Page table</a:t>
            </a:r>
          </a:p>
          <a:p>
            <a:pPr algn="ctr"/>
            <a:r>
              <a:rPr lang="en-US" sz="1200" dirty="0"/>
              <a:t>1</a:t>
            </a:r>
            <a:endParaRPr lang="ru-RU" sz="12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166EB06-7940-ACA4-8803-4CF3AAA4E867}"/>
              </a:ext>
            </a:extLst>
          </p:cNvPr>
          <p:cNvSpPr/>
          <p:nvPr/>
        </p:nvSpPr>
        <p:spPr>
          <a:xfrm>
            <a:off x="8618431" y="3203915"/>
            <a:ext cx="761685" cy="57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Page table</a:t>
            </a:r>
          </a:p>
          <a:p>
            <a:pPr algn="ctr"/>
            <a:r>
              <a:rPr lang="en-US" sz="1200" dirty="0"/>
              <a:t>2</a:t>
            </a:r>
            <a:endParaRPr lang="ru-RU" sz="12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B74514F9-9A5F-53B1-5402-67F49E67AC78}"/>
              </a:ext>
            </a:extLst>
          </p:cNvPr>
          <p:cNvSpPr/>
          <p:nvPr/>
        </p:nvSpPr>
        <p:spPr>
          <a:xfrm>
            <a:off x="9594377" y="3203915"/>
            <a:ext cx="761685" cy="57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Page table</a:t>
            </a:r>
          </a:p>
          <a:p>
            <a:pPr algn="ctr"/>
            <a:r>
              <a:rPr lang="en-US" sz="1200" dirty="0"/>
              <a:t>3</a:t>
            </a:r>
            <a:endParaRPr lang="ru-RU" sz="1200" dirty="0"/>
          </a:p>
        </p:txBody>
      </p: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B3843701-4BF2-9EE2-1F7D-23BD0C75319B}"/>
              </a:ext>
            </a:extLst>
          </p:cNvPr>
          <p:cNvCxnSpPr>
            <a:stCxn id="26" idx="1"/>
            <a:endCxn id="34" idx="0"/>
          </p:cNvCxnSpPr>
          <p:nvPr/>
        </p:nvCxnSpPr>
        <p:spPr>
          <a:xfrm rot="10800000" flipH="1" flipV="1">
            <a:off x="7662675" y="2871874"/>
            <a:ext cx="358609" cy="336437"/>
          </a:xfrm>
          <a:prstGeom prst="bentConnector4">
            <a:avLst>
              <a:gd name="adj1" fmla="val -45402"/>
              <a:gd name="adj2" fmla="val 661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865C013E-57A9-FACC-A398-E46149A21E4C}"/>
              </a:ext>
            </a:extLst>
          </p:cNvPr>
          <p:cNvCxnSpPr>
            <a:stCxn id="29" idx="1"/>
            <a:endCxn id="35" idx="0"/>
          </p:cNvCxnSpPr>
          <p:nvPr/>
        </p:nvCxnSpPr>
        <p:spPr>
          <a:xfrm rot="10800000" flipH="1" flipV="1">
            <a:off x="8642512" y="2876655"/>
            <a:ext cx="356761" cy="327259"/>
          </a:xfrm>
          <a:prstGeom prst="bentConnector4">
            <a:avLst>
              <a:gd name="adj1" fmla="val -36418"/>
              <a:gd name="adj2" fmla="val 666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C7676FA6-79EC-7490-57F9-5716ADB25035}"/>
              </a:ext>
            </a:extLst>
          </p:cNvPr>
          <p:cNvCxnSpPr>
            <a:stCxn id="33" idx="1"/>
            <a:endCxn id="36" idx="0"/>
          </p:cNvCxnSpPr>
          <p:nvPr/>
        </p:nvCxnSpPr>
        <p:spPr>
          <a:xfrm rot="10800000" flipH="1" flipV="1">
            <a:off x="9623874" y="2871875"/>
            <a:ext cx="351345" cy="332040"/>
          </a:xfrm>
          <a:prstGeom prst="bentConnector4">
            <a:avLst>
              <a:gd name="adj1" fmla="val -31361"/>
              <a:gd name="adj2" fmla="val 664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687E45A-7DCD-6D28-5BD9-662CE5975CC6}"/>
              </a:ext>
            </a:extLst>
          </p:cNvPr>
          <p:cNvCxnSpPr/>
          <p:nvPr/>
        </p:nvCxnSpPr>
        <p:spPr>
          <a:xfrm flipH="1">
            <a:off x="7442615" y="3782815"/>
            <a:ext cx="197827" cy="192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688BBC21-7F1A-D6DE-272C-02F6EA0B3ED1}"/>
              </a:ext>
            </a:extLst>
          </p:cNvPr>
          <p:cNvCxnSpPr/>
          <p:nvPr/>
        </p:nvCxnSpPr>
        <p:spPr>
          <a:xfrm>
            <a:off x="8402127" y="3782815"/>
            <a:ext cx="2134254" cy="192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0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Отладчики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6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2798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Отладчик </a:t>
            </a:r>
            <a:r>
              <a:rPr lang="ru-RU" sz="2000" dirty="0"/>
              <a:t>– программа, предназначенная для поиска ошибок в программах.</a:t>
            </a:r>
          </a:p>
          <a:p>
            <a:pPr marL="0" indent="0">
              <a:buNone/>
            </a:pPr>
            <a:r>
              <a:rPr lang="ru-RU" sz="2000" dirty="0"/>
              <a:t>Отладчики используют </a:t>
            </a:r>
            <a:r>
              <a:rPr lang="ru-RU" sz="2000" i="1" dirty="0"/>
              <a:t>предоставляемые ОС</a:t>
            </a:r>
            <a:r>
              <a:rPr lang="ru-RU" sz="2000" dirty="0"/>
              <a:t> средства для контроля отлаживаемой программы.</a:t>
            </a:r>
          </a:p>
          <a:p>
            <a:pPr marL="0" indent="0">
              <a:buNone/>
            </a:pPr>
            <a:r>
              <a:rPr lang="ru-RU" sz="2000" dirty="0"/>
              <a:t>Как минимум, отладчики предоставляют функционал просмотра памяти целевой программы и контроля выполнения программы путем создания точек останова.</a:t>
            </a:r>
          </a:p>
          <a:p>
            <a:pPr marL="0" indent="0">
              <a:buNone/>
            </a:pPr>
            <a:r>
              <a:rPr lang="ru-RU" sz="2000" b="1" dirty="0"/>
              <a:t>Точка останова </a:t>
            </a:r>
            <a:r>
              <a:rPr lang="ru-RU" sz="2000" dirty="0"/>
              <a:t>(</a:t>
            </a:r>
            <a:r>
              <a:rPr lang="en-US" sz="2000" dirty="0"/>
              <a:t>breakpoint</a:t>
            </a:r>
            <a:r>
              <a:rPr lang="ru-RU" sz="2000" dirty="0"/>
              <a:t>) – место в коде программы, по достижении которого выполнение программы прерывается. </a:t>
            </a:r>
          </a:p>
        </p:txBody>
      </p:sp>
    </p:spTree>
    <p:extLst>
      <p:ext uri="{BB962C8B-B14F-4D97-AF65-F5344CB8AC3E}">
        <p14:creationId xmlns:p14="http://schemas.microsoft.com/office/powerpoint/2010/main" val="2451723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Отладчики и ОС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7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4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Обычно запущенные программы изолированы друг от друга. Однако ОС предоставляет системные вызовы и/или иные средства, которые </a:t>
            </a:r>
            <a:r>
              <a:rPr lang="ru-RU" sz="2000" i="1" dirty="0"/>
              <a:t>позволяют нарушить</a:t>
            </a:r>
            <a:r>
              <a:rPr lang="en-US" sz="2000" i="1" dirty="0"/>
              <a:t> </a:t>
            </a:r>
            <a:r>
              <a:rPr lang="ru-RU" sz="2000" i="1" dirty="0"/>
              <a:t>их изоляцию. </a:t>
            </a:r>
            <a:r>
              <a:rPr lang="ru-RU" sz="2000" dirty="0"/>
              <a:t>Обычно, есть ограничения на использование данных средств (как минимум, пользователь не должен иметь возможность вклиниться в программу другого пользователя).</a:t>
            </a:r>
          </a:p>
          <a:p>
            <a:pPr marL="0" indent="0">
              <a:buNone/>
            </a:pPr>
            <a:r>
              <a:rPr lang="ru-RU" sz="2000" dirty="0"/>
              <a:t>Отладчики активно эксплуатируют данные средства.</a:t>
            </a:r>
          </a:p>
          <a:p>
            <a:pPr marL="0" indent="0">
              <a:buNone/>
            </a:pPr>
            <a:endParaRPr lang="ru-RU" sz="2000" dirty="0"/>
          </a:p>
        </p:txBody>
      </p:sp>
      <p:grpSp>
        <p:nvGrpSpPr>
          <p:cNvPr id="2048" name="Группа 2047">
            <a:extLst>
              <a:ext uri="{FF2B5EF4-FFF2-40B4-BE49-F238E27FC236}">
                <a16:creationId xmlns:a16="http://schemas.microsoft.com/office/drawing/2014/main" id="{D40B1600-0F46-3E0B-522F-D5DB8974F1A5}"/>
              </a:ext>
            </a:extLst>
          </p:cNvPr>
          <p:cNvGrpSpPr/>
          <p:nvPr/>
        </p:nvGrpSpPr>
        <p:grpSpPr>
          <a:xfrm>
            <a:off x="4650080" y="4589665"/>
            <a:ext cx="3200238" cy="1587298"/>
            <a:chOff x="8690562" y="2497648"/>
            <a:chExt cx="3200238" cy="1587298"/>
          </a:xfrm>
        </p:grpSpPr>
        <p:sp>
          <p:nvSpPr>
            <p:cNvPr id="26" name="Полилиния: фигура 25">
              <a:extLst>
                <a:ext uri="{FF2B5EF4-FFF2-40B4-BE49-F238E27FC236}">
                  <a16:creationId xmlns:a16="http://schemas.microsoft.com/office/drawing/2014/main" id="{219D41AE-6B7E-9098-A44B-99513A937502}"/>
                </a:ext>
              </a:extLst>
            </p:cNvPr>
            <p:cNvSpPr/>
            <p:nvPr/>
          </p:nvSpPr>
          <p:spPr>
            <a:xfrm>
              <a:off x="8690562" y="3523025"/>
              <a:ext cx="2971637" cy="561921"/>
            </a:xfrm>
            <a:custGeom>
              <a:avLst>
                <a:gd name="f0" fmla="val 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b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ru-RU"/>
              </a:pPr>
              <a:r>
                <a:rPr lang="ru-RU" sz="1800" b="0" i="0" u="none" strike="noStrike" kern="1200" cap="none" dirty="0">
                  <a:ln>
                    <a:noFill/>
                  </a:ln>
                  <a:latin typeface="Liberation Sans" pitchFamily="18"/>
                  <a:ea typeface="Source Han Sans CN" pitchFamily="2"/>
                  <a:cs typeface="Noto Sans Devanagari" pitchFamily="2"/>
                </a:rPr>
                <a:t>Ядро ОС</a:t>
              </a:r>
            </a:p>
          </p:txBody>
        </p:sp>
        <p:sp>
          <p:nvSpPr>
            <p:cNvPr id="30" name="Полилиния: фигура 29">
              <a:extLst>
                <a:ext uri="{FF2B5EF4-FFF2-40B4-BE49-F238E27FC236}">
                  <a16:creationId xmlns:a16="http://schemas.microsoft.com/office/drawing/2014/main" id="{1F949A5A-4363-448A-401A-E3BB7DCA4F57}"/>
                </a:ext>
              </a:extLst>
            </p:cNvPr>
            <p:cNvSpPr/>
            <p:nvPr/>
          </p:nvSpPr>
          <p:spPr>
            <a:xfrm>
              <a:off x="8690562" y="2497648"/>
              <a:ext cx="1275902" cy="685799"/>
            </a:xfrm>
            <a:custGeom>
              <a:avLst>
                <a:gd name="f0" fmla="val 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AFD095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ru-RU"/>
              </a:pPr>
              <a:r>
                <a:rPr lang="ru-RU" dirty="0">
                  <a:latin typeface="Liberation Sans" pitchFamily="18"/>
                  <a:ea typeface="Source Han Sans CN" pitchFamily="2"/>
                  <a:cs typeface="Noto Sans Devanagari" pitchFamily="2"/>
                </a:rPr>
                <a:t>Отладчик</a:t>
              </a:r>
              <a:endPara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endParaRPr>
            </a:p>
          </p:txBody>
        </p:sp>
        <p:sp>
          <p:nvSpPr>
            <p:cNvPr id="32" name="Прямая соединительная линия 31">
              <a:extLst>
                <a:ext uri="{FF2B5EF4-FFF2-40B4-BE49-F238E27FC236}">
                  <a16:creationId xmlns:a16="http://schemas.microsoft.com/office/drawing/2014/main" id="{BD36612C-563F-18D4-8BBC-681529ABC267}"/>
                </a:ext>
              </a:extLst>
            </p:cNvPr>
            <p:cNvSpPr/>
            <p:nvPr/>
          </p:nvSpPr>
          <p:spPr>
            <a:xfrm>
              <a:off x="8690562" y="3343637"/>
              <a:ext cx="3200238" cy="0"/>
            </a:xfrm>
            <a:prstGeom prst="line">
              <a:avLst/>
            </a:prstGeom>
            <a:noFill/>
            <a:ln w="12600" cap="rnd">
              <a:solidFill>
                <a:srgbClr val="000000"/>
              </a:solidFill>
              <a:custDash>
                <a:ds d="701000" sp="701000"/>
              </a:custDash>
            </a:ln>
          </p:spPr>
          <p:txBody>
            <a:bodyPr wrap="none" lIns="96120" tIns="51120" rIns="96120" bIns="5112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 cap="none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endParaRPr>
            </a:p>
          </p:txBody>
        </p:sp>
        <p:cxnSp>
          <p:nvCxnSpPr>
            <p:cNvPr id="43" name="Прямая со стрелкой 42">
              <a:extLst>
                <a:ext uri="{FF2B5EF4-FFF2-40B4-BE49-F238E27FC236}">
                  <a16:creationId xmlns:a16="http://schemas.microsoft.com/office/drawing/2014/main" id="{8BA59056-8C87-D5FC-2EB0-56C5E93304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3296" y="3183447"/>
              <a:ext cx="0" cy="33957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Полилиния: фигура 45">
              <a:extLst>
                <a:ext uri="{FF2B5EF4-FFF2-40B4-BE49-F238E27FC236}">
                  <a16:creationId xmlns:a16="http://schemas.microsoft.com/office/drawing/2014/main" id="{454AE66F-603C-14E9-0DE0-25920C359708}"/>
                </a:ext>
              </a:extLst>
            </p:cNvPr>
            <p:cNvSpPr/>
            <p:nvPr/>
          </p:nvSpPr>
          <p:spPr>
            <a:xfrm>
              <a:off x="10386296" y="2497648"/>
              <a:ext cx="1275903" cy="685799"/>
            </a:xfrm>
            <a:custGeom>
              <a:avLst>
                <a:gd name="f0" fmla="val 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AFD095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ru-RU"/>
              </a:pPr>
              <a:r>
                <a:rPr lang="ru-RU" sz="1800" b="0" i="0" u="none" strike="noStrike" kern="1200" cap="none" dirty="0">
                  <a:ln>
                    <a:noFill/>
                  </a:ln>
                  <a:latin typeface="Liberation Sans" pitchFamily="18"/>
                  <a:ea typeface="Source Han Sans CN" pitchFamily="2"/>
                  <a:cs typeface="Noto Sans Devanagari" pitchFamily="2"/>
                </a:rPr>
                <a:t>Программа</a:t>
              </a:r>
            </a:p>
          </p:txBody>
        </p:sp>
        <p:cxnSp>
          <p:nvCxnSpPr>
            <p:cNvPr id="48" name="Соединитель: уступ 47">
              <a:extLst>
                <a:ext uri="{FF2B5EF4-FFF2-40B4-BE49-F238E27FC236}">
                  <a16:creationId xmlns:a16="http://schemas.microsoft.com/office/drawing/2014/main" id="{CB8C01E2-F9AA-8EDC-A874-C141A9D77EED}"/>
                </a:ext>
              </a:extLst>
            </p:cNvPr>
            <p:cNvCxnSpPr>
              <a:cxnSpLocks/>
              <a:stCxn id="30" idx="2"/>
              <a:endCxn id="46" idx="2"/>
            </p:cNvCxnSpPr>
            <p:nvPr/>
          </p:nvCxnSpPr>
          <p:spPr>
            <a:xfrm rot="16200000" flipH="1">
              <a:off x="10176380" y="2335579"/>
              <a:ext cx="12700" cy="1695735"/>
            </a:xfrm>
            <a:prstGeom prst="bentConnector3">
              <a:avLst>
                <a:gd name="adj1" fmla="val 3768346"/>
              </a:avLst>
            </a:prstGeom>
            <a:ln>
              <a:prstDash val="lgDash"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33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Отладчики и ОС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8</a:t>
            </a:fld>
            <a:endParaRPr lang="en-US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2153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случае возникновения аппаратных исключений ОС «преобразует» их в некоторый заданный формат (сигнал в </a:t>
            </a:r>
            <a:r>
              <a:rPr lang="en-US" sz="2000" dirty="0"/>
              <a:t>UNIX,</a:t>
            </a:r>
            <a:r>
              <a:rPr lang="ru-RU" sz="2000" dirty="0"/>
              <a:t> </a:t>
            </a:r>
            <a:r>
              <a:rPr lang="en-US" sz="2000" dirty="0"/>
              <a:t>event </a:t>
            </a:r>
            <a:r>
              <a:rPr lang="ru-RU" sz="2000" dirty="0"/>
              <a:t>в </a:t>
            </a:r>
            <a:r>
              <a:rPr lang="en-US" sz="2000" dirty="0"/>
              <a:t>Windows</a:t>
            </a:r>
            <a:r>
              <a:rPr lang="ru-RU" sz="2000" dirty="0"/>
              <a:t>), который отправляется программе</a:t>
            </a:r>
            <a:r>
              <a:rPr lang="en-US" sz="2000" dirty="0"/>
              <a:t>.</a:t>
            </a:r>
            <a:r>
              <a:rPr lang="ru-RU" sz="2000" dirty="0"/>
              <a:t> Если программа не готова к пришедшему сигналу, она обычно завершается с ошибкой.</a:t>
            </a:r>
          </a:p>
          <a:p>
            <a:pPr marL="0" indent="0">
              <a:buNone/>
            </a:pPr>
            <a:r>
              <a:rPr lang="ru-RU" sz="2000" dirty="0"/>
              <a:t>Отладчики «договариваются» с ОС о том, что сигнал сначала отправляется отладчику, который принимает решение о дальнейших действиях. Программа при этом просто приостанавливается до решения отладчика.</a:t>
            </a:r>
          </a:p>
          <a:p>
            <a:pPr marL="0" indent="0">
              <a:buNone/>
            </a:pPr>
            <a:endParaRPr lang="ru-RU" sz="2000" dirty="0"/>
          </a:p>
        </p:txBody>
      </p:sp>
      <p:cxnSp>
        <p:nvCxnSpPr>
          <p:cNvPr id="4" name="Соединитель: уступ 3">
            <a:extLst>
              <a:ext uri="{FF2B5EF4-FFF2-40B4-BE49-F238E27FC236}">
                <a16:creationId xmlns:a16="http://schemas.microsoft.com/office/drawing/2014/main" id="{32A86831-1D7C-BDF1-9203-B9A0EBC76BB3}"/>
              </a:ext>
            </a:extLst>
          </p:cNvPr>
          <p:cNvCxnSpPr>
            <a:cxnSpLocks/>
            <a:stCxn id="9" idx="0"/>
            <a:endCxn id="12" idx="1"/>
          </p:cNvCxnSpPr>
          <p:nvPr/>
        </p:nvCxnSpPr>
        <p:spPr>
          <a:xfrm rot="5400000" flipH="1" flipV="1">
            <a:off x="8405898" y="1012338"/>
            <a:ext cx="1592055" cy="199975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7EB87C-F6E0-31E9-FCD3-7532BC4E26C9}"/>
              </a:ext>
            </a:extLst>
          </p:cNvPr>
          <p:cNvSpPr txBox="1"/>
          <p:nvPr/>
        </p:nvSpPr>
        <p:spPr>
          <a:xfrm>
            <a:off x="10441479" y="3055137"/>
            <a:ext cx="1485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Обработчик</a:t>
            </a:r>
            <a:r>
              <a:rPr lang="en-US" dirty="0"/>
              <a:t> </a:t>
            </a:r>
            <a:r>
              <a:rPr lang="ru-RU" dirty="0"/>
              <a:t>аппаратного исключения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9955E790-13C8-B9CA-9A43-53470FD4453F}"/>
              </a:ext>
            </a:extLst>
          </p:cNvPr>
          <p:cNvSpPr txBox="1">
            <a:spLocks/>
          </p:cNvSpPr>
          <p:nvPr/>
        </p:nvSpPr>
        <p:spPr>
          <a:xfrm>
            <a:off x="10336952" y="4151339"/>
            <a:ext cx="2033696" cy="1168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24D6F0DB-D713-7106-53FB-E48A3289FB6F}"/>
              </a:ext>
            </a:extLst>
          </p:cNvPr>
          <p:cNvCxnSpPr>
            <a:cxnSpLocks/>
            <a:stCxn id="12" idx="3"/>
            <a:endCxn id="6" idx="0"/>
          </p:cNvCxnSpPr>
          <p:nvPr/>
        </p:nvCxnSpPr>
        <p:spPr>
          <a:xfrm flipH="1">
            <a:off x="11184398" y="1216185"/>
            <a:ext cx="169402" cy="1838952"/>
          </a:xfrm>
          <a:prstGeom prst="bentConnector4">
            <a:avLst>
              <a:gd name="adj1" fmla="val -134945"/>
              <a:gd name="adj2" fmla="val 5377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9529ED-8B4B-DBC3-2C76-EC981B083F43}"/>
              </a:ext>
            </a:extLst>
          </p:cNvPr>
          <p:cNvSpPr txBox="1"/>
          <p:nvPr/>
        </p:nvSpPr>
        <p:spPr>
          <a:xfrm>
            <a:off x="7548666" y="2808240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Программа</a:t>
            </a:r>
            <a:endParaRPr lang="en-US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AD79DF9-B602-4F7A-725A-8BB51E57547F}"/>
              </a:ext>
            </a:extLst>
          </p:cNvPr>
          <p:cNvSpPr/>
          <p:nvPr/>
        </p:nvSpPr>
        <p:spPr>
          <a:xfrm>
            <a:off x="10202549" y="1635251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…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AA48DE6-2869-4019-3FCB-09383C993D64}"/>
              </a:ext>
            </a:extLst>
          </p:cNvPr>
          <p:cNvSpPr/>
          <p:nvPr/>
        </p:nvSpPr>
        <p:spPr>
          <a:xfrm>
            <a:off x="10201800" y="1358648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B310CC9-DCD6-DF87-74EA-ED6D225AC018}"/>
              </a:ext>
            </a:extLst>
          </p:cNvPr>
          <p:cNvSpPr/>
          <p:nvPr/>
        </p:nvSpPr>
        <p:spPr>
          <a:xfrm>
            <a:off x="10201800" y="1077351"/>
            <a:ext cx="1152000" cy="277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0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BE660-DDA4-5715-B731-D548AA000082}"/>
              </a:ext>
            </a:extLst>
          </p:cNvPr>
          <p:cNvSpPr txBox="1"/>
          <p:nvPr/>
        </p:nvSpPr>
        <p:spPr>
          <a:xfrm>
            <a:off x="10523151" y="775581"/>
            <a:ext cx="499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IDT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D85C5-DE5E-8456-EB71-861F5431C132}"/>
              </a:ext>
            </a:extLst>
          </p:cNvPr>
          <p:cNvSpPr txBox="1"/>
          <p:nvPr/>
        </p:nvSpPr>
        <p:spPr>
          <a:xfrm>
            <a:off x="9034866" y="791341"/>
            <a:ext cx="619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IDTR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299FDD75-983C-A144-DE4E-A80298BFBB04}"/>
              </a:ext>
            </a:extLst>
          </p:cNvPr>
          <p:cNvCxnSpPr>
            <a:cxnSpLocks/>
          </p:cNvCxnSpPr>
          <p:nvPr/>
        </p:nvCxnSpPr>
        <p:spPr>
          <a:xfrm>
            <a:off x="9137166" y="1076888"/>
            <a:ext cx="1036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72527AC-6A4B-FEC4-6F30-5458B5FA08C8}"/>
              </a:ext>
            </a:extLst>
          </p:cNvPr>
          <p:cNvSpPr txBox="1"/>
          <p:nvPr/>
        </p:nvSpPr>
        <p:spPr>
          <a:xfrm>
            <a:off x="10441479" y="4570590"/>
            <a:ext cx="1485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ОС</a:t>
            </a:r>
          </a:p>
        </p:txBody>
      </p: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12F4D396-2BDA-4547-F9FE-FD277246DF2E}"/>
              </a:ext>
            </a:extLst>
          </p:cNvPr>
          <p:cNvCxnSpPr>
            <a:cxnSpLocks/>
            <a:stCxn id="18" idx="2"/>
            <a:endCxn id="9" idx="2"/>
          </p:cNvCxnSpPr>
          <p:nvPr/>
        </p:nvCxnSpPr>
        <p:spPr>
          <a:xfrm rot="5400000" flipH="1">
            <a:off x="8812049" y="2567573"/>
            <a:ext cx="1762350" cy="2982348"/>
          </a:xfrm>
          <a:prstGeom prst="bentConnector3">
            <a:avLst>
              <a:gd name="adj1" fmla="val -12971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2CBEC41-5B5C-C20C-F51B-BEDFCBB3654E}"/>
              </a:ext>
            </a:extLst>
          </p:cNvPr>
          <p:cNvSpPr txBox="1"/>
          <p:nvPr/>
        </p:nvSpPr>
        <p:spPr>
          <a:xfrm>
            <a:off x="9325174" y="487769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signal</a:t>
            </a:r>
            <a:endParaRPr lang="ru-RU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887FC8-83FC-8474-AAE5-00007E9B2D2B}"/>
              </a:ext>
            </a:extLst>
          </p:cNvPr>
          <p:cNvSpPr txBox="1"/>
          <p:nvPr/>
        </p:nvSpPr>
        <p:spPr>
          <a:xfrm>
            <a:off x="8138731" y="1521728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i="1" dirty="0"/>
              <a:t>аппаратное</a:t>
            </a:r>
            <a:br>
              <a:rPr lang="ru-RU" i="1" dirty="0"/>
            </a:br>
            <a:r>
              <a:rPr lang="ru-RU" i="1" dirty="0"/>
              <a:t>исключение</a:t>
            </a:r>
          </a:p>
        </p:txBody>
      </p: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B6436FF6-AE78-F817-1A1C-ABC1E8146128}"/>
              </a:ext>
            </a:extLst>
          </p:cNvPr>
          <p:cNvCxnSpPr>
            <a:cxnSpLocks/>
            <a:stCxn id="18" idx="2"/>
            <a:endCxn id="41" idx="3"/>
          </p:cNvCxnSpPr>
          <p:nvPr/>
        </p:nvCxnSpPr>
        <p:spPr>
          <a:xfrm rot="5400000">
            <a:off x="10207819" y="4861477"/>
            <a:ext cx="898135" cy="1055025"/>
          </a:xfrm>
          <a:prstGeom prst="bentConnector2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DEC43ED-48F7-B2D2-AD9D-97CC0528A5D8}"/>
              </a:ext>
            </a:extLst>
          </p:cNvPr>
          <p:cNvSpPr txBox="1"/>
          <p:nvPr/>
        </p:nvSpPr>
        <p:spPr>
          <a:xfrm>
            <a:off x="9014901" y="5653391"/>
            <a:ext cx="11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Отладчик</a:t>
            </a:r>
            <a:endParaRPr lang="en-US" dirty="0"/>
          </a:p>
        </p:txBody>
      </p: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484506B5-40A1-2B3E-D39E-7CB5A78319F8}"/>
              </a:ext>
            </a:extLst>
          </p:cNvPr>
          <p:cNvCxnSpPr>
            <a:cxnSpLocks/>
            <a:stCxn id="41" idx="1"/>
            <a:endCxn id="9" idx="2"/>
          </p:cNvCxnSpPr>
          <p:nvPr/>
        </p:nvCxnSpPr>
        <p:spPr>
          <a:xfrm rot="10800000">
            <a:off x="8202051" y="3177573"/>
            <a:ext cx="812851" cy="2660485"/>
          </a:xfrm>
          <a:prstGeom prst="bentConnector2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A3DDC430-3E68-8688-29BA-1FB051D10219}"/>
              </a:ext>
            </a:extLst>
          </p:cNvPr>
          <p:cNvCxnSpPr>
            <a:stCxn id="6" idx="2"/>
            <a:endCxn id="18" idx="0"/>
          </p:cNvCxnSpPr>
          <p:nvPr/>
        </p:nvCxnSpPr>
        <p:spPr>
          <a:xfrm>
            <a:off x="11184398" y="3978467"/>
            <a:ext cx="0" cy="5921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50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087FA-43F6-4255-8A88-46809AB8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Отладчики и ОС</a:t>
            </a:r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50A0BA-3B97-40D7-97BB-E5765E70E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FBA2B-964F-4C4D-AAF7-5A8399264638}" type="slidenum">
              <a:rPr lang="en-US" smtClean="0"/>
              <a:t>9</a:t>
            </a:fld>
            <a:endParaRPr lang="en-US" dirty="0"/>
          </a:p>
        </p:txBody>
      </p:sp>
      <p:sp>
        <p:nvSpPr>
          <p:cNvPr id="36" name="Объект 2">
            <a:extLst>
              <a:ext uri="{FF2B5EF4-FFF2-40B4-BE49-F238E27FC236}">
                <a16:creationId xmlns:a16="http://schemas.microsoft.com/office/drawing/2014/main" id="{A3586453-235F-4183-A8D4-C14ABC916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09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Отладчик также «договаривается» с ОС о доступе к состоянию приостановленной программы.</a:t>
            </a:r>
          </a:p>
          <a:p>
            <a:pPr marL="0" indent="0">
              <a:buNone/>
            </a:pPr>
            <a:r>
              <a:rPr lang="ru-RU" sz="2000" dirty="0"/>
              <a:t>Отладчик имеет доступ:</a:t>
            </a:r>
          </a:p>
          <a:p>
            <a:pPr marL="457200" indent="-457200">
              <a:buAutoNum type="arabicPeriod"/>
            </a:pPr>
            <a:r>
              <a:rPr lang="ru-RU" sz="2000" dirty="0"/>
              <a:t>К адресному пространству процесса для чтения/изменения данных и анализа исполняемого кода.</a:t>
            </a:r>
          </a:p>
          <a:p>
            <a:pPr marL="457200" indent="-457200">
              <a:buAutoNum type="arabicPeriod"/>
            </a:pPr>
            <a:r>
              <a:rPr lang="ru-RU" sz="2000" dirty="0"/>
              <a:t>К сохраненному состоянию программы – для определения текущей точки выполнения (путем анализа </a:t>
            </a:r>
            <a:r>
              <a:rPr lang="en-US" sz="2000" dirty="0"/>
              <a:t>RIP</a:t>
            </a:r>
            <a:r>
              <a:rPr lang="ru-RU" sz="2000" dirty="0"/>
              <a:t>), чтения/изменения регистров общего назначения и регистра флагов (в частности, флага </a:t>
            </a:r>
            <a:r>
              <a:rPr lang="en-US" sz="2000" dirty="0"/>
              <a:t>TF</a:t>
            </a:r>
            <a:r>
              <a:rPr lang="ru-RU" sz="2000" dirty="0"/>
              <a:t>, см. далее).</a:t>
            </a:r>
          </a:p>
          <a:p>
            <a:pPr marL="0" indent="0">
              <a:buNone/>
            </a:pPr>
            <a:endParaRPr lang="ru-RU" sz="2000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D6402FFA-47CA-C335-AABE-7DB7F8EA19EA}"/>
              </a:ext>
            </a:extLst>
          </p:cNvPr>
          <p:cNvGrpSpPr/>
          <p:nvPr/>
        </p:nvGrpSpPr>
        <p:grpSpPr>
          <a:xfrm>
            <a:off x="8382081" y="2951559"/>
            <a:ext cx="3200238" cy="2254649"/>
            <a:chOff x="8690562" y="2497648"/>
            <a:chExt cx="3200238" cy="2254649"/>
          </a:xfrm>
        </p:grpSpPr>
        <p:sp>
          <p:nvSpPr>
            <p:cNvPr id="13" name="Полилиния: фигура 12">
              <a:extLst>
                <a:ext uri="{FF2B5EF4-FFF2-40B4-BE49-F238E27FC236}">
                  <a16:creationId xmlns:a16="http://schemas.microsoft.com/office/drawing/2014/main" id="{499E3D02-0982-1F82-4BBD-F552D5B75821}"/>
                </a:ext>
              </a:extLst>
            </p:cNvPr>
            <p:cNvSpPr/>
            <p:nvPr/>
          </p:nvSpPr>
          <p:spPr>
            <a:xfrm>
              <a:off x="8690562" y="3523024"/>
              <a:ext cx="2971637" cy="1229273"/>
            </a:xfrm>
            <a:custGeom>
              <a:avLst>
                <a:gd name="f0" fmla="val 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b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ru-RU"/>
              </a:pPr>
              <a:r>
                <a:rPr lang="ru-RU" sz="1800" b="0" i="0" u="none" strike="noStrike" kern="1200" cap="none" dirty="0">
                  <a:ln>
                    <a:noFill/>
                  </a:ln>
                  <a:latin typeface="Liberation Sans" pitchFamily="18"/>
                  <a:ea typeface="Source Han Sans CN" pitchFamily="2"/>
                  <a:cs typeface="Noto Sans Devanagari" pitchFamily="2"/>
                </a:rPr>
                <a:t>Ядро ОС</a:t>
              </a:r>
            </a:p>
          </p:txBody>
        </p:sp>
        <p:sp>
          <p:nvSpPr>
            <p:cNvPr id="14" name="Полилиния: фигура 13">
              <a:extLst>
                <a:ext uri="{FF2B5EF4-FFF2-40B4-BE49-F238E27FC236}">
                  <a16:creationId xmlns:a16="http://schemas.microsoft.com/office/drawing/2014/main" id="{24FABC7D-144B-C9EF-413E-AEC455B7C249}"/>
                </a:ext>
              </a:extLst>
            </p:cNvPr>
            <p:cNvSpPr/>
            <p:nvPr/>
          </p:nvSpPr>
          <p:spPr>
            <a:xfrm>
              <a:off x="8690562" y="2497648"/>
              <a:ext cx="1275902" cy="685799"/>
            </a:xfrm>
            <a:custGeom>
              <a:avLst>
                <a:gd name="f0" fmla="val 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AFD095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ru-RU"/>
              </a:pPr>
              <a:r>
                <a:rPr lang="ru-RU" dirty="0">
                  <a:latin typeface="Liberation Sans" pitchFamily="18"/>
                  <a:ea typeface="Source Han Sans CN" pitchFamily="2"/>
                  <a:cs typeface="Noto Sans Devanagari" pitchFamily="2"/>
                </a:rPr>
                <a:t>Отладчик</a:t>
              </a:r>
              <a:endParaRPr lang="ru-RU" sz="1800" b="0" i="0" u="none" strike="noStrike" kern="1200" cap="none" dirty="0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endParaRPr>
            </a:p>
          </p:txBody>
        </p:sp>
        <p:sp>
          <p:nv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AB6E26BA-DEDA-FA7D-55AE-73353B57F2D0}"/>
                </a:ext>
              </a:extLst>
            </p:cNvPr>
            <p:cNvSpPr/>
            <p:nvPr/>
          </p:nvSpPr>
          <p:spPr>
            <a:xfrm>
              <a:off x="8690562" y="3343637"/>
              <a:ext cx="3200238" cy="0"/>
            </a:xfrm>
            <a:prstGeom prst="line">
              <a:avLst/>
            </a:prstGeom>
            <a:noFill/>
            <a:ln w="12600" cap="rnd">
              <a:solidFill>
                <a:srgbClr val="000000"/>
              </a:solidFill>
              <a:custDash>
                <a:ds d="701000" sp="701000"/>
              </a:custDash>
            </a:ln>
          </p:spPr>
          <p:txBody>
            <a:bodyPr wrap="none" lIns="96120" tIns="51120" rIns="96120" bIns="51120" anchor="ctr" anchorCtr="0" compatLnSpc="0"/>
            <a:lstStyle/>
            <a:p>
              <a:pPr marL="0" marR="0" lvl="0" indent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ru-RU" sz="1800" b="0" i="0" u="none" strike="noStrike" kern="1200" cap="none">
                <a:ln>
                  <a:noFill/>
                </a:ln>
                <a:latin typeface="Liberation Sans" pitchFamily="18"/>
                <a:ea typeface="Source Han Sans CN" pitchFamily="2"/>
                <a:cs typeface="Noto Sans Devanagari" pitchFamily="2"/>
              </a:endParaRPr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652EE0D5-3791-BBBA-BC0F-C37E17EFE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73296" y="3183447"/>
              <a:ext cx="0" cy="339578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F951379E-3FB6-B8F9-F392-57BB360DF597}"/>
                </a:ext>
              </a:extLst>
            </p:cNvPr>
            <p:cNvSpPr/>
            <p:nvPr/>
          </p:nvSpPr>
          <p:spPr>
            <a:xfrm>
              <a:off x="10386296" y="2497648"/>
              <a:ext cx="1275903" cy="685799"/>
            </a:xfrm>
            <a:custGeom>
              <a:avLst>
                <a:gd name="f0" fmla="val 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AFD095"/>
            </a:solidFill>
            <a:ln w="0">
              <a:solidFill>
                <a:srgbClr val="000000"/>
              </a:solidFill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ru-RU"/>
              </a:pPr>
              <a:r>
                <a:rPr lang="ru-RU" sz="1600" b="0" i="0" u="none" strike="noStrike" kern="1200" cap="none" dirty="0">
                  <a:ln>
                    <a:noFill/>
                  </a:ln>
                  <a:latin typeface="Liberation Sans" pitchFamily="18"/>
                  <a:ea typeface="Source Han Sans CN" pitchFamily="2"/>
                  <a:cs typeface="Noto Sans Devanagari" pitchFamily="2"/>
                </a:rPr>
                <a:t>Память </a:t>
              </a:r>
            </a:p>
            <a:p>
              <a:pPr marL="0" marR="0" lvl="0" indent="0" algn="ct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lang="ru-RU"/>
              </a:pPr>
              <a:r>
                <a:rPr lang="ru-RU" sz="1600" b="0" i="0" u="none" strike="noStrike" kern="1200" cap="none" dirty="0">
                  <a:ln>
                    <a:noFill/>
                  </a:ln>
                  <a:latin typeface="Liberation Sans" pitchFamily="18"/>
                  <a:ea typeface="Source Han Sans CN" pitchFamily="2"/>
                  <a:cs typeface="Noto Sans Devanagari" pitchFamily="2"/>
                </a:rPr>
                <a:t>программы</a:t>
              </a:r>
            </a:p>
          </p:txBody>
        </p:sp>
        <p:cxnSp>
          <p:nvCxnSpPr>
            <p:cNvPr id="18" name="Соединитель: уступ 17">
              <a:extLst>
                <a:ext uri="{FF2B5EF4-FFF2-40B4-BE49-F238E27FC236}">
                  <a16:creationId xmlns:a16="http://schemas.microsoft.com/office/drawing/2014/main" id="{A5EEC409-E04B-4045-4B80-DCA0D722F12F}"/>
                </a:ext>
              </a:extLst>
            </p:cNvPr>
            <p:cNvCxnSpPr>
              <a:cxnSpLocks/>
              <a:stCxn id="14" idx="2"/>
              <a:endCxn id="17" idx="2"/>
            </p:cNvCxnSpPr>
            <p:nvPr/>
          </p:nvCxnSpPr>
          <p:spPr>
            <a:xfrm rot="16200000" flipH="1">
              <a:off x="10176380" y="2335579"/>
              <a:ext cx="12700" cy="1695735"/>
            </a:xfrm>
            <a:prstGeom prst="bentConnector3">
              <a:avLst>
                <a:gd name="adj1" fmla="val 3768346"/>
              </a:avLst>
            </a:prstGeom>
            <a:ln>
              <a:prstDash val="lgDash"/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7A4DBBA-D506-2F2C-6268-692719D2865B}"/>
              </a:ext>
            </a:extLst>
          </p:cNvPr>
          <p:cNvSpPr/>
          <p:nvPr/>
        </p:nvSpPr>
        <p:spPr>
          <a:xfrm>
            <a:off x="10341274" y="4284522"/>
            <a:ext cx="761685" cy="5789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Task</a:t>
            </a:r>
            <a:endParaRPr lang="ru-RU" sz="1200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1CC74D5B-AED6-28CA-C166-A2871CC97964}"/>
              </a:ext>
            </a:extLst>
          </p:cNvPr>
          <p:cNvSpPr/>
          <p:nvPr/>
        </p:nvSpPr>
        <p:spPr>
          <a:xfrm>
            <a:off x="10370771" y="4605911"/>
            <a:ext cx="713523" cy="2178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CPU state</a:t>
            </a:r>
            <a:endParaRPr lang="ru-RU" sz="1000" dirty="0"/>
          </a:p>
        </p:txBody>
      </p:sp>
      <p:cxnSp>
        <p:nvCxnSpPr>
          <p:cNvPr id="21" name="Соединитель: уступ 20">
            <a:extLst>
              <a:ext uri="{FF2B5EF4-FFF2-40B4-BE49-F238E27FC236}">
                <a16:creationId xmlns:a16="http://schemas.microsoft.com/office/drawing/2014/main" id="{094BCE9A-F9B9-CED5-5349-DFF7EF5DF610}"/>
              </a:ext>
            </a:extLst>
          </p:cNvPr>
          <p:cNvCxnSpPr>
            <a:cxnSpLocks/>
            <a:stCxn id="14" idx="2"/>
            <a:endCxn id="20" idx="1"/>
          </p:cNvCxnSpPr>
          <p:nvPr/>
        </p:nvCxnSpPr>
        <p:spPr>
          <a:xfrm rot="16200000" flipH="1">
            <a:off x="9156655" y="3500734"/>
            <a:ext cx="1077493" cy="1350739"/>
          </a:xfrm>
          <a:prstGeom prst="bentConnector2">
            <a:avLst/>
          </a:prstGeom>
          <a:ln>
            <a:prstDash val="lg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2380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12228</TotalTime>
  <Words>2130</Words>
  <Application>Microsoft Office PowerPoint</Application>
  <PresentationFormat>Широкоэкранный</PresentationFormat>
  <Paragraphs>344</Paragraphs>
  <Slides>24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Liberation Sans</vt:lpstr>
      <vt:lpstr>Тема Office</vt:lpstr>
      <vt:lpstr>Низкоуровневое программирование</vt:lpstr>
      <vt:lpstr>Операционные системы</vt:lpstr>
      <vt:lpstr>Пространства ядра и пользователя</vt:lpstr>
      <vt:lpstr>Пространства ядра и пользователя</vt:lpstr>
      <vt:lpstr>Многозадачность</vt:lpstr>
      <vt:lpstr>Отладчики</vt:lpstr>
      <vt:lpstr>Отладчики и ОС</vt:lpstr>
      <vt:lpstr>Отладчики и ОС</vt:lpstr>
      <vt:lpstr>Отладчики и ОС</vt:lpstr>
      <vt:lpstr>Отладочные регистры</vt:lpstr>
      <vt:lpstr>Типы точек останова</vt:lpstr>
      <vt:lpstr>Регистр DR7</vt:lpstr>
      <vt:lpstr>Регистр DR6</vt:lpstr>
      <vt:lpstr>Пошаговое выполнение</vt:lpstr>
      <vt:lpstr>Программная отладка</vt:lpstr>
      <vt:lpstr>Виртуальные машины</vt:lpstr>
      <vt:lpstr>Программная эмуляция</vt:lpstr>
      <vt:lpstr>Аппаратная виртуализация</vt:lpstr>
      <vt:lpstr>Гипервизор</vt:lpstr>
      <vt:lpstr>Гипервизор типа II</vt:lpstr>
      <vt:lpstr>Гипервизор типа I</vt:lpstr>
      <vt:lpstr>Гипервизор типа I</vt:lpstr>
      <vt:lpstr>Изоляция памяти </vt:lpstr>
      <vt:lpstr>World Switch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Низкоуровневое программирование</dc:title>
  <dc:creator>Алексей Борисов</dc:creator>
  <cp:lastModifiedBy>Alexey</cp:lastModifiedBy>
  <cp:revision>265</cp:revision>
  <dcterms:created xsi:type="dcterms:W3CDTF">2021-02-27T16:04:41Z</dcterms:created>
  <dcterms:modified xsi:type="dcterms:W3CDTF">2024-12-15T13:16:32Z</dcterms:modified>
</cp:coreProperties>
</file>