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94" r:id="rId4"/>
    <p:sldId id="295" r:id="rId5"/>
    <p:sldId id="298" r:id="rId6"/>
    <p:sldId id="297" r:id="rId7"/>
    <p:sldId id="378" r:id="rId8"/>
    <p:sldId id="300" r:id="rId9"/>
    <p:sldId id="302" r:id="rId10"/>
    <p:sldId id="304" r:id="rId11"/>
    <p:sldId id="377" r:id="rId12"/>
    <p:sldId id="306" r:id="rId13"/>
    <p:sldId id="325" r:id="rId14"/>
    <p:sldId id="307" r:id="rId15"/>
    <p:sldId id="310" r:id="rId16"/>
    <p:sldId id="309" r:id="rId17"/>
    <p:sldId id="312" r:id="rId18"/>
    <p:sldId id="313" r:id="rId19"/>
    <p:sldId id="327" r:id="rId20"/>
    <p:sldId id="311" r:id="rId21"/>
    <p:sldId id="314" r:id="rId22"/>
    <p:sldId id="315" r:id="rId23"/>
    <p:sldId id="316" r:id="rId24"/>
    <p:sldId id="319" r:id="rId25"/>
    <p:sldId id="320" r:id="rId26"/>
    <p:sldId id="321" r:id="rId27"/>
    <p:sldId id="322" r:id="rId28"/>
    <p:sldId id="271" r:id="rId29"/>
    <p:sldId id="269" r:id="rId30"/>
    <p:sldId id="276" r:id="rId31"/>
    <p:sldId id="290" r:id="rId32"/>
    <p:sldId id="281" r:id="rId33"/>
    <p:sldId id="282" r:id="rId34"/>
    <p:sldId id="379" r:id="rId35"/>
    <p:sldId id="286" r:id="rId36"/>
    <p:sldId id="284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87B6E1"/>
    <a:srgbClr val="C0C0C0"/>
    <a:srgbClr val="FFFF00"/>
    <a:srgbClr val="FFFFFF"/>
    <a:srgbClr val="00729A"/>
    <a:srgbClr val="0094C8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9" autoAdjust="0"/>
  </p:normalViewPr>
  <p:slideViewPr>
    <p:cSldViewPr snapToGrid="0">
      <p:cViewPr varScale="1">
        <p:scale>
          <a:sx n="95" d="100"/>
          <a:sy n="95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/>
              <a:t>Умножение</a:t>
            </a:r>
            <a:r>
              <a:rPr lang="ru-RU" sz="2800" baseline="0"/>
              <a:t> векторов</a:t>
            </a:r>
            <a:endParaRPr lang="ru-RU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Лист1!$B$7</c:f>
              <c:strCache>
                <c:ptCount val="1"/>
                <c:pt idx="0">
                  <c:v>Scalar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Лист1!$A$8:$A$16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cat>
          <c:val>
            <c:numRef>
              <c:f>Лист1!$B$8:$B$16</c:f>
              <c:numCache>
                <c:formatCode>General</c:formatCode>
                <c:ptCount val="9"/>
                <c:pt idx="0">
                  <c:v>0.36</c:v>
                </c:pt>
                <c:pt idx="1">
                  <c:v>0.5</c:v>
                </c:pt>
                <c:pt idx="2">
                  <c:v>0.97</c:v>
                </c:pt>
                <c:pt idx="3">
                  <c:v>4.8</c:v>
                </c:pt>
                <c:pt idx="4">
                  <c:v>9.6</c:v>
                </c:pt>
                <c:pt idx="5">
                  <c:v>24</c:v>
                </c:pt>
                <c:pt idx="6">
                  <c:v>48</c:v>
                </c:pt>
                <c:pt idx="7">
                  <c:v>72.400000000000006</c:v>
                </c:pt>
                <c:pt idx="8">
                  <c:v>96.2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9C-4286-B665-1FBFEC100586}"/>
            </c:ext>
          </c:extLst>
        </c:ser>
        <c:ser>
          <c:idx val="2"/>
          <c:order val="1"/>
          <c:tx>
            <c:strRef>
              <c:f>Лист1!$C$7</c:f>
              <c:strCache>
                <c:ptCount val="1"/>
                <c:pt idx="0">
                  <c:v>SSE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Лист1!$A$8:$A$16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cat>
          <c:val>
            <c:numRef>
              <c:f>Лист1!$C$8:$C$16</c:f>
              <c:numCache>
                <c:formatCode>General</c:formatCode>
                <c:ptCount val="9"/>
                <c:pt idx="0">
                  <c:v>0.14000000000000001</c:v>
                </c:pt>
                <c:pt idx="1">
                  <c:v>0.16</c:v>
                </c:pt>
                <c:pt idx="2">
                  <c:v>0.17</c:v>
                </c:pt>
                <c:pt idx="3">
                  <c:v>0.9</c:v>
                </c:pt>
                <c:pt idx="4">
                  <c:v>1.7</c:v>
                </c:pt>
                <c:pt idx="5">
                  <c:v>3.8</c:v>
                </c:pt>
                <c:pt idx="6">
                  <c:v>7.9</c:v>
                </c:pt>
                <c:pt idx="7">
                  <c:v>10.9</c:v>
                </c:pt>
                <c:pt idx="8">
                  <c:v>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9C-4286-B665-1FBFEC100586}"/>
            </c:ext>
          </c:extLst>
        </c:ser>
        <c:ser>
          <c:idx val="3"/>
          <c:order val="2"/>
          <c:tx>
            <c:strRef>
              <c:f>Лист1!$D$7</c:f>
              <c:strCache>
                <c:ptCount val="1"/>
                <c:pt idx="0">
                  <c:v>AVX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Лист1!$A$8:$A$16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cat>
          <c:val>
            <c:numRef>
              <c:f>Лист1!$D$8:$D$16</c:f>
              <c:numCache>
                <c:formatCode>General</c:formatCode>
                <c:ptCount val="9"/>
                <c:pt idx="0">
                  <c:v>0.13</c:v>
                </c:pt>
                <c:pt idx="1">
                  <c:v>0.14000000000000001</c:v>
                </c:pt>
                <c:pt idx="2">
                  <c:v>0.15</c:v>
                </c:pt>
                <c:pt idx="3">
                  <c:v>0.9</c:v>
                </c:pt>
                <c:pt idx="4">
                  <c:v>1.1000000000000001</c:v>
                </c:pt>
                <c:pt idx="5">
                  <c:v>3.1</c:v>
                </c:pt>
                <c:pt idx="6">
                  <c:v>5.7</c:v>
                </c:pt>
                <c:pt idx="7">
                  <c:v>7.9</c:v>
                </c:pt>
                <c:pt idx="8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C-4286-B665-1FBFEC100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809759"/>
        <c:axId val="95820319"/>
      </c:lineChart>
      <c:catAx>
        <c:axId val="95809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Размер</a:t>
                </a:r>
                <a:r>
                  <a:rPr lang="ru-RU" sz="1400" baseline="0"/>
                  <a:t> вектора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820319"/>
        <c:crosses val="autoZero"/>
        <c:auto val="1"/>
        <c:lblAlgn val="ctr"/>
        <c:lblOffset val="100"/>
        <c:noMultiLvlLbl val="0"/>
      </c:catAx>
      <c:valAx>
        <c:axId val="9582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Время, мкс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80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Изначально сравнение выполнялось инструкциями </a:t>
            </a:r>
            <a:r>
              <a:rPr lang="en-US" dirty="0" err="1"/>
              <a:t>fcom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fcomp</a:t>
            </a:r>
            <a:r>
              <a:rPr lang="ru-RU" dirty="0"/>
              <a:t>, которые выставляли флаги </a:t>
            </a:r>
            <a:r>
              <a:rPr lang="en-US" dirty="0"/>
              <a:t>C1, C2 </a:t>
            </a:r>
            <a:r>
              <a:rPr lang="ru-RU" dirty="0"/>
              <a:t>и </a:t>
            </a:r>
            <a:r>
              <a:rPr lang="en-US" dirty="0"/>
              <a:t>C3 </a:t>
            </a:r>
            <a:r>
              <a:rPr lang="ru-RU" dirty="0"/>
              <a:t>регистра состояния сопроцессора. Затем слово состояния загружалось в регистр </a:t>
            </a:r>
            <a:r>
              <a:rPr lang="en-US" dirty="0"/>
              <a:t>AX </a:t>
            </a:r>
            <a:r>
              <a:rPr lang="ru-RU" dirty="0"/>
              <a:t>инструкцией </a:t>
            </a:r>
            <a:r>
              <a:rPr lang="en-US" dirty="0"/>
              <a:t>FSTSW AX, </a:t>
            </a:r>
            <a:r>
              <a:rPr lang="ru-RU" dirty="0"/>
              <a:t>после чего с помощью инструкции </a:t>
            </a:r>
            <a:r>
              <a:rPr lang="en-US" dirty="0"/>
              <a:t>TEST </a:t>
            </a:r>
            <a:r>
              <a:rPr lang="ru-RU" dirty="0"/>
              <a:t>проверялась нужная комбинация битов. Инструкции </a:t>
            </a:r>
            <a:r>
              <a:rPr lang="en-US" dirty="0" err="1"/>
              <a:t>fcomi</a:t>
            </a:r>
            <a:r>
              <a:rPr lang="en-US" dirty="0"/>
              <a:t>/</a:t>
            </a:r>
            <a:r>
              <a:rPr lang="en-US" dirty="0" err="1"/>
              <a:t>fcomip</a:t>
            </a:r>
            <a:r>
              <a:rPr lang="en-US" dirty="0"/>
              <a:t> </a:t>
            </a:r>
            <a:r>
              <a:rPr lang="ru-RU" dirty="0"/>
              <a:t>появились позже.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8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FPU Busy </a:t>
            </a:r>
            <a:r>
              <a:rPr lang="ru-RU" dirty="0"/>
              <a:t>имел значение, когда </a:t>
            </a:r>
            <a:r>
              <a:rPr lang="en-US" dirty="0"/>
              <a:t>FPU </a:t>
            </a:r>
            <a:r>
              <a:rPr lang="ru-RU" dirty="0"/>
              <a:t>был отдельным устройством. Т.к.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FPU </a:t>
            </a:r>
            <a:r>
              <a:rPr lang="ru-RU" dirty="0"/>
              <a:t>могли работать несинхронно, данный флаг показывал, завершена ли предыдущая запрошенная операция.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FWAIT </a:t>
            </a:r>
            <a:r>
              <a:rPr lang="ru-RU" dirty="0"/>
              <a:t>использовалась ранее для синхронизации работы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FPU</a:t>
            </a:r>
            <a:r>
              <a:rPr lang="ru-RU" dirty="0"/>
              <a:t>. Сейчас, когда это физически одно устройство, единственным назначением стала проверка исключений.</a:t>
            </a:r>
          </a:p>
          <a:p>
            <a:endParaRPr lang="ru-RU" dirty="0"/>
          </a:p>
          <a:p>
            <a:r>
              <a:rPr lang="ru-RU" dirty="0"/>
              <a:t>Многие управляющие инструкции проверяют наличие ожидающих исключений перед выполнением. Часть инструкций имеет парные инструкции (отличаются префиксом </a:t>
            </a:r>
            <a:r>
              <a:rPr lang="en-US" dirty="0"/>
              <a:t>N)</a:t>
            </a:r>
            <a:r>
              <a:rPr lang="ru-RU" dirty="0"/>
              <a:t>, выполняющие требуемое действие без проверки.</a:t>
            </a:r>
          </a:p>
          <a:p>
            <a:r>
              <a:rPr lang="ru-RU" dirty="0"/>
              <a:t>Например, инструкция </a:t>
            </a:r>
            <a:r>
              <a:rPr lang="en-US" dirty="0"/>
              <a:t>FINIT </a:t>
            </a:r>
            <a:r>
              <a:rPr lang="ru-RU" dirty="0"/>
              <a:t>проверяет наличие исключений перед </a:t>
            </a:r>
            <a:r>
              <a:rPr lang="ru-RU" dirty="0" err="1"/>
              <a:t>реинициализацией</a:t>
            </a:r>
            <a:r>
              <a:rPr lang="ru-RU" dirty="0"/>
              <a:t>, а </a:t>
            </a:r>
            <a:r>
              <a:rPr lang="en-US" dirty="0"/>
              <a:t>FNINIT</a:t>
            </a:r>
            <a:r>
              <a:rPr lang="ru-RU" dirty="0"/>
              <a:t> – нет, аналогично </a:t>
            </a:r>
            <a:r>
              <a:rPr lang="en-US" dirty="0"/>
              <a:t>FSTCW/FNSTCW,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3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5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8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9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0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инструкции </a:t>
            </a:r>
            <a:r>
              <a:rPr lang="en-US" dirty="0"/>
              <a:t>SHUPS, SHUFPD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ru-RU" dirty="0"/>
              <a:t>, которые работают чуть иначе, но в целом позволяют также переставлять элементы вектора. Как можно понять из названия, инструкции </a:t>
            </a:r>
            <a:r>
              <a:rPr lang="en-US" dirty="0"/>
              <a:t>SHUFPS/SHUFPD </a:t>
            </a:r>
            <a:r>
              <a:rPr lang="ru-RU" dirty="0"/>
              <a:t>– это инструкции, формально предназначенные для работы с векторами вещественных чисел. Зачем нужны такие инструкции-«дубликаты» – будет рассказано позже.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5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Стоит отметить, что есть инструкции обмена половин </a:t>
            </a:r>
            <a:r>
              <a:rPr lang="en-US" dirty="0"/>
              <a:t>YMM-</a:t>
            </a:r>
            <a:r>
              <a:rPr lang="ru-RU" dirty="0"/>
              <a:t>регистра, что позволяет выполнять переупорядочение элементов вектора.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9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Интересно, что поскольку целочисленная арифметика свободна от погрешностей, компиляторы вполне свободно используют векторные целочисленные инструкции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Флаги </a:t>
            </a:r>
            <a:r>
              <a:rPr lang="en-US" dirty="0"/>
              <a:t>–</a:t>
            </a:r>
            <a:r>
              <a:rPr lang="en-US" dirty="0" err="1"/>
              <a:t>ffast</a:t>
            </a:r>
            <a:r>
              <a:rPr lang="en-US" dirty="0"/>
              <a:t>-math </a:t>
            </a:r>
            <a:r>
              <a:rPr lang="ru-RU" dirty="0"/>
              <a:t>и </a:t>
            </a:r>
            <a:r>
              <a:rPr lang="en-US" dirty="0"/>
              <a:t>/</a:t>
            </a:r>
            <a:r>
              <a:rPr lang="en-US" dirty="0" err="1"/>
              <a:t>fp:fast</a:t>
            </a:r>
            <a:r>
              <a:rPr lang="en-US" dirty="0"/>
              <a:t> </a:t>
            </a:r>
            <a:r>
              <a:rPr lang="ru-RU" dirty="0"/>
              <a:t>могут слишком сильно влиять на точность вычислений. Можно подобрать более подходящую комбинацию флагов компилятора, но это выходит за рамки курса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Вычисления с плавающей запятой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Вычисления с плавающей запятой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umeric/math/remaind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cppreference.com/w/cpp/numeric/math/fmo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ruence.com/ss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Вычисления с плавающей запятой</a:t>
            </a:r>
            <a:endParaRPr lang="en-US" dirty="0"/>
          </a:p>
          <a:p>
            <a:r>
              <a:rPr lang="ru-RU" dirty="0"/>
              <a:t>Векторные вычисления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7468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Арифметические операции в ассемблере принимают от 0 до 2 операндов (один из которых обязан быть </a:t>
            </a:r>
            <a:r>
              <a:rPr lang="en-US" sz="2000" dirty="0"/>
              <a:t>ST0</a:t>
            </a:r>
            <a:r>
              <a:rPr lang="ru-RU" sz="2000" dirty="0"/>
              <a:t>) и всегда записывают результат в </a:t>
            </a:r>
            <a:r>
              <a:rPr lang="en-US" sz="2000" dirty="0"/>
              <a:t>ST0.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Арифметические операции выполняются инструкциями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fdivr</a:t>
            </a:r>
            <a:r>
              <a:rPr lang="en-US" sz="2000" dirty="0"/>
              <a:t>.</a:t>
            </a:r>
            <a:r>
              <a:rPr lang="ru-RU" sz="2000" dirty="0"/>
              <a:t> Их результат записывается в </a:t>
            </a:r>
            <a:r>
              <a:rPr lang="en-US" sz="2000" dirty="0"/>
              <a:t>ST0, </a:t>
            </a:r>
            <a:r>
              <a:rPr lang="ru-RU" sz="2000" dirty="0"/>
              <a:t>операнд в </a:t>
            </a:r>
            <a:r>
              <a:rPr lang="en-US" sz="2000" dirty="0"/>
              <a:t>ST1 </a:t>
            </a:r>
            <a:r>
              <a:rPr lang="ru-RU" sz="2000" dirty="0"/>
              <a:t>остается без изменений.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fsubrp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fdivrp</a:t>
            </a:r>
            <a:r>
              <a:rPr lang="en-US" sz="2000" dirty="0"/>
              <a:t> </a:t>
            </a:r>
            <a:r>
              <a:rPr lang="ru-RU" sz="2000" dirty="0"/>
              <a:t>действуют аналогично обычным арифметическим операциям, однако они </a:t>
            </a:r>
            <a:r>
              <a:rPr lang="ru-RU" sz="2000" b="1" dirty="0"/>
              <a:t>дополнительно выталкивают значение с вершины стека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ru-RU" sz="2000" dirty="0"/>
              <a:t>один операнд выталкивается, один операнд перезаписывается </a:t>
            </a:r>
            <a:r>
              <a:rPr lang="en-US" sz="2000" dirty="0"/>
              <a:t>-&gt; </a:t>
            </a:r>
            <a:r>
              <a:rPr lang="ru-RU" sz="2000" dirty="0"/>
              <a:t>на стеке остается только результат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Инструкции без операндов (например,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000" dirty="0"/>
              <a:t> 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являются синонимами в языке ассемблера </a:t>
            </a:r>
            <a:r>
              <a:rPr lang="en-US" sz="2000" dirty="0"/>
              <a:t>NASM</a:t>
            </a:r>
            <a:r>
              <a:rPr lang="ru-RU" sz="2000" dirty="0"/>
              <a:t> и всегда</a:t>
            </a:r>
            <a:r>
              <a:rPr lang="en-US" sz="2000" dirty="0"/>
              <a:t> 1)</a:t>
            </a:r>
            <a:r>
              <a:rPr lang="ru-RU" sz="2000" dirty="0"/>
              <a:t>используют </a:t>
            </a:r>
            <a:r>
              <a:rPr lang="en-US" sz="2000" dirty="0"/>
              <a:t>ST1 </a:t>
            </a:r>
            <a:r>
              <a:rPr lang="ru-RU" sz="2000" dirty="0"/>
              <a:t>и </a:t>
            </a:r>
            <a:r>
              <a:rPr lang="en-US" sz="2000" dirty="0"/>
              <a:t>ST0 </a:t>
            </a:r>
            <a:r>
              <a:rPr lang="ru-RU" sz="2000" dirty="0"/>
              <a:t>в качестве операндов 2) выталкивают значение с вершины.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9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CB12F64A-B022-4C18-A100-977DFB8E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62425"/>
              </p:ext>
            </p:extLst>
          </p:nvPr>
        </p:nvGraphicFramePr>
        <p:xfrm>
          <a:off x="738115" y="1690688"/>
          <a:ext cx="583263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574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346882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fadd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+= ST0; TOP++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fsub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tbyte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ST0 -= *(long double*)RBX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4490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*= ST5;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st1, </a:t>
                      </a:r>
                      <a:r>
                        <a:rPr lang="en-US" sz="20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/= 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fadd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st0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+= ST7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st0, st1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st0, 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= 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1/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431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2E7038C8-BA4F-A659-222E-225E21D00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43940"/>
              </p:ext>
            </p:extLst>
          </p:nvPr>
        </p:nvGraphicFramePr>
        <p:xfrm>
          <a:off x="6922173" y="1622426"/>
          <a:ext cx="513129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2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811668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faddp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+= ST0;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fmulp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ST5 *= ST0;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fdivp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st1, 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/= ST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fsub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ST1-=ST0;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5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fsubr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ST1=ST0-ST1;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3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95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Тригонометрические функции, квадратный корень и логарифм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CB12F64A-B022-4C18-A100-977DFB8E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65392"/>
              </p:ext>
            </p:extLst>
          </p:nvPr>
        </p:nvGraphicFramePr>
        <p:xfrm>
          <a:off x="981332" y="1707039"/>
          <a:ext cx="4218710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731539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fsin</a:t>
                      </a:r>
                      <a:b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fcos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sin(ST0)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cos(ST0)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fptan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= tan(ST0);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ST0 = 1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000" b="0" u="sng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atan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ST1 = arctan(ST1/ST0);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fsincos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 = sin(ST0);c = cos(ST0);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c; ST1 = 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578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6">
                <a:extLst>
                  <a:ext uri="{FF2B5EF4-FFF2-40B4-BE49-F238E27FC236}">
                    <a16:creationId xmlns:a16="http://schemas.microsoft.com/office/drawing/2014/main" id="{C0C104BF-3590-B381-CB0B-7DE9826A4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865163"/>
                  </p:ext>
                </p:extLst>
              </p:nvPr>
            </p:nvGraphicFramePr>
            <p:xfrm>
              <a:off x="6751732" y="1707039"/>
              <a:ext cx="4218710" cy="32315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8867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2719843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742527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fsqrt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sqrt(ST0)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20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610876"/>
                      </a:ext>
                    </a:extLst>
                  </a:tr>
                  <a:tr h="148901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fyl2x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ST1 = ST1*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;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TOP++;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21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6">
                <a:extLst>
                  <a:ext uri="{FF2B5EF4-FFF2-40B4-BE49-F238E27FC236}">
                    <a16:creationId xmlns:a16="http://schemas.microsoft.com/office/drawing/2014/main" id="{C0C104BF-3590-B381-CB0B-7DE9826A4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865163"/>
                  </p:ext>
                </p:extLst>
              </p:nvPr>
            </p:nvGraphicFramePr>
            <p:xfrm>
              <a:off x="6751732" y="1707039"/>
              <a:ext cx="4218710" cy="32315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8867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2719843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742527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fsqrt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sqrt(ST0)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20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610876"/>
                      </a:ext>
                    </a:extLst>
                  </a:tr>
                  <a:tr h="148901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fyl2x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5034" t="-11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2143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276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Остаток от деления </a:t>
            </a:r>
            <a:r>
              <a:rPr lang="ru-RU" sz="1600" dirty="0"/>
              <a:t>(пример)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2">
                <a:extLst>
                  <a:ext uri="{FF2B5EF4-FFF2-40B4-BE49-F238E27FC236}">
                    <a16:creationId xmlns:a16="http://schemas.microsoft.com/office/drawing/2014/main" id="{A3586453-235F-4183-A8D4-C14ABC916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8981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Вещественный остаток от деления вычисляется инструкциями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</a:t>
                </a:r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fprem1</a:t>
                </a:r>
                <a:r>
                  <a:rPr lang="en-US" sz="2000" dirty="0"/>
                  <a:t> (Partial </a:t>
                </a:r>
                <a:r>
                  <a:rPr lang="en-US" sz="2000" dirty="0" err="1"/>
                  <a:t>REMainder</a:t>
                </a:r>
                <a:r>
                  <a:rPr lang="en-US" sz="2000" dirty="0"/>
                  <a:t>).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</a:t>
                </a:r>
                <a:r>
                  <a:rPr lang="ru-RU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функционирует аналогично </a:t>
                </a:r>
                <a:r>
                  <a:rPr lang="en-US" sz="2000" dirty="0">
                    <a:latin typeface="Consolas" panose="020B0609020204030204" pitchFamily="49" charset="0"/>
                    <a:hlinkClick r:id="rId3"/>
                  </a:rPr>
                  <a:t>std::remainder</a:t>
                </a:r>
                <a:r>
                  <a:rPr lang="en-US" sz="2000" dirty="0">
                    <a:latin typeface="Consolas" panose="020B0609020204030204" pitchFamily="49" charset="0"/>
                  </a:rPr>
                  <a:t>()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fprem</a:t>
                </a:r>
                <a:r>
                  <a:rPr lang="ru-RU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функционирует аналогично </a:t>
                </a:r>
                <a:r>
                  <a:rPr lang="en-US" sz="2000" dirty="0">
                    <a:latin typeface="Consolas" panose="020B0609020204030204" pitchFamily="49" charset="0"/>
                    <a:hlinkClick r:id="rId4"/>
                  </a:rPr>
                  <a:t>std::</a:t>
                </a:r>
                <a:r>
                  <a:rPr lang="en-US" sz="2000" dirty="0" err="1">
                    <a:latin typeface="Consolas" panose="020B0609020204030204" pitchFamily="49" charset="0"/>
                    <a:hlinkClick r:id="rId4"/>
                  </a:rPr>
                  <a:t>fmod</a:t>
                </a:r>
                <a:r>
                  <a:rPr lang="en-US" sz="2000" dirty="0">
                    <a:latin typeface="Consolas" panose="020B0609020204030204" pitchFamily="49" charset="0"/>
                  </a:rPr>
                  <a:t>()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ru-RU" sz="2000" dirty="0"/>
                  <a:t>Разница в значениях </a:t>
                </a:r>
                <a:r>
                  <a:rPr lang="en-US" sz="2000" dirty="0"/>
                  <a:t>ST0 </a:t>
                </a:r>
                <a:r>
                  <a:rPr lang="ru-RU" sz="2000" dirty="0"/>
                  <a:t>и </a:t>
                </a:r>
                <a:r>
                  <a:rPr lang="en-US" sz="2000" dirty="0"/>
                  <a:t>ST1 </a:t>
                </a:r>
                <a:r>
                  <a:rPr lang="ru-RU" sz="2000" dirty="0"/>
                  <a:t>не должна превышать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ru-RU" sz="2000" dirty="0"/>
                  <a:t>, иначе результатом инструкции является частичный остаток</a:t>
                </a:r>
                <a:r>
                  <a:rPr lang="en-US" sz="2000" dirty="0"/>
                  <a:t> (</a:t>
                </a:r>
                <a:r>
                  <a:rPr lang="ru-RU" sz="2000" dirty="0"/>
                  <a:t>в этом случае флаг </a:t>
                </a:r>
                <a:r>
                  <a:rPr lang="en-US" sz="2000" dirty="0"/>
                  <a:t>C2 </a:t>
                </a:r>
                <a:r>
                  <a:rPr lang="ru-RU" sz="2000" dirty="0"/>
                  <a:t>регистра состояния</a:t>
                </a:r>
                <a:r>
                  <a:rPr lang="en-US" sz="2000" dirty="0"/>
                  <a:t> FPU</a:t>
                </a:r>
                <a:r>
                  <a:rPr lang="ru-RU" sz="2000" dirty="0"/>
                  <a:t> равен 1</a:t>
                </a:r>
                <a:r>
                  <a:rPr lang="en-US" sz="2000" dirty="0"/>
                  <a:t>)</a:t>
                </a:r>
                <a:r>
                  <a:rPr lang="ru-RU" sz="2000" dirty="0"/>
                  <a:t>. Как следствие, </a:t>
                </a:r>
                <a:r>
                  <a:rPr lang="ru-RU" sz="2000" i="1" dirty="0"/>
                  <a:t>остаток от деления должен вычисляться в цикле</a:t>
                </a:r>
                <a:r>
                  <a:rPr lang="ru-RU" sz="2000" dirty="0"/>
                  <a:t>, если нет гарантии, что данное условие выполняется</a:t>
                </a:r>
                <a:r>
                  <a:rPr lang="en-US" sz="2000" dirty="0"/>
                  <a:t>*</a:t>
                </a:r>
                <a:r>
                  <a:rPr lang="ru-RU" sz="2000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ru-RU" sz="1400" dirty="0"/>
                  <a:t>* аналогичное ограничение накладывается на  </a:t>
                </a:r>
                <a:r>
                  <a:rPr lang="en-US" sz="1400" dirty="0" err="1"/>
                  <a:t>fptan</a:t>
                </a:r>
                <a:r>
                  <a:rPr lang="en-US" sz="1400" dirty="0"/>
                  <a:t>/</a:t>
                </a:r>
                <a:r>
                  <a:rPr lang="en-US" sz="1400" dirty="0" err="1"/>
                  <a:t>fpatan</a:t>
                </a:r>
                <a:endParaRPr lang="en-US" sz="1400" dirty="0"/>
              </a:p>
            </p:txBody>
          </p:sp>
        </mc:Choice>
        <mc:Fallback xmlns="">
          <p:sp>
            <p:nvSpPr>
              <p:cNvPr id="36" name="Объект 2">
                <a:extLst>
                  <a:ext uri="{FF2B5EF4-FFF2-40B4-BE49-F238E27FC236}">
                    <a16:creationId xmlns:a16="http://schemas.microsoft.com/office/drawing/2014/main" id="{A3586453-235F-4183-A8D4-C14ABC916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89818" cy="4351338"/>
              </a:xfrm>
              <a:blipFill>
                <a:blip r:embed="rId5"/>
                <a:stretch>
                  <a:fillRect l="-781" t="-1401" r="-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Возведение в степень</a:t>
            </a:r>
            <a:r>
              <a:rPr lang="en-US" dirty="0"/>
              <a:t>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(см. раздел 2.10 указаний к ЛР2)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4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возведения в дробную степень 2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f2xm1</a:t>
            </a:r>
            <a:r>
              <a:rPr lang="en-US" sz="2000" dirty="0"/>
              <a:t>.</a:t>
            </a:r>
            <a:r>
              <a:rPr lang="ru-RU" sz="2000" dirty="0"/>
              <a:t> Данная инструкция требует </a:t>
            </a:r>
            <a:r>
              <a:rPr lang="en-US" sz="2000" dirty="0"/>
              <a:t>|ST0|&lt;1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Для возведения в целую степень 2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fscale</a:t>
            </a:r>
            <a:r>
              <a:rPr lang="ru-RU" sz="2000" dirty="0">
                <a:cs typeface="Courier New" panose="02070309020205020404" pitchFamily="49" charset="0"/>
              </a:rPr>
              <a:t>. </a:t>
            </a:r>
            <a:r>
              <a:rPr lang="ru-RU" sz="2000" i="1" dirty="0">
                <a:cs typeface="Courier New" panose="02070309020205020404" pitchFamily="49" charset="0"/>
              </a:rPr>
              <a:t>Данная инструкция игнорирует дробную часть числа.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Отделить целую и дробную части можно инструкцией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fprem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6">
                <a:extLst>
                  <a:ext uri="{FF2B5EF4-FFF2-40B4-BE49-F238E27FC236}">
                    <a16:creationId xmlns:a16="http://schemas.microsoft.com/office/drawing/2014/main" id="{CB12F64A-B022-4C18-A100-977DFB8E4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262930"/>
                  </p:ext>
                </p:extLst>
              </p:nvPr>
            </p:nvGraphicFramePr>
            <p:xfrm>
              <a:off x="5832629" y="1884594"/>
              <a:ext cx="5832630" cy="25654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6668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3195962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62593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f2xm1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-1, |ST0|&lt;1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752234"/>
                      </a:ext>
                    </a:extLst>
                  </a:tr>
                  <a:tr h="93955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fscale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+mn-lt"/>
                              <a:cs typeface="Courier New" panose="02070309020205020404" pitchFamily="49" charset="0"/>
                            </a:rPr>
                            <a:t>ST0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0∗2</m:t>
                                  </m:r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ST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1]</m:t>
                                  </m:r>
                                </m:sup>
                              </m:sSup>
                            </m:oMath>
                          </a14:m>
                          <a:endParaRPr lang="en-US" sz="20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144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6">
                <a:extLst>
                  <a:ext uri="{FF2B5EF4-FFF2-40B4-BE49-F238E27FC236}">
                    <a16:creationId xmlns:a16="http://schemas.microsoft.com/office/drawing/2014/main" id="{CB12F64A-B022-4C18-A100-977DFB8E4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262930"/>
                  </p:ext>
                </p:extLst>
              </p:nvPr>
            </p:nvGraphicFramePr>
            <p:xfrm>
              <a:off x="5832629" y="1884594"/>
              <a:ext cx="5832630" cy="25654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6668">
                      <a:extLst>
                        <a:ext uri="{9D8B030D-6E8A-4147-A177-3AD203B41FA5}">
                          <a16:colId xmlns:a16="http://schemas.microsoft.com/office/drawing/2014/main" val="2210322176"/>
                        </a:ext>
                      </a:extLst>
                    </a:gridCol>
                    <a:gridCol w="3195962">
                      <a:extLst>
                        <a:ext uri="{9D8B030D-6E8A-4147-A177-3AD203B41FA5}">
                          <a16:colId xmlns:a16="http://schemas.microsoft.com/office/drawing/2014/main" val="2783746667"/>
                        </a:ext>
                      </a:extLst>
                    </a:gridCol>
                  </a:tblGrid>
                  <a:tr h="162593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f2xm1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82476" t="-1498" b="-576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752234"/>
                      </a:ext>
                    </a:extLst>
                  </a:tr>
                  <a:tr h="939555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fscale</a:t>
                          </a:r>
                          <a:endPara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82476" t="-17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144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07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996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установки флагов регистра </a:t>
            </a:r>
            <a:r>
              <a:rPr lang="en-US" sz="2000" dirty="0"/>
              <a:t>FLAGS </a:t>
            </a:r>
            <a:r>
              <a:rPr lang="ru-RU" sz="2000" dirty="0"/>
              <a:t>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fucomu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fucomip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fcomip</a:t>
            </a:r>
            <a:r>
              <a:rPr lang="ru-RU" sz="2000" dirty="0"/>
              <a:t> после выполнения сравнения выталкивает значение из вершины стека.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Отличие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fcomi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fucomi</a:t>
            </a:r>
            <a:r>
              <a:rPr lang="ru-RU" sz="2000" dirty="0"/>
              <a:t> в то, что первая инструкция генерирует исключение при попытке сравнения </a:t>
            </a:r>
            <a:r>
              <a:rPr lang="en-US" sz="2000" dirty="0" err="1"/>
              <a:t>NaN</a:t>
            </a:r>
            <a:r>
              <a:rPr lang="ru-RU" sz="2000" dirty="0"/>
              <a:t>, а вторая - нет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Таблица 7">
            <a:extLst>
              <a:ext uri="{FF2B5EF4-FFF2-40B4-BE49-F238E27FC236}">
                <a16:creationId xmlns:a16="http://schemas.microsoft.com/office/drawing/2014/main" id="{E957BEC9-02B3-4C6F-96A7-8DCF9C3B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96895"/>
              </p:ext>
            </p:extLst>
          </p:nvPr>
        </p:nvGraphicFramePr>
        <p:xfrm>
          <a:off x="6096000" y="3918586"/>
          <a:ext cx="516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55457592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66856637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406126252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6209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Результат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ZF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PF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CF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&gt; ARG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5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&lt; ARG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== ARG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ST0 is </a:t>
                      </a:r>
                      <a:r>
                        <a:rPr lang="en-US" dirty="0" err="1"/>
                        <a:t>NaN</a:t>
                      </a:r>
                      <a:r>
                        <a:rPr lang="en-US" dirty="0"/>
                        <a:t> ||</a:t>
                      </a:r>
                      <a:br>
                        <a:rPr lang="en-US" dirty="0"/>
                      </a:br>
                      <a:r>
                        <a:rPr lang="en-US" dirty="0"/>
                        <a:t>ARG is </a:t>
                      </a:r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64247"/>
                  </a:ext>
                </a:extLst>
              </a:tr>
            </a:tbl>
          </a:graphicData>
        </a:graphic>
      </p:graphicFrame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468D8523-72D2-4EA7-9D2F-875C9187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96479"/>
              </p:ext>
            </p:extLst>
          </p:nvPr>
        </p:nvGraphicFramePr>
        <p:xfrm>
          <a:off x="5847869" y="1718469"/>
          <a:ext cx="583263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66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195962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fcomi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compare(ST0, ST1)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fcomip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compare(ST0, ST3)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9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87E7FF-39B0-7A7B-F145-8D8577A2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66" y="1754188"/>
            <a:ext cx="5574934" cy="37949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состояния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1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Регистр состояния </a:t>
            </a:r>
            <a:r>
              <a:rPr lang="ru-RU" sz="2000" dirty="0"/>
              <a:t>содержит слово состояния сопроцессора. Отдельные биты слова являются флагами. Среди значимых флагов находятся </a:t>
            </a:r>
            <a:r>
              <a:rPr lang="ru-RU" sz="2000" b="1" dirty="0"/>
              <a:t>С0-С3</a:t>
            </a:r>
            <a:r>
              <a:rPr lang="ru-RU" sz="2000" dirty="0"/>
              <a:t>, которые хранят результаты сравнения, а в случае аппаратного исключения – уточняющие данные</a:t>
            </a:r>
            <a:r>
              <a:rPr lang="en-US" sz="2000" dirty="0"/>
              <a:t>; </a:t>
            </a:r>
            <a:r>
              <a:rPr lang="en-US" sz="2000" b="1" dirty="0"/>
              <a:t>TOP</a:t>
            </a:r>
            <a:r>
              <a:rPr lang="en-US" sz="2000" dirty="0"/>
              <a:t>, </a:t>
            </a:r>
            <a:r>
              <a:rPr lang="ru-RU" sz="2000" dirty="0"/>
              <a:t>являющийся указателем на текущую вершину стека.</a:t>
            </a:r>
          </a:p>
          <a:p>
            <a:pPr marL="0" indent="0">
              <a:buNone/>
            </a:pPr>
            <a:r>
              <a:rPr lang="ru-RU" sz="2000" dirty="0"/>
              <a:t>Флаги 0-</a:t>
            </a:r>
            <a:r>
              <a:rPr lang="en-US" sz="2000" dirty="0"/>
              <a:t>7</a:t>
            </a:r>
            <a:r>
              <a:rPr lang="ru-RU" sz="2000" dirty="0"/>
              <a:t> являются флагами исключений.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Выгрузка слова состояния (в ОЗУ или в регистр </a:t>
            </a:r>
            <a:r>
              <a:rPr lang="en-US" sz="2000" dirty="0"/>
              <a:t>AX)</a:t>
            </a:r>
            <a:r>
              <a:rPr lang="ru-RU" sz="2000" dirty="0"/>
              <a:t>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fstsw</a:t>
            </a:r>
            <a:r>
              <a:rPr lang="ru-RU" sz="2000" dirty="0"/>
              <a:t>. Затем слово состояния анализируется обычными инструкциями ЦП.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0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7E7F4C-2124-4A0D-B889-5BE06E014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66" y="1754188"/>
            <a:ext cx="5574934" cy="37949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сопроцессора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78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появления ошибки при вычислениях сопроцессор сигнализирует об этом процессору, который бросает </a:t>
            </a:r>
            <a:r>
              <a:rPr lang="ru-RU" sz="2000" i="1" dirty="0"/>
              <a:t>аппаратное</a:t>
            </a:r>
            <a:r>
              <a:rPr lang="ru-RU" sz="2000" dirty="0"/>
              <a:t> исключение 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Причину исключения можно узнать, анализируя  соответствующие флаги регистра состояния.</a:t>
            </a:r>
          </a:p>
          <a:p>
            <a:pPr marL="0" indent="0">
              <a:buNone/>
            </a:pPr>
            <a:r>
              <a:rPr lang="ru-RU" sz="2000" dirty="0"/>
              <a:t>Как аппаратные исключения обрабатываются – будет рассмотрено позже. Обычно аппаратное исключение приводит к аварийному завершению программы.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Исторически, аппаратные исключения генерируются при начале выполнения инструкции, следующей за «виновной». Для проверки наличия немаскированных исключений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fwait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5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Управляющий регистр и маска исключений</a:t>
            </a:r>
            <a:br>
              <a:rPr lang="ru-RU" dirty="0"/>
            </a:br>
            <a:r>
              <a:rPr lang="ru-RU" sz="1600" dirty="0"/>
              <a:t>(см. пример и приложение Б ЛР2)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Исключения определенного типа могут быть явно запрещены (маскированы) путем установки флагов</a:t>
            </a:r>
            <a:r>
              <a:rPr lang="ru-RU" sz="2000" b="1" dirty="0"/>
              <a:t> управляющего регистра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 аппаратные исключения не будут возникать, но биты в слове состояния будут выставляться.</a:t>
            </a:r>
          </a:p>
          <a:p>
            <a:pPr marL="0" indent="0">
              <a:buNone/>
            </a:pPr>
            <a:r>
              <a:rPr lang="ru-RU" sz="2000" dirty="0"/>
              <a:t>В управляющем регистре можно также выбрать </a:t>
            </a:r>
            <a:r>
              <a:rPr lang="ru-RU" sz="2000" b="1" dirty="0"/>
              <a:t>точность вычислений </a:t>
            </a:r>
            <a:r>
              <a:rPr lang="ru-RU" sz="2000" dirty="0"/>
              <a:t>и </a:t>
            </a:r>
            <a:r>
              <a:rPr lang="ru-RU" sz="2000" b="1" dirty="0"/>
              <a:t>метод округления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Для того, чтобы изменить флаги, слово управления следует выгрузить в память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fstcw</a:t>
            </a:r>
            <a:r>
              <a:rPr lang="ru-RU" sz="2000" dirty="0"/>
              <a:t>, изменить его, и загрузить обратно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fldcw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0152E-13D3-4BD5-B4E5-CC046D410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9" r="13429" b="13437"/>
          <a:stretch/>
        </p:blipFill>
        <p:spPr bwMode="auto">
          <a:xfrm>
            <a:off x="6695721" y="1825625"/>
            <a:ext cx="5109210" cy="3940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389AD8-F3BB-3245-F3AC-A1E5B982CFAE}"/>
              </a:ext>
            </a:extLst>
          </p:cNvPr>
          <p:cNvSpPr/>
          <p:nvPr/>
        </p:nvSpPr>
        <p:spPr>
          <a:xfrm>
            <a:off x="7993626" y="1927122"/>
            <a:ext cx="3991897" cy="431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4DB433-3D86-3454-CC89-4BA9E1752826}"/>
              </a:ext>
            </a:extLst>
          </p:cNvPr>
          <p:cNvSpPr/>
          <p:nvPr/>
        </p:nvSpPr>
        <p:spPr>
          <a:xfrm>
            <a:off x="7798287" y="2120572"/>
            <a:ext cx="812314" cy="986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1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Округление </a:t>
            </a:r>
            <a:r>
              <a:rPr lang="en-US" sz="1800" dirty="0"/>
              <a:t>(</a:t>
            </a:r>
            <a:r>
              <a:rPr lang="ru-RU" sz="1800" dirty="0"/>
              <a:t>см. приложение </a:t>
            </a:r>
            <a:r>
              <a:rPr lang="en-US" sz="1800" dirty="0"/>
              <a:t>A</a:t>
            </a:r>
            <a:r>
              <a:rPr lang="ru-RU" sz="1800" dirty="0"/>
              <a:t> ЛР2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1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в ходе вычислений с плавающей запятой неизбежно возникают автоматические округления в младшем разряде, а также явные округления до целого числа, в стандарте IEEE-754 определены 4 возможных режима округления.</a:t>
            </a:r>
          </a:p>
          <a:p>
            <a:pPr marL="0" indent="0">
              <a:buNone/>
            </a:pPr>
            <a:r>
              <a:rPr lang="ru-RU" sz="2000" dirty="0"/>
              <a:t>Код режима указывается в поле </a:t>
            </a:r>
            <a:r>
              <a:rPr lang="en-US" sz="2000" dirty="0"/>
              <a:t>RC </a:t>
            </a:r>
            <a:r>
              <a:rPr lang="ru-RU" sz="2000" dirty="0"/>
              <a:t>управляющего регистра.</a:t>
            </a: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0152E-13D3-4BD5-B4E5-CC046D410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2" t="3470" r="13429" b="56126"/>
          <a:stretch/>
        </p:blipFill>
        <p:spPr bwMode="auto">
          <a:xfrm>
            <a:off x="1123409" y="3871160"/>
            <a:ext cx="4472542" cy="19973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C352E40-8411-4636-9170-324174EB7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75492"/>
              </p:ext>
            </p:extLst>
          </p:nvPr>
        </p:nvGraphicFramePr>
        <p:xfrm>
          <a:off x="6596050" y="4179620"/>
          <a:ext cx="4612970" cy="19973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06485">
                  <a:extLst>
                    <a:ext uri="{9D8B030D-6E8A-4147-A177-3AD203B41FA5}">
                      <a16:colId xmlns:a16="http://schemas.microsoft.com/office/drawing/2014/main" val="4180449491"/>
                    </a:ext>
                  </a:extLst>
                </a:gridCol>
                <a:gridCol w="2306485">
                  <a:extLst>
                    <a:ext uri="{9D8B030D-6E8A-4147-A177-3AD203B41FA5}">
                      <a16:colId xmlns:a16="http://schemas.microsoft.com/office/drawing/2014/main" val="397719150"/>
                    </a:ext>
                  </a:extLst>
                </a:gridCol>
              </a:tblGrid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b="1" dirty="0">
                          <a:effectLst/>
                        </a:rPr>
                        <a:t>Режим округления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b="1" dirty="0">
                          <a:effectLst/>
                        </a:rPr>
                        <a:t>Код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0621497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К ближайшему целому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00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9628460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Вниз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01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9708534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Вверх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7556407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К нулю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r>
                        <a:rPr lang="ru-RU" sz="1800" dirty="0">
                          <a:effectLst/>
                        </a:rPr>
                        <a:t>1</a:t>
                      </a:r>
                      <a:r>
                        <a:rPr lang="ru-RU" sz="1800" baseline="-250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990378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85F1DB9-D253-D4FB-DD41-708B57968775}"/>
              </a:ext>
            </a:extLst>
          </p:cNvPr>
          <p:cNvCxnSpPr/>
          <p:nvPr/>
        </p:nvCxnSpPr>
        <p:spPr>
          <a:xfrm flipH="1">
            <a:off x="3014662" y="4143900"/>
            <a:ext cx="25169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D95454-001E-4DA4-9DD0-0AD83F76A88F}"/>
              </a:ext>
            </a:extLst>
          </p:cNvPr>
          <p:cNvSpPr/>
          <p:nvPr/>
        </p:nvSpPr>
        <p:spPr>
          <a:xfrm>
            <a:off x="9876003" y="1677804"/>
            <a:ext cx="198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МАНТИССА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Формат чисел с плавающей запятой определяется стандартом </a:t>
            </a:r>
            <a:r>
              <a:rPr lang="en-US" sz="2000" dirty="0"/>
              <a:t>IEEE-754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Первоначально, стандарт определял два основных типа чисел – числа одинарной точности и числа двойной точности размером 32 и 64 бит соответственно.</a:t>
            </a:r>
          </a:p>
          <a:p>
            <a:pPr marL="0" indent="0">
              <a:buNone/>
            </a:pPr>
            <a:r>
              <a:rPr lang="ru-RU" sz="2000" dirty="0"/>
              <a:t>Помимо формата чисел, стандарт определяет также правила округления</a:t>
            </a:r>
            <a:r>
              <a:rPr lang="en-US" sz="2000" dirty="0"/>
              <a:t> </a:t>
            </a:r>
            <a:r>
              <a:rPr lang="ru-RU" sz="2000" dirty="0"/>
              <a:t>и сравнения, реакцию на запрещенные операции.</a:t>
            </a:r>
            <a:endParaRPr lang="en-US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C524C1-EDCC-4FF7-A6AE-29F533E3AD20}"/>
              </a:ext>
            </a:extLst>
          </p:cNvPr>
          <p:cNvSpPr/>
          <p:nvPr/>
        </p:nvSpPr>
        <p:spPr>
          <a:xfrm>
            <a:off x="8974647" y="1677803"/>
            <a:ext cx="180678" cy="35998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±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0451012-2536-4F52-9863-AD6505830D95}"/>
              </a:ext>
            </a:extLst>
          </p:cNvPr>
          <p:cNvSpPr/>
          <p:nvPr/>
        </p:nvSpPr>
        <p:spPr>
          <a:xfrm>
            <a:off x="8255324" y="2800405"/>
            <a:ext cx="360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МАНТИССА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E3FEE6-9F31-4331-9E6B-14E20556F03C}"/>
              </a:ext>
            </a:extLst>
          </p:cNvPr>
          <p:cNvSpPr/>
          <p:nvPr/>
        </p:nvSpPr>
        <p:spPr>
          <a:xfrm>
            <a:off x="9156003" y="1677803"/>
            <a:ext cx="72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76B1D7-F04C-4D79-BCCE-32ACC7419978}"/>
              </a:ext>
            </a:extLst>
          </p:cNvPr>
          <p:cNvSpPr/>
          <p:nvPr/>
        </p:nvSpPr>
        <p:spPr>
          <a:xfrm>
            <a:off x="6095323" y="2800406"/>
            <a:ext cx="180001" cy="36512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±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12F605-1B2B-4AEF-A818-B547B442B62A}"/>
              </a:ext>
            </a:extLst>
          </p:cNvPr>
          <p:cNvSpPr/>
          <p:nvPr/>
        </p:nvSpPr>
        <p:spPr>
          <a:xfrm>
            <a:off x="6275324" y="2800404"/>
            <a:ext cx="198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B8502DC1-B38E-4B6F-8B7B-77EE9BE355A8}"/>
              </a:ext>
            </a:extLst>
          </p:cNvPr>
          <p:cNvSpPr/>
          <p:nvPr/>
        </p:nvSpPr>
        <p:spPr>
          <a:xfrm rot="16200000">
            <a:off x="8982077" y="1504551"/>
            <a:ext cx="166499" cy="180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3E00823A-AFE4-42BC-BB10-C86DF778AE51}"/>
              </a:ext>
            </a:extLst>
          </p:cNvPr>
          <p:cNvSpPr/>
          <p:nvPr/>
        </p:nvSpPr>
        <p:spPr>
          <a:xfrm rot="16200000">
            <a:off x="9432074" y="1234549"/>
            <a:ext cx="166501" cy="7199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07BA3423-00ED-45E3-9D36-A78980CAA1D6}"/>
              </a:ext>
            </a:extLst>
          </p:cNvPr>
          <p:cNvSpPr/>
          <p:nvPr/>
        </p:nvSpPr>
        <p:spPr>
          <a:xfrm rot="16200000">
            <a:off x="10782074" y="604549"/>
            <a:ext cx="166499" cy="198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EB589320-B7FF-480D-BF24-905268C1BCA9}"/>
              </a:ext>
            </a:extLst>
          </p:cNvPr>
          <p:cNvSpPr/>
          <p:nvPr/>
        </p:nvSpPr>
        <p:spPr>
          <a:xfrm rot="16200000">
            <a:off x="6103040" y="2620710"/>
            <a:ext cx="166499" cy="180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FD1512FC-2F41-4AA7-8B42-C253E6E37C9A}"/>
              </a:ext>
            </a:extLst>
          </p:cNvPr>
          <p:cNvSpPr/>
          <p:nvPr/>
        </p:nvSpPr>
        <p:spPr>
          <a:xfrm rot="16200000">
            <a:off x="7178854" y="1723931"/>
            <a:ext cx="172942" cy="19799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390667D7-B1C4-4868-BD0F-610D6D2655D8}"/>
              </a:ext>
            </a:extLst>
          </p:cNvPr>
          <p:cNvSpPr/>
          <p:nvPr/>
        </p:nvSpPr>
        <p:spPr>
          <a:xfrm rot="16200000">
            <a:off x="9974957" y="907826"/>
            <a:ext cx="160057" cy="35993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25713-982C-4D72-9A2A-5A4E02C06178}"/>
              </a:ext>
            </a:extLst>
          </p:cNvPr>
          <p:cNvSpPr txBox="1"/>
          <p:nvPr/>
        </p:nvSpPr>
        <p:spPr>
          <a:xfrm>
            <a:off x="6034964" y="2301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187E69-733F-41B6-94EE-A77D71E02CD3}"/>
              </a:ext>
            </a:extLst>
          </p:cNvPr>
          <p:cNvSpPr txBox="1"/>
          <p:nvPr/>
        </p:nvSpPr>
        <p:spPr>
          <a:xfrm>
            <a:off x="8918134" y="1151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FC95B-08D7-4401-8AC2-C2527849ECEF}"/>
              </a:ext>
            </a:extLst>
          </p:cNvPr>
          <p:cNvSpPr txBox="1"/>
          <p:nvPr/>
        </p:nvSpPr>
        <p:spPr>
          <a:xfrm>
            <a:off x="9364482" y="1151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E7253-1C0D-412D-B51C-191129D80706}"/>
              </a:ext>
            </a:extLst>
          </p:cNvPr>
          <p:cNvSpPr txBox="1"/>
          <p:nvPr/>
        </p:nvSpPr>
        <p:spPr>
          <a:xfrm>
            <a:off x="10655971" y="1151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9AA47B-2E4F-470E-A200-279968C68736}"/>
              </a:ext>
            </a:extLst>
          </p:cNvPr>
          <p:cNvSpPr txBox="1"/>
          <p:nvPr/>
        </p:nvSpPr>
        <p:spPr>
          <a:xfrm>
            <a:off x="7061816" y="2301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6B3D86-6643-4992-9E3B-65217FC3AE48}"/>
              </a:ext>
            </a:extLst>
          </p:cNvPr>
          <p:cNvSpPr txBox="1"/>
          <p:nvPr/>
        </p:nvSpPr>
        <p:spPr>
          <a:xfrm>
            <a:off x="9854649" y="23066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1814E2-37EF-C44D-1875-81083E4B5757}"/>
                  </a:ext>
                </a:extLst>
              </p:cNvPr>
              <p:cNvSpPr txBox="1"/>
              <p:nvPr/>
            </p:nvSpPr>
            <p:spPr>
              <a:xfrm>
                <a:off x="5644017" y="3957811"/>
                <a:ext cx="7440929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1814E2-37EF-C44D-1875-81083E4B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7" y="3957811"/>
                <a:ext cx="7440929" cy="378245"/>
              </a:xfrm>
              <a:prstGeom prst="rect">
                <a:avLst/>
              </a:prstGeom>
              <a:blipFill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849B11E6-2AA3-21E0-0C11-ED2107C2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19151"/>
              </p:ext>
            </p:extLst>
          </p:nvPr>
        </p:nvGraphicFramePr>
        <p:xfrm>
          <a:off x="7502462" y="4805327"/>
          <a:ext cx="3434715" cy="87941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423562872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46012748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110603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b="1" dirty="0">
                          <a:effectLst/>
                        </a:rPr>
                        <a:t>Точность числа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M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b="1" dirty="0" err="1">
                          <a:effectLst/>
                        </a:rPr>
                        <a:t>bias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58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Одинарная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127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74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Двойная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1023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36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сохранение состояния сопроцессора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23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</a:t>
            </a:r>
            <a:r>
              <a:rPr lang="ru-RU" sz="2000" dirty="0" err="1"/>
              <a:t>реинициализации</a:t>
            </a:r>
            <a:r>
              <a:rPr lang="ru-RU" sz="2000" dirty="0"/>
              <a:t> состояния сопроцессора (сброса всех значений и состояния),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fninit</a:t>
            </a:r>
            <a:r>
              <a:rPr lang="en-US" sz="2000" dirty="0"/>
              <a:t>. </a:t>
            </a:r>
            <a:r>
              <a:rPr lang="ru-RU" sz="2000" dirty="0"/>
              <a:t>По умолчанию после </a:t>
            </a:r>
            <a:r>
              <a:rPr lang="ru-RU" sz="2000" dirty="0" err="1"/>
              <a:t>реинициализации</a:t>
            </a:r>
            <a:r>
              <a:rPr lang="ru-RU" sz="2000" dirty="0"/>
              <a:t> все исключения маскированы.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Сохранение полного состояния сопроцессора (108 байт)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fsave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Загрузка состояния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frstor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414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инструкций </a:t>
            </a:r>
            <a:r>
              <a:rPr lang="en-US" dirty="0"/>
              <a:t>SSE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Хотя математический сопроцессор есть во всех современных </a:t>
            </a:r>
            <a:r>
              <a:rPr lang="en-US" sz="2000" dirty="0"/>
              <a:t>x86</a:t>
            </a:r>
            <a:r>
              <a:rPr lang="ru-RU" sz="2000" dirty="0"/>
              <a:t>-процессорах, вычисления с плавающей запятой используется более простой и современных подход.</a:t>
            </a:r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1999 </a:t>
            </a:r>
            <a:r>
              <a:rPr lang="ru-RU" sz="2000" dirty="0"/>
              <a:t>году появилось расширение набора инструкций х86 под названием </a:t>
            </a:r>
            <a:r>
              <a:rPr lang="en-US" sz="2000" b="1" dirty="0"/>
              <a:t>SSE</a:t>
            </a:r>
            <a:r>
              <a:rPr lang="ru-RU" sz="2000" b="1" dirty="0"/>
              <a:t> (</a:t>
            </a:r>
            <a:r>
              <a:rPr lang="en-US" sz="2000" b="1" dirty="0"/>
              <a:t>Streaming SIMD Extensions</a:t>
            </a:r>
            <a:r>
              <a:rPr lang="ru-RU" sz="2000" b="1" dirty="0"/>
              <a:t>)</a:t>
            </a:r>
            <a:r>
              <a:rPr lang="en-US" sz="2000" dirty="0"/>
              <a:t>, </a:t>
            </a:r>
            <a:r>
              <a:rPr lang="ru-RU" sz="2000" dirty="0"/>
              <a:t>предназначенное для векторной обработки данных. Развитием этого расширения стали наборы </a:t>
            </a:r>
            <a:r>
              <a:rPr lang="en-US" sz="2000" dirty="0"/>
              <a:t>SSE2-4.</a:t>
            </a:r>
            <a:r>
              <a:rPr lang="ru-RU" sz="2000" dirty="0"/>
              <a:t> Архитектура х86-64 включает в себя </a:t>
            </a:r>
            <a:r>
              <a:rPr lang="en-US" sz="2000" dirty="0"/>
              <a:t>SSE2,</a:t>
            </a:r>
            <a:r>
              <a:rPr lang="ru-RU" sz="2000" dirty="0"/>
              <a:t> как часть базового набора инструкций.</a:t>
            </a:r>
            <a:r>
              <a:rPr lang="en-US" sz="2000" dirty="0"/>
              <a:t> </a:t>
            </a:r>
            <a:r>
              <a:rPr lang="ru-RU" sz="2000" dirty="0"/>
              <a:t>Все современные процессоры поддерживают, как минимум, </a:t>
            </a:r>
            <a:r>
              <a:rPr lang="en-US" sz="2000" dirty="0"/>
              <a:t>SSE3.</a:t>
            </a:r>
          </a:p>
          <a:p>
            <a:pPr marL="0" indent="0">
              <a:buNone/>
            </a:pPr>
            <a:r>
              <a:rPr lang="ru-RU" sz="2000" dirty="0"/>
              <a:t>В процессоре с поддержкой </a:t>
            </a:r>
            <a:r>
              <a:rPr lang="en-US" sz="2000" dirty="0"/>
              <a:t>SSE3 </a:t>
            </a:r>
            <a:r>
              <a:rPr lang="ru-RU" sz="2000" dirty="0"/>
              <a:t> есть 16 регистров </a:t>
            </a:r>
            <a:r>
              <a:rPr lang="en-US" sz="2000" b="1" dirty="0"/>
              <a:t>XMM0-XMM15</a:t>
            </a:r>
            <a:r>
              <a:rPr lang="en-US" sz="2000" dirty="0"/>
              <a:t>, </a:t>
            </a:r>
            <a:r>
              <a:rPr lang="ru-RU" sz="2000" dirty="0"/>
              <a:t>которые независимы друг от друга (подобно </a:t>
            </a:r>
            <a:r>
              <a:rPr lang="en-US" sz="2000" dirty="0"/>
              <a:t>RAX, RBX, R8 </a:t>
            </a:r>
            <a:r>
              <a:rPr lang="ru-RU" sz="2000" dirty="0"/>
              <a:t>и др.).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XMM</a:t>
            </a:r>
            <a:r>
              <a:rPr lang="ru-RU" sz="2000" dirty="0"/>
              <a:t>-регистры имеют размер в 16 байт. При выполнении скалярных инструкций используется только младшая часть этих регистров.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F1A9B2-A16F-66E8-4DBC-7E2B89C7B4E5}"/>
              </a:ext>
            </a:extLst>
          </p:cNvPr>
          <p:cNvSpPr/>
          <p:nvPr/>
        </p:nvSpPr>
        <p:spPr>
          <a:xfrm>
            <a:off x="3216000" y="5267260"/>
            <a:ext cx="5760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1E3B09CE-2276-64D1-2D67-4088E27D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39818"/>
              </p:ext>
            </p:extLst>
          </p:nvPr>
        </p:nvGraphicFramePr>
        <p:xfrm>
          <a:off x="3216000" y="5705438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9765A799-E567-910D-CBCA-DCD7722E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82811"/>
              </p:ext>
            </p:extLst>
          </p:nvPr>
        </p:nvGraphicFramePr>
        <p:xfrm>
          <a:off x="3216000" y="6122035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1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Загрузка/выгрузка данных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90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загрузки данных в регистр и выгрузки данных из него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movss</a:t>
            </a:r>
            <a:r>
              <a:rPr lang="en-US" sz="2000" dirty="0"/>
              <a:t> </a:t>
            </a:r>
            <a:r>
              <a:rPr lang="ru-RU" sz="2000" dirty="0"/>
              <a:t> (</a:t>
            </a:r>
            <a:r>
              <a:rPr lang="en-US" sz="2000" b="1" dirty="0"/>
              <a:t>mov</a:t>
            </a:r>
            <a:r>
              <a:rPr lang="en-US" sz="2000" dirty="0"/>
              <a:t>e </a:t>
            </a:r>
            <a:r>
              <a:rPr lang="en-US" sz="2000" b="1" dirty="0"/>
              <a:t>s</a:t>
            </a:r>
            <a:r>
              <a:rPr lang="en-US" sz="2000" dirty="0"/>
              <a:t>calar </a:t>
            </a:r>
            <a:r>
              <a:rPr lang="en-US" sz="2000" b="1" dirty="0"/>
              <a:t>s</a:t>
            </a:r>
            <a:r>
              <a:rPr lang="en-US" sz="2000" dirty="0"/>
              <a:t>ingle</a:t>
            </a:r>
            <a:r>
              <a:rPr lang="ru-RU" sz="2000" dirty="0"/>
              <a:t>)и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en-US" sz="2000" dirty="0"/>
              <a:t> (</a:t>
            </a:r>
            <a:r>
              <a:rPr lang="en-US" sz="2000" b="1" dirty="0"/>
              <a:t>mov</a:t>
            </a:r>
            <a:r>
              <a:rPr lang="en-US" sz="2000" dirty="0"/>
              <a:t>e </a:t>
            </a:r>
            <a:r>
              <a:rPr lang="en-US" sz="2000" b="1" dirty="0"/>
              <a:t>s</a:t>
            </a:r>
            <a:r>
              <a:rPr lang="en-US" sz="2000" dirty="0"/>
              <a:t>calar </a:t>
            </a:r>
            <a:r>
              <a:rPr lang="en-US" sz="2000" b="1" dirty="0"/>
              <a:t>d</a:t>
            </a:r>
            <a:r>
              <a:rPr lang="en-US" sz="2000" dirty="0"/>
              <a:t>ouble)</a:t>
            </a:r>
            <a:r>
              <a:rPr lang="ru-RU" sz="2000" dirty="0"/>
              <a:t>, загружающие в регистр число одинарной или двойной точности из памяти или другого регистра </a:t>
            </a:r>
            <a:r>
              <a:rPr lang="en-US" sz="2000" dirty="0"/>
              <a:t>XMM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i="1" dirty="0"/>
              <a:t>A</a:t>
            </a:r>
            <a:r>
              <a:rPr lang="ru-RU" sz="2000" i="1" dirty="0" err="1"/>
              <a:t>втоматического</a:t>
            </a:r>
            <a:r>
              <a:rPr lang="ru-RU" sz="2000" i="1" dirty="0"/>
              <a:t> приведения типов в этом случае не происходит</a:t>
            </a:r>
            <a:r>
              <a:rPr lang="en-US" sz="2000" i="1" dirty="0"/>
              <a:t>.</a:t>
            </a:r>
            <a:endParaRPr lang="ru-RU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0062"/>
              </p:ext>
            </p:extLst>
          </p:nvPr>
        </p:nvGraphicFramePr>
        <p:xfrm>
          <a:off x="6302891" y="1898174"/>
          <a:ext cx="583263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66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195962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xmm0,[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*(float*)RBX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],xmm0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*(double*)RBX = XMM0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xmm0,xmm1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XMM1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4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5"/>
            <a:ext cx="10827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Приведение между целыми числами и числами с плавающей запятой осуществляется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cvtss2si/cvtsd2si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cvtsi2ss/cvtsi2sd</a:t>
            </a:r>
            <a:r>
              <a:rPr lang="en-US" sz="2000" dirty="0"/>
              <a:t>. </a:t>
            </a:r>
            <a:r>
              <a:rPr lang="ru-RU" sz="2000" dirty="0"/>
              <a:t>Режим округления задается в регистре </a:t>
            </a:r>
            <a:r>
              <a:rPr lang="en-US" sz="2000" dirty="0"/>
              <a:t>MXCSR.</a:t>
            </a:r>
          </a:p>
          <a:p>
            <a:pPr marL="0" indent="0">
              <a:buNone/>
            </a:pPr>
            <a:r>
              <a:rPr lang="ru-RU" sz="2000" dirty="0"/>
              <a:t>Приведение </a:t>
            </a:r>
            <a:r>
              <a:rPr lang="en-US" sz="2000" dirty="0"/>
              <a:t>float </a:t>
            </a:r>
            <a:r>
              <a:rPr lang="ru-RU" sz="2000" dirty="0"/>
              <a:t>к </a:t>
            </a:r>
            <a:r>
              <a:rPr lang="en-US" sz="2000" dirty="0"/>
              <a:t>double </a:t>
            </a:r>
            <a:r>
              <a:rPr lang="ru-RU" sz="2000" dirty="0"/>
              <a:t>осуществляется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cvtss2sd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Приемником всегда должен быть </a:t>
            </a:r>
            <a:r>
              <a:rPr lang="en-US" sz="2000" dirty="0"/>
              <a:t>XMM-</a:t>
            </a:r>
            <a:r>
              <a:rPr lang="ru-RU" sz="2000" dirty="0"/>
              <a:t>регистр. Обратное преобразование осуществляется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cvtsd2ss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Приемником для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cvtss2si/cvtsd2si</a:t>
            </a:r>
            <a:r>
              <a:rPr lang="ru-RU" sz="2000" dirty="0">
                <a:cs typeface="Courier New" panose="02070309020205020404" pitchFamily="49" charset="0"/>
              </a:rPr>
              <a:t> может быть только </a:t>
            </a:r>
            <a:r>
              <a:rPr lang="ru-RU" sz="2000" b="1" dirty="0">
                <a:cs typeface="Courier New" panose="02070309020205020404" pitchFamily="49" charset="0"/>
              </a:rPr>
              <a:t>регистр общего назначения</a:t>
            </a:r>
            <a:r>
              <a:rPr lang="ru-RU" sz="2000" dirty="0">
                <a:cs typeface="Courier New" panose="02070309020205020404" pitchFamily="49" charset="0"/>
              </a:rPr>
              <a:t>, а для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cvtsi2ss/cvtsi2sd/cvtss2sd/cvtsd2ss</a:t>
            </a:r>
            <a:r>
              <a:rPr lang="ru-RU" sz="2000" dirty="0">
                <a:cs typeface="Courier New" panose="02070309020205020404" pitchFamily="49" charset="0"/>
              </a:rPr>
              <a:t> – только </a:t>
            </a:r>
            <a:r>
              <a:rPr lang="en-US" sz="2000" b="1" dirty="0">
                <a:cs typeface="Courier New" panose="02070309020205020404" pitchFamily="49" charset="0"/>
              </a:rPr>
              <a:t>XMM</a:t>
            </a:r>
            <a:r>
              <a:rPr lang="ru-RU" sz="2000" b="1" dirty="0">
                <a:cs typeface="Courier New" panose="02070309020205020404" pitchFamily="49" charset="0"/>
              </a:rPr>
              <a:t>-регистр</a:t>
            </a:r>
            <a:endParaRPr lang="ru-RU" sz="20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5896"/>
              </p:ext>
            </p:extLst>
          </p:nvPr>
        </p:nvGraphicFramePr>
        <p:xfrm>
          <a:off x="2059822" y="4218624"/>
          <a:ext cx="7800104" cy="1970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81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370293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5447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cvtsi2ss xmm0,dword[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(float)*(int*)RBX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cvtsd2si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xmm0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RAX = 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2000" dirty="0" err="1">
                          <a:latin typeface="+mn-lt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  <a:tr h="4983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cvtss2sd xmm0,[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(double)*(float*)RBX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cvtsd2ss xmm0,xmm1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= (float)XMM1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98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53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5"/>
            <a:ext cx="10827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Математические операции выполняются инструкциями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rsqrtsX</a:t>
            </a:r>
            <a:r>
              <a:rPr lang="ru-RU" sz="2000" dirty="0">
                <a:cs typeface="Courier New" panose="02070309020205020404" pitchFamily="49" charset="0"/>
              </a:rPr>
              <a:t>, где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cs typeface="Courier New" panose="02070309020205020404" pitchFamily="49" charset="0"/>
              </a:rPr>
              <a:t>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Смысл первых 5 инструкций очевиден из названия.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rcpsX</a:t>
            </a:r>
            <a:r>
              <a:rPr lang="ru-RU" sz="2000" dirty="0">
                <a:cs typeface="Courier New" panose="02070309020205020404" pitchFamily="49" charset="0"/>
              </a:rPr>
              <a:t> вычисляет 1/</a:t>
            </a:r>
            <a:r>
              <a:rPr lang="en-US" sz="2000" dirty="0" err="1">
                <a:cs typeface="Courier New" panose="02070309020205020404" pitchFamily="49" charset="0"/>
              </a:rPr>
              <a:t>arg</a:t>
            </a:r>
            <a:r>
              <a:rPr lang="ru-RU" sz="2000" dirty="0">
                <a:cs typeface="Courier New" panose="02070309020205020404" pitchFamily="49" charset="0"/>
              </a:rPr>
              <a:t>.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rsqrtsX</a:t>
            </a:r>
            <a:r>
              <a:rPr lang="ru-RU" sz="2000" dirty="0">
                <a:cs typeface="Courier New" panose="02070309020205020404" pitchFamily="49" charset="0"/>
              </a:rPr>
              <a:t> вычисляет 1/</a:t>
            </a:r>
            <a:r>
              <a:rPr lang="en-US" sz="2000" dirty="0">
                <a:cs typeface="Courier New" panose="02070309020205020404" pitchFamily="49" charset="0"/>
              </a:rPr>
              <a:t>sqrt(</a:t>
            </a:r>
            <a:r>
              <a:rPr lang="en-US" sz="2000" dirty="0" err="1">
                <a:cs typeface="Courier New" panose="02070309020205020404" pitchFamily="49" charset="0"/>
              </a:rPr>
              <a:t>arg</a:t>
            </a:r>
            <a:r>
              <a:rPr lang="en-US" sz="2000" dirty="0">
                <a:cs typeface="Courier New" panose="02070309020205020404" pitchFamily="49" charset="0"/>
              </a:rPr>
              <a:t>).</a:t>
            </a: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35425"/>
              </p:ext>
            </p:extLst>
          </p:nvPr>
        </p:nvGraphicFramePr>
        <p:xfrm>
          <a:off x="3015449" y="3922685"/>
          <a:ext cx="7433570" cy="107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8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073189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5447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addss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xmm0,[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XMM0 += *(float*)RBX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xmm1, xmm2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XXMM1 -= XMM2;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4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4"/>
            <a:ext cx="10827059" cy="4832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Если сравнение необходимо для дальнейшего выполнения условного перехода, то следует использовать инструкции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cs typeface="Courier New" panose="02070309020205020404" pitchFamily="49" charset="0"/>
              </a:rPr>
              <a:t> или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ucomis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cs typeface="Courier New" panose="02070309020205020404" pitchFamily="49" charset="0"/>
              </a:rPr>
              <a:t>. Инструкция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ucomis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cs typeface="Courier New" panose="02070309020205020404" pitchFamily="49" charset="0"/>
              </a:rPr>
              <a:t> используется, если </a:t>
            </a:r>
            <a:r>
              <a:rPr lang="ru-RU" sz="2000" dirty="0" err="1">
                <a:cs typeface="Courier New" panose="02070309020205020404" pitchFamily="49" charset="0"/>
              </a:rPr>
              <a:t>NaN</a:t>
            </a:r>
            <a:r>
              <a:rPr lang="ru-RU" sz="2000" dirty="0">
                <a:cs typeface="Courier New" panose="02070309020205020404" pitchFamily="49" charset="0"/>
              </a:rPr>
              <a:t> является допустимым значением.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сравнивают операнды и выставляют флаги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ZF</a:t>
            </a:r>
            <a:r>
              <a:rPr lang="ru-RU" sz="2000" dirty="0">
                <a:cs typeface="Courier New" panose="02070309020205020404" pitchFamily="49" charset="0"/>
              </a:rPr>
              <a:t>,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ru-RU" sz="2000" dirty="0">
                <a:cs typeface="Courier New" panose="02070309020205020404" pitchFamily="49" charset="0"/>
              </a:rPr>
              <a:t> 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  <a:r>
              <a:rPr lang="ru-RU" sz="2000" dirty="0">
                <a:cs typeface="Courier New" panose="02070309020205020404" pitchFamily="49" charset="0"/>
              </a:rPr>
              <a:t> регистра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ru-RU" sz="2000" dirty="0">
                <a:cs typeface="Courier New" panose="02070309020205020404" pitchFamily="49" charset="0"/>
              </a:rPr>
              <a:t>. </a:t>
            </a:r>
            <a:r>
              <a:rPr lang="en-US" sz="2000" dirty="0">
                <a:cs typeface="Courier New" panose="02070309020205020404" pitchFamily="49" charset="0"/>
              </a:rPr>
              <a:t>(</a:t>
            </a:r>
            <a:r>
              <a:rPr lang="ru-RU" sz="2000" dirty="0">
                <a:cs typeface="Courier New" panose="02070309020205020404" pitchFamily="49" charset="0"/>
              </a:rPr>
              <a:t>флаги те же, что для </a:t>
            </a:r>
            <a:r>
              <a:rPr lang="en-US" sz="2000" dirty="0">
                <a:cs typeface="Courier New" panose="02070309020205020404" pitchFamily="49" charset="0"/>
              </a:rPr>
              <a:t>FPU)</a:t>
            </a:r>
            <a:r>
              <a:rPr lang="ru-RU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Другим способом сравнения чисел являются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(==),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neq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(!=),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(&gt;=),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(&gt;),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оба результата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и не-бесконечность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Результат сравнения записывается в регистр-приемник. Если сравнение вычисляется в </a:t>
            </a:r>
            <a:r>
              <a:rPr lang="en-US" sz="2000" dirty="0">
                <a:cs typeface="Courier New" panose="02070309020205020404" pitchFamily="49" charset="0"/>
              </a:rPr>
              <a:t>False</a:t>
            </a:r>
            <a:r>
              <a:rPr lang="en-US" sz="2000" b="1" dirty="0">
                <a:cs typeface="Courier New" panose="02070309020205020404" pitchFamily="49" charset="0"/>
              </a:rPr>
              <a:t>, </a:t>
            </a:r>
            <a:r>
              <a:rPr lang="ru-RU" sz="2000" dirty="0">
                <a:cs typeface="Courier New" panose="02070309020205020404" pitchFamily="49" charset="0"/>
              </a:rPr>
              <a:t>приемник = 0, если в  </a:t>
            </a:r>
            <a:r>
              <a:rPr lang="en-US" sz="2000" dirty="0">
                <a:cs typeface="Courier New" panose="02070309020205020404" pitchFamily="49" charset="0"/>
              </a:rPr>
              <a:t>True, </a:t>
            </a:r>
            <a:r>
              <a:rPr lang="ru-RU" sz="2000" dirty="0">
                <a:cs typeface="Courier New" panose="02070309020205020404" pitchFamily="49" charset="0"/>
              </a:rPr>
              <a:t>то приемник= </a:t>
            </a:r>
            <a:r>
              <a:rPr lang="en-US" sz="2000" dirty="0">
                <a:cs typeface="Courier New" panose="02070309020205020404" pitchFamily="49" charset="0"/>
              </a:rPr>
              <a:t>0xFF..FF.</a:t>
            </a: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43500"/>
              </p:ext>
            </p:extLst>
          </p:nvPr>
        </p:nvGraphicFramePr>
        <p:xfrm>
          <a:off x="1859919" y="5202152"/>
          <a:ext cx="9090826" cy="107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9552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981274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54477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XMM2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XMM1==XMM2 ? 0xFF…FF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nlt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sd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XMM1&gt;*(double*)RBX ? 0xFF…FF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4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минимума/максимума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5"/>
            <a:ext cx="10827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Иногда сравнение нужно только для определения наибольшего из 2 чисел. Вместо сравнения в комбинации с условным переходом, можно использовать инструкции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maxsX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ru-RU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F0B077-97B2-4D29-A395-F3BD0D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26993"/>
              </p:ext>
            </p:extLst>
          </p:nvPr>
        </p:nvGraphicFramePr>
        <p:xfrm>
          <a:off x="2581108" y="3429000"/>
          <a:ext cx="7895207" cy="154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5352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509855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7829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minss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XMM2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XMM1&lt;XMM2 ? XMM1 : XMM2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76389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maxsd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XMM1,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XMM1 = XMM1&gt;*RBX? XMM1 : *RBX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состояния и исключения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4512"/>
            <a:ext cx="10619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При возникновении ошибок во время вычислений, возникает аппаратное исключение. Тип исключения можно узнать, анализируя флаги регистра </a:t>
            </a:r>
            <a:r>
              <a:rPr lang="en-US" sz="2000" dirty="0">
                <a:cs typeface="Courier New" panose="02070309020205020404" pitchFamily="49" charset="0"/>
              </a:rPr>
              <a:t>MXCSR.</a:t>
            </a:r>
            <a:r>
              <a:rPr lang="ru-RU" sz="2000" dirty="0">
                <a:cs typeface="Courier New" panose="02070309020205020404" pitchFamily="49" charset="0"/>
              </a:rPr>
              <a:t> Здесь же можно отключить возникновение исключений и выбрать режим округления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A24549-59EB-4F26-B3C1-D38D2DA9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3" y="2637933"/>
            <a:ext cx="7176185" cy="422006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B89FFEF-B20E-C857-6168-130C08C6E9F2}"/>
              </a:ext>
            </a:extLst>
          </p:cNvPr>
          <p:cNvSpPr txBox="1">
            <a:spLocks/>
          </p:cNvSpPr>
          <p:nvPr/>
        </p:nvSpPr>
        <p:spPr>
          <a:xfrm>
            <a:off x="8173005" y="2572297"/>
            <a:ext cx="3618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cs typeface="Courier New" panose="02070309020205020404" pitchFamily="49" charset="0"/>
              </a:rPr>
              <a:t>Сохранение регистра </a:t>
            </a:r>
            <a:r>
              <a:rPr lang="en-US" sz="2000" dirty="0">
                <a:cs typeface="Courier New" panose="02070309020205020404" pitchFamily="49" charset="0"/>
              </a:rPr>
              <a:t>MXCSR </a:t>
            </a:r>
            <a:r>
              <a:rPr lang="ru-RU" sz="2000" dirty="0">
                <a:cs typeface="Courier New" panose="02070309020205020404" pitchFamily="49" charset="0"/>
              </a:rPr>
              <a:t>в память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stmxcsr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cs typeface="Courier New" panose="02070309020205020404" pitchFamily="49" charset="0"/>
              </a:rPr>
              <a:t>Загрузка содержимого регистра из памяти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ldmxcsr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ru-RU" sz="2000" dirty="0">
              <a:cs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9FDFCE-DB35-AB53-B8C8-2779DE293315}"/>
              </a:ext>
            </a:extLst>
          </p:cNvPr>
          <p:cNvSpPr/>
          <p:nvPr/>
        </p:nvSpPr>
        <p:spPr>
          <a:xfrm>
            <a:off x="6289957" y="2949677"/>
            <a:ext cx="176981" cy="5899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DAZ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31137-7EF1-B126-11CF-9F8B84C6C39D}"/>
              </a:ext>
            </a:extLst>
          </p:cNvPr>
          <p:cNvSpPr/>
          <p:nvPr/>
        </p:nvSpPr>
        <p:spPr>
          <a:xfrm>
            <a:off x="2895301" y="5626792"/>
            <a:ext cx="2841522" cy="1378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Режим «</a:t>
            </a:r>
            <a:r>
              <a:rPr lang="ru-RU" sz="1400" dirty="0" err="1">
                <a:solidFill>
                  <a:schemeClr val="tx1"/>
                </a:solidFill>
              </a:rPr>
              <a:t>денормализованные</a:t>
            </a:r>
            <a:r>
              <a:rPr lang="ru-RU" sz="1400" dirty="0">
                <a:solidFill>
                  <a:schemeClr val="tx1"/>
                </a:solidFill>
              </a:rPr>
              <a:t>=0»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A45385AA-3203-8416-AA94-24FE702E3702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4979585" y="4296852"/>
            <a:ext cx="2156103" cy="6416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4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25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поэлементной обработки лучше всего подходит парадигма </a:t>
            </a:r>
            <a:r>
              <a:rPr lang="en-US" sz="2000" dirty="0"/>
              <a:t>SIMD (</a:t>
            </a:r>
            <a:r>
              <a:rPr lang="en-US" sz="2000" b="1" dirty="0"/>
              <a:t>Single Instruction  Multiple Data</a:t>
            </a:r>
            <a:r>
              <a:rPr lang="en-US" sz="2000" dirty="0"/>
              <a:t>, </a:t>
            </a:r>
            <a:r>
              <a:rPr lang="ru-RU" sz="2000" dirty="0"/>
              <a:t>одна команда/много данных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В случае </a:t>
            </a:r>
            <a:r>
              <a:rPr lang="en-US" sz="2000" dirty="0"/>
              <a:t>SIMD </a:t>
            </a:r>
            <a:r>
              <a:rPr lang="ru-RU" sz="2000" dirty="0"/>
              <a:t>активно используются векторные операции и специальные векторные регистры. </a:t>
            </a:r>
          </a:p>
          <a:p>
            <a:pPr marL="0" indent="0">
              <a:buNone/>
            </a:pPr>
            <a:r>
              <a:rPr lang="ru-RU" sz="2000" dirty="0"/>
              <a:t>В векторный регистр сначала загружается несколько элементов массива, а затем исполняется инструкция. При этом </a:t>
            </a:r>
            <a:r>
              <a:rPr lang="ru-RU" sz="2000" i="1" dirty="0"/>
              <a:t>1 инструкцией </a:t>
            </a:r>
            <a:r>
              <a:rPr lang="ru-RU" sz="2000" dirty="0"/>
              <a:t>обрабатывается несколько элементов</a:t>
            </a:r>
            <a:r>
              <a:rPr lang="en-US" sz="2000" b="1" dirty="0"/>
              <a:t>.</a:t>
            </a:r>
            <a:endParaRPr lang="ru-RU" sz="2000" b="1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Таблица 17">
            <a:extLst>
              <a:ext uri="{FF2B5EF4-FFF2-40B4-BE49-F238E27FC236}">
                <a16:creationId xmlns:a16="http://schemas.microsoft.com/office/drawing/2014/main" id="{797B2F80-495D-49A2-B457-6F637D452624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1870075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33DFB-764E-4E88-97B0-5B052B6DD400}"/>
              </a:ext>
            </a:extLst>
          </p:cNvPr>
          <p:cNvCxnSpPr>
            <a:cxnSpLocks/>
          </p:cNvCxnSpPr>
          <p:nvPr/>
        </p:nvCxnSpPr>
        <p:spPr>
          <a:xfrm>
            <a:off x="7533861" y="2279267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9BFC3C-8669-4A51-9541-FD6F2AAA5072}"/>
              </a:ext>
            </a:extLst>
          </p:cNvPr>
          <p:cNvSpPr/>
          <p:nvPr/>
        </p:nvSpPr>
        <p:spPr>
          <a:xfrm>
            <a:off x="7161146" y="2613991"/>
            <a:ext cx="745430" cy="26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graphicFrame>
        <p:nvGraphicFramePr>
          <p:cNvPr id="11" name="Таблица 17">
            <a:extLst>
              <a:ext uri="{FF2B5EF4-FFF2-40B4-BE49-F238E27FC236}">
                <a16:creationId xmlns:a16="http://schemas.microsoft.com/office/drawing/2014/main" id="{7D0FD15D-90F7-4A8A-9094-A486D75017A8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3195638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FD8B710-827F-4173-B4F6-F99293D387FD}"/>
              </a:ext>
            </a:extLst>
          </p:cNvPr>
          <p:cNvCxnSpPr>
            <a:cxnSpLocks/>
          </p:cNvCxnSpPr>
          <p:nvPr/>
        </p:nvCxnSpPr>
        <p:spPr>
          <a:xfrm>
            <a:off x="7533861" y="2879756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Таблица 17">
            <a:extLst>
              <a:ext uri="{FF2B5EF4-FFF2-40B4-BE49-F238E27FC236}">
                <a16:creationId xmlns:a16="http://schemas.microsoft.com/office/drawing/2014/main" id="{0F2E8189-81E2-4BFF-8D92-D710E48CFF85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4112009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9D1F8F-E342-44CC-9B81-7DB504B911EE}"/>
              </a:ext>
            </a:extLst>
          </p:cNvPr>
          <p:cNvCxnSpPr>
            <a:cxnSpLocks/>
          </p:cNvCxnSpPr>
          <p:nvPr/>
        </p:nvCxnSpPr>
        <p:spPr>
          <a:xfrm>
            <a:off x="7533861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A772C03-D974-4094-92E6-1D60AFF60D68}"/>
              </a:ext>
            </a:extLst>
          </p:cNvPr>
          <p:cNvSpPr/>
          <p:nvPr/>
        </p:nvSpPr>
        <p:spPr>
          <a:xfrm>
            <a:off x="7161146" y="4855925"/>
            <a:ext cx="3145732" cy="246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graphicFrame>
        <p:nvGraphicFramePr>
          <p:cNvPr id="16" name="Таблица 17">
            <a:extLst>
              <a:ext uri="{FF2B5EF4-FFF2-40B4-BE49-F238E27FC236}">
                <a16:creationId xmlns:a16="http://schemas.microsoft.com/office/drawing/2014/main" id="{D12B8868-FA72-41B7-91F5-D09BDEED99B7}"/>
              </a:ext>
            </a:extLst>
          </p:cNvPr>
          <p:cNvGraphicFramePr>
            <a:graphicFrameLocks noGrp="1"/>
          </p:cNvGraphicFramePr>
          <p:nvPr/>
        </p:nvGraphicFramePr>
        <p:xfrm>
          <a:off x="7156173" y="5437572"/>
          <a:ext cx="4724903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83F796C-33BA-45D7-81FC-61F9875E5724}"/>
              </a:ext>
            </a:extLst>
          </p:cNvPr>
          <p:cNvCxnSpPr>
            <a:cxnSpLocks/>
          </p:cNvCxnSpPr>
          <p:nvPr/>
        </p:nvCxnSpPr>
        <p:spPr>
          <a:xfrm>
            <a:off x="8342244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FB73D77-1134-4D3B-A651-1BDD683586B6}"/>
              </a:ext>
            </a:extLst>
          </p:cNvPr>
          <p:cNvCxnSpPr>
            <a:cxnSpLocks/>
          </p:cNvCxnSpPr>
          <p:nvPr/>
        </p:nvCxnSpPr>
        <p:spPr>
          <a:xfrm>
            <a:off x="9127435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7107441-1BE8-47A9-B8E7-DAFADF1AA6A9}"/>
              </a:ext>
            </a:extLst>
          </p:cNvPr>
          <p:cNvCxnSpPr>
            <a:cxnSpLocks/>
          </p:cNvCxnSpPr>
          <p:nvPr/>
        </p:nvCxnSpPr>
        <p:spPr>
          <a:xfrm>
            <a:off x="9935818" y="4521201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46C191A-14E4-4145-9AD7-55F7741E88B6}"/>
              </a:ext>
            </a:extLst>
          </p:cNvPr>
          <p:cNvCxnSpPr>
            <a:cxnSpLocks/>
          </p:cNvCxnSpPr>
          <p:nvPr/>
        </p:nvCxnSpPr>
        <p:spPr>
          <a:xfrm>
            <a:off x="7533861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45AD7F4-A3B4-4117-8925-C177EE7BD1FE}"/>
              </a:ext>
            </a:extLst>
          </p:cNvPr>
          <p:cNvCxnSpPr>
            <a:cxnSpLocks/>
          </p:cNvCxnSpPr>
          <p:nvPr/>
        </p:nvCxnSpPr>
        <p:spPr>
          <a:xfrm>
            <a:off x="8342244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01A40CB-856D-47D9-AD8B-F69D2E8970E9}"/>
              </a:ext>
            </a:extLst>
          </p:cNvPr>
          <p:cNvCxnSpPr>
            <a:cxnSpLocks/>
          </p:cNvCxnSpPr>
          <p:nvPr/>
        </p:nvCxnSpPr>
        <p:spPr>
          <a:xfrm>
            <a:off x="9127435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1EE8A9-7E4B-4BE9-9A99-31B2E2B78EA5}"/>
              </a:ext>
            </a:extLst>
          </p:cNvPr>
          <p:cNvCxnSpPr>
            <a:cxnSpLocks/>
          </p:cNvCxnSpPr>
          <p:nvPr/>
        </p:nvCxnSpPr>
        <p:spPr>
          <a:xfrm>
            <a:off x="9935818" y="5102848"/>
            <a:ext cx="0" cy="33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2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  <a:r>
              <a:rPr lang="ru-RU" dirty="0"/>
              <a:t>-расширения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9A46744-E458-4ABB-9CD0-39D58AD3C429}"/>
              </a:ext>
            </a:extLst>
          </p:cNvPr>
          <p:cNvSpPr/>
          <p:nvPr/>
        </p:nvSpPr>
        <p:spPr>
          <a:xfrm>
            <a:off x="7890600" y="2245848"/>
            <a:ext cx="360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ST0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D6124DE-FCD4-42DE-9EAE-6D6CCC8E926C}"/>
              </a:ext>
            </a:extLst>
          </p:cNvPr>
          <p:cNvSpPr/>
          <p:nvPr/>
        </p:nvSpPr>
        <p:spPr>
          <a:xfrm>
            <a:off x="8610600" y="2266410"/>
            <a:ext cx="2880000" cy="3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MMX0</a:t>
            </a:r>
          </a:p>
        </p:txBody>
      </p:sp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6B968203-9700-43B8-96F2-5BC575CF0320}"/>
              </a:ext>
            </a:extLst>
          </p:cNvPr>
          <p:cNvSpPr/>
          <p:nvPr/>
        </p:nvSpPr>
        <p:spPr>
          <a:xfrm rot="5400000">
            <a:off x="9837240" y="599184"/>
            <a:ext cx="426720" cy="2880000"/>
          </a:xfrm>
          <a:prstGeom prst="leftBrace">
            <a:avLst>
              <a:gd name="adj1" fmla="val 8333"/>
              <a:gd name="adj2" fmla="val 50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3DA36B-1C19-4EC6-AAB6-C78726589ACA}"/>
              </a:ext>
            </a:extLst>
          </p:cNvPr>
          <p:cNvSpPr txBox="1"/>
          <p:nvPr/>
        </p:nvSpPr>
        <p:spPr>
          <a:xfrm>
            <a:off x="9590377" y="15382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</a:t>
            </a:r>
            <a:r>
              <a:rPr lang="ru-RU" dirty="0"/>
              <a:t>бита</a:t>
            </a:r>
            <a:endParaRPr lang="en-US" dirty="0"/>
          </a:p>
        </p:txBody>
      </p:sp>
      <p:graphicFrame>
        <p:nvGraphicFramePr>
          <p:cNvPr id="16" name="Таблица 7">
            <a:extLst>
              <a:ext uri="{FF2B5EF4-FFF2-40B4-BE49-F238E27FC236}">
                <a16:creationId xmlns:a16="http://schemas.microsoft.com/office/drawing/2014/main" id="{0FE85601-4618-BC78-098B-1B191C920273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2659793"/>
          <a:ext cx="2880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837265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441643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05787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8375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5522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9618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7A905B54-6E72-1DCD-2D9F-EF4F16589DDE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3105593"/>
          <a:ext cx="2880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837265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4416435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graphicFrame>
        <p:nvGraphicFramePr>
          <p:cNvPr id="18" name="Таблица 7">
            <a:extLst>
              <a:ext uri="{FF2B5EF4-FFF2-40B4-BE49-F238E27FC236}">
                <a16:creationId xmlns:a16="http://schemas.microsoft.com/office/drawing/2014/main" id="{90C0004F-AB06-41C6-1B66-4DCAE7975040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3468265"/>
          <a:ext cx="2880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dword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dword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7DC641-7CA1-F846-4E3A-A50D78AB1055}"/>
              </a:ext>
            </a:extLst>
          </p:cNvPr>
          <p:cNvSpPr/>
          <p:nvPr/>
        </p:nvSpPr>
        <p:spPr>
          <a:xfrm>
            <a:off x="8610600" y="3830931"/>
            <a:ext cx="2880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qword</a:t>
            </a:r>
          </a:p>
        </p:txBody>
      </p:sp>
      <p:graphicFrame>
        <p:nvGraphicFramePr>
          <p:cNvPr id="20" name="Таблица 7">
            <a:extLst>
              <a:ext uri="{FF2B5EF4-FFF2-40B4-BE49-F238E27FC236}">
                <a16:creationId xmlns:a16="http://schemas.microsoft.com/office/drawing/2014/main" id="{48DF4B0F-BCEF-44DA-8A83-83822E2AB019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4206909"/>
          <a:ext cx="28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5834653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961079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40144"/>
                  </a:ext>
                </a:extLst>
              </a:tr>
            </a:tbl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765655-E2B8-4804-E947-1AF9F74879BC}"/>
              </a:ext>
            </a:extLst>
          </p:cNvPr>
          <p:cNvSpPr/>
          <p:nvPr/>
        </p:nvSpPr>
        <p:spPr>
          <a:xfrm>
            <a:off x="8610600" y="4597289"/>
            <a:ext cx="28800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double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CBC6889-B067-1DCF-24AD-40946A28FDAD}"/>
              </a:ext>
            </a:extLst>
          </p:cNvPr>
          <p:cNvCxnSpPr>
            <a:cxnSpLocks/>
          </p:cNvCxnSpPr>
          <p:nvPr/>
        </p:nvCxnSpPr>
        <p:spPr>
          <a:xfrm>
            <a:off x="900545" y="1794164"/>
            <a:ext cx="0" cy="45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7A87EA-75D8-3DCA-A6B4-8E3222B429FC}"/>
              </a:ext>
            </a:extLst>
          </p:cNvPr>
          <p:cNvSpPr txBox="1"/>
          <p:nvPr/>
        </p:nvSpPr>
        <p:spPr>
          <a:xfrm>
            <a:off x="1039090" y="1800835"/>
            <a:ext cx="656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1997 – MMX (Intel). </a:t>
            </a:r>
            <a:r>
              <a:rPr lang="ru-RU" dirty="0"/>
              <a:t>Векторные целочисленные операции в регистрах </a:t>
            </a:r>
            <a:r>
              <a:rPr lang="en-US" dirty="0"/>
              <a:t>FPU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6EF38-42BD-D49E-C0A7-A9D0953345F7}"/>
              </a:ext>
            </a:extLst>
          </p:cNvPr>
          <p:cNvSpPr txBox="1"/>
          <p:nvPr/>
        </p:nvSpPr>
        <p:spPr>
          <a:xfrm>
            <a:off x="1039090" y="3260891"/>
            <a:ext cx="602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</a:t>
            </a:r>
            <a:r>
              <a:rPr lang="ru-RU" dirty="0"/>
              <a:t>8</a:t>
            </a:r>
            <a:r>
              <a:rPr lang="en-US" dirty="0"/>
              <a:t> – </a:t>
            </a:r>
            <a:r>
              <a:rPr lang="ru-RU" dirty="0"/>
              <a:t>3</a:t>
            </a:r>
            <a:r>
              <a:rPr lang="en-US" dirty="0" err="1"/>
              <a:t>DNow</a:t>
            </a:r>
            <a:r>
              <a:rPr lang="en-US" dirty="0"/>
              <a:t> (AMD). </a:t>
            </a:r>
            <a:r>
              <a:rPr lang="ru-RU" dirty="0"/>
              <a:t>Векторные вещественные операции в регистрах </a:t>
            </a:r>
            <a:r>
              <a:rPr lang="en-US" dirty="0"/>
              <a:t>FPU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181FDC-7841-83D7-D132-AC50202F10E8}"/>
              </a:ext>
            </a:extLst>
          </p:cNvPr>
          <p:cNvSpPr txBox="1"/>
          <p:nvPr/>
        </p:nvSpPr>
        <p:spPr>
          <a:xfrm>
            <a:off x="1039089" y="4953541"/>
            <a:ext cx="602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</a:t>
            </a:r>
            <a:r>
              <a:rPr lang="ru-RU" dirty="0"/>
              <a:t>9</a:t>
            </a:r>
            <a:r>
              <a:rPr lang="en-US" dirty="0"/>
              <a:t> – SSE (Intel). </a:t>
            </a:r>
            <a:r>
              <a:rPr lang="ru-RU" dirty="0"/>
              <a:t>Векторные вещественные операции в новом наборе регистров (</a:t>
            </a:r>
            <a:r>
              <a:rPr lang="en-US" dirty="0"/>
              <a:t>XMM</a:t>
            </a:r>
            <a:r>
              <a:rPr lang="ru-RU" dirty="0"/>
              <a:t>0-7)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CE2D5FF-AA94-4215-B2C4-F92205392073}"/>
              </a:ext>
            </a:extLst>
          </p:cNvPr>
          <p:cNvSpPr/>
          <p:nvPr/>
        </p:nvSpPr>
        <p:spPr>
          <a:xfrm>
            <a:off x="5730600" y="5792711"/>
            <a:ext cx="5760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</p:spTree>
    <p:extLst>
      <p:ext uri="{BB962C8B-B14F-4D97-AF65-F5344CB8AC3E}">
        <p14:creationId xmlns:p14="http://schemas.microsoft.com/office/powerpoint/2010/main" val="67882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значения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ru-RU" sz="1600" dirty="0"/>
              <a:t>пример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79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Стандарт определяет также специальные значения</a:t>
            </a:r>
            <a:r>
              <a:rPr lang="en-US" sz="2000" dirty="0"/>
              <a:t>: </a:t>
            </a:r>
            <a:r>
              <a:rPr lang="en-US" sz="2000" dirty="0" err="1"/>
              <a:t>NaN</a:t>
            </a:r>
            <a:r>
              <a:rPr lang="ru-RU" sz="2000" dirty="0"/>
              <a:t> и</a:t>
            </a:r>
            <a:r>
              <a:rPr lang="en-US" sz="2000" dirty="0"/>
              <a:t> ± ∞.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 err="1"/>
              <a:t>NaN</a:t>
            </a:r>
            <a:r>
              <a:rPr lang="en-US" sz="2000" dirty="0"/>
              <a:t> (</a:t>
            </a:r>
            <a:r>
              <a:rPr lang="en-US" sz="2000" b="1" dirty="0"/>
              <a:t>N</a:t>
            </a:r>
            <a:r>
              <a:rPr lang="en-US" sz="2000" dirty="0"/>
              <a:t>ot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en-US" sz="2000" b="1" dirty="0"/>
              <a:t>N</a:t>
            </a:r>
            <a:r>
              <a:rPr lang="en-US" sz="2000" dirty="0"/>
              <a:t>umber) </a:t>
            </a:r>
            <a:r>
              <a:rPr lang="ru-RU" sz="2000" dirty="0"/>
              <a:t>– это результат запрещенной операции: деления на 0, ситуации неопределенности (0/0, </a:t>
            </a:r>
            <a:r>
              <a:rPr lang="en-US" sz="2000" dirty="0"/>
              <a:t>Inf/Inf, Inf*0</a:t>
            </a:r>
            <a:r>
              <a:rPr lang="ru-RU" sz="2000" dirty="0"/>
              <a:t>) и пр. Данное число не равно никакому другому числу, а результат любой операции над </a:t>
            </a:r>
            <a:r>
              <a:rPr lang="en-US" sz="2000" dirty="0" err="1"/>
              <a:t>NaN</a:t>
            </a:r>
            <a:r>
              <a:rPr lang="en-US" sz="2000" dirty="0"/>
              <a:t> </a:t>
            </a:r>
            <a:r>
              <a:rPr lang="ru-RU" sz="2000" dirty="0"/>
              <a:t>равен </a:t>
            </a:r>
            <a:r>
              <a:rPr lang="en-US" sz="2000" dirty="0" err="1"/>
              <a:t>NaN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Различают сигнальные </a:t>
            </a:r>
            <a:r>
              <a:rPr lang="en-US" sz="2000" dirty="0" err="1"/>
              <a:t>NaN</a:t>
            </a:r>
            <a:r>
              <a:rPr lang="en-US" sz="2000" dirty="0"/>
              <a:t> (</a:t>
            </a:r>
            <a:r>
              <a:rPr lang="en-US" sz="2000" b="1" dirty="0" err="1"/>
              <a:t>sNaN</a:t>
            </a:r>
            <a:r>
              <a:rPr lang="en-US" sz="2000" dirty="0"/>
              <a:t>)</a:t>
            </a:r>
            <a:r>
              <a:rPr lang="ru-RU" sz="2000" dirty="0"/>
              <a:t>, и </a:t>
            </a:r>
            <a:r>
              <a:rPr lang="en-US" sz="2000" dirty="0"/>
              <a:t>“</a:t>
            </a:r>
            <a:r>
              <a:rPr lang="ru-RU" sz="2000" dirty="0"/>
              <a:t>тихие</a:t>
            </a:r>
            <a:r>
              <a:rPr lang="en-US" sz="2000" dirty="0"/>
              <a:t>”</a:t>
            </a:r>
            <a:r>
              <a:rPr lang="ru-RU" sz="2000" dirty="0"/>
              <a:t> </a:t>
            </a:r>
            <a:r>
              <a:rPr lang="en-US" sz="2000" dirty="0" err="1"/>
              <a:t>NaN</a:t>
            </a:r>
            <a:r>
              <a:rPr lang="en-US" sz="2000" dirty="0"/>
              <a:t> (quiet </a:t>
            </a:r>
            <a:r>
              <a:rPr lang="en-US" sz="2000" dirty="0" err="1"/>
              <a:t>NaN</a:t>
            </a:r>
            <a:r>
              <a:rPr lang="en-US" sz="2000" dirty="0"/>
              <a:t>, </a:t>
            </a:r>
            <a:r>
              <a:rPr lang="en-US" sz="2000" b="1" dirty="0" err="1"/>
              <a:t>qNAN</a:t>
            </a:r>
            <a:r>
              <a:rPr lang="en-US" sz="2000" dirty="0"/>
              <a:t>). </a:t>
            </a:r>
            <a:r>
              <a:rPr lang="ru-RU" sz="2000" dirty="0"/>
              <a:t>Любое взаимодействие с сигнальным </a:t>
            </a:r>
            <a:r>
              <a:rPr lang="en-US" sz="2000" dirty="0" err="1"/>
              <a:t>NaN</a:t>
            </a:r>
            <a:r>
              <a:rPr lang="en-US" sz="2000" dirty="0"/>
              <a:t> </a:t>
            </a:r>
            <a:r>
              <a:rPr lang="ru-RU" sz="2000" dirty="0"/>
              <a:t>приводит к аппаратному исключению.</a:t>
            </a:r>
          </a:p>
          <a:p>
            <a:pPr marL="0" indent="0">
              <a:buNone/>
            </a:pPr>
            <a:r>
              <a:rPr lang="ru-RU" sz="2000" dirty="0"/>
              <a:t>Обычные числа делятся на нормализованные и </a:t>
            </a:r>
            <a:r>
              <a:rPr lang="ru-RU" sz="2000" dirty="0" err="1"/>
              <a:t>денормализованные</a:t>
            </a:r>
            <a:r>
              <a:rPr lang="ru-RU" sz="2000" dirty="0"/>
              <a:t>. Операции с </a:t>
            </a:r>
            <a:r>
              <a:rPr lang="ru-RU" sz="2000" dirty="0" err="1"/>
              <a:t>денормализованными</a:t>
            </a:r>
            <a:r>
              <a:rPr lang="ru-RU" sz="2000" dirty="0"/>
              <a:t> числами выполняются медленнее.</a:t>
            </a: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4E5F42D-25F8-4E79-8A8F-41BB2268F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77481"/>
              </p:ext>
            </p:extLst>
          </p:nvPr>
        </p:nvGraphicFramePr>
        <p:xfrm>
          <a:off x="7036171" y="1443561"/>
          <a:ext cx="4869676" cy="47690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6126">
                  <a:extLst>
                    <a:ext uri="{9D8B030D-6E8A-4147-A177-3AD203B41FA5}">
                      <a16:colId xmlns:a16="http://schemas.microsoft.com/office/drawing/2014/main" val="3410170993"/>
                    </a:ext>
                  </a:extLst>
                </a:gridCol>
                <a:gridCol w="1349338">
                  <a:extLst>
                    <a:ext uri="{9D8B030D-6E8A-4147-A177-3AD203B41FA5}">
                      <a16:colId xmlns:a16="http://schemas.microsoft.com/office/drawing/2014/main" val="190471125"/>
                    </a:ext>
                  </a:extLst>
                </a:gridCol>
                <a:gridCol w="1484212">
                  <a:extLst>
                    <a:ext uri="{9D8B030D-6E8A-4147-A177-3AD203B41FA5}">
                      <a16:colId xmlns:a16="http://schemas.microsoft.com/office/drawing/2014/main" val="1325712535"/>
                    </a:ext>
                  </a:extLst>
                </a:gridCol>
              </a:tblGrid>
              <a:tr h="38902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b="1" dirty="0">
                          <a:effectLst/>
                        </a:rPr>
                        <a:t>Тип числа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b="1" dirty="0">
                          <a:effectLst/>
                        </a:rPr>
                        <a:t>Экспонента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b="1" dirty="0">
                          <a:effectLst/>
                        </a:rPr>
                        <a:t>Мантисса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7888212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556238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Денормализованное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00…00</a:t>
                      </a:r>
                      <a:r>
                        <a:rPr lang="ru-RU" sz="1600" b="0" i="0" u="none" strike="noStrike" kern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00…01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11…11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1575137057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Нормализованное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00…01</a:t>
                      </a:r>
                      <a:r>
                        <a:rPr lang="ru-RU" sz="1600" b="0" i="0" u="none" strike="noStrike" kern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 </a:t>
                      </a:r>
                      <a:b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11…10</a:t>
                      </a:r>
                      <a:r>
                        <a:rPr lang="ru-RU" sz="1600" b="0" i="0" u="none" strike="noStrike" kern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00…00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11…11</a:t>
                      </a:r>
                      <a:r>
                        <a:rPr lang="ru-RU" sz="16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2494822050"/>
                  </a:ext>
                </a:extLst>
              </a:tr>
              <a:tr h="38902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Бесконечность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11…1</a:t>
                      </a: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6862262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</a:rPr>
                        <a:t>sNaN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11…1</a:t>
                      </a: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en-US" sz="1600" baseline="-250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baseline="-25000" dirty="0">
                          <a:effectLst/>
                        </a:rPr>
                        <a:t>…</a:t>
                      </a:r>
                      <a:br>
                        <a:rPr lang="en-US" sz="1600" baseline="-25000" dirty="0">
                          <a:effectLst/>
                        </a:rPr>
                      </a:br>
                      <a:r>
                        <a:rPr lang="ru-RU" sz="1600" baseline="-250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01…11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3207023"/>
                  </a:ext>
                </a:extLst>
              </a:tr>
              <a:tr h="79820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</a:rPr>
                        <a:t>qNaN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11…1</a:t>
                      </a: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…0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br>
                        <a:rPr lang="en-US" sz="1600" baseline="-25000" dirty="0">
                          <a:effectLst/>
                        </a:rPr>
                      </a:br>
                      <a:r>
                        <a:rPr lang="en-US" sz="1600" baseline="-25000" dirty="0">
                          <a:effectLst/>
                        </a:rPr>
                        <a:t>…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11…11</a:t>
                      </a:r>
                      <a:r>
                        <a:rPr lang="ru-RU" sz="1600" baseline="-250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279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8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  <a:r>
              <a:rPr lang="ru-RU" dirty="0"/>
              <a:t>-расширения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F6E74A-DB3C-4794-8D02-CC417EE5FB8A}"/>
              </a:ext>
            </a:extLst>
          </p:cNvPr>
          <p:cNvSpPr/>
          <p:nvPr/>
        </p:nvSpPr>
        <p:spPr>
          <a:xfrm>
            <a:off x="6223904" y="2931709"/>
            <a:ext cx="5760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graphicFrame>
        <p:nvGraphicFramePr>
          <p:cNvPr id="15" name="Таблица 11">
            <a:extLst>
              <a:ext uri="{FF2B5EF4-FFF2-40B4-BE49-F238E27FC236}">
                <a16:creationId xmlns:a16="http://schemas.microsoft.com/office/drawing/2014/main" id="{ACEBE029-1BC4-4FC1-B6C4-CA94A3AC691B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3369887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6" name="Таблица 11">
            <a:extLst>
              <a:ext uri="{FF2B5EF4-FFF2-40B4-BE49-F238E27FC236}">
                <a16:creationId xmlns:a16="http://schemas.microsoft.com/office/drawing/2014/main" id="{A3110051-2C09-4562-8461-B0E3CA0B6172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3786484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7846AC91-6818-0C9D-1B12-B37F08D02374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4185543"/>
          <a:ext cx="576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by</a:t>
                      </a:r>
                      <a:br>
                        <a:rPr lang="en-US" sz="1000" dirty="0"/>
                      </a:br>
                      <a:r>
                        <a:rPr lang="en-US" sz="1000" dirty="0" err="1"/>
                        <a:t>te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D856EE8F-57A3-9ACC-D73A-ED04B5F7958B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4632901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4" name="Таблица 11">
            <a:extLst>
              <a:ext uri="{FF2B5EF4-FFF2-40B4-BE49-F238E27FC236}">
                <a16:creationId xmlns:a16="http://schemas.microsoft.com/office/drawing/2014/main" id="{8286EC83-EF4C-F724-277D-A81CEEBF5639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5046777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dword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17" name="Таблица 11">
            <a:extLst>
              <a:ext uri="{FF2B5EF4-FFF2-40B4-BE49-F238E27FC236}">
                <a16:creationId xmlns:a16="http://schemas.microsoft.com/office/drawing/2014/main" id="{D1DBB1B6-25D7-E15D-E440-0BB39983CEED}"/>
              </a:ext>
            </a:extLst>
          </p:cNvPr>
          <p:cNvGraphicFramePr>
            <a:graphicFrameLocks noGrp="1"/>
          </p:cNvGraphicFramePr>
          <p:nvPr/>
        </p:nvGraphicFramePr>
        <p:xfrm>
          <a:off x="6223904" y="5460653"/>
          <a:ext cx="57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qword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BAF9CEF-AF8D-7B5F-26E8-A5BBAF9697C7}"/>
              </a:ext>
            </a:extLst>
          </p:cNvPr>
          <p:cNvSpPr/>
          <p:nvPr/>
        </p:nvSpPr>
        <p:spPr>
          <a:xfrm>
            <a:off x="463904" y="5939753"/>
            <a:ext cx="11520000" cy="37080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YMM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76B9DD4-7A10-3AD9-2246-89FCF41D4098}"/>
              </a:ext>
            </a:extLst>
          </p:cNvPr>
          <p:cNvCxnSpPr>
            <a:cxnSpLocks/>
          </p:cNvCxnSpPr>
          <p:nvPr/>
        </p:nvCxnSpPr>
        <p:spPr>
          <a:xfrm>
            <a:off x="561109" y="1147907"/>
            <a:ext cx="0" cy="45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5A1071-E530-8269-5B41-5C1249942BE4}"/>
              </a:ext>
            </a:extLst>
          </p:cNvPr>
          <p:cNvSpPr txBox="1"/>
          <p:nvPr/>
        </p:nvSpPr>
        <p:spPr>
          <a:xfrm>
            <a:off x="561109" y="1367522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</a:t>
            </a:r>
            <a:r>
              <a:rPr lang="ru-RU" dirty="0"/>
              <a:t>9</a:t>
            </a:r>
            <a:r>
              <a:rPr lang="en-US" dirty="0"/>
              <a:t> – SSE (Intel). </a:t>
            </a:r>
            <a:r>
              <a:rPr lang="ru-RU" dirty="0"/>
              <a:t>Векторные вещественные операции в новом наборе регистров (</a:t>
            </a:r>
            <a:r>
              <a:rPr lang="en-US" dirty="0"/>
              <a:t>XMM</a:t>
            </a:r>
            <a:r>
              <a:rPr lang="ru-RU" dirty="0"/>
              <a:t>0-7)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B84E5-CFBD-75AA-1101-BAD9F644B232}"/>
              </a:ext>
            </a:extLst>
          </p:cNvPr>
          <p:cNvSpPr txBox="1"/>
          <p:nvPr/>
        </p:nvSpPr>
        <p:spPr>
          <a:xfrm>
            <a:off x="561109" y="2083768"/>
            <a:ext cx="574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2003 –  (AMD)</a:t>
            </a:r>
            <a:r>
              <a:rPr lang="ru-RU" dirty="0"/>
              <a:t>Удвоение набора </a:t>
            </a:r>
            <a:r>
              <a:rPr lang="en-US" dirty="0"/>
              <a:t>XMM</a:t>
            </a:r>
            <a:r>
              <a:rPr lang="ru-RU" dirty="0"/>
              <a:t>-регистров с 8 до 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5B3A-3430-4C69-E043-693F2C8566EE}"/>
              </a:ext>
            </a:extLst>
          </p:cNvPr>
          <p:cNvSpPr txBox="1"/>
          <p:nvPr/>
        </p:nvSpPr>
        <p:spPr>
          <a:xfrm>
            <a:off x="561110" y="2646918"/>
            <a:ext cx="541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– AVX (Intel). </a:t>
            </a:r>
            <a:r>
              <a:rPr lang="ru-RU" dirty="0"/>
              <a:t>Расширение регистров </a:t>
            </a:r>
            <a:br>
              <a:rPr lang="ru-RU" dirty="0"/>
            </a:br>
            <a:r>
              <a:rPr lang="ru-RU" dirty="0"/>
              <a:t>с 128 до 256 бит (</a:t>
            </a:r>
            <a:r>
              <a:rPr lang="en-US" dirty="0"/>
              <a:t>XMM-&gt;YMM</a:t>
            </a:r>
            <a:r>
              <a:rPr lang="ru-R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900E69-8AE3-65D0-B18E-F8823E21454B}"/>
              </a:ext>
            </a:extLst>
          </p:cNvPr>
          <p:cNvSpPr txBox="1"/>
          <p:nvPr/>
        </p:nvSpPr>
        <p:spPr>
          <a:xfrm>
            <a:off x="609601" y="4526877"/>
            <a:ext cx="541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 – AVX-512 (Intel). </a:t>
            </a:r>
            <a:r>
              <a:rPr lang="ru-RU" dirty="0"/>
              <a:t>Расширение регистров </a:t>
            </a:r>
            <a:br>
              <a:rPr lang="ru-RU" dirty="0"/>
            </a:br>
            <a:r>
              <a:rPr lang="ru-RU" dirty="0"/>
              <a:t>с </a:t>
            </a:r>
            <a:r>
              <a:rPr lang="en-US" dirty="0"/>
              <a:t>256</a:t>
            </a:r>
            <a:r>
              <a:rPr lang="ru-RU" dirty="0"/>
              <a:t> до </a:t>
            </a:r>
            <a:r>
              <a:rPr lang="en-US" dirty="0"/>
              <a:t>512</a:t>
            </a:r>
            <a:r>
              <a:rPr lang="ru-RU" dirty="0"/>
              <a:t> бит (</a:t>
            </a:r>
            <a:r>
              <a:rPr lang="en-US" dirty="0"/>
              <a:t>YMM-&gt;ZMM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удвоение количества регистров</a:t>
            </a:r>
          </a:p>
        </p:txBody>
      </p:sp>
    </p:spTree>
    <p:extLst>
      <p:ext uri="{BB962C8B-B14F-4D97-AF65-F5344CB8AC3E}">
        <p14:creationId xmlns:p14="http://schemas.microsoft.com/office/powerpoint/2010/main" val="4179807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63C7E2B-796C-47E7-27F8-3AB31B5AA7E0}"/>
              </a:ext>
            </a:extLst>
          </p:cNvPr>
          <p:cNvGraphicFramePr>
            <a:graphicFrameLocks/>
          </p:cNvGraphicFramePr>
          <p:nvPr/>
        </p:nvGraphicFramePr>
        <p:xfrm>
          <a:off x="2088300" y="1627214"/>
          <a:ext cx="8343900" cy="4665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004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</a:t>
            </a:r>
            <a:r>
              <a:rPr lang="en-US" dirty="0"/>
              <a:t>SSE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8117"/>
            <a:ext cx="1039876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Инструкции </a:t>
            </a:r>
            <a:r>
              <a:rPr lang="en-US" sz="2000" dirty="0"/>
              <a:t>SSE </a:t>
            </a:r>
            <a:r>
              <a:rPr lang="ru-RU" sz="2000" dirty="0"/>
              <a:t>используют обычный </a:t>
            </a:r>
            <a:r>
              <a:rPr lang="ru-RU" sz="2000" dirty="0" err="1"/>
              <a:t>двухоперандных</a:t>
            </a:r>
            <a:r>
              <a:rPr lang="ru-RU" sz="2000" dirty="0"/>
              <a:t> синтаксис </a:t>
            </a:r>
            <a:r>
              <a:rPr lang="en-US" sz="2000" dirty="0"/>
              <a:t>(a+=b)</a:t>
            </a: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из скалярного поднабора имеют </a:t>
            </a:r>
            <a:r>
              <a:rPr lang="ru-RU" sz="2000" b="1" dirty="0"/>
              <a:t>суффикс</a:t>
            </a:r>
            <a:r>
              <a:rPr lang="ru-RU" sz="2000" dirty="0"/>
              <a:t> </a:t>
            </a:r>
            <a:r>
              <a:rPr lang="en-US" sz="2000" b="1" dirty="0"/>
              <a:t>s* </a:t>
            </a:r>
            <a:r>
              <a:rPr lang="en-US" sz="2000" dirty="0"/>
              <a:t>(</a:t>
            </a:r>
            <a:r>
              <a:rPr lang="en-US" sz="2000" b="1" dirty="0"/>
              <a:t>s</a:t>
            </a:r>
            <a:r>
              <a:rPr lang="en-US" sz="2000" dirty="0"/>
              <a:t>calar): 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MOV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D, 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SUB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Векторные </a:t>
            </a:r>
            <a:r>
              <a:rPr lang="ru-RU" sz="2000" i="1" dirty="0"/>
              <a:t>вещественные</a:t>
            </a:r>
            <a:r>
              <a:rPr lang="ru-RU" sz="2000" dirty="0"/>
              <a:t> инструкции имеют </a:t>
            </a:r>
            <a:r>
              <a:rPr lang="ru-RU" sz="2000" b="1" dirty="0"/>
              <a:t>суффикс</a:t>
            </a:r>
            <a:r>
              <a:rPr lang="ru-RU" sz="2000" dirty="0"/>
              <a:t> </a:t>
            </a:r>
            <a:r>
              <a:rPr lang="en-US" sz="2000" b="1" dirty="0"/>
              <a:t>p*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en-US" sz="2000" b="1" dirty="0"/>
              <a:t>p</a:t>
            </a:r>
            <a:r>
              <a:rPr lang="en-US" sz="2000" dirty="0"/>
              <a:t>acked</a:t>
            </a:r>
            <a:r>
              <a:rPr lang="ru-RU" sz="2000" dirty="0"/>
              <a:t>)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MOVU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D, 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S, SUBPD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/>
              <a:t>Векторные </a:t>
            </a:r>
            <a:r>
              <a:rPr lang="ru-RU" sz="2000" i="1" dirty="0"/>
              <a:t>целочисленные </a:t>
            </a:r>
            <a:r>
              <a:rPr lang="ru-RU" sz="2000" dirty="0"/>
              <a:t>инструкции имеют </a:t>
            </a:r>
            <a:r>
              <a:rPr lang="ru-RU" sz="2000" b="1" dirty="0"/>
              <a:t>префикс</a:t>
            </a:r>
            <a:r>
              <a:rPr lang="ru-RU" sz="2000" dirty="0"/>
              <a:t> </a:t>
            </a:r>
            <a:r>
              <a:rPr lang="en-US" sz="2000" b="1" dirty="0"/>
              <a:t>p*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en-US" sz="2000" b="1" dirty="0"/>
              <a:t>p</a:t>
            </a:r>
            <a:r>
              <a:rPr lang="en-US" sz="2000" dirty="0"/>
              <a:t>acked</a:t>
            </a:r>
            <a:r>
              <a:rPr lang="ru-RU" sz="2000" dirty="0"/>
              <a:t>)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ru-RU" sz="20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ADDB,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SUBW,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SIGND,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0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23305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чтения/записи </a:t>
            </a:r>
            <a:r>
              <a:rPr lang="ru-RU" sz="2000" u="sng" dirty="0"/>
              <a:t>всего</a:t>
            </a:r>
            <a:r>
              <a:rPr lang="ru-RU" sz="2000" dirty="0"/>
              <a:t> </a:t>
            </a:r>
            <a:r>
              <a:rPr lang="en-US" sz="2000" dirty="0"/>
              <a:t>XMM </a:t>
            </a:r>
            <a:r>
              <a:rPr lang="ru-RU" sz="2000" dirty="0"/>
              <a:t>регистра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Если данные в памяти выровнены по границе 16 байт (т.е.  адрес делится на 16), то для чтения/записи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/>
              <a:t>. Иначе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/>
              <a:t>. Использование неверной инструкции может привести к аппаратному исключению.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чтения/записи отдельных элементов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pinsr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.</a:t>
            </a:r>
            <a:r>
              <a:rPr lang="ru-RU" sz="2000" dirty="0"/>
              <a:t> Данные инструкции являются </a:t>
            </a:r>
            <a:r>
              <a:rPr lang="ru-RU" sz="2000" i="1" dirty="0" err="1"/>
              <a:t>трехоперандными</a:t>
            </a:r>
            <a:r>
              <a:rPr lang="ru-RU" sz="2000" dirty="0"/>
              <a:t>. Первый операнд является приемником, второй – источником, третий – индексом элемента.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FD1DE-D547-4C52-8768-80319AD1F3AA}"/>
              </a:ext>
            </a:extLst>
          </p:cNvPr>
          <p:cNvSpPr txBox="1"/>
          <p:nvPr/>
        </p:nvSpPr>
        <p:spPr>
          <a:xfrm>
            <a:off x="7481011" y="1825625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xmm1, 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xmm1, xmm0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pextr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al, xmm15, 15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pinsr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xmm10, 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], 7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pextr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xmm5, 3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pinsr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xmm0,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092E969F-F700-45CB-BF1F-1DA1D457EB9F}"/>
              </a:ext>
            </a:extLst>
          </p:cNvPr>
          <p:cNvGraphicFramePr>
            <a:graphicFrameLocks noGrp="1"/>
          </p:cNvGraphicFramePr>
          <p:nvPr/>
        </p:nvGraphicFramePr>
        <p:xfrm>
          <a:off x="7574890" y="5094264"/>
          <a:ext cx="2688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84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672084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672084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672084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ACFBEDE7-F4DF-458C-BE8F-39D8654043A9}"/>
              </a:ext>
            </a:extLst>
          </p:cNvPr>
          <p:cNvGraphicFramePr>
            <a:graphicFrameLocks noGrp="1"/>
          </p:cNvGraphicFramePr>
          <p:nvPr/>
        </p:nvGraphicFramePr>
        <p:xfrm>
          <a:off x="8246974" y="5998555"/>
          <a:ext cx="67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84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41184C-E28E-46E0-B573-C00599A1B736}"/>
              </a:ext>
            </a:extLst>
          </p:cNvPr>
          <p:cNvCxnSpPr>
            <a:cxnSpLocks/>
          </p:cNvCxnSpPr>
          <p:nvPr/>
        </p:nvCxnSpPr>
        <p:spPr>
          <a:xfrm>
            <a:off x="8610600" y="5465104"/>
            <a:ext cx="0" cy="51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DA9CF3-EA52-4A91-9467-3234F1CC7130}"/>
              </a:ext>
            </a:extLst>
          </p:cNvPr>
          <p:cNvSpPr txBox="1"/>
          <p:nvPr/>
        </p:nvSpPr>
        <p:spPr>
          <a:xfrm>
            <a:off x="9098279" y="5606873"/>
            <a:ext cx="2935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PEXTRD EAX, XMM1,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F9164-3AFA-4F81-A84B-1CA8CD59CE06}"/>
              </a:ext>
            </a:extLst>
          </p:cNvPr>
          <p:cNvSpPr txBox="1"/>
          <p:nvPr/>
        </p:nvSpPr>
        <p:spPr>
          <a:xfrm>
            <a:off x="10279380" y="5114638"/>
            <a:ext cx="94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ru-R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D3519-EED8-4D5D-B6C7-E8AA205257E8}"/>
              </a:ext>
            </a:extLst>
          </p:cNvPr>
          <p:cNvSpPr txBox="1"/>
          <p:nvPr/>
        </p:nvSpPr>
        <p:spPr>
          <a:xfrm>
            <a:off x="8896045" y="5999309"/>
            <a:ext cx="94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5789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Таблица 11">
            <a:extLst>
              <a:ext uri="{FF2B5EF4-FFF2-40B4-BE49-F238E27FC236}">
                <a16:creationId xmlns:a16="http://schemas.microsoft.com/office/drawing/2014/main" id="{2A16F22B-9107-1633-32BF-E829F0D9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88035"/>
              </p:ext>
            </p:extLst>
          </p:nvPr>
        </p:nvGraphicFramePr>
        <p:xfrm>
          <a:off x="5201837" y="5624830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CA38B-9B89-38DA-128F-FE9053AB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Переупорядочение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87B8E-3F69-8607-4DE3-0F9B9FDC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76" y="1749287"/>
            <a:ext cx="5841206" cy="4743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Переупорядочение байтов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pshufb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xmm-dest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xmm-idx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Переупорядочение </a:t>
            </a:r>
            <a:r>
              <a:rPr lang="en-US" sz="2000" dirty="0"/>
              <a:t>DWORD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pshufd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&gt;,&lt;number&gt;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Побайтовый сдвиг </a:t>
            </a:r>
            <a:r>
              <a:rPr lang="en-US" sz="2000" dirty="0"/>
              <a:t>XMM-</a:t>
            </a:r>
            <a:r>
              <a:rPr lang="ru-RU" sz="2000" dirty="0"/>
              <a:t>регистра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psrldq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pslldq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&lt;number&gt;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938DA-4473-5BC1-E6ED-1FEB48BD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Таблица 11">
            <a:extLst>
              <a:ext uri="{FF2B5EF4-FFF2-40B4-BE49-F238E27FC236}">
                <a16:creationId xmlns:a16="http://schemas.microsoft.com/office/drawing/2014/main" id="{A723E053-3183-3CD8-E31B-2D5652904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7998"/>
              </p:ext>
            </p:extLst>
          </p:nvPr>
        </p:nvGraphicFramePr>
        <p:xfrm>
          <a:off x="5201837" y="1791491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F311E144-AA33-6BDD-90EB-C757D1BB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18327"/>
              </p:ext>
            </p:extLst>
          </p:nvPr>
        </p:nvGraphicFramePr>
        <p:xfrm>
          <a:off x="8754662" y="1791491"/>
          <a:ext cx="3359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20" name="Таблица 11">
            <a:extLst>
              <a:ext uri="{FF2B5EF4-FFF2-40B4-BE49-F238E27FC236}">
                <a16:creationId xmlns:a16="http://schemas.microsoft.com/office/drawing/2014/main" id="{739AF126-E44C-BA39-0533-769BF8F43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34872"/>
              </p:ext>
            </p:extLst>
          </p:nvPr>
        </p:nvGraphicFramePr>
        <p:xfrm>
          <a:off x="5201837" y="2436806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05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730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2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276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90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657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51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247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364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097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161403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953071250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15AF677-FA9A-6C80-B9C9-0A0D237E8B3B}"/>
              </a:ext>
            </a:extLst>
          </p:cNvPr>
          <p:cNvCxnSpPr>
            <a:cxnSpLocks/>
          </p:cNvCxnSpPr>
          <p:nvPr/>
        </p:nvCxnSpPr>
        <p:spPr>
          <a:xfrm>
            <a:off x="8451056" y="2157251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1EDA74A-1E53-7B4A-55F7-86273CCAF792}"/>
              </a:ext>
            </a:extLst>
          </p:cNvPr>
          <p:cNvCxnSpPr>
            <a:cxnSpLocks/>
          </p:cNvCxnSpPr>
          <p:nvPr/>
        </p:nvCxnSpPr>
        <p:spPr>
          <a:xfrm>
            <a:off x="8001000" y="2157251"/>
            <a:ext cx="221456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BF465E6-0C35-FEF7-CDF8-68C537779300}"/>
              </a:ext>
            </a:extLst>
          </p:cNvPr>
          <p:cNvCxnSpPr>
            <a:cxnSpLocks/>
          </p:cNvCxnSpPr>
          <p:nvPr/>
        </p:nvCxnSpPr>
        <p:spPr>
          <a:xfrm>
            <a:off x="7606306" y="2157251"/>
            <a:ext cx="39469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EECE4E-119D-4AFF-4B6F-26898D824208}"/>
              </a:ext>
            </a:extLst>
          </p:cNvPr>
          <p:cNvCxnSpPr>
            <a:cxnSpLocks/>
          </p:cNvCxnSpPr>
          <p:nvPr/>
        </p:nvCxnSpPr>
        <p:spPr>
          <a:xfrm>
            <a:off x="7187712" y="2157251"/>
            <a:ext cx="598976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ACE2612-A8BE-FC1E-4F23-48EA49AD5932}"/>
              </a:ext>
            </a:extLst>
          </p:cNvPr>
          <p:cNvCxnSpPr>
            <a:cxnSpLocks/>
          </p:cNvCxnSpPr>
          <p:nvPr/>
        </p:nvCxnSpPr>
        <p:spPr>
          <a:xfrm>
            <a:off x="6750173" y="2157251"/>
            <a:ext cx="856133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65655BC-1718-8433-3C46-307CE22275B6}"/>
              </a:ext>
            </a:extLst>
          </p:cNvPr>
          <p:cNvCxnSpPr>
            <a:cxnSpLocks/>
          </p:cNvCxnSpPr>
          <p:nvPr/>
        </p:nvCxnSpPr>
        <p:spPr>
          <a:xfrm>
            <a:off x="6336506" y="2157251"/>
            <a:ext cx="1057275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CF2D933-344A-49B6-1D73-0899502A5344}"/>
              </a:ext>
            </a:extLst>
          </p:cNvPr>
          <p:cNvCxnSpPr>
            <a:cxnSpLocks/>
          </p:cNvCxnSpPr>
          <p:nvPr/>
        </p:nvCxnSpPr>
        <p:spPr>
          <a:xfrm>
            <a:off x="5929313" y="2157251"/>
            <a:ext cx="124503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DA79E1B-E6A6-8CB8-13FC-F7E5C6AD0BA1}"/>
              </a:ext>
            </a:extLst>
          </p:cNvPr>
          <p:cNvCxnSpPr>
            <a:cxnSpLocks/>
          </p:cNvCxnSpPr>
          <p:nvPr/>
        </p:nvCxnSpPr>
        <p:spPr>
          <a:xfrm>
            <a:off x="5499635" y="2157251"/>
            <a:ext cx="1507695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B3D68BB-9A38-624C-CDDF-1B48C8402953}"/>
              </a:ext>
            </a:extLst>
          </p:cNvPr>
          <p:cNvCxnSpPr>
            <a:cxnSpLocks/>
          </p:cNvCxnSpPr>
          <p:nvPr/>
        </p:nvCxnSpPr>
        <p:spPr>
          <a:xfrm flipH="1">
            <a:off x="6750173" y="2157251"/>
            <a:ext cx="1472283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6AFA43A-5E5F-C976-410B-AED6C0363C0E}"/>
              </a:ext>
            </a:extLst>
          </p:cNvPr>
          <p:cNvCxnSpPr>
            <a:cxnSpLocks/>
          </p:cNvCxnSpPr>
          <p:nvPr/>
        </p:nvCxnSpPr>
        <p:spPr>
          <a:xfrm flipH="1">
            <a:off x="6534884" y="2157251"/>
            <a:ext cx="126609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84E247CE-C8FE-AF0B-DE54-913869F14EF8}"/>
              </a:ext>
            </a:extLst>
          </p:cNvPr>
          <p:cNvCxnSpPr>
            <a:cxnSpLocks/>
          </p:cNvCxnSpPr>
          <p:nvPr/>
        </p:nvCxnSpPr>
        <p:spPr>
          <a:xfrm flipH="1">
            <a:off x="6336506" y="2157251"/>
            <a:ext cx="104834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F0187EC-93C8-A25C-E654-92C151DCFE1E}"/>
              </a:ext>
            </a:extLst>
          </p:cNvPr>
          <p:cNvCxnSpPr>
            <a:cxnSpLocks/>
          </p:cNvCxnSpPr>
          <p:nvPr/>
        </p:nvCxnSpPr>
        <p:spPr>
          <a:xfrm flipH="1">
            <a:off x="6115050" y="2157251"/>
            <a:ext cx="851238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DA79CAF-9AF3-E038-A787-4A11F6B31A6C}"/>
              </a:ext>
            </a:extLst>
          </p:cNvPr>
          <p:cNvCxnSpPr>
            <a:cxnSpLocks/>
          </p:cNvCxnSpPr>
          <p:nvPr/>
        </p:nvCxnSpPr>
        <p:spPr>
          <a:xfrm flipH="1">
            <a:off x="5915027" y="2157251"/>
            <a:ext cx="641789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1B19580-7067-C0ED-F3EC-3AE25C12F488}"/>
              </a:ext>
            </a:extLst>
          </p:cNvPr>
          <p:cNvCxnSpPr>
            <a:cxnSpLocks/>
          </p:cNvCxnSpPr>
          <p:nvPr/>
        </p:nvCxnSpPr>
        <p:spPr>
          <a:xfrm flipH="1">
            <a:off x="5716788" y="2157251"/>
            <a:ext cx="426361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6E14609-B662-A654-EBE1-02EEEEAC3ABF}"/>
              </a:ext>
            </a:extLst>
          </p:cNvPr>
          <p:cNvCxnSpPr>
            <a:cxnSpLocks/>
          </p:cNvCxnSpPr>
          <p:nvPr/>
        </p:nvCxnSpPr>
        <p:spPr>
          <a:xfrm flipH="1">
            <a:off x="5494151" y="2157251"/>
            <a:ext cx="227519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E1646EF1-3C4F-21C4-3AC2-1CD3AAE7BAC6}"/>
              </a:ext>
            </a:extLst>
          </p:cNvPr>
          <p:cNvCxnSpPr>
            <a:cxnSpLocks/>
          </p:cNvCxnSpPr>
          <p:nvPr/>
        </p:nvCxnSpPr>
        <p:spPr>
          <a:xfrm>
            <a:off x="5306278" y="2157251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1B5193-1A5B-83D6-EFFE-765B971EB3E1}"/>
              </a:ext>
            </a:extLst>
          </p:cNvPr>
          <p:cNvSpPr txBox="1"/>
          <p:nvPr/>
        </p:nvSpPr>
        <p:spPr>
          <a:xfrm>
            <a:off x="7393781" y="1290949"/>
            <a:ext cx="298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hufb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xmm0, xmm1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B96DE0-D3C1-3AB2-9BD5-2953223709F2}"/>
              </a:ext>
            </a:extLst>
          </p:cNvPr>
          <p:cNvSpPr txBox="1"/>
          <p:nvPr/>
        </p:nvSpPr>
        <p:spPr>
          <a:xfrm>
            <a:off x="6468322" y="1493121"/>
            <a:ext cx="93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5C011-2A6B-643A-6703-F7A28DD82F4D}"/>
              </a:ext>
            </a:extLst>
          </p:cNvPr>
          <p:cNvSpPr txBox="1"/>
          <p:nvPr/>
        </p:nvSpPr>
        <p:spPr>
          <a:xfrm>
            <a:off x="10101530" y="1486037"/>
            <a:ext cx="93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ru-RU" dirty="0"/>
          </a:p>
        </p:txBody>
      </p:sp>
      <p:graphicFrame>
        <p:nvGraphicFramePr>
          <p:cNvPr id="76" name="Таблица 11">
            <a:extLst>
              <a:ext uri="{FF2B5EF4-FFF2-40B4-BE49-F238E27FC236}">
                <a16:creationId xmlns:a16="http://schemas.microsoft.com/office/drawing/2014/main" id="{68F0A94A-1594-71AC-105B-185441873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84948"/>
              </p:ext>
            </p:extLst>
          </p:nvPr>
        </p:nvGraphicFramePr>
        <p:xfrm>
          <a:off x="5201837" y="3684356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9867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77" name="Таблица 11">
            <a:extLst>
              <a:ext uri="{FF2B5EF4-FFF2-40B4-BE49-F238E27FC236}">
                <a16:creationId xmlns:a16="http://schemas.microsoft.com/office/drawing/2014/main" id="{AD7FC5A6-F307-3913-01E1-B3C4FDF97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49783"/>
              </p:ext>
            </p:extLst>
          </p:nvPr>
        </p:nvGraphicFramePr>
        <p:xfrm>
          <a:off x="5201837" y="4378565"/>
          <a:ext cx="3359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9867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839867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37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7B6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375759BA-6840-A3B9-4E6A-F815AB44BC08}"/>
              </a:ext>
            </a:extLst>
          </p:cNvPr>
          <p:cNvSpPr txBox="1"/>
          <p:nvPr/>
        </p:nvSpPr>
        <p:spPr>
          <a:xfrm>
            <a:off x="6933559" y="3299917"/>
            <a:ext cx="4463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xmm0,xmm0,0xE8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A6612F-5131-D0D6-3677-A21F9A988C40}"/>
              </a:ext>
            </a:extLst>
          </p:cNvPr>
          <p:cNvSpPr txBox="1"/>
          <p:nvPr/>
        </p:nvSpPr>
        <p:spPr>
          <a:xfrm>
            <a:off x="9334168" y="3684356"/>
            <a:ext cx="244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0xE8 =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ru-RU" dirty="0">
              <a:highlight>
                <a:srgbClr val="008080"/>
              </a:highlight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F0E4EA2-3860-8911-E65A-5A8686980957}"/>
              </a:ext>
            </a:extLst>
          </p:cNvPr>
          <p:cNvCxnSpPr/>
          <p:nvPr/>
        </p:nvCxnSpPr>
        <p:spPr>
          <a:xfrm>
            <a:off x="8111728" y="4050116"/>
            <a:ext cx="0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7AF2682-E9E3-F8E7-AC6F-C3940ADE15C2}"/>
              </a:ext>
            </a:extLst>
          </p:cNvPr>
          <p:cNvCxnSpPr>
            <a:cxnSpLocks/>
          </p:cNvCxnSpPr>
          <p:nvPr/>
        </p:nvCxnSpPr>
        <p:spPr>
          <a:xfrm flipH="1">
            <a:off x="6463307" y="4035828"/>
            <a:ext cx="796308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E8F128B-0242-402D-C0F3-6E63E3F86402}"/>
              </a:ext>
            </a:extLst>
          </p:cNvPr>
          <p:cNvCxnSpPr/>
          <p:nvPr/>
        </p:nvCxnSpPr>
        <p:spPr>
          <a:xfrm>
            <a:off x="5607910" y="4050116"/>
            <a:ext cx="0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CC0FB48E-9C9E-7F43-A2B0-3662457B78BE}"/>
              </a:ext>
            </a:extLst>
          </p:cNvPr>
          <p:cNvCxnSpPr/>
          <p:nvPr/>
        </p:nvCxnSpPr>
        <p:spPr>
          <a:xfrm>
            <a:off x="6463307" y="4035828"/>
            <a:ext cx="844749" cy="32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812004B-C50D-4708-EFBC-EFF94F63E472}"/>
              </a:ext>
            </a:extLst>
          </p:cNvPr>
          <p:cNvSpPr txBox="1"/>
          <p:nvPr/>
        </p:nvSpPr>
        <p:spPr>
          <a:xfrm>
            <a:off x="5647878" y="5322668"/>
            <a:ext cx="2414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xmm11, 3</a:t>
            </a: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BBA6DB5A-2579-C1DF-5290-EE08A8B1DC1A}"/>
              </a:ext>
            </a:extLst>
          </p:cNvPr>
          <p:cNvCxnSpPr>
            <a:cxnSpLocks/>
          </p:cNvCxnSpPr>
          <p:nvPr/>
        </p:nvCxnSpPr>
        <p:spPr>
          <a:xfrm>
            <a:off x="5245676" y="5807710"/>
            <a:ext cx="3258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62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pmovzx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используются для преобразования типов.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>
                <a:cs typeface="Courier New" panose="02070309020205020404" pitchFamily="49" charset="0"/>
              </a:rPr>
              <a:t> проводят преобразования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int&lt;-&gt;float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int&lt;-&gt;double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br>
              <a:rPr lang="ru-RU" sz="2000" dirty="0">
                <a:cs typeface="Courier New" panose="020703090202050204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float&lt;-&gt;double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pmovzx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2000" dirty="0">
                <a:cs typeface="Courier New" panose="02070309020205020404" pitchFamily="49" charset="0"/>
              </a:rPr>
              <a:t> используются для расширения целочисленных типов.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Если число элементов в регистре после преобразования меньше, чем до преобразования, то преобразуются </a:t>
            </a:r>
            <a:r>
              <a:rPr lang="ru-RU" sz="2000" i="1" dirty="0">
                <a:cs typeface="Courier New" panose="02070309020205020404" pitchFamily="49" charset="0"/>
              </a:rPr>
              <a:t>только младшие элементы</a:t>
            </a:r>
            <a:r>
              <a:rPr lang="ru-RU" sz="20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FD1DE-D547-4C52-8768-80319AD1F3AA}"/>
              </a:ext>
            </a:extLst>
          </p:cNvPr>
          <p:cNvSpPr txBox="1"/>
          <p:nvPr/>
        </p:nvSpPr>
        <p:spPr>
          <a:xfrm>
            <a:off x="7183120" y="1612265"/>
            <a:ext cx="4261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cvtdq2ps xmm0, xmm1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cvtdq2pd xmm1, xmm2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pmovsxbw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xmm1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pmovzxwd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xmm1, xmm2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pmovsxdq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xmm2, xmm3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991A0ED5-3A81-4B8A-804D-435EF6FCE973}"/>
              </a:ext>
            </a:extLst>
          </p:cNvPr>
          <p:cNvGraphicFramePr>
            <a:graphicFrameLocks noGrp="1"/>
          </p:cNvGraphicFramePr>
          <p:nvPr/>
        </p:nvGraphicFramePr>
        <p:xfrm>
          <a:off x="7924799" y="4288413"/>
          <a:ext cx="2715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73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636749777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53124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E7CEA66F-05B0-4C07-BEC6-AE07D5433600}"/>
              </a:ext>
            </a:extLst>
          </p:cNvPr>
          <p:cNvGraphicFramePr>
            <a:graphicFrameLocks noGrp="1"/>
          </p:cNvGraphicFramePr>
          <p:nvPr/>
        </p:nvGraphicFramePr>
        <p:xfrm>
          <a:off x="7924797" y="5710397"/>
          <a:ext cx="27154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7">
                  <a:extLst>
                    <a:ext uri="{9D8B030D-6E8A-4147-A177-3AD203B41FA5}">
                      <a16:colId xmlns:a16="http://schemas.microsoft.com/office/drawing/2014/main" val="3462359910"/>
                    </a:ext>
                  </a:extLst>
                </a:gridCol>
                <a:gridCol w="1357747">
                  <a:extLst>
                    <a:ext uri="{9D8B030D-6E8A-4147-A177-3AD203B41FA5}">
                      <a16:colId xmlns:a16="http://schemas.microsoft.com/office/drawing/2014/main" val="118579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74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C031A4-93B9-4835-824A-85ACA91D7865}"/>
              </a:ext>
            </a:extLst>
          </p:cNvPr>
          <p:cNvSpPr txBox="1"/>
          <p:nvPr/>
        </p:nvSpPr>
        <p:spPr>
          <a:xfrm>
            <a:off x="6494495" y="4737777"/>
            <a:ext cx="284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cvtps2pd xmm1, xmm1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B813CBD-CCD5-48C6-A86E-819D339B1B47}"/>
              </a:ext>
            </a:extLst>
          </p:cNvPr>
          <p:cNvCxnSpPr/>
          <p:nvPr/>
        </p:nvCxnSpPr>
        <p:spPr>
          <a:xfrm flipH="1">
            <a:off x="8610600" y="4659253"/>
            <a:ext cx="1021773" cy="97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252815-7DC6-401A-9E88-AE8DF527033C}"/>
              </a:ext>
            </a:extLst>
          </p:cNvPr>
          <p:cNvCxnSpPr>
            <a:cxnSpLocks/>
          </p:cNvCxnSpPr>
          <p:nvPr/>
        </p:nvCxnSpPr>
        <p:spPr>
          <a:xfrm flipH="1">
            <a:off x="10068791" y="4659253"/>
            <a:ext cx="173179" cy="97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484"/>
            <a:ext cx="1101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Набор </a:t>
            </a:r>
            <a:r>
              <a:rPr lang="en-US" sz="2000" dirty="0"/>
              <a:t>AVX </a:t>
            </a:r>
            <a:r>
              <a:rPr lang="ru-RU" sz="2000" dirty="0"/>
              <a:t>принес </a:t>
            </a:r>
            <a:r>
              <a:rPr lang="en-US" sz="2000" dirty="0"/>
              <a:t>3</a:t>
            </a:r>
            <a:r>
              <a:rPr lang="ru-RU" sz="2000" dirty="0"/>
              <a:t> главных новшества – </a:t>
            </a:r>
            <a:r>
              <a:rPr lang="ru-RU" sz="2000" b="1" dirty="0"/>
              <a:t>расширенные векторные регистры</a:t>
            </a:r>
            <a:r>
              <a:rPr lang="ru-RU" sz="2000" dirty="0"/>
              <a:t>, новый </a:t>
            </a:r>
            <a:r>
              <a:rPr lang="ru-RU" sz="2000" b="1" dirty="0" err="1"/>
              <a:t>трехоперандный</a:t>
            </a:r>
            <a:r>
              <a:rPr lang="ru-RU" sz="2000" b="1" dirty="0"/>
              <a:t> синтаксис </a:t>
            </a:r>
            <a:r>
              <a:rPr lang="ru-RU" sz="2000" dirty="0"/>
              <a:t>и </a:t>
            </a:r>
            <a:r>
              <a:rPr lang="ru-RU" sz="2000" b="1" dirty="0"/>
              <a:t>снятие ограничения на выравнивание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XMM</a:t>
            </a:r>
            <a:r>
              <a:rPr lang="ru-RU" sz="2000" dirty="0"/>
              <a:t>-регистры являются младшими частями</a:t>
            </a:r>
            <a:r>
              <a:rPr lang="en-US" sz="2000" dirty="0"/>
              <a:t> </a:t>
            </a:r>
            <a:r>
              <a:rPr lang="ru-RU" sz="2000" dirty="0"/>
              <a:t>новых </a:t>
            </a:r>
            <a:r>
              <a:rPr lang="en-US" sz="2000" dirty="0"/>
              <a:t>YMM</a:t>
            </a:r>
            <a:r>
              <a:rPr lang="ru-RU" sz="2000" dirty="0"/>
              <a:t>-регистров.</a:t>
            </a:r>
          </a:p>
          <a:p>
            <a:pPr marL="0" indent="0">
              <a:buNone/>
            </a:pPr>
            <a:r>
              <a:rPr lang="ru-RU" sz="2000" dirty="0"/>
              <a:t>При этом, </a:t>
            </a:r>
            <a:r>
              <a:rPr lang="en-US" sz="2000" dirty="0"/>
              <a:t>YMM</a:t>
            </a:r>
            <a:r>
              <a:rPr lang="ru-RU" sz="2000" dirty="0"/>
              <a:t>-регистр скорее стоит рассматривать, как 2 почти независимых 128-битных регистра. Например, нельзя сдвинуть весь </a:t>
            </a:r>
            <a:r>
              <a:rPr lang="en-US" sz="2000" dirty="0"/>
              <a:t>YMM-</a:t>
            </a:r>
            <a:r>
              <a:rPr lang="ru-RU" sz="2000" dirty="0"/>
              <a:t>регистр – можно только одновременно сдвинуть его старшую/младшую половины или поменять местами половинки целиком. Сделано это для упрощения схемотехники ЦП.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4FB3AB-3FD4-42BD-A03C-7527C4D90305}"/>
              </a:ext>
            </a:extLst>
          </p:cNvPr>
          <p:cNvSpPr/>
          <p:nvPr/>
        </p:nvSpPr>
        <p:spPr>
          <a:xfrm>
            <a:off x="3851564" y="4724685"/>
            <a:ext cx="5760000" cy="370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YMM0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0BF69D-AF50-47BF-8B0F-29238B93C182}"/>
              </a:ext>
            </a:extLst>
          </p:cNvPr>
          <p:cNvSpPr/>
          <p:nvPr/>
        </p:nvSpPr>
        <p:spPr>
          <a:xfrm>
            <a:off x="6731564" y="4748085"/>
            <a:ext cx="2880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40628-C63C-3A99-97B2-D76C65B05E1D}"/>
              </a:ext>
            </a:extLst>
          </p:cNvPr>
          <p:cNvSpPr txBox="1"/>
          <p:nvPr/>
        </p:nvSpPr>
        <p:spPr>
          <a:xfrm>
            <a:off x="5269547" y="5251472"/>
            <a:ext cx="434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VPSRLDQ YMM0, YMM0, 1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4C98B-A756-38F9-E7D0-42000406F28E}"/>
              </a:ext>
            </a:extLst>
          </p:cNvPr>
          <p:cNvSpPr/>
          <p:nvPr/>
        </p:nvSpPr>
        <p:spPr>
          <a:xfrm>
            <a:off x="6709547" y="5675617"/>
            <a:ext cx="2880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C420146-236B-0011-C4D4-9B367E5E3193}"/>
              </a:ext>
            </a:extLst>
          </p:cNvPr>
          <p:cNvSpPr/>
          <p:nvPr/>
        </p:nvSpPr>
        <p:spPr>
          <a:xfrm>
            <a:off x="3829547" y="5675617"/>
            <a:ext cx="2880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XMM0’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D8E4E20-D264-15C7-20C7-F7E6F38CEB7E}"/>
              </a:ext>
            </a:extLst>
          </p:cNvPr>
          <p:cNvCxnSpPr/>
          <p:nvPr/>
        </p:nvCxnSpPr>
        <p:spPr>
          <a:xfrm>
            <a:off x="4814277" y="5837617"/>
            <a:ext cx="161013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103D54-60F1-6B7E-A85C-E96E6E747044}"/>
              </a:ext>
            </a:extLst>
          </p:cNvPr>
          <p:cNvCxnSpPr/>
          <p:nvPr/>
        </p:nvCxnSpPr>
        <p:spPr>
          <a:xfrm>
            <a:off x="7822520" y="5817330"/>
            <a:ext cx="161013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14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84"/>
            <a:ext cx="10515600" cy="1325563"/>
          </a:xfrm>
        </p:spPr>
        <p:txBody>
          <a:bodyPr/>
          <a:lstStyle/>
          <a:p>
            <a:r>
              <a:rPr lang="en-US" dirty="0"/>
              <a:t>AVX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157000" cy="2627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AVX </a:t>
            </a:r>
            <a:r>
              <a:rPr lang="ru-RU" sz="2000" dirty="0"/>
              <a:t>были перенесены все инструкции набора </a:t>
            </a:r>
            <a:r>
              <a:rPr lang="en-US" sz="2000" dirty="0"/>
              <a:t>SSE</a:t>
            </a:r>
            <a:r>
              <a:rPr lang="ru-RU" sz="2000" dirty="0"/>
              <a:t>, при этом к инструкции добавился </a:t>
            </a:r>
            <a:r>
              <a:rPr lang="ru-RU" sz="2000" b="1" dirty="0"/>
              <a:t>префикс </a:t>
            </a:r>
            <a:r>
              <a:rPr lang="en-US" sz="2000" b="1" dirty="0"/>
              <a:t>v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ADDPS -&gt;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При этом обновленные инструкции используют </a:t>
            </a:r>
            <a:r>
              <a:rPr lang="ru-RU" sz="2000" dirty="0" err="1"/>
              <a:t>трехоперандный</a:t>
            </a:r>
            <a:r>
              <a:rPr lang="ru-RU" sz="2000" dirty="0"/>
              <a:t> синтаксис</a:t>
            </a:r>
            <a:r>
              <a:rPr lang="en-US" sz="2000" dirty="0"/>
              <a:t> (a = </a:t>
            </a:r>
            <a:r>
              <a:rPr lang="en-US" sz="2000" dirty="0" err="1"/>
              <a:t>b+c</a:t>
            </a:r>
            <a:r>
              <a:rPr lang="en-US" sz="2000" dirty="0"/>
              <a:t>)</a:t>
            </a:r>
            <a:r>
              <a:rPr lang="ru-RU" sz="2000" dirty="0"/>
              <a:t> и при работе с </a:t>
            </a:r>
            <a:r>
              <a:rPr lang="en-US" sz="2000" dirty="0"/>
              <a:t>XMM</a:t>
            </a:r>
            <a:r>
              <a:rPr lang="ru-RU" sz="2000" dirty="0"/>
              <a:t>-регистрами обнуляют старшую половину </a:t>
            </a:r>
            <a:r>
              <a:rPr lang="en-US" sz="2000" dirty="0"/>
              <a:t>YMM</a:t>
            </a:r>
            <a:r>
              <a:rPr lang="ru-RU" sz="2000" dirty="0"/>
              <a:t> регистра-приемника.</a:t>
            </a:r>
          </a:p>
          <a:p>
            <a:pPr marL="0" indent="0">
              <a:buNone/>
            </a:pPr>
            <a:r>
              <a:rPr lang="ru-RU" sz="2000" dirty="0"/>
              <a:t>Кроме того, в новых инструкциях арифметики убрано ограничение на выравнивание адреса (если один из аргументов является адресным выражением).</a:t>
            </a:r>
            <a:r>
              <a:rPr lang="en-US" sz="2000" dirty="0"/>
              <a:t> </a:t>
            </a:r>
            <a:r>
              <a:rPr lang="ru-RU" sz="2000" dirty="0"/>
              <a:t>При этом для инструкции</a:t>
            </a:r>
            <a:r>
              <a:rPr lang="en-US" sz="2000" dirty="0"/>
              <a:t> </a:t>
            </a:r>
            <a:r>
              <a:rPr lang="ru-RU" sz="2000" dirty="0"/>
              <a:t>выровненного перемещения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VMOV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корректным выравниванием является размер регистра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  <a:r>
              <a:rPr lang="ru-RU" sz="2000" dirty="0">
                <a:cs typeface="Courier New" panose="02070309020205020404" pitchFamily="49" charset="0"/>
              </a:rPr>
              <a:t>16 для </a:t>
            </a:r>
            <a:r>
              <a:rPr lang="en-US" sz="2000" dirty="0">
                <a:cs typeface="Courier New" panose="02070309020205020404" pitchFamily="49" charset="0"/>
              </a:rPr>
              <a:t>XMM, 32 </a:t>
            </a:r>
            <a:r>
              <a:rPr lang="ru-RU" sz="2000" dirty="0">
                <a:cs typeface="Courier New" panose="02070309020205020404" pitchFamily="49" charset="0"/>
              </a:rPr>
              <a:t>для </a:t>
            </a:r>
            <a:r>
              <a:rPr lang="en-US" sz="2000" dirty="0">
                <a:cs typeface="Courier New" panose="02070309020205020404" pitchFamily="49" charset="0"/>
              </a:rPr>
              <a:t>YMM.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04777-EA46-3F32-B169-61D53412E8B8}"/>
              </a:ext>
            </a:extLst>
          </p:cNvPr>
          <p:cNvSpPr txBox="1"/>
          <p:nvPr/>
        </p:nvSpPr>
        <p:spPr>
          <a:xfrm>
            <a:off x="3914752" y="3636252"/>
            <a:ext cx="476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a[:4] = c[:4]</a:t>
            </a:r>
            <a:r>
              <a:rPr lang="ru-RU" sz="2000" dirty="0"/>
              <a:t>-</a:t>
            </a:r>
            <a:r>
              <a:rPr lang="en-US" sz="2000" dirty="0"/>
              <a:t>d[:4];    b[:4] = c[:4]+f[:4]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40826-274D-7606-813F-41A6A8103EBF}"/>
              </a:ext>
            </a:extLst>
          </p:cNvPr>
          <p:cNvSpPr txBox="1"/>
          <p:nvPr/>
        </p:nvSpPr>
        <p:spPr>
          <a:xfrm>
            <a:off x="8321039" y="4052802"/>
            <a:ext cx="3870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AVX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без разницы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[c]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vsubps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xmm1, xmm0, [d]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vaddps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xmm2, xmm0, [f]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[a], xmm1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[b], xmm2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8959B-6818-5F1A-1708-E07607E20CA4}"/>
              </a:ext>
            </a:extLst>
          </p:cNvPr>
          <p:cNvSpPr txBox="1"/>
          <p:nvPr/>
        </p:nvSpPr>
        <p:spPr>
          <a:xfrm>
            <a:off x="164535" y="4076187"/>
            <a:ext cx="44303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 выровнены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[c]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xmm1, [d]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xmm2, [f]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xmm2,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xmm0, xmm1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[a],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[b], xmm2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2D5CD-7D36-2B44-13C5-EE213779F9B9}"/>
              </a:ext>
            </a:extLst>
          </p:cNvPr>
          <p:cNvSpPr txBox="1"/>
          <p:nvPr/>
        </p:nvSpPr>
        <p:spPr>
          <a:xfrm>
            <a:off x="4776083" y="4036362"/>
            <a:ext cx="3037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выровнены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xmm0, [c]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xmm1,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xmm0, [d]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xmm1, [f]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[a], xmm0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[b], xmm1</a:t>
            </a:r>
          </a:p>
        </p:txBody>
      </p:sp>
    </p:spTree>
    <p:extLst>
      <p:ext uri="{BB962C8B-B14F-4D97-AF65-F5344CB8AC3E}">
        <p14:creationId xmlns:p14="http://schemas.microsoft.com/office/powerpoint/2010/main" val="1439039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F447-5275-440F-B211-F1BC46E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Компиляторы и векторные инструкции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(пример)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3F3-9BE7-4932-B80C-9DA06683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1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Современные компиляторы по умолчанию не используют векторные инструкции при вещественных вычислениях, т.к. вещественные операции </a:t>
            </a:r>
            <a:r>
              <a:rPr lang="ru-RU" sz="2000" i="1" dirty="0" err="1"/>
              <a:t>неассоциативны</a:t>
            </a:r>
            <a:r>
              <a:rPr lang="ru-RU" sz="2000" dirty="0"/>
              <a:t>. Для того, чтобы разрешить компилятору векторизацию вещественной арифметики, приходится указывать специальные флаги (</a:t>
            </a:r>
            <a:r>
              <a:rPr lang="en-US" sz="2000" i="1" dirty="0"/>
              <a:t>--</a:t>
            </a:r>
            <a:r>
              <a:rPr lang="en-US" sz="2000" i="1" dirty="0" err="1"/>
              <a:t>ffast</a:t>
            </a:r>
            <a:r>
              <a:rPr lang="en-US" sz="2000" i="1" dirty="0"/>
              <a:t>-math </a:t>
            </a:r>
            <a:r>
              <a:rPr lang="ru-RU" sz="2000" dirty="0"/>
              <a:t>для </a:t>
            </a:r>
            <a:r>
              <a:rPr lang="en-US" sz="2000" dirty="0"/>
              <a:t>GCC/Clang, </a:t>
            </a:r>
            <a:r>
              <a:rPr lang="en-US" sz="2000" i="1" dirty="0"/>
              <a:t>/</a:t>
            </a:r>
            <a:r>
              <a:rPr lang="en-US" sz="2000" i="1" dirty="0" err="1"/>
              <a:t>fp:fast</a:t>
            </a:r>
            <a:r>
              <a:rPr lang="en-US" sz="2000" i="1" dirty="0"/>
              <a:t> </a:t>
            </a:r>
            <a:r>
              <a:rPr lang="ru-RU" sz="2000" dirty="0"/>
              <a:t>для </a:t>
            </a:r>
            <a:r>
              <a:rPr lang="en-US" sz="2000" dirty="0"/>
              <a:t>MSVC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Кроме того, по умолчанию компиляторы при сборке используют только </a:t>
            </a:r>
            <a:r>
              <a:rPr lang="en-US" sz="2000" dirty="0"/>
              <a:t>SSE-</a:t>
            </a:r>
            <a:r>
              <a:rPr lang="ru-RU" sz="2000" dirty="0"/>
              <a:t>инструкции (т.к. они гарантированно поддерживаются всеми ЦП </a:t>
            </a:r>
            <a:r>
              <a:rPr lang="en-US" sz="2000" dirty="0"/>
              <a:t>x86-64 </a:t>
            </a:r>
            <a:r>
              <a:rPr lang="ru-RU" sz="2000" dirty="0"/>
              <a:t>). При сборке необходимо явно указывать, что инструкции более новых наборов использовать допустимо (например,</a:t>
            </a:r>
            <a:r>
              <a:rPr lang="en-US" sz="2000" dirty="0"/>
              <a:t>  </a:t>
            </a:r>
            <a:r>
              <a:rPr lang="en-US" sz="2000" i="1" dirty="0"/>
              <a:t>-mavx2 </a:t>
            </a:r>
            <a:r>
              <a:rPr lang="ru-RU" sz="2000" dirty="0"/>
              <a:t>для </a:t>
            </a:r>
            <a:r>
              <a:rPr lang="en-US" sz="2000" dirty="0"/>
              <a:t>GCC</a:t>
            </a:r>
            <a:r>
              <a:rPr lang="ru-RU" sz="2000" dirty="0"/>
              <a:t>, </a:t>
            </a:r>
            <a:r>
              <a:rPr lang="en-US" sz="2000" i="1" dirty="0"/>
              <a:t>/arch:AVX2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MSVC 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Гарантированным способом задействования векторных инструкций является задействование т.н. </a:t>
            </a:r>
            <a:r>
              <a:rPr lang="en-US" sz="2000" dirty="0"/>
              <a:t>intrinsic-</a:t>
            </a:r>
            <a:r>
              <a:rPr lang="ru-RU" sz="2000" dirty="0"/>
              <a:t>функций из заголовочного файла </a:t>
            </a:r>
            <a:r>
              <a:rPr lang="en-US" sz="2000" dirty="0"/>
              <a:t>&lt;</a:t>
            </a:r>
            <a:r>
              <a:rPr lang="en-US" sz="2000" dirty="0" err="1"/>
              <a:t>immintrin.h</a:t>
            </a:r>
            <a:r>
              <a:rPr lang="en-US" sz="2000" dirty="0"/>
              <a:t>&gt;</a:t>
            </a:r>
            <a:r>
              <a:rPr lang="ru-RU" sz="2000" dirty="0"/>
              <a:t>. Такие функции компилируются в 1 конкретную инструкцию, компилятор только занимается выбором регистров и загрузкой/выгрузкой данных.</a:t>
            </a:r>
          </a:p>
          <a:p>
            <a:pPr marL="0" indent="0">
              <a:buNone/>
            </a:pPr>
            <a:r>
              <a:rPr lang="ru-RU" sz="2000" dirty="0">
                <a:hlinkClick r:id="rId3"/>
              </a:rPr>
              <a:t>Список </a:t>
            </a:r>
            <a:r>
              <a:rPr lang="en-US" sz="2000" dirty="0" err="1">
                <a:hlinkClick r:id="rId3"/>
              </a:rPr>
              <a:t>intrinsics</a:t>
            </a:r>
            <a:r>
              <a:rPr lang="en-US" sz="2000" dirty="0">
                <a:hlinkClick r:id="rId3"/>
              </a:rPr>
              <a:t> </a:t>
            </a:r>
            <a:r>
              <a:rPr lang="ru-RU" sz="2000" dirty="0">
                <a:hlinkClick r:id="rId3"/>
              </a:rPr>
              <a:t>и соответствующих им инструкций с описанием.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4E0DE2-09AD-4C8E-B7FA-A0618F0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Сопроцессор х87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847850"/>
            <a:ext cx="61098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Процессор </a:t>
            </a:r>
            <a:r>
              <a:rPr lang="en-US" sz="2000" dirty="0"/>
              <a:t>Intel 8086 </a:t>
            </a:r>
            <a:r>
              <a:rPr lang="ru-RU" sz="2000" dirty="0"/>
              <a:t>не мог самостоятельно выполнять вычисления с плавающей запятой – для этого требовался отдельный сопроцессор</a:t>
            </a:r>
            <a:r>
              <a:rPr lang="en-US" sz="2000" dirty="0"/>
              <a:t> (</a:t>
            </a:r>
            <a:r>
              <a:rPr lang="en-US" sz="2000" b="1" dirty="0"/>
              <a:t>FPU</a:t>
            </a:r>
            <a:r>
              <a:rPr lang="en-US" sz="2000" dirty="0"/>
              <a:t>, </a:t>
            </a:r>
            <a:r>
              <a:rPr lang="en-US" sz="2000" b="1" dirty="0"/>
              <a:t>f</a:t>
            </a:r>
            <a:r>
              <a:rPr lang="en-US" sz="2000" dirty="0"/>
              <a:t>loating </a:t>
            </a:r>
            <a:r>
              <a:rPr lang="en-US" sz="2000" b="1" dirty="0"/>
              <a:t>p</a:t>
            </a:r>
            <a:r>
              <a:rPr lang="en-US" sz="2000" dirty="0"/>
              <a:t>oint </a:t>
            </a:r>
            <a:r>
              <a:rPr lang="en-US" sz="2000" b="1" dirty="0"/>
              <a:t>u</a:t>
            </a:r>
            <a:r>
              <a:rPr lang="en-US" sz="2000" dirty="0"/>
              <a:t>nit)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Выпускаемый </a:t>
            </a:r>
            <a:r>
              <a:rPr lang="en-US" sz="2000" dirty="0"/>
              <a:t>Intel </a:t>
            </a:r>
            <a:r>
              <a:rPr lang="ru-RU" sz="2000" dirty="0"/>
              <a:t>сопроцессор имел маркировку 80</a:t>
            </a:r>
            <a:r>
              <a:rPr lang="ru-RU" sz="2000" u="sng" dirty="0"/>
              <a:t>87</a:t>
            </a:r>
            <a:r>
              <a:rPr lang="ru-RU" sz="2000" dirty="0"/>
              <a:t>. В отсутствие сопроцессора операции с плавающей точкой </a:t>
            </a:r>
            <a:r>
              <a:rPr lang="ru-RU" sz="2000" dirty="0" err="1"/>
              <a:t>программно</a:t>
            </a:r>
            <a:r>
              <a:rPr lang="ru-RU" sz="2000" dirty="0"/>
              <a:t> эмулировались</a:t>
            </a:r>
            <a:r>
              <a:rPr lang="en-US" sz="2000" dirty="0"/>
              <a:t>, </a:t>
            </a:r>
            <a:r>
              <a:rPr lang="ru-RU" sz="2000" dirty="0"/>
              <a:t>что влекло огромную потерю производительности.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Набор регистров сопроцессора состоит из </a:t>
            </a:r>
            <a:r>
              <a:rPr lang="ru-RU" sz="2000" b="1" dirty="0"/>
              <a:t>8 регистров данных</a:t>
            </a:r>
            <a:r>
              <a:rPr lang="ru-RU" sz="2000" dirty="0"/>
              <a:t>, </a:t>
            </a:r>
            <a:r>
              <a:rPr lang="ru-RU" sz="2000" b="1" dirty="0"/>
              <a:t>регистра</a:t>
            </a:r>
            <a:r>
              <a:rPr lang="ru-RU" sz="2000" dirty="0"/>
              <a:t> </a:t>
            </a:r>
            <a:r>
              <a:rPr lang="ru-RU" sz="2000" b="1" dirty="0"/>
              <a:t>флагов</a:t>
            </a:r>
            <a:r>
              <a:rPr lang="ru-RU" sz="2000" dirty="0"/>
              <a:t>, </a:t>
            </a:r>
            <a:r>
              <a:rPr lang="ru-RU" sz="2000" b="1" dirty="0"/>
              <a:t>регистра</a:t>
            </a:r>
            <a:r>
              <a:rPr lang="ru-RU" sz="2000" dirty="0"/>
              <a:t> </a:t>
            </a:r>
            <a:r>
              <a:rPr lang="ru-RU" sz="2000" b="1" dirty="0"/>
              <a:t>состояния</a:t>
            </a:r>
            <a:r>
              <a:rPr lang="ru-RU" sz="2000" dirty="0"/>
              <a:t>, </a:t>
            </a:r>
            <a:r>
              <a:rPr lang="ru-RU" sz="2000" b="1" dirty="0"/>
              <a:t>регистра</a:t>
            </a:r>
            <a:r>
              <a:rPr lang="ru-RU" sz="2000" dirty="0"/>
              <a:t> </a:t>
            </a:r>
            <a:r>
              <a:rPr lang="ru-RU" sz="2000" b="1" dirty="0"/>
              <a:t>тегов</a:t>
            </a:r>
            <a:r>
              <a:rPr lang="ru-RU" sz="2000" dirty="0"/>
              <a:t>, а также 3 служебных регистров, хранящих последний </a:t>
            </a:r>
            <a:r>
              <a:rPr lang="ru-RU" sz="2000" dirty="0" err="1"/>
              <a:t>опкод</a:t>
            </a:r>
            <a:r>
              <a:rPr lang="ru-RU" sz="2000" dirty="0"/>
              <a:t>, указатель на последние инструкцию и данные.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 descr="List Of Software That Utilizes The Intel 8087 Math Co-Processor / FPU -  ctrl.alt.rees">
            <a:extLst>
              <a:ext uri="{FF2B5EF4-FFF2-40B4-BE49-F238E27FC236}">
                <a16:creationId xmlns:a16="http://schemas.microsoft.com/office/drawing/2014/main" id="{2A9D835D-C134-4EBC-AFE5-69EF264D9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89" y="313527"/>
            <a:ext cx="1977736" cy="11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embering… Maths Coprocessor | 7Review">
            <a:extLst>
              <a:ext uri="{FF2B5EF4-FFF2-40B4-BE49-F238E27FC236}">
                <a16:creationId xmlns:a16="http://schemas.microsoft.com/office/drawing/2014/main" id="{D7D176DB-14F4-4513-B134-C24F933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072" y="319083"/>
            <a:ext cx="1981270" cy="11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F5BB41-C468-A821-4373-17957838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459" y="1825625"/>
            <a:ext cx="5585541" cy="41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7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FPU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2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 умолчанию, операции в </a:t>
            </a:r>
            <a:r>
              <a:rPr lang="en-US" sz="2000" dirty="0"/>
              <a:t>FPU </a:t>
            </a:r>
            <a:r>
              <a:rPr lang="ru-RU" sz="2000" dirty="0"/>
              <a:t>осуществляются с </a:t>
            </a:r>
            <a:r>
              <a:rPr lang="ru-RU" sz="2000" b="1" dirty="0"/>
              <a:t>расширенной точностью </a:t>
            </a:r>
            <a:r>
              <a:rPr lang="ru-RU" sz="2000" dirty="0"/>
              <a:t>– 80 бит вместо 64. Соответствующий тип в языке </a:t>
            </a:r>
            <a:r>
              <a:rPr lang="en-US" sz="2000" dirty="0"/>
              <a:t>C –</a:t>
            </a:r>
            <a:r>
              <a:rPr lang="ru-RU" sz="2000" dirty="0"/>
              <a:t> </a:t>
            </a:r>
            <a:r>
              <a:rPr lang="en-US" sz="2000" dirty="0">
                <a:latin typeface="Consolas" panose="020B0609020204030204" pitchFamily="49" charset="0"/>
              </a:rPr>
              <a:t>long double</a:t>
            </a:r>
            <a:r>
              <a:rPr lang="ru-RU" sz="2000" b="1" dirty="0"/>
              <a:t> </a:t>
            </a:r>
            <a:r>
              <a:rPr lang="ru-RU" sz="2000" dirty="0"/>
              <a:t>(игнорируется некоторыми компиляторами).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Можно переключить </a:t>
            </a:r>
            <a:r>
              <a:rPr lang="en-US" sz="2000" dirty="0"/>
              <a:t>FPU </a:t>
            </a:r>
            <a:r>
              <a:rPr lang="ru-RU" sz="2000" dirty="0"/>
              <a:t>в режим вычислений с одинарной и двойной точности для строгого соответствия с </a:t>
            </a:r>
            <a:r>
              <a:rPr lang="en-US" sz="2000" dirty="0"/>
              <a:t>IEEE-754 (</a:t>
            </a:r>
            <a:r>
              <a:rPr lang="ru-RU" sz="2000" dirty="0"/>
              <a:t>см. поле </a:t>
            </a:r>
            <a:r>
              <a:rPr lang="en-US" sz="2000" dirty="0"/>
              <a:t>PC </a:t>
            </a:r>
            <a:r>
              <a:rPr lang="ru-RU" sz="2000" dirty="0"/>
              <a:t>регистра управления</a:t>
            </a:r>
            <a:r>
              <a:rPr lang="en-US" sz="2000" dirty="0"/>
              <a:t>).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Операции с целыми числами </a:t>
            </a:r>
            <a:r>
              <a:rPr lang="en-US" sz="2000" dirty="0"/>
              <a:t>FPU </a:t>
            </a:r>
            <a:r>
              <a:rPr lang="ru-RU" sz="2000" dirty="0"/>
              <a:t>не осуществляет </a:t>
            </a:r>
            <a:r>
              <a:rPr lang="en-US" sz="2000" dirty="0"/>
              <a:t> (</a:t>
            </a:r>
            <a:r>
              <a:rPr lang="ru-RU" sz="2000" dirty="0"/>
              <a:t>хотя мантисса занимает 64 бита – достаточно для точного представления </a:t>
            </a:r>
            <a:r>
              <a:rPr lang="en-US" sz="2000" dirty="0"/>
              <a:t>long long)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b="1" dirty="0"/>
              <a:t>Приведение типов </a:t>
            </a:r>
            <a:r>
              <a:rPr lang="ru-RU" sz="2000" dirty="0"/>
              <a:t>и расширение/уменьшение точности производятся </a:t>
            </a:r>
            <a:r>
              <a:rPr lang="ru-RU" sz="2000" b="1" dirty="0"/>
              <a:t>автоматически</a:t>
            </a:r>
            <a:r>
              <a:rPr lang="ru-RU" sz="2000" dirty="0"/>
              <a:t> при загрузке/выгрузке данных с </a:t>
            </a:r>
            <a:r>
              <a:rPr lang="en-US" sz="2000" dirty="0"/>
              <a:t>FPU.</a:t>
            </a: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en-US" dirty="0"/>
              <a:t>FPU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5383" cy="4558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Регистры данных </a:t>
            </a:r>
            <a:r>
              <a:rPr lang="en-US" sz="2000" dirty="0"/>
              <a:t>FPU </a:t>
            </a:r>
            <a:r>
              <a:rPr lang="ru-RU" sz="2000" dirty="0"/>
              <a:t>не являются независимыми друг от друга – они организованы в </a:t>
            </a:r>
            <a:r>
              <a:rPr lang="ru-RU" sz="2000" b="1" dirty="0"/>
              <a:t>стек</a:t>
            </a:r>
            <a:r>
              <a:rPr lang="ru-RU" sz="2000" dirty="0"/>
              <a:t>.  Номер регистра, являющегося текущей вершиной стека, хранится в поле </a:t>
            </a:r>
            <a:r>
              <a:rPr lang="en-US" sz="2000" dirty="0"/>
              <a:t>TOP </a:t>
            </a:r>
            <a:r>
              <a:rPr lang="ru-RU" sz="2000" dirty="0"/>
              <a:t> регистра состояния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Состояние каждого регистра хранится в </a:t>
            </a:r>
            <a:r>
              <a:rPr lang="ru-RU" sz="2000" b="1" dirty="0"/>
              <a:t>регистре тегов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u="sng" dirty="0"/>
              <a:t>Загрузка данных и их выгрузка из стека производятся с вершины стека.</a:t>
            </a:r>
            <a:endParaRPr lang="en-US" sz="2000" u="sng" dirty="0"/>
          </a:p>
          <a:p>
            <a:pPr marL="0" indent="0">
              <a:buNone/>
            </a:pPr>
            <a:r>
              <a:rPr lang="ru-RU" sz="2000" dirty="0"/>
              <a:t>Именование регистров осуществляется относительно </a:t>
            </a:r>
            <a:r>
              <a:rPr lang="ru-RU" sz="2000" u="sng" dirty="0"/>
              <a:t>текущей</a:t>
            </a:r>
            <a:r>
              <a:rPr lang="ru-RU" sz="2000" dirty="0"/>
              <a:t> вершины</a:t>
            </a:r>
            <a:r>
              <a:rPr lang="en-US" sz="2000" dirty="0"/>
              <a:t>: </a:t>
            </a:r>
            <a:r>
              <a:rPr lang="en-US" sz="2000" b="1" dirty="0"/>
              <a:t>ST0</a:t>
            </a:r>
            <a:r>
              <a:rPr lang="en-US" sz="2000" dirty="0"/>
              <a:t> – </a:t>
            </a:r>
            <a:r>
              <a:rPr lang="ru-RU" sz="2000" dirty="0"/>
              <a:t>вершина стека, </a:t>
            </a:r>
            <a:r>
              <a:rPr lang="en-US" sz="2000" b="1" dirty="0"/>
              <a:t>ST1</a:t>
            </a:r>
            <a:r>
              <a:rPr lang="en-US" sz="2000" dirty="0"/>
              <a:t> – </a:t>
            </a:r>
            <a:r>
              <a:rPr lang="ru-RU" sz="2000" dirty="0"/>
              <a:t>след. элемент стека и т.д.</a:t>
            </a:r>
          </a:p>
          <a:p>
            <a:pPr marL="0" indent="0">
              <a:buNone/>
            </a:pPr>
            <a:r>
              <a:rPr lang="ru-RU" sz="2000" dirty="0"/>
              <a:t>Попытка доступа к регистру, который не обозначен, как занятый, ведет к аппаратному исключению (см. далее).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28724-F752-420A-B52F-BE0CFB56ED53}"/>
              </a:ext>
            </a:extLst>
          </p:cNvPr>
          <p:cNvSpPr txBox="1"/>
          <p:nvPr/>
        </p:nvSpPr>
        <p:spPr>
          <a:xfrm>
            <a:off x="7960442" y="5492056"/>
            <a:ext cx="23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 </a:t>
            </a:r>
            <a:r>
              <a:rPr lang="en-US" dirty="0"/>
              <a:t>FPU </a:t>
            </a:r>
            <a:r>
              <a:rPr lang="ru-RU" dirty="0"/>
              <a:t>растет вниз!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E6678-4FAD-4919-B3E2-AFED7C8A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83" y="1571166"/>
            <a:ext cx="5417363" cy="36065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18796-EF8E-E933-891F-0D1A755A2C29}"/>
              </a:ext>
            </a:extLst>
          </p:cNvPr>
          <p:cNvSpPr txBox="1"/>
          <p:nvPr/>
        </p:nvSpPr>
        <p:spPr>
          <a:xfrm>
            <a:off x="10249572" y="2435064"/>
            <a:ext cx="51809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ST2</a:t>
            </a:r>
          </a:p>
          <a:p>
            <a:r>
              <a:rPr lang="en-US" dirty="0"/>
              <a:t>ST1</a:t>
            </a:r>
          </a:p>
          <a:p>
            <a:r>
              <a:rPr lang="en-US" dirty="0"/>
              <a:t>ST0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89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Загрузка/выгрузка вещественных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2" y="1801813"/>
            <a:ext cx="5825838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Помещение данных в стек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(</a:t>
            </a:r>
            <a:r>
              <a:rPr lang="en-US" sz="2000" b="1" dirty="0">
                <a:cs typeface="Courier New" panose="02070309020205020404" pitchFamily="49" charset="0"/>
              </a:rPr>
              <a:t>F</a:t>
            </a:r>
            <a:r>
              <a:rPr lang="en-US" sz="2000" dirty="0">
                <a:cs typeface="Courier New" panose="02070309020205020404" pitchFamily="49" charset="0"/>
              </a:rPr>
              <a:t>PU </a:t>
            </a:r>
            <a:r>
              <a:rPr lang="en-US" sz="2000" b="1" dirty="0">
                <a:cs typeface="Courier New" panose="02070309020205020404" pitchFamily="49" charset="0"/>
              </a:rPr>
              <a:t>l</a:t>
            </a:r>
            <a:r>
              <a:rPr lang="en-US" sz="2000" dirty="0">
                <a:cs typeface="Courier New" panose="02070309020205020404" pitchFamily="49" charset="0"/>
              </a:rPr>
              <a:t>oa</a:t>
            </a:r>
            <a:r>
              <a:rPr lang="en-US" sz="2000" b="1" dirty="0">
                <a:cs typeface="Courier New" panose="02070309020205020404" pitchFamily="49" charset="0"/>
              </a:rPr>
              <a:t>d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Выгрузка данных производится инструкциями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fstp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fstp</a:t>
            </a:r>
            <a:r>
              <a:rPr lang="ru-RU" sz="2000" dirty="0">
                <a:cs typeface="Courier New" panose="02070309020205020404" pitchFamily="49" charset="0"/>
              </a:rPr>
              <a:t> (</a:t>
            </a:r>
            <a:r>
              <a:rPr lang="en-US" sz="2000" b="1" dirty="0">
                <a:cs typeface="Courier New" panose="02070309020205020404" pitchFamily="49" charset="0"/>
              </a:rPr>
              <a:t>F</a:t>
            </a:r>
            <a:r>
              <a:rPr lang="en-US" sz="2000" dirty="0">
                <a:cs typeface="Courier New" panose="02070309020205020404" pitchFamily="49" charset="0"/>
              </a:rPr>
              <a:t>PU </a:t>
            </a:r>
            <a:r>
              <a:rPr lang="en-US" sz="2000" b="1" dirty="0">
                <a:cs typeface="Courier New" panose="02070309020205020404" pitchFamily="49" charset="0"/>
              </a:rPr>
              <a:t>st</a:t>
            </a:r>
            <a:r>
              <a:rPr lang="en-US" sz="2000" dirty="0">
                <a:cs typeface="Courier New" panose="02070309020205020404" pitchFamily="49" charset="0"/>
              </a:rPr>
              <a:t>ore + </a:t>
            </a:r>
            <a:r>
              <a:rPr lang="en-US" sz="2000" b="1" dirty="0">
                <a:cs typeface="Courier New" panose="02070309020205020404" pitchFamily="49" charset="0"/>
              </a:rPr>
              <a:t>p</a:t>
            </a:r>
            <a:r>
              <a:rPr lang="en-US" sz="2000" dirty="0">
                <a:cs typeface="Courier New" panose="02070309020205020404" pitchFamily="49" charset="0"/>
              </a:rPr>
              <a:t>op)</a:t>
            </a:r>
            <a:r>
              <a:rPr lang="ru-RU" sz="2000" dirty="0"/>
              <a:t> дополнительно удаляет </a:t>
            </a:r>
            <a:r>
              <a:rPr lang="ru-RU" sz="2000" dirty="0" err="1"/>
              <a:t>знаение</a:t>
            </a:r>
            <a:r>
              <a:rPr lang="ru-RU" sz="2000" dirty="0"/>
              <a:t> из вершины стека.</a:t>
            </a:r>
          </a:p>
          <a:p>
            <a:pPr marL="0" indent="0">
              <a:buNone/>
            </a:pPr>
            <a:r>
              <a:rPr lang="ru-RU" sz="2000" dirty="0"/>
              <a:t>Тип загружаемого значения определяется операндом (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/>
              <a:t>float, qword </a:t>
            </a:r>
            <a:r>
              <a:rPr lang="ru-RU" sz="2000" dirty="0"/>
              <a:t>– </a:t>
            </a:r>
            <a:r>
              <a:rPr lang="en-US" sz="2000" dirty="0"/>
              <a:t>double, </a:t>
            </a:r>
            <a:r>
              <a:rPr lang="en-US" sz="2000" dirty="0" err="1"/>
              <a:t>tbyte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/>
              <a:t>long double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2000" dirty="0"/>
              <a:t> </a:t>
            </a:r>
            <a:r>
              <a:rPr lang="ru-RU" sz="2000" dirty="0"/>
              <a:t>может также дублировать данные из одного регистра в другой.</a:t>
            </a:r>
          </a:p>
          <a:p>
            <a:pPr marL="0" indent="0">
              <a:buNone/>
            </a:pPr>
            <a:r>
              <a:rPr lang="ru-RU" sz="2000" dirty="0"/>
              <a:t>Для обмена данных между регистрами используется 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fxch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1CBE9506-C1FD-406B-B20C-920F71D8E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96929"/>
              </p:ext>
            </p:extLst>
          </p:nvPr>
        </p:nvGraphicFramePr>
        <p:xfrm>
          <a:off x="6371303" y="1825625"/>
          <a:ext cx="5938461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175596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  <a:r>
                        <a:rPr lang="ru-RU" sz="2000" dirty="0">
                          <a:latin typeface="+mn-lt"/>
                          <a:cs typeface="Courier New" panose="02070309020205020404" pitchFamily="49" charset="0"/>
                        </a:rPr>
                        <a:t> (стек растет вниз)</a:t>
                      </a: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*(double*)RBX;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ST5;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*(float*)RBX=(float)ST0;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ST5=ST0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fxch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swap(ST0 , ST2)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9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4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целых чисел к вещественным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5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Загрузка целых чисел осуществляется 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</a:t>
            </a:r>
            <a:r>
              <a:rPr lang="en-US" sz="2000" dirty="0"/>
              <a:t>. </a:t>
            </a:r>
            <a:r>
              <a:rPr lang="ru-RU" sz="2000" dirty="0"/>
              <a:t>Данная инструкция также принимает 1 операнд – адрес в памяти. Операнд автоматически приводится к числу расширенной точности.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fist/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fistp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выполняют выгрузку значения с приведением к целому.</a:t>
            </a:r>
          </a:p>
          <a:p>
            <a:pPr marL="0" indent="0">
              <a:buNone/>
            </a:pPr>
            <a:r>
              <a:rPr lang="ru-RU" sz="2000" dirty="0"/>
              <a:t>Режим округления (вверх, вниз, до ближайшего, к 0) определяется кодом режима округления в управляющем регистре </a:t>
            </a:r>
            <a:r>
              <a:rPr lang="en-US" sz="2000" dirty="0"/>
              <a:t>(</a:t>
            </a:r>
            <a:r>
              <a:rPr lang="ru-RU" sz="2000" dirty="0"/>
              <a:t>поле </a:t>
            </a:r>
            <a:r>
              <a:rPr lang="en-US" sz="2000" dirty="0"/>
              <a:t>RC</a:t>
            </a:r>
            <a:r>
              <a:rPr lang="ru-RU" sz="2000" dirty="0"/>
              <a:t>, см. далее).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1CBE9506-C1FD-406B-B20C-920F71D8E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58368"/>
              </p:ext>
            </p:extLst>
          </p:nvPr>
        </p:nvGraphicFramePr>
        <p:xfrm>
          <a:off x="5726097" y="2305081"/>
          <a:ext cx="5967139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502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312637">
                  <a:extLst>
                    <a:ext uri="{9D8B030D-6E8A-4147-A177-3AD203B41FA5}">
                      <a16:colId xmlns:a16="http://schemas.microsoft.com/office/drawing/2014/main" val="2783746667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u="sng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*(int*)RBX;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TOP--;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ST0 = *(long long*)RBX;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</a:t>
                      </a:r>
                      <a:r>
                        <a:rPr lang="en-US" sz="2000" dirty="0" err="1">
                          <a:latin typeface="+mn-lt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*)RBX=(int)ST0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988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fistp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*(</a:t>
                      </a:r>
                      <a:r>
                        <a:rPr lang="en-US" sz="2000" dirty="0" err="1">
                          <a:latin typeface="+mn-lt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*)RBX=(int)ST0 ;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TOP++;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6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констант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загрузки констант используются специальные инструкции.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B91D44-6566-4C90-A1D9-543ECDB3AD1E}"/>
              </a:ext>
            </a:extLst>
          </p:cNvPr>
          <p:cNvSpPr txBox="1">
            <a:spLocks/>
          </p:cNvSpPr>
          <p:nvPr/>
        </p:nvSpPr>
        <p:spPr>
          <a:xfrm>
            <a:off x="8146002" y="2005012"/>
            <a:ext cx="336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A0F1587-4952-47D0-94D6-25AB952CE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9280"/>
                  </p:ext>
                </p:extLst>
              </p:nvPr>
            </p:nvGraphicFramePr>
            <p:xfrm>
              <a:off x="3160450" y="2378392"/>
              <a:ext cx="6600549" cy="369393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713391">
                      <a:extLst>
                        <a:ext uri="{9D8B030D-6E8A-4147-A177-3AD203B41FA5}">
                          <a16:colId xmlns:a16="http://schemas.microsoft.com/office/drawing/2014/main" val="3088764946"/>
                        </a:ext>
                      </a:extLst>
                    </a:gridCol>
                    <a:gridCol w="4887158">
                      <a:extLst>
                        <a:ext uri="{9D8B030D-6E8A-4147-A177-3AD203B41FA5}">
                          <a16:colId xmlns:a16="http://schemas.microsoft.com/office/drawing/2014/main" val="2504915077"/>
                        </a:ext>
                      </a:extLst>
                    </a:gridCol>
                  </a:tblGrid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</a:rPr>
                            <a:t>TOP--; ST0 = 1.0;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333861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</a:t>
                          </a:r>
                          <a:r>
                            <a:rPr lang="en-US" sz="2000" baseline="0" dirty="0">
                              <a:effectLst/>
                            </a:rPr>
                            <a:t> </a:t>
                          </a:r>
                          <a:r>
                            <a:rPr lang="en-US" sz="2000" dirty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341946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647887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:r>
                            <a:rPr lang="el-GR" sz="2000" dirty="0">
                              <a:effectLst/>
                            </a:rPr>
                            <a:t>π</a:t>
                          </a:r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501969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FLDLG2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60128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i="0" dirty="0">
                              <a:effectLst/>
                              <a:latin typeface="+mn-lt"/>
                            </a:rPr>
                            <a:t>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2943174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smtClean="0">
                                  <a:effectLst/>
                                  <a:latin typeface="Cambria Math" panose="02040503050406030204" pitchFamily="18" charset="0"/>
                                </a:rPr>
                                <m:t>+0.0</m:t>
                              </m:r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555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A0F1587-4952-47D0-94D6-25AB952CE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9280"/>
                  </p:ext>
                </p:extLst>
              </p:nvPr>
            </p:nvGraphicFramePr>
            <p:xfrm>
              <a:off x="3160450" y="2378392"/>
              <a:ext cx="6600549" cy="369393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713391">
                      <a:extLst>
                        <a:ext uri="{9D8B030D-6E8A-4147-A177-3AD203B41FA5}">
                          <a16:colId xmlns:a16="http://schemas.microsoft.com/office/drawing/2014/main" val="3088764946"/>
                        </a:ext>
                      </a:extLst>
                    </a:gridCol>
                    <a:gridCol w="4887158">
                      <a:extLst>
                        <a:ext uri="{9D8B030D-6E8A-4147-A177-3AD203B41FA5}">
                          <a16:colId xmlns:a16="http://schemas.microsoft.com/office/drawing/2014/main" val="2504915077"/>
                        </a:ext>
                      </a:extLst>
                    </a:gridCol>
                  </a:tblGrid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</a:rPr>
                            <a:t>TOP--; ST0 = 1.0;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333861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106977" r="-249" b="-5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341946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FLDL2E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204598" r="-249" b="-4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647887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TOP--; ST0 = </a:t>
                          </a:r>
                          <a:r>
                            <a:rPr lang="el-GR" sz="2000" dirty="0">
                              <a:effectLst/>
                            </a:rPr>
                            <a:t>π</a:t>
                          </a:r>
                          <a:r>
                            <a:rPr lang="en-US" sz="2000" dirty="0">
                              <a:effectLst/>
                            </a:rPr>
                            <a:t>;</a:t>
                          </a:r>
                          <a:endParaRPr lang="en-US" sz="20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501969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FLDLG2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404598" r="-249" b="-2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860128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FLDLN2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510465" r="-249" b="-1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943174"/>
                      </a:ext>
                    </a:extLst>
                  </a:tr>
                  <a:tr h="527705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000" dirty="0"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FLDZ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18" t="-603448" r="-249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555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4983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13255</TotalTime>
  <Words>4035</Words>
  <Application>Microsoft Office PowerPoint</Application>
  <PresentationFormat>Widescreen</PresentationFormat>
  <Paragraphs>618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Тема Office</vt:lpstr>
      <vt:lpstr>Низкоуровневое программирование</vt:lpstr>
      <vt:lpstr>Числа с плавающей запятой</vt:lpstr>
      <vt:lpstr>Специальные значения (пример)</vt:lpstr>
      <vt:lpstr>Сопроцессор х87</vt:lpstr>
      <vt:lpstr>Типы данных FPU</vt:lpstr>
      <vt:lpstr>Стек FPU</vt:lpstr>
      <vt:lpstr>Загрузка/выгрузка вещественных чисел</vt:lpstr>
      <vt:lpstr>Приведение целых чисел к вещественным</vt:lpstr>
      <vt:lpstr>Загрузка констант</vt:lpstr>
      <vt:lpstr>Арифметические операции</vt:lpstr>
      <vt:lpstr>Арифметические операции</vt:lpstr>
      <vt:lpstr>Тригонометрические функции, квадратный корень и логарифм</vt:lpstr>
      <vt:lpstr>Остаток от деления (пример)</vt:lpstr>
      <vt:lpstr>Возведение в степень (см. раздел 2.10 указаний к ЛР2)</vt:lpstr>
      <vt:lpstr>Сравнение</vt:lpstr>
      <vt:lpstr>Регистр состояния</vt:lpstr>
      <vt:lpstr>Исключения сопроцессора (пример)</vt:lpstr>
      <vt:lpstr>Управляющий регистр и маска исключений (см. пример и приложение Б ЛР2)</vt:lpstr>
      <vt:lpstr>Округление (см. приложение A ЛР2)</vt:lpstr>
      <vt:lpstr>Инициализация и сохранение состояния сопроцессора</vt:lpstr>
      <vt:lpstr>Набор инструкций SSE</vt:lpstr>
      <vt:lpstr>Загрузка/выгрузка данных</vt:lpstr>
      <vt:lpstr>Приведение типов</vt:lpstr>
      <vt:lpstr>Математические операции</vt:lpstr>
      <vt:lpstr>Сравнение </vt:lpstr>
      <vt:lpstr>Выбор минимума/максимума</vt:lpstr>
      <vt:lpstr>Регистр состояния и исключения (пример)</vt:lpstr>
      <vt:lpstr>SIMD</vt:lpstr>
      <vt:lpstr>SIMD-расширения</vt:lpstr>
      <vt:lpstr>SIMD-расширения</vt:lpstr>
      <vt:lpstr>SIMD</vt:lpstr>
      <vt:lpstr>Инструкции SSE</vt:lpstr>
      <vt:lpstr>Чтение и запись </vt:lpstr>
      <vt:lpstr>Переупорядочение элементов</vt:lpstr>
      <vt:lpstr>Приведение типов</vt:lpstr>
      <vt:lpstr>AVX</vt:lpstr>
      <vt:lpstr>AVX</vt:lpstr>
      <vt:lpstr>Компиляторы и векторные инструкции (пример)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205</cp:revision>
  <dcterms:created xsi:type="dcterms:W3CDTF">2021-02-27T16:04:41Z</dcterms:created>
  <dcterms:modified xsi:type="dcterms:W3CDTF">2025-09-22T20:51:22Z</dcterms:modified>
</cp:coreProperties>
</file>