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59" r:id="rId3"/>
    <p:sldId id="263" r:id="rId4"/>
    <p:sldId id="266" r:id="rId5"/>
    <p:sldId id="331" r:id="rId6"/>
    <p:sldId id="268" r:id="rId7"/>
    <p:sldId id="270" r:id="rId8"/>
    <p:sldId id="271" r:id="rId9"/>
    <p:sldId id="309" r:id="rId10"/>
    <p:sldId id="273" r:id="rId11"/>
    <p:sldId id="274" r:id="rId12"/>
    <p:sldId id="275" r:id="rId13"/>
    <p:sldId id="261" r:id="rId14"/>
    <p:sldId id="312" r:id="rId15"/>
    <p:sldId id="313" r:id="rId16"/>
    <p:sldId id="278" r:id="rId17"/>
    <p:sldId id="279" r:id="rId18"/>
    <p:sldId id="301" r:id="rId19"/>
    <p:sldId id="264" r:id="rId20"/>
    <p:sldId id="265" r:id="rId21"/>
    <p:sldId id="280" r:id="rId22"/>
    <p:sldId id="281" r:id="rId23"/>
    <p:sldId id="282" r:id="rId24"/>
    <p:sldId id="283" r:id="rId25"/>
    <p:sldId id="302" r:id="rId26"/>
    <p:sldId id="284" r:id="rId27"/>
    <p:sldId id="286" r:id="rId28"/>
    <p:sldId id="314" r:id="rId29"/>
    <p:sldId id="316" r:id="rId30"/>
    <p:sldId id="317" r:id="rId31"/>
    <p:sldId id="323" r:id="rId32"/>
    <p:sldId id="324" r:id="rId33"/>
    <p:sldId id="325" r:id="rId34"/>
    <p:sldId id="288" r:id="rId35"/>
    <p:sldId id="289" r:id="rId36"/>
    <p:sldId id="297" r:id="rId37"/>
    <p:sldId id="291" r:id="rId38"/>
    <p:sldId id="295" r:id="rId39"/>
    <p:sldId id="330" r:id="rId40"/>
    <p:sldId id="318" r:id="rId41"/>
    <p:sldId id="294" r:id="rId42"/>
    <p:sldId id="326" r:id="rId43"/>
    <p:sldId id="298" r:id="rId44"/>
    <p:sldId id="306" r:id="rId45"/>
    <p:sldId id="305" r:id="rId46"/>
    <p:sldId id="303" r:id="rId47"/>
    <p:sldId id="300" r:id="rId48"/>
    <p:sldId id="320" r:id="rId49"/>
    <p:sldId id="310" r:id="rId50"/>
    <p:sldId id="328" r:id="rId51"/>
    <p:sldId id="329" r:id="rId52"/>
    <p:sldId id="32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" initials="A" lastIdx="1" clrIdx="0">
    <p:extLst>
      <p:ext uri="{19B8F6BF-5375-455C-9EA6-DF929625EA0E}">
        <p15:presenceInfo xmlns:p15="http://schemas.microsoft.com/office/powerpoint/2012/main" userId="Alex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FFFFF"/>
    <a:srgbClr val="87B6E1"/>
    <a:srgbClr val="FBE5D6"/>
    <a:srgbClr val="0000FF"/>
    <a:srgbClr val="FF8B8B"/>
    <a:srgbClr val="0094C8"/>
    <a:srgbClr val="53D2FF"/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0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08:13:26.3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2,'28'0,"18"-1,0 2,55 10,-43-5,0-1,101-7,-50 0,-1 2,-93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08:13:28.0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1,'3'0,"4"0,7 0,5 0,4 0,6 0,0 0,-2 0,2 0,-2 0,1 0,2 0,-1 0,-3 0,-2 0,-2 0,-2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08:13:29.8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1,'56'8,"-8"0,221-5,-151-4,-95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08:13:31.3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1,'585'0,"-569"0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08:13:32.7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1,'439'0,"-423"0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08:13:34.0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1,'863'0,"-846"0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1T08:13:43.6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3616 37,'-1228'0,"1186"2,-79 14,80-8,-83 3,98-10,-35 7,-27 1,-979-8,520-3,536 1,1 0,1-1,-1 0,0 0,0-1,-11-6,-25-6,33 11,1 0,0-1,-16-9,17 8,-1 1,1 0,-18-5,14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</a:t>
            </a:r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7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66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9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3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3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6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1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23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6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6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4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7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90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Прерывания и исключения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Прерывания и исключения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4462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en-US" dirty="0"/>
              <a:t>8</a:t>
            </a:r>
          </a:p>
          <a:p>
            <a:r>
              <a:rPr lang="ru-RU" dirty="0"/>
              <a:t>Прерывания и исключения</a:t>
            </a:r>
          </a:p>
          <a:p>
            <a:r>
              <a:rPr lang="ru-RU" dirty="0"/>
              <a:t>Режимы работы процессора</a:t>
            </a:r>
          </a:p>
          <a:p>
            <a:r>
              <a:rPr lang="ru-RU" dirty="0"/>
              <a:t>Процесс загрузки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Программные прерывания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2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Программа может самостоятельно вызвать прерывание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000" dirty="0"/>
              <a:t>, единственным параметром которой является число </a:t>
            </a:r>
            <a:r>
              <a:rPr lang="en-US" sz="2000" dirty="0"/>
              <a:t>– </a:t>
            </a:r>
            <a:r>
              <a:rPr lang="ru-RU" sz="2000" dirty="0"/>
              <a:t>номер прерывания.</a:t>
            </a:r>
          </a:p>
          <a:p>
            <a:pPr marL="0" indent="0">
              <a:buNone/>
            </a:pPr>
            <a:r>
              <a:rPr lang="ru-RU" sz="2000" dirty="0"/>
              <a:t>Ранее программные прерывания служили для обращения к ОС. Например, в </a:t>
            </a:r>
            <a:r>
              <a:rPr lang="en-US" sz="2000" dirty="0"/>
              <a:t>MS-DOS </a:t>
            </a:r>
            <a:r>
              <a:rPr lang="ru-RU" sz="2000" dirty="0"/>
              <a:t>вызов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16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/>
              <a:t>позволял прочитать введенный с клавиатуры символ, вызов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13 </a:t>
            </a:r>
            <a:r>
              <a:rPr lang="ru-RU" sz="2000" dirty="0"/>
              <a:t>отвечал за чтение с диска и т.д. Параметры в этом случае передавались в регистрах </a:t>
            </a:r>
            <a:r>
              <a:rPr lang="en-US" sz="2000" dirty="0"/>
              <a:t>AX/DX.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UNIX</a:t>
            </a:r>
            <a:r>
              <a:rPr lang="ru-RU" sz="2000" dirty="0"/>
              <a:t>-системах механизм прерываний используется для осуществления системных вызовов из 32-битных программ и по сей день.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43F6E9-DFE3-4412-9107-159C9CD10E16}"/>
              </a:ext>
            </a:extLst>
          </p:cNvPr>
          <p:cNvSpPr txBox="1">
            <a:spLocks/>
          </p:cNvSpPr>
          <p:nvPr/>
        </p:nvSpPr>
        <p:spPr>
          <a:xfrm>
            <a:off x="8257302" y="3533632"/>
            <a:ext cx="1067723" cy="40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13</a:t>
            </a:r>
          </a:p>
        </p:txBody>
      </p: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DA51CBD1-431D-4043-8AB4-DB5A96DE61BD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9325025" y="1497482"/>
            <a:ext cx="876775" cy="223805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2764A4-BF1A-4528-828A-8FE7133C011A}"/>
              </a:ext>
            </a:extLst>
          </p:cNvPr>
          <p:cNvSpPr txBox="1"/>
          <p:nvPr/>
        </p:nvSpPr>
        <p:spPr>
          <a:xfrm>
            <a:off x="10635448" y="3847976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Обработчик</a:t>
            </a:r>
            <a:endParaRPr lang="en-US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09C05D0-F3F7-4738-8374-32A1A4A26507}"/>
              </a:ext>
            </a:extLst>
          </p:cNvPr>
          <p:cNvSpPr txBox="1">
            <a:spLocks/>
          </p:cNvSpPr>
          <p:nvPr/>
        </p:nvSpPr>
        <p:spPr>
          <a:xfrm>
            <a:off x="10336952" y="4151339"/>
            <a:ext cx="2033696" cy="1168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push ax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push bx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5406317D-2531-4595-94E5-2FEDF301B024}"/>
              </a:ext>
            </a:extLst>
          </p:cNvPr>
          <p:cNvCxnSpPr>
            <a:cxnSpLocks/>
            <a:stCxn id="15" idx="3"/>
            <a:endCxn id="8" idx="0"/>
          </p:cNvCxnSpPr>
          <p:nvPr/>
        </p:nvCxnSpPr>
        <p:spPr>
          <a:xfrm flipH="1">
            <a:off x="11319257" y="1497482"/>
            <a:ext cx="34543" cy="2350494"/>
          </a:xfrm>
          <a:prstGeom prst="bentConnector4">
            <a:avLst>
              <a:gd name="adj1" fmla="val -661784"/>
              <a:gd name="adj2" fmla="val 529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11944677-EEB9-407E-AD3A-0D6C5A19019C}"/>
              </a:ext>
            </a:extLst>
          </p:cNvPr>
          <p:cNvCxnSpPr>
            <a:cxnSpLocks/>
            <a:stCxn id="9" idx="2"/>
            <a:endCxn id="30" idx="3"/>
          </p:cNvCxnSpPr>
          <p:nvPr/>
        </p:nvCxnSpPr>
        <p:spPr>
          <a:xfrm rot="5400000" flipH="1">
            <a:off x="9797755" y="3763720"/>
            <a:ext cx="1399561" cy="1712529"/>
          </a:xfrm>
          <a:prstGeom prst="bentConnector4">
            <a:avLst>
              <a:gd name="adj1" fmla="val -16334"/>
              <a:gd name="adj2" fmla="val 796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EC591-1A18-445E-B751-AF07EE762020}"/>
              </a:ext>
            </a:extLst>
          </p:cNvPr>
          <p:cNvSpPr txBox="1"/>
          <p:nvPr/>
        </p:nvSpPr>
        <p:spPr>
          <a:xfrm>
            <a:off x="8131622" y="328249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A111E57-709A-4DBF-905C-93594AB26BEF}"/>
              </a:ext>
            </a:extLst>
          </p:cNvPr>
          <p:cNvSpPr/>
          <p:nvPr/>
        </p:nvSpPr>
        <p:spPr>
          <a:xfrm>
            <a:off x="10202549" y="163525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3F76D43-924C-48D5-A7C1-13857CBF2397}"/>
              </a:ext>
            </a:extLst>
          </p:cNvPr>
          <p:cNvSpPr/>
          <p:nvPr/>
        </p:nvSpPr>
        <p:spPr>
          <a:xfrm>
            <a:off x="10201800" y="135864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97EC9E-53C3-4B45-8E24-3A33B128A7CB}"/>
              </a:ext>
            </a:extLst>
          </p:cNvPr>
          <p:cNvSpPr/>
          <p:nvPr/>
        </p:nvSpPr>
        <p:spPr>
          <a:xfrm>
            <a:off x="10201800" y="107735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7B6A1-4EDA-4C42-8EA2-ACD60F656D9C}"/>
              </a:ext>
            </a:extLst>
          </p:cNvPr>
          <p:cNvSpPr txBox="1"/>
          <p:nvPr/>
        </p:nvSpPr>
        <p:spPr>
          <a:xfrm>
            <a:off x="10523151" y="775581"/>
            <a:ext cx="4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IDT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E4387F-3168-4879-9576-F488F663D3DC}"/>
              </a:ext>
            </a:extLst>
          </p:cNvPr>
          <p:cNvSpPr txBox="1"/>
          <p:nvPr/>
        </p:nvSpPr>
        <p:spPr>
          <a:xfrm>
            <a:off x="7790515" y="2394867"/>
            <a:ext cx="207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JMP IDTR+4*13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21F07E-7243-4887-939F-005E384EE146}"/>
              </a:ext>
            </a:extLst>
          </p:cNvPr>
          <p:cNvSpPr txBox="1"/>
          <p:nvPr/>
        </p:nvSpPr>
        <p:spPr>
          <a:xfrm>
            <a:off x="9035630" y="793303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IDTR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F99DB52-87C1-4416-8D38-FCF16F56F68B}"/>
              </a:ext>
            </a:extLst>
          </p:cNvPr>
          <p:cNvCxnSpPr>
            <a:cxnSpLocks/>
          </p:cNvCxnSpPr>
          <p:nvPr/>
        </p:nvCxnSpPr>
        <p:spPr>
          <a:xfrm>
            <a:off x="9137166" y="1076888"/>
            <a:ext cx="10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5FC24D-FDB2-4FDE-A16F-9D105C943A12}"/>
              </a:ext>
            </a:extLst>
          </p:cNvPr>
          <p:cNvSpPr txBox="1"/>
          <p:nvPr/>
        </p:nvSpPr>
        <p:spPr>
          <a:xfrm>
            <a:off x="8018730" y="3735537"/>
            <a:ext cx="1622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x, dx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78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исключения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11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25" y="1635249"/>
            <a:ext cx="5772807" cy="508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Одним из подвидов прерываний являются </a:t>
            </a:r>
            <a:r>
              <a:rPr lang="ru-RU" sz="2000" b="1" dirty="0"/>
              <a:t>исключения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Исключения генерируются самим процессором при определенных (как правило, неблагоприятных) условиях.</a:t>
            </a:r>
            <a:r>
              <a:rPr lang="en-US" sz="2000" dirty="0"/>
              <a:t> </a:t>
            </a:r>
            <a:r>
              <a:rPr lang="ru-RU" sz="2000" dirty="0"/>
              <a:t>При этом на стек дополнительно кладется код ошибки, более конкретно определяющий ситуацию.</a:t>
            </a:r>
          </a:p>
          <a:p>
            <a:pPr marL="0" indent="0">
              <a:buNone/>
            </a:pPr>
            <a:r>
              <a:rPr lang="ru-RU" sz="2000" dirty="0"/>
              <a:t>Первые 32 номера прерываний зарезервированы за исключениями.</a:t>
            </a:r>
          </a:p>
          <a:p>
            <a:pPr marL="0" indent="0">
              <a:buNone/>
            </a:pPr>
            <a:r>
              <a:rPr lang="ru-RU" sz="2000" dirty="0"/>
              <a:t>Обычно подобные исключения ОС преобразует в сигналы, которые затем превращаются стандартной библиотекой в программные исключения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dirty="0"/>
              <a:t>RFLAGS.IF </a:t>
            </a:r>
            <a:r>
              <a:rPr lang="ru-RU" sz="2000" dirty="0"/>
              <a:t>не влияет на получение аппаратных исключений</a:t>
            </a:r>
            <a:r>
              <a:rPr lang="en-US" sz="2000" dirty="0"/>
              <a:t> </a:t>
            </a:r>
            <a:r>
              <a:rPr lang="ru-RU" sz="2000" dirty="0"/>
              <a:t>и не устанавливается автоматически при их обработке.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43F6E9-DFE3-4412-9107-159C9CD10E16}"/>
              </a:ext>
            </a:extLst>
          </p:cNvPr>
          <p:cNvSpPr txBox="1">
            <a:spLocks/>
          </p:cNvSpPr>
          <p:nvPr/>
        </p:nvSpPr>
        <p:spPr>
          <a:xfrm>
            <a:off x="6804950" y="3130763"/>
            <a:ext cx="1302254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a//b</a:t>
            </a:r>
          </a:p>
        </p:txBody>
      </p: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DA51CBD1-431D-4043-8AB4-DB5A96DE61BD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8107204" y="1216185"/>
            <a:ext cx="2094596" cy="209714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2764A4-BF1A-4528-828A-8FE7133C011A}"/>
              </a:ext>
            </a:extLst>
          </p:cNvPr>
          <p:cNvSpPr txBox="1"/>
          <p:nvPr/>
        </p:nvSpPr>
        <p:spPr>
          <a:xfrm>
            <a:off x="10441479" y="3055137"/>
            <a:ext cx="148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Обработчик</a:t>
            </a:r>
            <a:r>
              <a:rPr lang="en-US" dirty="0"/>
              <a:t> </a:t>
            </a:r>
            <a:r>
              <a:rPr lang="ru-RU" dirty="0"/>
              <a:t>аппаратного исключения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09C05D0-F3F7-4738-8374-32A1A4A26507}"/>
              </a:ext>
            </a:extLst>
          </p:cNvPr>
          <p:cNvSpPr txBox="1">
            <a:spLocks/>
          </p:cNvSpPr>
          <p:nvPr/>
        </p:nvSpPr>
        <p:spPr>
          <a:xfrm>
            <a:off x="10336952" y="4151339"/>
            <a:ext cx="2033696" cy="116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5406317D-2531-4595-94E5-2FEDF301B024}"/>
              </a:ext>
            </a:extLst>
          </p:cNvPr>
          <p:cNvCxnSpPr>
            <a:cxnSpLocks/>
            <a:stCxn id="16" idx="3"/>
            <a:endCxn id="8" idx="0"/>
          </p:cNvCxnSpPr>
          <p:nvPr/>
        </p:nvCxnSpPr>
        <p:spPr>
          <a:xfrm flipH="1">
            <a:off x="11184398" y="1216185"/>
            <a:ext cx="169402" cy="1838952"/>
          </a:xfrm>
          <a:prstGeom prst="bentConnector4">
            <a:avLst>
              <a:gd name="adj1" fmla="val -134945"/>
              <a:gd name="adj2" fmla="val 537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EC591-1A18-445E-B751-AF07EE762020}"/>
              </a:ext>
            </a:extLst>
          </p:cNvPr>
          <p:cNvSpPr txBox="1"/>
          <p:nvPr/>
        </p:nvSpPr>
        <p:spPr>
          <a:xfrm>
            <a:off x="6799687" y="250324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A111E57-709A-4DBF-905C-93594AB26BEF}"/>
              </a:ext>
            </a:extLst>
          </p:cNvPr>
          <p:cNvSpPr/>
          <p:nvPr/>
        </p:nvSpPr>
        <p:spPr>
          <a:xfrm>
            <a:off x="10202549" y="163525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3F76D43-924C-48D5-A7C1-13857CBF2397}"/>
              </a:ext>
            </a:extLst>
          </p:cNvPr>
          <p:cNvSpPr/>
          <p:nvPr/>
        </p:nvSpPr>
        <p:spPr>
          <a:xfrm>
            <a:off x="10201800" y="135864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97EC9E-53C3-4B45-8E24-3A33B128A7CB}"/>
              </a:ext>
            </a:extLst>
          </p:cNvPr>
          <p:cNvSpPr/>
          <p:nvPr/>
        </p:nvSpPr>
        <p:spPr>
          <a:xfrm>
            <a:off x="10201800" y="107735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7B6A1-4EDA-4C42-8EA2-ACD60F656D9C}"/>
              </a:ext>
            </a:extLst>
          </p:cNvPr>
          <p:cNvSpPr txBox="1"/>
          <p:nvPr/>
        </p:nvSpPr>
        <p:spPr>
          <a:xfrm>
            <a:off x="10523151" y="775581"/>
            <a:ext cx="4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IDT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E4387F-3168-4879-9576-F488F663D3DC}"/>
              </a:ext>
            </a:extLst>
          </p:cNvPr>
          <p:cNvSpPr txBox="1"/>
          <p:nvPr/>
        </p:nvSpPr>
        <p:spPr>
          <a:xfrm>
            <a:off x="7237416" y="1699241"/>
            <a:ext cx="207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“JMP IDTR[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]”</a:t>
            </a: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21F07E-7243-4887-939F-005E384EE146}"/>
              </a:ext>
            </a:extLst>
          </p:cNvPr>
          <p:cNvSpPr txBox="1"/>
          <p:nvPr/>
        </p:nvSpPr>
        <p:spPr>
          <a:xfrm>
            <a:off x="9034866" y="791341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IDTR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F99DB52-87C1-4416-8D38-FCF16F56F68B}"/>
              </a:ext>
            </a:extLst>
          </p:cNvPr>
          <p:cNvCxnSpPr>
            <a:cxnSpLocks/>
          </p:cNvCxnSpPr>
          <p:nvPr/>
        </p:nvCxnSpPr>
        <p:spPr>
          <a:xfrm>
            <a:off x="9137166" y="1076888"/>
            <a:ext cx="10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15FC24D-FDB2-4FDE-A16F-9D105C943A12}"/>
              </a:ext>
            </a:extLst>
          </p:cNvPr>
          <p:cNvSpPr txBox="1"/>
          <p:nvPr/>
        </p:nvSpPr>
        <p:spPr>
          <a:xfrm>
            <a:off x="6837467" y="2850297"/>
            <a:ext cx="172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941C56-D3C3-477A-B0B5-29A7B8573106}"/>
              </a:ext>
            </a:extLst>
          </p:cNvPr>
          <p:cNvSpPr txBox="1"/>
          <p:nvPr/>
        </p:nvSpPr>
        <p:spPr>
          <a:xfrm>
            <a:off x="10441479" y="4570590"/>
            <a:ext cx="14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</a:t>
            </a:r>
          </a:p>
        </p:txBody>
      </p: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E903EB73-84DD-44D0-A648-63A1010FD076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>
          <a:xfrm rot="5400000">
            <a:off x="10888337" y="4274528"/>
            <a:ext cx="592123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CC665FA-23B3-4364-8C61-D3B04023671E}"/>
              </a:ext>
            </a:extLst>
          </p:cNvPr>
          <p:cNvSpPr txBox="1"/>
          <p:nvPr/>
        </p:nvSpPr>
        <p:spPr>
          <a:xfrm>
            <a:off x="8756581" y="5156417"/>
            <a:ext cx="222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Интерпретатор или стандартная библиотека языка программирования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7080A06A-BF60-4706-9095-1AC91044200D}"/>
              </a:ext>
            </a:extLst>
          </p:cNvPr>
          <p:cNvCxnSpPr>
            <a:cxnSpLocks/>
            <a:stCxn id="39" idx="2"/>
            <a:endCxn id="44" idx="3"/>
          </p:cNvCxnSpPr>
          <p:nvPr/>
        </p:nvCxnSpPr>
        <p:spPr>
          <a:xfrm rot="5400000">
            <a:off x="10673363" y="5245547"/>
            <a:ext cx="816660" cy="2054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2DE412-FD65-4F64-BF03-944A99BAC4A0}"/>
              </a:ext>
            </a:extLst>
          </p:cNvPr>
          <p:cNvSpPr txBox="1"/>
          <p:nvPr/>
        </p:nvSpPr>
        <p:spPr>
          <a:xfrm>
            <a:off x="6267043" y="4762351"/>
            <a:ext cx="320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raise </a:t>
            </a:r>
            <a:r>
              <a:rPr lang="en-US" sz="1600" dirty="0" err="1">
                <a:latin typeface="Consolas" panose="020B0609020204030204" pitchFamily="49" charset="0"/>
              </a:rPr>
              <a:t>ZeroDivisionError</a:t>
            </a:r>
            <a:endParaRPr lang="ru-RU" sz="1600" dirty="0">
              <a:latin typeface="Consolas" panose="020B0609020204030204" pitchFamily="49" charset="0"/>
            </a:endParaRP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B9BA93D8-11C0-4E18-A0E6-FE808980B35A}"/>
              </a:ext>
            </a:extLst>
          </p:cNvPr>
          <p:cNvCxnSpPr>
            <a:cxnSpLocks/>
            <a:stCxn id="44" idx="1"/>
            <a:endCxn id="51" idx="2"/>
          </p:cNvCxnSpPr>
          <p:nvPr/>
        </p:nvCxnSpPr>
        <p:spPr>
          <a:xfrm rot="10800000">
            <a:off x="7868911" y="5100906"/>
            <a:ext cx="887670" cy="6556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51C298-C1C9-4443-B483-825FD138E479}"/>
              </a:ext>
            </a:extLst>
          </p:cNvPr>
          <p:cNvSpPr txBox="1"/>
          <p:nvPr/>
        </p:nvSpPr>
        <p:spPr>
          <a:xfrm>
            <a:off x="6461319" y="3747998"/>
            <a:ext cx="257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Механизм обработки исключений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E67147C-0780-41F5-9A1E-1B2D95AEF096}"/>
              </a:ext>
            </a:extLst>
          </p:cNvPr>
          <p:cNvCxnSpPr>
            <a:cxnSpLocks/>
            <a:stCxn id="51" idx="0"/>
            <a:endCxn id="58" idx="2"/>
          </p:cNvCxnSpPr>
          <p:nvPr/>
        </p:nvCxnSpPr>
        <p:spPr>
          <a:xfrm rot="16200000" flipV="1">
            <a:off x="7624491" y="4517931"/>
            <a:ext cx="368022" cy="1208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43985D-F912-4607-B940-5265B8D6F53E}"/>
              </a:ext>
            </a:extLst>
          </p:cNvPr>
          <p:cNvSpPr txBox="1"/>
          <p:nvPr/>
        </p:nvSpPr>
        <p:spPr>
          <a:xfrm>
            <a:off x="10856572" y="50368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signal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1348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аппаратные исключения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1" name="Таблица 6">
            <a:extLst>
              <a:ext uri="{FF2B5EF4-FFF2-40B4-BE49-F238E27FC236}">
                <a16:creationId xmlns:a16="http://schemas.microsoft.com/office/drawing/2014/main" id="{3DFC61B8-4666-4A11-905A-D1C356A8A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42694"/>
              </p:ext>
            </p:extLst>
          </p:nvPr>
        </p:nvGraphicFramePr>
        <p:xfrm>
          <a:off x="3061783" y="1690688"/>
          <a:ext cx="692041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131">
                  <a:extLst>
                    <a:ext uri="{9D8B030D-6E8A-4147-A177-3AD203B41FA5}">
                      <a16:colId xmlns:a16="http://schemas.microsoft.com/office/drawing/2014/main" val="1712850916"/>
                    </a:ext>
                  </a:extLst>
                </a:gridCol>
                <a:gridCol w="5469286">
                  <a:extLst>
                    <a:ext uri="{9D8B030D-6E8A-4147-A177-3AD203B41FA5}">
                      <a16:colId xmlns:a16="http://schemas.microsoft.com/office/drawing/2014/main" val="1145417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Исключение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23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Деление на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7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Отладка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см. флаг </a:t>
                      </a:r>
                      <a:r>
                        <a:rPr lang="en-US" dirty="0"/>
                        <a:t>TF)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68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Точка останова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инструкция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7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Арифметическое переполнение (инструкция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into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54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Неизвестный </a:t>
                      </a:r>
                      <a:r>
                        <a:rPr lang="ru-RU" dirty="0" err="1"/>
                        <a:t>опкод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05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Ошибка стека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9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Общая защита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23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Отсутствие страницы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2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Исключение </a:t>
                      </a:r>
                      <a:r>
                        <a:rPr lang="en-US" dirty="0"/>
                        <a:t>x87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2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Исключение </a:t>
                      </a:r>
                      <a:r>
                        <a:rPr lang="en-US" dirty="0"/>
                        <a:t>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0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Нарушение безопасности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7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88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 приходом новой версии архитектуры процессоры могут приобретать новые возможности (и иногда терять старые). </a:t>
            </a:r>
          </a:p>
          <a:p>
            <a:pPr marL="0" indent="0">
              <a:buNone/>
            </a:pPr>
            <a:r>
              <a:rPr lang="ru-RU" sz="2000" dirty="0"/>
              <a:t>В х86 идея совместимости является одной из центральных - процессор с ISA х86-64 обязан уметь запускать программы, написанные под х86-32 и х86-16. С этой целью вводятся разные </a:t>
            </a:r>
            <a:r>
              <a:rPr lang="ru-RU" sz="2000" b="1" dirty="0"/>
              <a:t>режимы работы ЦП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Режимы работы практически полностью повторяют эволюцию ISA.</a:t>
            </a:r>
          </a:p>
          <a:p>
            <a:pPr marL="0" indent="0">
              <a:buNone/>
            </a:pPr>
            <a:r>
              <a:rPr lang="ru-RU" sz="2000" dirty="0"/>
              <a:t>Каждый из режимов работы соответствует набору активных функций.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EE0BC8-43A5-480F-BD39-D388C54FAA29}"/>
              </a:ext>
            </a:extLst>
          </p:cNvPr>
          <p:cNvSpPr/>
          <p:nvPr/>
        </p:nvSpPr>
        <p:spPr>
          <a:xfrm>
            <a:off x="6582333" y="1425461"/>
            <a:ext cx="2093791" cy="73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Длинный режим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364DB5-883A-490A-863E-41AF316BA8B1}"/>
              </a:ext>
            </a:extLst>
          </p:cNvPr>
          <p:cNvSpPr/>
          <p:nvPr/>
        </p:nvSpPr>
        <p:spPr>
          <a:xfrm>
            <a:off x="9336314" y="1425461"/>
            <a:ext cx="2093791" cy="73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Режим совместимости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562579-89E4-4780-B877-DD8EEAE96A24}"/>
              </a:ext>
            </a:extLst>
          </p:cNvPr>
          <p:cNvSpPr/>
          <p:nvPr/>
        </p:nvSpPr>
        <p:spPr>
          <a:xfrm>
            <a:off x="6578704" y="3242241"/>
            <a:ext cx="2093791" cy="73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Защищенный режим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EE3D93-4CC5-43EF-82A0-059438582526}"/>
              </a:ext>
            </a:extLst>
          </p:cNvPr>
          <p:cNvSpPr/>
          <p:nvPr/>
        </p:nvSpPr>
        <p:spPr>
          <a:xfrm>
            <a:off x="6578703" y="5136355"/>
            <a:ext cx="2093791" cy="73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Реальный режим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D71389-5015-4264-9F35-0901598DB7BF}"/>
              </a:ext>
            </a:extLst>
          </p:cNvPr>
          <p:cNvSpPr/>
          <p:nvPr/>
        </p:nvSpPr>
        <p:spPr>
          <a:xfrm>
            <a:off x="9336314" y="3242241"/>
            <a:ext cx="2093791" cy="737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Режим виртуального 8086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F0296F6-6BA9-4706-A87B-047063C7F0AA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7625599" y="3979295"/>
            <a:ext cx="1" cy="115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5715552-82C5-45AA-A526-5D8E1AD079CC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7625600" y="2162515"/>
            <a:ext cx="3629" cy="107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19F14FA-424D-4740-B785-310BA86E1CA3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>
            <a:off x="8676124" y="1793988"/>
            <a:ext cx="6601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6E8BF79-54C9-47E0-BC59-04ED149B9C7D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8672495" y="3610768"/>
            <a:ext cx="6638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0096270-0E52-4ED3-B743-8AED2E225DB8}"/>
              </a:ext>
            </a:extLst>
          </p:cNvPr>
          <p:cNvCxnSpPr/>
          <p:nvPr/>
        </p:nvCxnSpPr>
        <p:spPr>
          <a:xfrm>
            <a:off x="6676571" y="4528457"/>
            <a:ext cx="5029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89D8115-4BA7-4088-8F56-4438D6B63C07}"/>
              </a:ext>
            </a:extLst>
          </p:cNvPr>
          <p:cNvCxnSpPr/>
          <p:nvPr/>
        </p:nvCxnSpPr>
        <p:spPr>
          <a:xfrm>
            <a:off x="6676571" y="2634342"/>
            <a:ext cx="5029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A7E464-05AE-4B3A-92B9-6E7D056B354F}"/>
              </a:ext>
            </a:extLst>
          </p:cNvPr>
          <p:cNvSpPr txBox="1"/>
          <p:nvPr/>
        </p:nvSpPr>
        <p:spPr>
          <a:xfrm rot="16200000">
            <a:off x="11428802" y="1763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86-64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10BE0A-2BDA-407A-B656-CB5EF83D8256}"/>
              </a:ext>
            </a:extLst>
          </p:cNvPr>
          <p:cNvSpPr txBox="1"/>
          <p:nvPr/>
        </p:nvSpPr>
        <p:spPr>
          <a:xfrm rot="16200000">
            <a:off x="11428802" y="338329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86-</a:t>
            </a:r>
            <a:r>
              <a:rPr lang="en-US" dirty="0"/>
              <a:t>32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AD7023-E0A2-4F14-BB7C-4FE05AF1ADC2}"/>
              </a:ext>
            </a:extLst>
          </p:cNvPr>
          <p:cNvSpPr txBox="1"/>
          <p:nvPr/>
        </p:nvSpPr>
        <p:spPr>
          <a:xfrm rot="16200000">
            <a:off x="11428801" y="511786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86-</a:t>
            </a:r>
            <a:r>
              <a:rPr lang="en-US" dirty="0"/>
              <a:t>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регистры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330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За включение или отключение функций процессора отвечают 3 группы регистров:</a:t>
            </a:r>
          </a:p>
          <a:p>
            <a:r>
              <a:rPr lang="ru-RU" sz="2000" dirty="0"/>
              <a:t>Регистр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en-US" sz="2000" dirty="0"/>
              <a:t>;</a:t>
            </a:r>
          </a:p>
          <a:p>
            <a:r>
              <a:rPr lang="ru-RU" sz="2000" dirty="0"/>
              <a:t>Управляющие регистры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CR0-8</a:t>
            </a:r>
            <a:r>
              <a:rPr lang="en-US" sz="2000" dirty="0"/>
              <a:t>;</a:t>
            </a:r>
          </a:p>
          <a:p>
            <a:r>
              <a:rPr lang="ru-RU" sz="2000" dirty="0"/>
              <a:t>Регистры, зависящие от модели ЦП(</a:t>
            </a:r>
            <a:r>
              <a:rPr lang="en-US" sz="2000" b="1" dirty="0"/>
              <a:t>MSR, </a:t>
            </a:r>
            <a:r>
              <a:rPr lang="en-US" sz="2000" dirty="0"/>
              <a:t>Model Specific Register</a:t>
            </a:r>
            <a:r>
              <a:rPr lang="ru-RU" sz="2000" dirty="0"/>
              <a:t>)</a:t>
            </a:r>
            <a:r>
              <a:rPr lang="en-US" sz="2000" dirty="0"/>
              <a:t> – </a:t>
            </a:r>
            <a:r>
              <a:rPr lang="ru-RU" sz="2000" dirty="0"/>
              <a:t>регистры, структура которых явно не фиксирована в </a:t>
            </a:r>
            <a:r>
              <a:rPr lang="en-US" sz="2000" dirty="0"/>
              <a:t>ISA</a:t>
            </a:r>
            <a:r>
              <a:rPr lang="ru-RU" sz="2000" dirty="0"/>
              <a:t>, но (иногда) доступна в документации на конкретный ЦП</a:t>
            </a:r>
            <a:r>
              <a:rPr lang="en-US" sz="2000" dirty="0"/>
              <a:t>. </a:t>
            </a:r>
            <a:r>
              <a:rPr lang="ru-RU" sz="2000" dirty="0"/>
              <a:t>Доступ к таким производится инструкциями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RDMSR/WRMSR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Примером </a:t>
            </a:r>
            <a:r>
              <a:rPr lang="en-US" sz="2000" dirty="0"/>
              <a:t>MSR-</a:t>
            </a:r>
            <a:r>
              <a:rPr lang="ru-RU" sz="2000" dirty="0"/>
              <a:t>регистра является регистр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EFER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/>
              <a:t>(код </a:t>
            </a:r>
            <a:r>
              <a:rPr lang="en-US" sz="1600" dirty="0"/>
              <a:t>0xC0000080</a:t>
            </a:r>
            <a:r>
              <a:rPr lang="ru-RU" sz="2000" dirty="0"/>
              <a:t>)</a:t>
            </a:r>
            <a:endParaRPr lang="en-US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33F7B13-1D5D-4581-B366-39E7DF3F50BC}"/>
              </a:ext>
            </a:extLst>
          </p:cNvPr>
          <p:cNvSpPr/>
          <p:nvPr/>
        </p:nvSpPr>
        <p:spPr>
          <a:xfrm>
            <a:off x="7471229" y="1770516"/>
            <a:ext cx="432888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719138" algn="l"/>
              </a:tabLst>
            </a:pPr>
            <a:r>
              <a:rPr lang="ru-RU" b="1" dirty="0"/>
              <a:t>С</a:t>
            </a:r>
            <a:r>
              <a:rPr lang="en-US" b="1" dirty="0"/>
              <a:t>R0</a:t>
            </a:r>
            <a:r>
              <a:rPr lang="ru-RU" b="1" dirty="0"/>
              <a:t> </a:t>
            </a:r>
            <a:r>
              <a:rPr lang="ru-RU" dirty="0"/>
              <a:t>	Флаги управления процессором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1394891-6C2B-4C6F-A6C4-4313DFC45572}"/>
              </a:ext>
            </a:extLst>
          </p:cNvPr>
          <p:cNvSpPr/>
          <p:nvPr/>
        </p:nvSpPr>
        <p:spPr>
          <a:xfrm>
            <a:off x="7471229" y="2192564"/>
            <a:ext cx="4328886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719138" algn="l"/>
              </a:tabLst>
            </a:pPr>
            <a:r>
              <a:rPr lang="ru-RU" b="1" dirty="0"/>
              <a:t>С</a:t>
            </a:r>
            <a:r>
              <a:rPr lang="en-US" b="1" dirty="0"/>
              <a:t>R</a:t>
            </a:r>
            <a:r>
              <a:rPr lang="ru-RU" b="1" dirty="0"/>
              <a:t>1 </a:t>
            </a:r>
            <a:r>
              <a:rPr lang="ru-RU" dirty="0"/>
              <a:t>	Недоступен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F6E881F-CFB3-4FC5-9847-2A320C61C1EE}"/>
              </a:ext>
            </a:extLst>
          </p:cNvPr>
          <p:cNvSpPr/>
          <p:nvPr/>
        </p:nvSpPr>
        <p:spPr>
          <a:xfrm>
            <a:off x="7471229" y="2632301"/>
            <a:ext cx="432888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719138" algn="l"/>
              </a:tabLst>
            </a:pPr>
            <a:r>
              <a:rPr lang="ru-RU" b="1" dirty="0"/>
              <a:t>С</a:t>
            </a:r>
            <a:r>
              <a:rPr lang="en-US" b="1" dirty="0"/>
              <a:t>R</a:t>
            </a:r>
            <a:r>
              <a:rPr lang="ru-RU" b="1" dirty="0"/>
              <a:t>2 </a:t>
            </a:r>
            <a:r>
              <a:rPr lang="ru-RU" dirty="0"/>
              <a:t>	Адрес ошибки страницы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9897EEF-C983-4181-A423-8A9354766544}"/>
              </a:ext>
            </a:extLst>
          </p:cNvPr>
          <p:cNvSpPr/>
          <p:nvPr/>
        </p:nvSpPr>
        <p:spPr>
          <a:xfrm>
            <a:off x="7471229" y="3072038"/>
            <a:ext cx="432888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719138" algn="l"/>
              </a:tabLst>
            </a:pPr>
            <a:r>
              <a:rPr lang="ru-RU" b="1" dirty="0"/>
              <a:t>С</a:t>
            </a:r>
            <a:r>
              <a:rPr lang="en-US" b="1" dirty="0"/>
              <a:t>R</a:t>
            </a:r>
            <a:r>
              <a:rPr lang="ru-RU" b="1" dirty="0"/>
              <a:t>3 </a:t>
            </a:r>
            <a:r>
              <a:rPr lang="ru-RU" dirty="0"/>
              <a:t>	Адрес таблицы трансляции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8B40A81E-BA56-4361-A9E9-C4417F16FBDE}"/>
              </a:ext>
            </a:extLst>
          </p:cNvPr>
          <p:cNvSpPr/>
          <p:nvPr/>
        </p:nvSpPr>
        <p:spPr>
          <a:xfrm>
            <a:off x="7471229" y="3508828"/>
            <a:ext cx="432888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719138" algn="l"/>
              </a:tabLst>
            </a:pPr>
            <a:r>
              <a:rPr lang="ru-RU" b="1" dirty="0"/>
              <a:t>С</a:t>
            </a:r>
            <a:r>
              <a:rPr lang="en-US" b="1" dirty="0"/>
              <a:t>R</a:t>
            </a:r>
            <a:r>
              <a:rPr lang="ru-RU" b="1" dirty="0"/>
              <a:t>4 </a:t>
            </a:r>
            <a:r>
              <a:rPr lang="ru-RU" dirty="0"/>
              <a:t>	Флаги управления процессором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B036E647-EB66-47A7-8D7E-0515C7F5B4A1}"/>
              </a:ext>
            </a:extLst>
          </p:cNvPr>
          <p:cNvSpPr/>
          <p:nvPr/>
        </p:nvSpPr>
        <p:spPr>
          <a:xfrm>
            <a:off x="7471229" y="3943576"/>
            <a:ext cx="4328886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719138" algn="l"/>
              </a:tabLst>
            </a:pPr>
            <a:r>
              <a:rPr lang="ru-RU" b="1" dirty="0"/>
              <a:t>С</a:t>
            </a:r>
            <a:r>
              <a:rPr lang="en-US" b="1" dirty="0"/>
              <a:t>R</a:t>
            </a:r>
            <a:r>
              <a:rPr lang="ru-RU" b="1" dirty="0"/>
              <a:t>5-7 </a:t>
            </a:r>
            <a:r>
              <a:rPr lang="ru-RU" dirty="0"/>
              <a:t>	Недоступны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43B7CE9-A748-46FE-B99A-CF88A2B48DBE}"/>
              </a:ext>
            </a:extLst>
          </p:cNvPr>
          <p:cNvSpPr/>
          <p:nvPr/>
        </p:nvSpPr>
        <p:spPr>
          <a:xfrm>
            <a:off x="7471229" y="5182960"/>
            <a:ext cx="432888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719138" algn="l"/>
              </a:tabLst>
            </a:pPr>
            <a:r>
              <a:rPr lang="en-US" b="1" dirty="0"/>
              <a:t>EFER</a:t>
            </a:r>
            <a:r>
              <a:rPr lang="ru-RU" dirty="0"/>
              <a:t>	Флаги длинного режима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A3AC854-9C26-4B99-A3FB-8D1C3E121892}"/>
              </a:ext>
            </a:extLst>
          </p:cNvPr>
          <p:cNvSpPr/>
          <p:nvPr/>
        </p:nvSpPr>
        <p:spPr>
          <a:xfrm>
            <a:off x="7471229" y="4377418"/>
            <a:ext cx="432888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719138" algn="l"/>
              </a:tabLst>
            </a:pPr>
            <a:r>
              <a:rPr lang="ru-RU" b="1" dirty="0"/>
              <a:t>С</a:t>
            </a:r>
            <a:r>
              <a:rPr lang="en-US" b="1" dirty="0"/>
              <a:t>R8</a:t>
            </a:r>
            <a:r>
              <a:rPr lang="ru-RU" b="1" dirty="0"/>
              <a:t> </a:t>
            </a:r>
            <a:r>
              <a:rPr lang="ru-RU" dirty="0"/>
              <a:t>	Приоритет задачи</a:t>
            </a:r>
          </a:p>
        </p:txBody>
      </p:sp>
    </p:spTree>
    <p:extLst>
      <p:ext uri="{BB962C8B-B14F-4D97-AF65-F5344CB8AC3E}">
        <p14:creationId xmlns:p14="http://schemas.microsoft.com/office/powerpoint/2010/main" val="209058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Реальный режим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6701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ru-RU" sz="2000" b="1" dirty="0"/>
              <a:t>реальном режиме </a:t>
            </a:r>
            <a:r>
              <a:rPr lang="ru-RU" sz="2000" dirty="0"/>
              <a:t>процессор эквивалентен процессору 8086:</a:t>
            </a:r>
          </a:p>
          <a:p>
            <a:r>
              <a:rPr lang="ru-RU" sz="2000" dirty="0"/>
              <a:t>20-битное адресное пространство;</a:t>
            </a:r>
          </a:p>
          <a:p>
            <a:r>
              <a:rPr lang="ru-RU" sz="2000" dirty="0"/>
              <a:t>16-битные регистры (старшие части регистров недоступны);</a:t>
            </a:r>
          </a:p>
          <a:p>
            <a:r>
              <a:rPr lang="ru-RU" sz="2000" dirty="0"/>
              <a:t>прямая адресация физической памяти;</a:t>
            </a:r>
          </a:p>
          <a:p>
            <a:r>
              <a:rPr lang="ru-RU" sz="2000" u="sng" dirty="0"/>
              <a:t>полный доступ ко всем ресурсам компьютера</a:t>
            </a:r>
            <a:r>
              <a:rPr lang="ru-RU" sz="2000" dirty="0"/>
              <a:t>;</a:t>
            </a:r>
          </a:p>
          <a:p>
            <a:r>
              <a:rPr lang="ru-RU" sz="2000" dirty="0"/>
              <a:t>таблица </a:t>
            </a:r>
            <a:r>
              <a:rPr lang="en-US" sz="2000" dirty="0"/>
              <a:t>IDT </a:t>
            </a:r>
            <a:r>
              <a:rPr lang="ru-RU" sz="2000" dirty="0"/>
              <a:t>содержит прямые адреса обработчиков.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i="1" dirty="0"/>
              <a:t>Процессор в момент включения запускается в реальном режиме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169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957"/>
          </a:xfrm>
        </p:spPr>
        <p:txBody>
          <a:bodyPr/>
          <a:lstStyle/>
          <a:p>
            <a:r>
              <a:rPr lang="ru-RU" dirty="0"/>
              <a:t>Адресация в реальном режиме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78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процессоре 808</a:t>
            </a:r>
            <a:r>
              <a:rPr lang="en-US" sz="2000" dirty="0"/>
              <a:t>6</a:t>
            </a:r>
            <a:r>
              <a:rPr lang="ru-RU" sz="2000" dirty="0"/>
              <a:t> программа могла адресовать все адресное пространство без ограничений. </a:t>
            </a:r>
          </a:p>
          <a:p>
            <a:pPr marL="0" indent="0">
              <a:buNone/>
            </a:pPr>
            <a:r>
              <a:rPr lang="ru-RU" sz="2000" dirty="0"/>
              <a:t>Поскольку шина адреса была 20-битной, а регистры – 16-битными, для адресации использовался вспомогательный механизм с использованием сегментных регистров</a:t>
            </a:r>
            <a:r>
              <a:rPr lang="en-US" sz="2000" dirty="0"/>
              <a:t>:</a:t>
            </a:r>
          </a:p>
          <a:p>
            <a:r>
              <a:rPr lang="en-US" sz="2000" dirty="0"/>
              <a:t>CS – </a:t>
            </a:r>
            <a:r>
              <a:rPr lang="ru-RU" sz="2000" dirty="0"/>
              <a:t>сегмент кода.</a:t>
            </a:r>
          </a:p>
          <a:p>
            <a:r>
              <a:rPr lang="en-US" sz="2000" dirty="0"/>
              <a:t>DS – </a:t>
            </a:r>
            <a:r>
              <a:rPr lang="ru-RU" sz="2000" dirty="0"/>
              <a:t>сегмент данных.</a:t>
            </a:r>
          </a:p>
          <a:p>
            <a:r>
              <a:rPr lang="en-US" sz="2000" dirty="0"/>
              <a:t>SS – </a:t>
            </a:r>
            <a:r>
              <a:rPr lang="ru-RU" sz="2000" dirty="0"/>
              <a:t>сегмент стека .</a:t>
            </a:r>
          </a:p>
          <a:p>
            <a:r>
              <a:rPr lang="en-US" sz="2000" dirty="0"/>
              <a:t>ES – </a:t>
            </a:r>
            <a:r>
              <a:rPr lang="ru-RU" sz="2000" dirty="0"/>
              <a:t>дополнительный (</a:t>
            </a:r>
            <a:r>
              <a:rPr lang="en-US" sz="2000" dirty="0"/>
              <a:t>extra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сегмент.</a:t>
            </a:r>
          </a:p>
          <a:p>
            <a:endParaRPr lang="ru-RU" sz="2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E64D3A1-49EA-436A-B8FD-95DF1E04F34E}"/>
              </a:ext>
            </a:extLst>
          </p:cNvPr>
          <p:cNvSpPr/>
          <p:nvPr/>
        </p:nvSpPr>
        <p:spPr>
          <a:xfrm>
            <a:off x="7958448" y="1143880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D3C793C-E5EA-469A-A416-E58D08D48D4D}"/>
              </a:ext>
            </a:extLst>
          </p:cNvPr>
          <p:cNvSpPr/>
          <p:nvPr/>
        </p:nvSpPr>
        <p:spPr>
          <a:xfrm>
            <a:off x="7958448" y="1558704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BX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03EA0B-FE06-4C0C-A5BF-342C32B0B895}"/>
              </a:ext>
            </a:extLst>
          </p:cNvPr>
          <p:cNvSpPr/>
          <p:nvPr/>
        </p:nvSpPr>
        <p:spPr>
          <a:xfrm>
            <a:off x="9485403" y="114213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641FCE-208D-4102-8E65-2821E3D4880B}"/>
              </a:ext>
            </a:extLst>
          </p:cNvPr>
          <p:cNvSpPr/>
          <p:nvPr/>
        </p:nvSpPr>
        <p:spPr>
          <a:xfrm>
            <a:off x="9485403" y="1558704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1850738-F6C5-4F35-BE67-90600A1DE9D7}"/>
              </a:ext>
            </a:extLst>
          </p:cNvPr>
          <p:cNvSpPr/>
          <p:nvPr/>
        </p:nvSpPr>
        <p:spPr>
          <a:xfrm>
            <a:off x="9485403" y="1984943"/>
            <a:ext cx="1440000" cy="3651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43109D-BE76-4368-B1E6-451EA7BABF94}"/>
              </a:ext>
            </a:extLst>
          </p:cNvPr>
          <p:cNvSpPr/>
          <p:nvPr/>
        </p:nvSpPr>
        <p:spPr>
          <a:xfrm>
            <a:off x="7958448" y="1979339"/>
            <a:ext cx="1440000" cy="3651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90C56B6-95DC-4A74-B68B-F764D4ED1EE9}"/>
              </a:ext>
            </a:extLst>
          </p:cNvPr>
          <p:cNvSpPr/>
          <p:nvPr/>
        </p:nvSpPr>
        <p:spPr>
          <a:xfrm>
            <a:off x="7958448" y="2396071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960AD00-07D9-445D-AEBD-A0775542D5CF}"/>
              </a:ext>
            </a:extLst>
          </p:cNvPr>
          <p:cNvSpPr/>
          <p:nvPr/>
        </p:nvSpPr>
        <p:spPr>
          <a:xfrm>
            <a:off x="9485403" y="2396071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3154131-AA85-4959-9F97-6790A90BB521}"/>
              </a:ext>
            </a:extLst>
          </p:cNvPr>
          <p:cNvSpPr/>
          <p:nvPr/>
        </p:nvSpPr>
        <p:spPr>
          <a:xfrm>
            <a:off x="9485403" y="2805489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FLAGS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86C7706-F3C5-4A94-8D6B-5CB2C340D713}"/>
              </a:ext>
            </a:extLst>
          </p:cNvPr>
          <p:cNvSpPr/>
          <p:nvPr/>
        </p:nvSpPr>
        <p:spPr>
          <a:xfrm>
            <a:off x="7958448" y="2805489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158AE02-ED71-429F-9F4F-7ED6951010B0}"/>
              </a:ext>
            </a:extLst>
          </p:cNvPr>
          <p:cNvSpPr/>
          <p:nvPr/>
        </p:nvSpPr>
        <p:spPr>
          <a:xfrm>
            <a:off x="9485403" y="3222220"/>
            <a:ext cx="1440000" cy="36512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DS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6369740-8513-41C7-92B8-8CEAD79E4309}"/>
              </a:ext>
            </a:extLst>
          </p:cNvPr>
          <p:cNvSpPr/>
          <p:nvPr/>
        </p:nvSpPr>
        <p:spPr>
          <a:xfrm>
            <a:off x="7958448" y="3222221"/>
            <a:ext cx="1440000" cy="36512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A279684-A47D-48BA-9AF8-AFAD77B1B479}"/>
              </a:ext>
            </a:extLst>
          </p:cNvPr>
          <p:cNvSpPr/>
          <p:nvPr/>
        </p:nvSpPr>
        <p:spPr>
          <a:xfrm>
            <a:off x="7958448" y="3642941"/>
            <a:ext cx="1440000" cy="36512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SS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B675DEC-601F-4F67-BE0A-5E4EBF26F4D9}"/>
              </a:ext>
            </a:extLst>
          </p:cNvPr>
          <p:cNvSpPr/>
          <p:nvPr/>
        </p:nvSpPr>
        <p:spPr>
          <a:xfrm>
            <a:off x="9485403" y="3642940"/>
            <a:ext cx="1440000" cy="36512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ES</a:t>
            </a:r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2C3F5FDA-144F-45DD-A1BD-EFCE113974D2}"/>
              </a:ext>
            </a:extLst>
          </p:cNvPr>
          <p:cNvSpPr/>
          <p:nvPr/>
        </p:nvSpPr>
        <p:spPr>
          <a:xfrm>
            <a:off x="8618220" y="4167449"/>
            <a:ext cx="67848" cy="14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Левая фигурная скобка 20">
            <a:extLst>
              <a:ext uri="{FF2B5EF4-FFF2-40B4-BE49-F238E27FC236}">
                <a16:creationId xmlns:a16="http://schemas.microsoft.com/office/drawing/2014/main" id="{4E15CCFB-AA85-499C-B43E-EE2F212E078E}"/>
              </a:ext>
            </a:extLst>
          </p:cNvPr>
          <p:cNvSpPr/>
          <p:nvPr/>
        </p:nvSpPr>
        <p:spPr>
          <a:xfrm flipH="1">
            <a:off x="10452568" y="4167449"/>
            <a:ext cx="234412" cy="24469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2D4B7A-AC18-4C4B-9D34-3D7122C3D789}"/>
              </a:ext>
            </a:extLst>
          </p:cNvPr>
          <p:cNvSpPr txBox="1"/>
          <p:nvPr/>
        </p:nvSpPr>
        <p:spPr>
          <a:xfrm>
            <a:off x="7148611" y="4417850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16 бит</a:t>
            </a:r>
            <a:br>
              <a:rPr lang="ru-RU" sz="1600" dirty="0"/>
            </a:br>
            <a:r>
              <a:rPr lang="ru-RU" sz="1600" dirty="0"/>
              <a:t>на адрес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6AF5088-A369-43F4-BAD7-927F044D9994}"/>
              </a:ext>
            </a:extLst>
          </p:cNvPr>
          <p:cNvCxnSpPr>
            <a:stCxn id="6" idx="1"/>
            <a:endCxn id="22" idx="3"/>
          </p:cNvCxnSpPr>
          <p:nvPr/>
        </p:nvCxnSpPr>
        <p:spPr>
          <a:xfrm flipH="1">
            <a:off x="8094704" y="4239449"/>
            <a:ext cx="523516" cy="470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874743-127B-415D-9929-6DC23F1C7BC3}"/>
              </a:ext>
            </a:extLst>
          </p:cNvPr>
          <p:cNvSpPr txBox="1"/>
          <p:nvPr/>
        </p:nvSpPr>
        <p:spPr>
          <a:xfrm>
            <a:off x="10652686" y="5215515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/>
              <a:t>20 бит</a:t>
            </a:r>
          </a:p>
          <a:p>
            <a:pPr algn="ctr"/>
            <a:r>
              <a:rPr lang="ru-RU" sz="1600" dirty="0"/>
              <a:t>на адрес</a:t>
            </a:r>
          </a:p>
        </p:txBody>
      </p:sp>
      <p:graphicFrame>
        <p:nvGraphicFramePr>
          <p:cNvPr id="23" name="Таблица 24">
            <a:extLst>
              <a:ext uri="{FF2B5EF4-FFF2-40B4-BE49-F238E27FC236}">
                <a16:creationId xmlns:a16="http://schemas.microsoft.com/office/drawing/2014/main" id="{83C52494-A86E-B1A3-816B-BA69F855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11049"/>
              </p:ext>
            </p:extLst>
          </p:nvPr>
        </p:nvGraphicFramePr>
        <p:xfrm>
          <a:off x="8695899" y="4167393"/>
          <a:ext cx="1756669" cy="24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669">
                  <a:extLst>
                    <a:ext uri="{9D8B030D-6E8A-4147-A177-3AD203B41FA5}">
                      <a16:colId xmlns:a16="http://schemas.microsoft.com/office/drawing/2014/main" val="1321107230"/>
                    </a:ext>
                  </a:extLst>
                </a:gridCol>
              </a:tblGrid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073958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31978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76997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0444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00517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52282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0878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59523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73457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16814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90844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488053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25709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5431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31919"/>
                  </a:ext>
                </a:extLst>
              </a:tr>
              <a:tr h="152935">
                <a:tc>
                  <a:txBody>
                    <a:bodyPr/>
                    <a:lstStyle/>
                    <a:p>
                      <a:endParaRPr lang="ru-RU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0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40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 в реальном режиме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1280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использовании сегментной адресации значение сегментного регистра интерпретируется как начальный адрес сегмента, к которому прибавляется линейное смещение. </a:t>
            </a:r>
          </a:p>
          <a:p>
            <a:pPr marL="0" indent="0">
              <a:buNone/>
            </a:pPr>
            <a:r>
              <a:rPr lang="ru-RU" sz="2000" dirty="0"/>
              <a:t>Адрес начала сегмента перед сложением сдвигается на 4 влево. Таким образом из 2-х 16-битных значений формируется 20-битный адрес.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чтении кода неявно используется регистр </a:t>
            </a:r>
            <a:r>
              <a:rPr lang="en-US" sz="2000" dirty="0"/>
              <a:t>CS</a:t>
            </a:r>
            <a:r>
              <a:rPr lang="ru-RU" sz="2000" dirty="0"/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[AX]</a:t>
            </a:r>
            <a:r>
              <a:rPr lang="en-US" sz="2000" dirty="0"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/call [CS:AX]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при обращении к стеку – </a:t>
            </a:r>
            <a:r>
              <a:rPr lang="en-US" sz="2000" dirty="0"/>
              <a:t>SS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],2</a:t>
            </a:r>
            <a:r>
              <a:rPr lang="en-US" sz="2000" dirty="0"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ss:sp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],2</a:t>
            </a:r>
            <a:r>
              <a:rPr lang="en-US" sz="2000" dirty="0"/>
              <a:t>), </a:t>
            </a:r>
            <a:r>
              <a:rPr lang="ru-RU" sz="2000" dirty="0"/>
              <a:t>в остальных случаях – сегмент </a:t>
            </a:r>
            <a:r>
              <a:rPr lang="en-US" sz="2000" dirty="0"/>
              <a:t>DS.</a:t>
            </a:r>
            <a:r>
              <a:rPr lang="ru-RU" sz="2000" i="1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ES </a:t>
            </a:r>
            <a:r>
              <a:rPr lang="ru-RU" sz="2000" dirty="0"/>
              <a:t>мог устанавливаться ОС/программистом для адресации дополнительных данных.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EDC86-3ED6-45B4-B359-CE71944A62F0}"/>
              </a:ext>
            </a:extLst>
          </p:cNvPr>
          <p:cNvSpPr txBox="1"/>
          <p:nvPr/>
        </p:nvSpPr>
        <p:spPr>
          <a:xfrm>
            <a:off x="8241029" y="2514803"/>
            <a:ext cx="4044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1010 1010 1010 1010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SI: 0000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0001 0111 0110 1101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1010 1100 0010 0000 1101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B15B5-4BB1-462A-85C3-D8C9D72B0382}"/>
              </a:ext>
            </a:extLst>
          </p:cNvPr>
          <p:cNvSpPr txBox="1"/>
          <p:nvPr/>
        </p:nvSpPr>
        <p:spPr>
          <a:xfrm>
            <a:off x="9626416" y="474455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 бит – 64 КБ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6C71A-6F7C-4B30-9EA2-B46BBB603C0D}"/>
              </a:ext>
            </a:extLst>
          </p:cNvPr>
          <p:cNvSpPr txBox="1"/>
          <p:nvPr/>
        </p:nvSpPr>
        <p:spPr>
          <a:xfrm>
            <a:off x="9648858" y="532173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 бит – 1 МБ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079F5A5-0C1E-4E04-A0B3-BFD9738E338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10409643" y="5113883"/>
            <a:ext cx="0" cy="2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9672F7-DCE0-4285-AF1A-4B661BC208BF}"/>
              </a:ext>
            </a:extLst>
          </p:cNvPr>
          <p:cNvSpPr txBox="1"/>
          <p:nvPr/>
        </p:nvSpPr>
        <p:spPr>
          <a:xfrm>
            <a:off x="9119616" y="1573491"/>
            <a:ext cx="2287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ax,[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es:si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70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 в реальном режиме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20EAAD-D4FD-E3B7-7157-0C3C5457C697}"/>
              </a:ext>
            </a:extLst>
          </p:cNvPr>
          <p:cNvSpPr txBox="1"/>
          <p:nvPr/>
        </p:nvSpPr>
        <p:spPr>
          <a:xfrm>
            <a:off x="918901" y="2223025"/>
            <a:ext cx="4044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1010 1010 1010 1010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SI: 0000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0001 0111 0110 1101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1010 1100 0010 0000 1101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54869-E47E-5C50-3E97-455ED62916E3}"/>
              </a:ext>
            </a:extLst>
          </p:cNvPr>
          <p:cNvSpPr txBox="1"/>
          <p:nvPr/>
        </p:nvSpPr>
        <p:spPr>
          <a:xfrm>
            <a:off x="1832125" y="1690688"/>
            <a:ext cx="2287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ax,[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ss:si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4431D-1F69-20B5-EC31-FE2E4E54AA97}"/>
              </a:ext>
            </a:extLst>
          </p:cNvPr>
          <p:cNvSpPr txBox="1"/>
          <p:nvPr/>
        </p:nvSpPr>
        <p:spPr>
          <a:xfrm>
            <a:off x="918901" y="4689134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0101 0101 0101 0101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SI: 0000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0001 0111 0110 1101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0101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0110 1100 1011 1101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45B82D-9C26-418E-7F7C-CDDDD8B3BB58}"/>
              </a:ext>
            </a:extLst>
          </p:cNvPr>
          <p:cNvSpPr txBox="1"/>
          <p:nvPr/>
        </p:nvSpPr>
        <p:spPr>
          <a:xfrm>
            <a:off x="1832125" y="4156797"/>
            <a:ext cx="2287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ax,[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ds:si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1B9856-198C-5A8E-16B5-B35045B51075}"/>
              </a:ext>
            </a:extLst>
          </p:cNvPr>
          <p:cNvSpPr/>
          <p:nvPr/>
        </p:nvSpPr>
        <p:spPr>
          <a:xfrm>
            <a:off x="8728364" y="1357744"/>
            <a:ext cx="2050472" cy="475903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F7E982B-50F8-E883-5DCF-6BF7A2CFFE64}"/>
              </a:ext>
            </a:extLst>
          </p:cNvPr>
          <p:cNvSpPr/>
          <p:nvPr/>
        </p:nvSpPr>
        <p:spPr>
          <a:xfrm>
            <a:off x="8728364" y="1690688"/>
            <a:ext cx="2050472" cy="920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C185216-04A0-73A1-8C58-F1322A97A0FA}"/>
              </a:ext>
            </a:extLst>
          </p:cNvPr>
          <p:cNvCxnSpPr/>
          <p:nvPr/>
        </p:nvCxnSpPr>
        <p:spPr>
          <a:xfrm>
            <a:off x="7779327" y="2327564"/>
            <a:ext cx="94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E6D8B4-4802-B398-FC65-B47CC17F4269}"/>
              </a:ext>
            </a:extLst>
          </p:cNvPr>
          <p:cNvSpPr txBox="1"/>
          <p:nvPr/>
        </p:nvSpPr>
        <p:spPr>
          <a:xfrm>
            <a:off x="7746557" y="203835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SS:SI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40F193B-5C20-D59C-F9EC-7A78FFF4CE03}"/>
              </a:ext>
            </a:extLst>
          </p:cNvPr>
          <p:cNvSpPr/>
          <p:nvPr/>
        </p:nvSpPr>
        <p:spPr>
          <a:xfrm>
            <a:off x="8728364" y="4339667"/>
            <a:ext cx="2050472" cy="920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FD66C36-B193-79F5-9969-B5F26E3C78D9}"/>
              </a:ext>
            </a:extLst>
          </p:cNvPr>
          <p:cNvCxnSpPr/>
          <p:nvPr/>
        </p:nvCxnSpPr>
        <p:spPr>
          <a:xfrm>
            <a:off x="7779327" y="4976543"/>
            <a:ext cx="94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B8F7B4-26DC-9773-68EF-30977C02B398}"/>
              </a:ext>
            </a:extLst>
          </p:cNvPr>
          <p:cNvSpPr txBox="1"/>
          <p:nvPr/>
        </p:nvSpPr>
        <p:spPr>
          <a:xfrm>
            <a:off x="7746557" y="46873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DS:SI</a:t>
            </a:r>
            <a:endParaRPr lang="ru-RU" dirty="0"/>
          </a:p>
        </p:txBody>
      </p:sp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1ADECE6E-7BE5-2B04-65B7-E0B6A5D6222A}"/>
              </a:ext>
            </a:extLst>
          </p:cNvPr>
          <p:cNvSpPr/>
          <p:nvPr/>
        </p:nvSpPr>
        <p:spPr>
          <a:xfrm>
            <a:off x="10792690" y="1690688"/>
            <a:ext cx="166255" cy="920894"/>
          </a:xfrm>
          <a:prstGeom prst="rightBrac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2D227-6C67-AD68-9119-7D1B35E400AE}"/>
              </a:ext>
            </a:extLst>
          </p:cNvPr>
          <p:cNvSpPr txBox="1"/>
          <p:nvPr/>
        </p:nvSpPr>
        <p:spPr>
          <a:xfrm>
            <a:off x="10875817" y="2003432"/>
            <a:ext cx="667170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64</a:t>
            </a:r>
            <a:r>
              <a:rPr lang="ru-RU" sz="1400" dirty="0"/>
              <a:t>КБ</a:t>
            </a:r>
          </a:p>
        </p:txBody>
      </p:sp>
      <p:sp>
        <p:nvSpPr>
          <p:cNvPr id="24" name="Правая фигурная скобка 23">
            <a:extLst>
              <a:ext uri="{FF2B5EF4-FFF2-40B4-BE49-F238E27FC236}">
                <a16:creationId xmlns:a16="http://schemas.microsoft.com/office/drawing/2014/main" id="{686F6DB4-3B50-A88C-97A1-38105D41844E}"/>
              </a:ext>
            </a:extLst>
          </p:cNvPr>
          <p:cNvSpPr/>
          <p:nvPr/>
        </p:nvSpPr>
        <p:spPr>
          <a:xfrm>
            <a:off x="10792690" y="4336616"/>
            <a:ext cx="166255" cy="920894"/>
          </a:xfrm>
          <a:prstGeom prst="rightBrac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F1AB5E-D0BD-B74C-BC44-208E4BCD1F23}"/>
              </a:ext>
            </a:extLst>
          </p:cNvPr>
          <p:cNvSpPr txBox="1"/>
          <p:nvPr/>
        </p:nvSpPr>
        <p:spPr>
          <a:xfrm>
            <a:off x="10875817" y="4643174"/>
            <a:ext cx="561372" cy="30777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64</a:t>
            </a:r>
            <a:r>
              <a:rPr lang="ru-RU" sz="1400" dirty="0"/>
              <a:t>КБ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EC576A9-36A8-A691-CB0D-2A174BCA5497}"/>
              </a:ext>
            </a:extLst>
          </p:cNvPr>
          <p:cNvCxnSpPr/>
          <p:nvPr/>
        </p:nvCxnSpPr>
        <p:spPr>
          <a:xfrm>
            <a:off x="7769521" y="2611582"/>
            <a:ext cx="94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B5AE72-14C0-DC14-CDD9-70E7B535A17E}"/>
              </a:ext>
            </a:extLst>
          </p:cNvPr>
          <p:cNvSpPr txBox="1"/>
          <p:nvPr/>
        </p:nvSpPr>
        <p:spPr>
          <a:xfrm>
            <a:off x="7736751" y="232237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SS&lt;&lt;4</a:t>
            </a:r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AB4DD4C-B36C-C6C7-6BCF-7DCC5D29068B}"/>
              </a:ext>
            </a:extLst>
          </p:cNvPr>
          <p:cNvCxnSpPr/>
          <p:nvPr/>
        </p:nvCxnSpPr>
        <p:spPr>
          <a:xfrm>
            <a:off x="7769521" y="5260320"/>
            <a:ext cx="94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B2FFB6-CCB9-9483-05DB-6E4BFDFA26FA}"/>
              </a:ext>
            </a:extLst>
          </p:cNvPr>
          <p:cNvSpPr txBox="1"/>
          <p:nvPr/>
        </p:nvSpPr>
        <p:spPr>
          <a:xfrm>
            <a:off x="7736751" y="497111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DS&lt;&lt;4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035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Защищенный режим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Из реального режима процессор может быть переключен в защищенный режим.</a:t>
            </a:r>
          </a:p>
          <a:p>
            <a:pPr marL="0" indent="0">
              <a:buNone/>
            </a:pPr>
            <a:r>
              <a:rPr lang="ru-RU" sz="2000" dirty="0"/>
              <a:t>В защищенном режиме:</a:t>
            </a:r>
          </a:p>
          <a:p>
            <a:r>
              <a:rPr lang="ru-RU" sz="2000" dirty="0"/>
              <a:t>32-битное адресное пространство;</a:t>
            </a:r>
          </a:p>
          <a:p>
            <a:r>
              <a:rPr lang="ru-RU" sz="2000" dirty="0"/>
              <a:t>32-битные регистры ;</a:t>
            </a:r>
          </a:p>
          <a:p>
            <a:r>
              <a:rPr lang="ru-RU" sz="2000" dirty="0"/>
              <a:t>сегментная защита памяти, регистры </a:t>
            </a:r>
            <a:r>
              <a:rPr lang="en-US" sz="2000" dirty="0"/>
              <a:t>LDTR</a:t>
            </a:r>
            <a:r>
              <a:rPr lang="ru-RU" sz="2000" dirty="0"/>
              <a:t>, </a:t>
            </a:r>
            <a:r>
              <a:rPr lang="en-US" sz="2000" dirty="0"/>
              <a:t>GDTR;</a:t>
            </a:r>
            <a:endParaRPr lang="ru-RU" sz="2000" dirty="0"/>
          </a:p>
          <a:p>
            <a:r>
              <a:rPr lang="en-US" sz="2000" dirty="0"/>
              <a:t>[</a:t>
            </a:r>
            <a:r>
              <a:rPr lang="ru-RU" sz="2000" dirty="0"/>
              <a:t>При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CR3.PG=1</a:t>
            </a:r>
            <a:r>
              <a:rPr lang="en-US" sz="2000" dirty="0">
                <a:cs typeface="Courier New" panose="02070309020205020404" pitchFamily="49" charset="0"/>
              </a:rPr>
              <a:t>]</a:t>
            </a:r>
            <a:r>
              <a:rPr lang="ru-RU" sz="2000" dirty="0"/>
              <a:t> страничная адресация</a:t>
            </a:r>
            <a:r>
              <a:rPr lang="en-US" sz="2000" dirty="0"/>
              <a:t> (3</a:t>
            </a:r>
            <a:r>
              <a:rPr lang="ru-RU" sz="2000" dirty="0"/>
              <a:t> уровня таблиц, 4 уровня при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CR4.PAE=1*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r>
              <a:rPr lang="ru-RU" sz="2000" u="sng" dirty="0"/>
              <a:t>концепция колец защиты</a:t>
            </a:r>
            <a:r>
              <a:rPr lang="ru-RU" sz="2000" i="1" dirty="0"/>
              <a:t>;</a:t>
            </a:r>
          </a:p>
          <a:p>
            <a:r>
              <a:rPr lang="ru-RU" sz="2000" dirty="0"/>
              <a:t>таблица </a:t>
            </a:r>
            <a:r>
              <a:rPr lang="en-US" sz="2000" dirty="0"/>
              <a:t>IDT </a:t>
            </a:r>
            <a:r>
              <a:rPr lang="ru-RU" sz="2000" dirty="0"/>
              <a:t>содержит дескрипторы вместо прямых указателей.</a:t>
            </a:r>
          </a:p>
          <a:p>
            <a:r>
              <a:rPr lang="ru-RU" sz="2000" dirty="0"/>
              <a:t>аппаратная поддержка многозадачности**, регистр </a:t>
            </a:r>
            <a:r>
              <a:rPr lang="en-US" sz="2000" dirty="0"/>
              <a:t>TR.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en-US" sz="1000" dirty="0"/>
              <a:t>*PG=</a:t>
            </a:r>
            <a:r>
              <a:rPr lang="en-US" sz="1000" dirty="0" err="1"/>
              <a:t>PaGing</a:t>
            </a:r>
            <a:r>
              <a:rPr lang="en-US" sz="1000" dirty="0"/>
              <a:t>; PAE=Physical Address Extension</a:t>
            </a:r>
            <a:endParaRPr lang="ru-RU" sz="1000" dirty="0"/>
          </a:p>
          <a:p>
            <a:pPr marL="0" indent="0">
              <a:buNone/>
            </a:pPr>
            <a:r>
              <a:rPr lang="ru-RU" sz="1000" dirty="0"/>
              <a:t>** которую в итоге никто не использует </a:t>
            </a:r>
            <a:r>
              <a:rPr lang="en-US" sz="1000" dirty="0">
                <a:sym typeface="Wingdings" panose="05000000000000000000" pitchFamily="2" charset="2"/>
              </a:rPr>
              <a:t></a:t>
            </a:r>
            <a:endParaRPr lang="ru-RU" sz="1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4753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устройства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9411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Для функционирования компьютера формально необходимы только ЦП, ОЗУ и связующее их звено.  Тем не менее, очевидно, что для исполнения простейшей программы необходимо загрузить ее в ОЗУ из третьего устройства. Кроме того, желательно также вывести результат работы программы из ОЗУ. С точки зрения ЦП, всем этим заняты </a:t>
            </a:r>
            <a:r>
              <a:rPr lang="ru-RU" sz="2000" b="1" dirty="0"/>
              <a:t>внешние устройства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К числу внешних устройств относятся видеокарты, </a:t>
            </a:r>
            <a:r>
              <a:rPr lang="en-US" sz="2000" dirty="0"/>
              <a:t>HDD </a:t>
            </a:r>
            <a:r>
              <a:rPr lang="ru-RU" sz="2000" dirty="0"/>
              <a:t>и </a:t>
            </a:r>
            <a:r>
              <a:rPr lang="en-US" sz="2000" dirty="0"/>
              <a:t>SSD, </a:t>
            </a:r>
            <a:r>
              <a:rPr lang="ru-RU" sz="2000" dirty="0"/>
              <a:t>дисководы, </a:t>
            </a:r>
            <a:r>
              <a:rPr lang="ru-RU" sz="2000" dirty="0" err="1"/>
              <a:t>аудиокарты</a:t>
            </a:r>
            <a:r>
              <a:rPr lang="ru-RU" sz="2000" dirty="0"/>
              <a:t> и пр.</a:t>
            </a:r>
          </a:p>
          <a:p>
            <a:pPr marL="0" indent="0">
              <a:buNone/>
            </a:pPr>
            <a:r>
              <a:rPr lang="ru-RU" sz="2000" dirty="0"/>
              <a:t>Для того, чтобы общаться с данными устройствами, процессору необходим специальный </a:t>
            </a:r>
            <a:r>
              <a:rPr lang="ru-RU" sz="2000" b="1" dirty="0"/>
              <a:t>механизм ввода-вывода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i="1" dirty="0"/>
              <a:t>Замечание: описанные далее механизмы недоступны в обычных пользовательских программах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96200F-F850-4BE0-AEF9-360E0439F9DA}"/>
              </a:ext>
            </a:extLst>
          </p:cNvPr>
          <p:cNvSpPr/>
          <p:nvPr/>
        </p:nvSpPr>
        <p:spPr>
          <a:xfrm>
            <a:off x="7679184" y="1742004"/>
            <a:ext cx="1509205" cy="1713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ЦП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8E5C18C-E5D4-42C5-821D-8C9130CE8AB9}"/>
              </a:ext>
            </a:extLst>
          </p:cNvPr>
          <p:cNvSpPr/>
          <p:nvPr/>
        </p:nvSpPr>
        <p:spPr>
          <a:xfrm>
            <a:off x="9921907" y="1690688"/>
            <a:ext cx="1880587" cy="353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A5C2A0-DC7A-4379-9FF5-D734032290B7}"/>
              </a:ext>
            </a:extLst>
          </p:cNvPr>
          <p:cNvSpPr/>
          <p:nvPr/>
        </p:nvSpPr>
        <p:spPr>
          <a:xfrm>
            <a:off x="10121284" y="2119546"/>
            <a:ext cx="1481832" cy="5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513EBE5-614E-4136-B5F3-D7067CB06F29}"/>
              </a:ext>
            </a:extLst>
          </p:cNvPr>
          <p:cNvSpPr/>
          <p:nvPr/>
        </p:nvSpPr>
        <p:spPr>
          <a:xfrm>
            <a:off x="10121284" y="2725671"/>
            <a:ext cx="1481832" cy="2275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CE3D8CF-C42E-41EC-8F75-98487C6DD4AB}"/>
              </a:ext>
            </a:extLst>
          </p:cNvPr>
          <p:cNvCxnSpPr>
            <a:cxnSpLocks/>
          </p:cNvCxnSpPr>
          <p:nvPr/>
        </p:nvCxnSpPr>
        <p:spPr>
          <a:xfrm>
            <a:off x="9188389" y="2554850"/>
            <a:ext cx="7335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89F1143-87C5-4F7B-B628-689EEE31FD2F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8433531" y="3531181"/>
            <a:ext cx="255" cy="91984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74D7354-48CB-4E83-825F-72FA2B58CC71}"/>
              </a:ext>
            </a:extLst>
          </p:cNvPr>
          <p:cNvSpPr/>
          <p:nvPr/>
        </p:nvSpPr>
        <p:spPr>
          <a:xfrm>
            <a:off x="7783497" y="4451027"/>
            <a:ext cx="1300578" cy="776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C221D6-42D5-4EAE-892C-D078D9E09369}"/>
              </a:ext>
            </a:extLst>
          </p:cNvPr>
          <p:cNvSpPr/>
          <p:nvPr/>
        </p:nvSpPr>
        <p:spPr>
          <a:xfrm>
            <a:off x="7946728" y="3113276"/>
            <a:ext cx="973606" cy="4179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Контроллер </a:t>
            </a:r>
            <a:r>
              <a:rPr lang="en-US" sz="1200" dirty="0"/>
              <a:t>I/O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5172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Кольца защиты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9705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защищенном режиме явно вводится разделение инструкций на привилегированные и непривилегированные. Данное разделение выражено в виде т.н. </a:t>
            </a:r>
            <a:r>
              <a:rPr lang="ru-RU" sz="2000" b="1" dirty="0"/>
              <a:t>колец защиты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b="1" dirty="0"/>
              <a:t>Кольцо 3 </a:t>
            </a:r>
            <a:r>
              <a:rPr lang="ru-RU" sz="2000" dirty="0"/>
              <a:t>имеет наименьший уровень привилегий. Обычные программы работают в кольце 3.</a:t>
            </a:r>
          </a:p>
          <a:p>
            <a:pPr marL="0" indent="0">
              <a:buNone/>
            </a:pPr>
            <a:r>
              <a:rPr lang="ru-RU" sz="2000" b="1" dirty="0"/>
              <a:t>Кольцо 0 </a:t>
            </a:r>
            <a:r>
              <a:rPr lang="ru-RU" sz="2000" dirty="0"/>
              <a:t>имеет наивысший уровень привилегий. В кольце 0 работает ядро операционной системы.</a:t>
            </a:r>
          </a:p>
          <a:p>
            <a:pPr marL="0" indent="0">
              <a:buNone/>
            </a:pPr>
            <a:r>
              <a:rPr lang="ru-RU" sz="2000" i="1" dirty="0"/>
              <a:t>Кольца 1 и 2 в настоящее время не используются.</a:t>
            </a:r>
            <a:endParaRPr lang="en-US" sz="2000" i="1" dirty="0"/>
          </a:p>
          <a:p>
            <a:pPr marL="0" indent="0">
              <a:buNone/>
            </a:pPr>
            <a:r>
              <a:rPr lang="ru-RU" sz="2000" dirty="0"/>
              <a:t>Код, работающий в кольце 0, может выполнять любые действия.</a:t>
            </a:r>
          </a:p>
          <a:p>
            <a:pPr marL="0" indent="0">
              <a:buNone/>
            </a:pPr>
            <a:r>
              <a:rPr lang="ru-RU" sz="2000" dirty="0"/>
              <a:t>Код, работающий в кольце 3, может выполнять только разрешенные действия (например, доступ к</a:t>
            </a:r>
            <a:r>
              <a:rPr lang="en-US" sz="2000" dirty="0"/>
              <a:t> I/O-</a:t>
            </a:r>
            <a:r>
              <a:rPr lang="ru-RU" sz="2000" dirty="0"/>
              <a:t>портам возможен только при определенной конфигурации). </a:t>
            </a:r>
          </a:p>
          <a:p>
            <a:pPr marL="0" indent="0">
              <a:buNone/>
            </a:pPr>
            <a:r>
              <a:rPr lang="ru-RU" sz="2000" i="1" dirty="0"/>
              <a:t> </a:t>
            </a:r>
            <a:endParaRPr lang="ru-RU" sz="200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3B952AA5-A176-6A33-9325-3EB6DCA02EEF}"/>
              </a:ext>
            </a:extLst>
          </p:cNvPr>
          <p:cNvGrpSpPr/>
          <p:nvPr/>
        </p:nvGrpSpPr>
        <p:grpSpPr>
          <a:xfrm>
            <a:off x="8442093" y="1825625"/>
            <a:ext cx="3483656" cy="3483656"/>
            <a:chOff x="8494559" y="2584226"/>
            <a:chExt cx="3483656" cy="3483656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222E2D9-92C8-04BA-3889-10814B32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4559" y="2584226"/>
              <a:ext cx="3483656" cy="34836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1E15B45E-FA6F-7E30-FBD9-A609B0A04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9607" y="3059274"/>
              <a:ext cx="2533560" cy="25335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FADE789-CDF1-F0DB-B7A6-9F6B641BA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8996" y="3378663"/>
              <a:ext cx="1894781" cy="189478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19F98A45-6C24-368E-D669-81E830336A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3214" y="3692881"/>
              <a:ext cx="1266343" cy="1266343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01002C-2A47-8A24-F334-034CA69ECEF4}"/>
                </a:ext>
              </a:extLst>
            </p:cNvPr>
            <p:cNvSpPr txBox="1"/>
            <p:nvPr/>
          </p:nvSpPr>
          <p:spPr>
            <a:xfrm>
              <a:off x="9709960" y="3373491"/>
              <a:ext cx="1087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Кольцо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78E258-3913-3B18-9D1E-9EA2D7DE2D19}"/>
                </a:ext>
              </a:extLst>
            </p:cNvPr>
            <p:cNvSpPr txBox="1"/>
            <p:nvPr/>
          </p:nvSpPr>
          <p:spPr>
            <a:xfrm>
              <a:off x="9709959" y="3063486"/>
              <a:ext cx="1087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Кольцо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AF0F04-275B-16E1-B5B4-E22D6EB0AABA}"/>
                </a:ext>
              </a:extLst>
            </p:cNvPr>
            <p:cNvSpPr txBox="1"/>
            <p:nvPr/>
          </p:nvSpPr>
          <p:spPr>
            <a:xfrm>
              <a:off x="9709960" y="4002886"/>
              <a:ext cx="10872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Кольцо 0</a:t>
              </a:r>
            </a:p>
            <a:p>
              <a:pPr algn="ctr"/>
              <a:r>
                <a:rPr lang="ru-RU" dirty="0"/>
                <a:t>Ядро ОС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BD590C-0C57-2879-ECF0-392F9C01E3B1}"/>
                </a:ext>
              </a:extLst>
            </p:cNvPr>
            <p:cNvSpPr txBox="1"/>
            <p:nvPr/>
          </p:nvSpPr>
          <p:spPr>
            <a:xfrm>
              <a:off x="9709959" y="2637084"/>
              <a:ext cx="1087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Кольцо 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A36595-3C57-8168-E9B7-06932E631F3F}"/>
                </a:ext>
              </a:extLst>
            </p:cNvPr>
            <p:cNvSpPr txBox="1"/>
            <p:nvPr/>
          </p:nvSpPr>
          <p:spPr>
            <a:xfrm>
              <a:off x="9344572" y="5592275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Прикладное ПО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328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Сегментная адресация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(х86-32)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2597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 приходом 32-битной архитектуры изначальный сегментный механизм адресации перестал быть нужным и был видоизменен:</a:t>
            </a:r>
          </a:p>
          <a:p>
            <a:pPr marL="0" indent="0">
              <a:buNone/>
            </a:pPr>
            <a:r>
              <a:rPr lang="ru-RU" sz="2000" dirty="0"/>
              <a:t>Сегменты стали самостоятельными сущностями. Каждый сегмент получил начальный адрес, собственную длину, разрешения и уровень требуемых привилегий, описываемые </a:t>
            </a:r>
            <a:r>
              <a:rPr lang="ru-RU" sz="2000" b="1" dirty="0"/>
              <a:t>дескриптором сегмента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Вместо линейного адреса начала сегмента сегментные регистры стали хранить </a:t>
            </a:r>
            <a:r>
              <a:rPr lang="ru-RU" sz="2000" b="1" dirty="0"/>
              <a:t>селектор сегмента</a:t>
            </a:r>
            <a:r>
              <a:rPr lang="ru-RU" sz="2000" dirty="0"/>
              <a:t> – индекс сегмента в таблице дескрипторов сегментов.</a:t>
            </a:r>
            <a:endParaRPr lang="en-US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955DCD-030E-0322-250A-3CE10505F625}"/>
              </a:ext>
            </a:extLst>
          </p:cNvPr>
          <p:cNvSpPr/>
          <p:nvPr/>
        </p:nvSpPr>
        <p:spPr>
          <a:xfrm>
            <a:off x="8728364" y="1357744"/>
            <a:ext cx="2050472" cy="4759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DB6790-A81E-B45D-7ECA-F875EC2555F4}"/>
              </a:ext>
            </a:extLst>
          </p:cNvPr>
          <p:cNvSpPr/>
          <p:nvPr/>
        </p:nvSpPr>
        <p:spPr>
          <a:xfrm>
            <a:off x="8728364" y="2430897"/>
            <a:ext cx="2050472" cy="650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Сегмент </a:t>
            </a:r>
            <a:r>
              <a:rPr lang="en-US" dirty="0"/>
              <a:t>1</a:t>
            </a:r>
            <a:r>
              <a:rPr lang="ru-RU" dirty="0"/>
              <a:t> (стек)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R,W  DPL3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A11A2A7-2E70-6CE8-C2FA-4DB54D863D5D}"/>
              </a:ext>
            </a:extLst>
          </p:cNvPr>
          <p:cNvSpPr/>
          <p:nvPr/>
        </p:nvSpPr>
        <p:spPr>
          <a:xfrm>
            <a:off x="8728364" y="3429000"/>
            <a:ext cx="2050472" cy="1470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Сегмент 2</a:t>
            </a:r>
            <a:r>
              <a:rPr lang="en-US" dirty="0"/>
              <a:t> (</a:t>
            </a:r>
            <a:r>
              <a:rPr lang="ru-RU" dirty="0"/>
              <a:t>код</a:t>
            </a:r>
            <a:r>
              <a:rPr lang="en-US" dirty="0"/>
              <a:t>)</a:t>
            </a:r>
            <a:r>
              <a:rPr lang="ru-RU" dirty="0"/>
              <a:t>,</a:t>
            </a:r>
          </a:p>
          <a:p>
            <a:pPr algn="ctr"/>
            <a:r>
              <a:rPr lang="en-US" dirty="0"/>
              <a:t>R,X</a:t>
            </a:r>
          </a:p>
          <a:p>
            <a:pPr algn="ctr"/>
            <a:r>
              <a:rPr lang="en-US" dirty="0"/>
              <a:t>DPL3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1E89379-C3B2-4941-FE33-FBC1571740C8}"/>
              </a:ext>
            </a:extLst>
          </p:cNvPr>
          <p:cNvSpPr/>
          <p:nvPr/>
        </p:nvSpPr>
        <p:spPr>
          <a:xfrm>
            <a:off x="8728364" y="5123296"/>
            <a:ext cx="2050472" cy="8699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Сегмент </a:t>
            </a:r>
            <a:r>
              <a:rPr lang="en-US" dirty="0"/>
              <a:t>3 (</a:t>
            </a:r>
            <a:r>
              <a:rPr lang="en-US" dirty="0" err="1"/>
              <a:t>rodata</a:t>
            </a:r>
            <a:r>
              <a:rPr lang="en-US" dirty="0"/>
              <a:t>)</a:t>
            </a:r>
            <a:r>
              <a:rPr lang="ru-RU" dirty="0"/>
              <a:t>,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DPL3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95F3F89-DD9F-60D1-52CC-0CE9294CCAD3}"/>
              </a:ext>
            </a:extLst>
          </p:cNvPr>
          <p:cNvSpPr/>
          <p:nvPr/>
        </p:nvSpPr>
        <p:spPr>
          <a:xfrm>
            <a:off x="8728364" y="1357743"/>
            <a:ext cx="2050472" cy="849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Сегмент 23 (ОС)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R,X  DPL0</a:t>
            </a:r>
          </a:p>
        </p:txBody>
      </p:sp>
    </p:spTree>
    <p:extLst>
      <p:ext uri="{BB962C8B-B14F-4D97-AF65-F5344CB8AC3E}">
        <p14:creationId xmlns:p14="http://schemas.microsoft.com/office/powerpoint/2010/main" val="122362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Дескриптор сегмента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(х86-32)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13538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Дескриптор сегмента описывает сегмент адресного пространства. </a:t>
            </a:r>
          </a:p>
          <a:p>
            <a:pPr marL="0" indent="0">
              <a:buNone/>
            </a:pPr>
            <a:r>
              <a:rPr lang="ru-RU" sz="2000" dirty="0"/>
              <a:t>Подобно регистру </a:t>
            </a:r>
            <a:r>
              <a:rPr lang="en-US" sz="2000" dirty="0"/>
              <a:t>FLAGS</a:t>
            </a:r>
            <a:r>
              <a:rPr lang="ru-RU" sz="2000" dirty="0"/>
              <a:t>, дескриптор является набором битовых полей.</a:t>
            </a:r>
          </a:p>
          <a:p>
            <a:pPr marL="0" indent="0">
              <a:buNone/>
            </a:pPr>
            <a:r>
              <a:rPr lang="ru-RU" sz="2000" dirty="0"/>
              <a:t>Среди полей – адрес начала сегмента (</a:t>
            </a:r>
            <a:r>
              <a:rPr lang="en-US" sz="2000" i="1" dirty="0"/>
              <a:t>base address</a:t>
            </a:r>
            <a:r>
              <a:rPr lang="ru-RU" sz="2000" dirty="0"/>
              <a:t>), тип дескриптора, размер сегмента</a:t>
            </a:r>
            <a:r>
              <a:rPr lang="en-US" sz="2000" dirty="0"/>
              <a:t> (</a:t>
            </a:r>
            <a:r>
              <a:rPr lang="en-US" sz="2000" i="1" dirty="0"/>
              <a:t>segment limit</a:t>
            </a:r>
            <a:r>
              <a:rPr lang="en-US" sz="2000" dirty="0"/>
              <a:t>)</a:t>
            </a:r>
            <a:r>
              <a:rPr lang="ru-RU" sz="2000" dirty="0"/>
              <a:t>, разрешения на чтение/запись/выполнение, уровень привилегий</a:t>
            </a:r>
            <a:r>
              <a:rPr lang="en-US" sz="2000" dirty="0"/>
              <a:t> (</a:t>
            </a:r>
            <a:r>
              <a:rPr lang="en-US" sz="2000" i="1" dirty="0"/>
              <a:t>DPL</a:t>
            </a:r>
            <a:r>
              <a:rPr lang="en-US" sz="2000" dirty="0"/>
              <a:t>)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1800" i="1" dirty="0"/>
              <a:t>Замечание: дескриптором может описываться не только сегмент памяти.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B6BC47-F8B2-4CDD-AA86-63260B20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65" y="4497680"/>
            <a:ext cx="8025669" cy="12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821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дескрипторов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(х86-32)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49665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Дескрипторы, подобно адресам обработчиков прерываний, хранятся в специальных таблицах: </a:t>
            </a:r>
            <a:r>
              <a:rPr lang="ru-RU" sz="2000" b="1" dirty="0"/>
              <a:t>локальной таблице дескрипторов </a:t>
            </a:r>
            <a:r>
              <a:rPr lang="ru-RU" sz="2000" dirty="0"/>
              <a:t>(</a:t>
            </a:r>
            <a:r>
              <a:rPr lang="en-US" sz="2000" dirty="0"/>
              <a:t>LDT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ru-RU" sz="2000" b="1" dirty="0"/>
              <a:t>глобальной таблице дескрипторов</a:t>
            </a:r>
            <a:r>
              <a:rPr lang="ru-RU" sz="2000" dirty="0"/>
              <a:t> (</a:t>
            </a:r>
            <a:r>
              <a:rPr lang="en-US" sz="2000" dirty="0"/>
              <a:t>GDT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Каждой </a:t>
            </a:r>
            <a:r>
              <a:rPr lang="en-US" sz="2000" dirty="0"/>
              <a:t>LDT </a:t>
            </a:r>
            <a:r>
              <a:rPr lang="ru-RU" sz="2000" dirty="0"/>
              <a:t>соответствует дескриптор в </a:t>
            </a:r>
            <a:r>
              <a:rPr lang="en-US" sz="2000" dirty="0"/>
              <a:t>GDT.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Адреса таблиц хранятся в регистрах </a:t>
            </a:r>
            <a:r>
              <a:rPr lang="en-US" sz="2000" b="1" dirty="0"/>
              <a:t>LDTR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GDTR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Глобальная таблица дескрипторов хранит дескрипторы общесистемных сегментов, дескрипторы задач (</a:t>
            </a:r>
            <a:r>
              <a:rPr lang="en-US" sz="2000" dirty="0"/>
              <a:t>tasks</a:t>
            </a:r>
            <a:r>
              <a:rPr lang="ru-RU" sz="2000" dirty="0"/>
              <a:t>), дескрипторы шлюзов (точек перехода между уровнями привилегий) и др.</a:t>
            </a:r>
          </a:p>
          <a:p>
            <a:pPr marL="0" indent="0">
              <a:buNone/>
            </a:pPr>
            <a:r>
              <a:rPr lang="ru-RU" sz="2000" dirty="0"/>
              <a:t>Локальная таблица дескрипторов хранит адреса сегментов, специфичных для текущей программы. Разным программам могут соответствовать разные </a:t>
            </a:r>
            <a:r>
              <a:rPr lang="en-US" sz="2000" dirty="0"/>
              <a:t>LDT.</a:t>
            </a:r>
            <a:endParaRPr lang="ru-RU" sz="20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C21957-0D98-4DC0-8EA4-C7B3B277E0C6}"/>
              </a:ext>
            </a:extLst>
          </p:cNvPr>
          <p:cNvSpPr/>
          <p:nvPr/>
        </p:nvSpPr>
        <p:spPr>
          <a:xfrm>
            <a:off x="9551286" y="2594067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BD7084-6ECF-457D-8532-1C98EC3B9EDF}"/>
              </a:ext>
            </a:extLst>
          </p:cNvPr>
          <p:cNvSpPr/>
          <p:nvPr/>
        </p:nvSpPr>
        <p:spPr>
          <a:xfrm>
            <a:off x="9550537" y="2317464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02446AE-E635-4368-B759-AF23CBA37008}"/>
              </a:ext>
            </a:extLst>
          </p:cNvPr>
          <p:cNvSpPr/>
          <p:nvPr/>
        </p:nvSpPr>
        <p:spPr>
          <a:xfrm>
            <a:off x="9550537" y="2036167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76EA6-3A58-45D2-9C96-2241EE1BB61B}"/>
              </a:ext>
            </a:extLst>
          </p:cNvPr>
          <p:cNvSpPr txBox="1"/>
          <p:nvPr/>
        </p:nvSpPr>
        <p:spPr>
          <a:xfrm>
            <a:off x="9871887" y="1734397"/>
            <a:ext cx="707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GDT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DBA16-064B-47CE-8184-F62336737F0C}"/>
              </a:ext>
            </a:extLst>
          </p:cNvPr>
          <p:cNvSpPr txBox="1"/>
          <p:nvPr/>
        </p:nvSpPr>
        <p:spPr>
          <a:xfrm>
            <a:off x="8556507" y="1734397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GDTR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3F48854-A2A4-41C8-80F8-EDCFC4499AAD}"/>
              </a:ext>
            </a:extLst>
          </p:cNvPr>
          <p:cNvCxnSpPr>
            <a:cxnSpLocks/>
          </p:cNvCxnSpPr>
          <p:nvPr/>
        </p:nvCxnSpPr>
        <p:spPr>
          <a:xfrm flipV="1">
            <a:off x="8736765" y="2035704"/>
            <a:ext cx="785509" cy="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CB2B2EF-31A4-4908-BD26-DB24DDA09DED}"/>
              </a:ext>
            </a:extLst>
          </p:cNvPr>
          <p:cNvCxnSpPr>
            <a:cxnSpLocks/>
          </p:cNvCxnSpPr>
          <p:nvPr/>
        </p:nvCxnSpPr>
        <p:spPr>
          <a:xfrm flipV="1">
            <a:off x="10133329" y="1616535"/>
            <a:ext cx="1026886" cy="57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80FB24E-6F79-422B-9B3D-1FBB006B5350}"/>
              </a:ext>
            </a:extLst>
          </p:cNvPr>
          <p:cNvCxnSpPr>
            <a:cxnSpLocks/>
          </p:cNvCxnSpPr>
          <p:nvPr/>
        </p:nvCxnSpPr>
        <p:spPr>
          <a:xfrm>
            <a:off x="10126537" y="2449208"/>
            <a:ext cx="1017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0BE05CF-3D9A-4BDA-9B24-E182AE1E3C66}"/>
              </a:ext>
            </a:extLst>
          </p:cNvPr>
          <p:cNvCxnSpPr>
            <a:cxnSpLocks/>
          </p:cNvCxnSpPr>
          <p:nvPr/>
        </p:nvCxnSpPr>
        <p:spPr>
          <a:xfrm flipH="1">
            <a:off x="9568056" y="2975004"/>
            <a:ext cx="548217" cy="70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3B069A-11C3-4421-BB9E-ABD12A285660}"/>
              </a:ext>
            </a:extLst>
          </p:cNvPr>
          <p:cNvSpPr txBox="1"/>
          <p:nvPr/>
        </p:nvSpPr>
        <p:spPr>
          <a:xfrm>
            <a:off x="10871205" y="1303723"/>
            <a:ext cx="98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B76B7-EE31-40DE-B03C-0F2F4C5DD04C}"/>
              </a:ext>
            </a:extLst>
          </p:cNvPr>
          <p:cNvSpPr txBox="1"/>
          <p:nvPr/>
        </p:nvSpPr>
        <p:spPr>
          <a:xfrm>
            <a:off x="11111479" y="223090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Шлюз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EA950A-DD84-4829-963F-744EAF5A2853}"/>
              </a:ext>
            </a:extLst>
          </p:cNvPr>
          <p:cNvSpPr txBox="1"/>
          <p:nvPr/>
        </p:nvSpPr>
        <p:spPr>
          <a:xfrm>
            <a:off x="8497480" y="4815901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LDTR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1AE12F-AE3F-451D-9207-7C2AD440B141}"/>
              </a:ext>
            </a:extLst>
          </p:cNvPr>
          <p:cNvCxnSpPr>
            <a:cxnSpLocks/>
          </p:cNvCxnSpPr>
          <p:nvPr/>
        </p:nvCxnSpPr>
        <p:spPr>
          <a:xfrm>
            <a:off x="8736765" y="5115741"/>
            <a:ext cx="831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B9F37A0-72FA-425B-A5ED-38A3160C0422}"/>
              </a:ext>
            </a:extLst>
          </p:cNvPr>
          <p:cNvSpPr/>
          <p:nvPr/>
        </p:nvSpPr>
        <p:spPr>
          <a:xfrm>
            <a:off x="9557329" y="425924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2DB0C97-216D-437E-95FB-5EF1BC8CC530}"/>
              </a:ext>
            </a:extLst>
          </p:cNvPr>
          <p:cNvSpPr/>
          <p:nvPr/>
        </p:nvSpPr>
        <p:spPr>
          <a:xfrm>
            <a:off x="9556580" y="398263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CCB77946-2C5B-46B2-BD44-17E5B9E25B0A}"/>
              </a:ext>
            </a:extLst>
          </p:cNvPr>
          <p:cNvSpPr/>
          <p:nvPr/>
        </p:nvSpPr>
        <p:spPr>
          <a:xfrm>
            <a:off x="9556580" y="370134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B0277-ED6A-478D-9E83-88A44A822CDC}"/>
              </a:ext>
            </a:extLst>
          </p:cNvPr>
          <p:cNvSpPr txBox="1"/>
          <p:nvPr/>
        </p:nvSpPr>
        <p:spPr>
          <a:xfrm>
            <a:off x="9877930" y="3399571"/>
            <a:ext cx="707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LDT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4CF4A4-A3F9-46D4-8D09-417462A47564}"/>
              </a:ext>
            </a:extLst>
          </p:cNvPr>
          <p:cNvSpPr txBox="1"/>
          <p:nvPr/>
        </p:nvSpPr>
        <p:spPr>
          <a:xfrm>
            <a:off x="10871205" y="3507392"/>
            <a:ext cx="98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A26E3-4FE7-4FCE-99EC-E7814498123B}"/>
              </a:ext>
            </a:extLst>
          </p:cNvPr>
          <p:cNvSpPr txBox="1"/>
          <p:nvPr/>
        </p:nvSpPr>
        <p:spPr>
          <a:xfrm>
            <a:off x="10892317" y="3968015"/>
            <a:ext cx="98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490D8F-F569-4A24-A3B4-903D3CEEF612}"/>
              </a:ext>
            </a:extLst>
          </p:cNvPr>
          <p:cNvSpPr txBox="1"/>
          <p:nvPr/>
        </p:nvSpPr>
        <p:spPr>
          <a:xfrm>
            <a:off x="10892317" y="4534564"/>
            <a:ext cx="98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E3F76BC-6DFE-4802-AA52-7616F873B2C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10133329" y="3692058"/>
            <a:ext cx="737876" cy="14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815E187-DA76-4931-93B3-AD3441CBD8A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0126537" y="4130200"/>
            <a:ext cx="765780" cy="2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C0A4CCB-CBF5-49CC-AF3E-186B10E2FA3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0134792" y="4364885"/>
            <a:ext cx="757525" cy="35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2D0B70E7-23F0-49AF-BAC9-604936B11CF2}"/>
              </a:ext>
            </a:extLst>
          </p:cNvPr>
          <p:cNvSpPr/>
          <p:nvPr/>
        </p:nvSpPr>
        <p:spPr>
          <a:xfrm>
            <a:off x="9547065" y="2878099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C3973BB2-5A70-405B-BD10-345493F65D12}"/>
              </a:ext>
            </a:extLst>
          </p:cNvPr>
          <p:cNvSpPr/>
          <p:nvPr/>
        </p:nvSpPr>
        <p:spPr>
          <a:xfrm>
            <a:off x="9568991" y="567557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2C417278-A435-4EB0-B45C-9ED40A5A849A}"/>
              </a:ext>
            </a:extLst>
          </p:cNvPr>
          <p:cNvSpPr/>
          <p:nvPr/>
        </p:nvSpPr>
        <p:spPr>
          <a:xfrm>
            <a:off x="9568242" y="539896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CBFF90ED-397D-4F17-83F1-255EF1AF4846}"/>
              </a:ext>
            </a:extLst>
          </p:cNvPr>
          <p:cNvSpPr/>
          <p:nvPr/>
        </p:nvSpPr>
        <p:spPr>
          <a:xfrm>
            <a:off x="9568242" y="511767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DBFAD-DEF1-4B60-9C03-BD4ED587BA6F}"/>
              </a:ext>
            </a:extLst>
          </p:cNvPr>
          <p:cNvSpPr txBox="1"/>
          <p:nvPr/>
        </p:nvSpPr>
        <p:spPr>
          <a:xfrm>
            <a:off x="9889592" y="4815901"/>
            <a:ext cx="707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LDT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B3826B-DD23-4AD5-9BA9-5864090CC07A}"/>
              </a:ext>
            </a:extLst>
          </p:cNvPr>
          <p:cNvSpPr txBox="1"/>
          <p:nvPr/>
        </p:nvSpPr>
        <p:spPr>
          <a:xfrm>
            <a:off x="10882867" y="4923722"/>
            <a:ext cx="98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DEF2D0-08E4-4F7F-95D6-5D3ADD60A90C}"/>
              </a:ext>
            </a:extLst>
          </p:cNvPr>
          <p:cNvSpPr txBox="1"/>
          <p:nvPr/>
        </p:nvSpPr>
        <p:spPr>
          <a:xfrm>
            <a:off x="10903979" y="5384345"/>
            <a:ext cx="98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92E04C-4AF6-4545-9C2B-2FB9C9E1FF93}"/>
              </a:ext>
            </a:extLst>
          </p:cNvPr>
          <p:cNvSpPr txBox="1"/>
          <p:nvPr/>
        </p:nvSpPr>
        <p:spPr>
          <a:xfrm>
            <a:off x="10903979" y="5950894"/>
            <a:ext cx="98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15E6069-1A45-4C18-AA92-F734FAD2051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10144991" y="5108388"/>
            <a:ext cx="737876" cy="14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F7D12043-D620-4352-9019-F76112A061D5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10138199" y="5546530"/>
            <a:ext cx="765780" cy="2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E1269885-2434-40A5-B331-C4ACB846BC10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0146454" y="5781215"/>
            <a:ext cx="757525" cy="35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226D1111-D3B0-473C-A4EB-FA00B690B8F0}"/>
              </a:ext>
            </a:extLst>
          </p:cNvPr>
          <p:cNvCxnSpPr>
            <a:stCxn id="7" idx="1"/>
          </p:cNvCxnSpPr>
          <p:nvPr/>
        </p:nvCxnSpPr>
        <p:spPr>
          <a:xfrm rot="10800000" flipH="1" flipV="1">
            <a:off x="9551286" y="2732900"/>
            <a:ext cx="16770" cy="2375487"/>
          </a:xfrm>
          <a:prstGeom prst="bentConnector4">
            <a:avLst>
              <a:gd name="adj1" fmla="val -1363148"/>
              <a:gd name="adj2" fmla="val 814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06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Селектор сегмента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(х86-32)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9996"/>
            <a:ext cx="10864806" cy="2573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Поскольку таблицы дескрипторов не видны обычным программам, а необходимость в переключении сегментов иногда возникает, для переключения между сегментами используются селекторы.</a:t>
            </a:r>
            <a:endParaRPr lang="en-US" sz="2000" dirty="0"/>
          </a:p>
          <a:p>
            <a:pPr marL="0" indent="0">
              <a:buNone/>
            </a:pPr>
            <a:r>
              <a:rPr lang="ru-RU" sz="2000" b="1" dirty="0"/>
              <a:t>Селектор сегмента </a:t>
            </a:r>
            <a:r>
              <a:rPr lang="ru-RU" sz="2000" dirty="0"/>
              <a:t>является видимым значением сегментного регистра.</a:t>
            </a:r>
          </a:p>
          <a:p>
            <a:pPr marL="0" indent="0">
              <a:buNone/>
            </a:pPr>
            <a:r>
              <a:rPr lang="ru-RU" sz="2000" dirty="0"/>
              <a:t>Селектор состоит из индекса дескриптора в таблице, флага таблицы (1 – локальная таблица, 0 – глобальная таблица) и поля запрашиваемого уровня привилегий (</a:t>
            </a:r>
            <a:r>
              <a:rPr lang="en-US" sz="2000" dirty="0"/>
              <a:t>RPL</a:t>
            </a:r>
            <a:r>
              <a:rPr lang="ru-RU" sz="2000" dirty="0"/>
              <a:t>,</a:t>
            </a:r>
            <a:r>
              <a:rPr lang="en-US" sz="2000" dirty="0"/>
              <a:t> requested privilege level</a:t>
            </a:r>
            <a:r>
              <a:rPr lang="ru-RU" sz="2000" dirty="0"/>
              <a:t>).  </a:t>
            </a:r>
          </a:p>
          <a:p>
            <a:pPr marL="0" indent="0">
              <a:buNone/>
            </a:pPr>
            <a:r>
              <a:rPr lang="ru-RU" sz="2000" dirty="0"/>
              <a:t>Дескриптор сегмента, соответствующего селектору, хранится в теневой части сегментного регистра.</a:t>
            </a:r>
          </a:p>
        </p:txBody>
      </p:sp>
      <p:pic>
        <p:nvPicPr>
          <p:cNvPr id="2050" name="Picture 2" descr="Segment selector">
            <a:extLst>
              <a:ext uri="{FF2B5EF4-FFF2-40B4-BE49-F238E27FC236}">
                <a16:creationId xmlns:a16="http://schemas.microsoft.com/office/drawing/2014/main" id="{872859EF-8C85-467A-9442-6DEDA807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43" y="5095894"/>
            <a:ext cx="33242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24678E6-6EF5-2393-1329-6F1F4A5A8D5E}"/>
              </a:ext>
            </a:extLst>
          </p:cNvPr>
          <p:cNvGrpSpPr/>
          <p:nvPr/>
        </p:nvGrpSpPr>
        <p:grpSpPr>
          <a:xfrm>
            <a:off x="2369811" y="4942782"/>
            <a:ext cx="1156221" cy="1421369"/>
            <a:chOff x="7665437" y="5137309"/>
            <a:chExt cx="1156221" cy="1421369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5659DAAE-5C1C-46C1-A37A-258407DD890E}"/>
                </a:ext>
              </a:extLst>
            </p:cNvPr>
            <p:cNvSpPr/>
            <p:nvPr/>
          </p:nvSpPr>
          <p:spPr>
            <a:xfrm>
              <a:off x="7669658" y="5996979"/>
              <a:ext cx="1152000" cy="2776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…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D7CC8623-C395-468D-AC55-FF2050E9177B}"/>
                </a:ext>
              </a:extLst>
            </p:cNvPr>
            <p:cNvSpPr/>
            <p:nvPr/>
          </p:nvSpPr>
          <p:spPr>
            <a:xfrm>
              <a:off x="7668909" y="5720376"/>
              <a:ext cx="1152000" cy="2776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D50A84AB-AB22-4844-9E48-B3E279A4F6D8}"/>
                </a:ext>
              </a:extLst>
            </p:cNvPr>
            <p:cNvSpPr/>
            <p:nvPr/>
          </p:nvSpPr>
          <p:spPr>
            <a:xfrm>
              <a:off x="7668909" y="5439079"/>
              <a:ext cx="1152000" cy="2776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…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6FF5EB-4EA2-4FF9-A7D4-73E253F6EEAC}"/>
                </a:ext>
              </a:extLst>
            </p:cNvPr>
            <p:cNvSpPr txBox="1"/>
            <p:nvPr/>
          </p:nvSpPr>
          <p:spPr>
            <a:xfrm>
              <a:off x="7990259" y="5137309"/>
              <a:ext cx="7078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GDT</a:t>
              </a:r>
              <a:endParaRPr lang="ru-RU" dirty="0"/>
            </a:p>
          </p:txBody>
        </p: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CF1EDA44-25C4-4EB3-ABAC-74D07927FA8E}"/>
                </a:ext>
              </a:extLst>
            </p:cNvPr>
            <p:cNvSpPr/>
            <p:nvPr/>
          </p:nvSpPr>
          <p:spPr>
            <a:xfrm>
              <a:off x="7665437" y="6281011"/>
              <a:ext cx="1152000" cy="2776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…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11BDDEB8-BCCC-4924-B1CF-05F89B390BA9}"/>
              </a:ext>
            </a:extLst>
          </p:cNvPr>
          <p:cNvCxnSpPr>
            <a:cxnSpLocks/>
            <a:endCxn id="46" idx="3"/>
          </p:cNvCxnSpPr>
          <p:nvPr/>
        </p:nvCxnSpPr>
        <p:spPr>
          <a:xfrm rot="10800000" flipV="1">
            <a:off x="3526032" y="5522216"/>
            <a:ext cx="3440512" cy="419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B11F98-A8F8-DDF9-D09F-9E8909E651C3}"/>
              </a:ext>
            </a:extLst>
          </p:cNvPr>
          <p:cNvSpPr/>
          <p:nvPr/>
        </p:nvSpPr>
        <p:spPr>
          <a:xfrm>
            <a:off x="7565846" y="4300876"/>
            <a:ext cx="1440000" cy="324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13BFE4-302F-2281-AF1B-233947A85CA5}"/>
              </a:ext>
            </a:extLst>
          </p:cNvPr>
          <p:cNvSpPr/>
          <p:nvPr/>
        </p:nvSpPr>
        <p:spPr>
          <a:xfrm>
            <a:off x="4685846" y="4300876"/>
            <a:ext cx="2880000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shadow CS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BE627155-00B3-5E6F-0B08-6DE233D34160}"/>
              </a:ext>
            </a:extLst>
          </p:cNvPr>
          <p:cNvSpPr/>
          <p:nvPr/>
        </p:nvSpPr>
        <p:spPr>
          <a:xfrm rot="16200000">
            <a:off x="8187775" y="3482802"/>
            <a:ext cx="196146" cy="14400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EE566-5C69-0AD9-4CFF-8FDB81678019}"/>
              </a:ext>
            </a:extLst>
          </p:cNvPr>
          <p:cNvSpPr txBox="1"/>
          <p:nvPr/>
        </p:nvSpPr>
        <p:spPr>
          <a:xfrm>
            <a:off x="7062933" y="3725508"/>
            <a:ext cx="244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r>
              <a:rPr lang="ru-RU" dirty="0"/>
              <a:t>-битный селектор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A2D1DAB-8FE0-974B-8EC6-0163DCBE7DE4}"/>
              </a:ext>
            </a:extLst>
          </p:cNvPr>
          <p:cNvCxnSpPr>
            <a:cxnSpLocks/>
          </p:cNvCxnSpPr>
          <p:nvPr/>
        </p:nvCxnSpPr>
        <p:spPr>
          <a:xfrm flipH="1">
            <a:off x="7062933" y="4624876"/>
            <a:ext cx="502913" cy="552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DF25E3D-5EED-B26E-9ACF-071E0E2A6073}"/>
              </a:ext>
            </a:extLst>
          </p:cNvPr>
          <p:cNvCxnSpPr>
            <a:cxnSpLocks/>
          </p:cNvCxnSpPr>
          <p:nvPr/>
        </p:nvCxnSpPr>
        <p:spPr>
          <a:xfrm>
            <a:off x="9005846" y="4613779"/>
            <a:ext cx="684782" cy="583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1F3E171-DF0A-FBE1-5822-2B93700C62CB}"/>
              </a:ext>
            </a:extLst>
          </p:cNvPr>
          <p:cNvCxnSpPr>
            <a:cxnSpLocks/>
          </p:cNvCxnSpPr>
          <p:nvPr/>
        </p:nvCxnSpPr>
        <p:spPr>
          <a:xfrm flipV="1">
            <a:off x="3587965" y="4683833"/>
            <a:ext cx="2233934" cy="116929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48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сегментных регистров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(х86-32)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11023603" cy="2642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Селекторы в регистрах </a:t>
            </a:r>
            <a:r>
              <a:rPr lang="en-US" sz="2000" dirty="0"/>
              <a:t>SS</a:t>
            </a:r>
            <a:r>
              <a:rPr lang="ru-RU" sz="2000" dirty="0"/>
              <a:t>/</a:t>
            </a:r>
            <a:r>
              <a:rPr lang="en-US" sz="2000" dirty="0"/>
              <a:t>ES/DS/FS/GS </a:t>
            </a:r>
            <a:r>
              <a:rPr lang="ru-RU" sz="2000" dirty="0"/>
              <a:t>могут быть установлены инструкцией</a:t>
            </a:r>
            <a:br>
              <a:rPr lang="ru-RU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 ss [ds/fs/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/>
              <a:t> (</a:t>
            </a:r>
            <a:r>
              <a:rPr lang="ru-RU" sz="2000" dirty="0"/>
              <a:t>селектор должен быть сформирован на стеке заранее</a:t>
            </a:r>
            <a:r>
              <a:rPr lang="en-US" sz="2000" dirty="0"/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/>
              <a:t>Селектор в регистре </a:t>
            </a:r>
            <a:r>
              <a:rPr lang="en-US" sz="2000" dirty="0"/>
              <a:t>CS </a:t>
            </a:r>
            <a:r>
              <a:rPr lang="ru-RU" sz="2000" dirty="0"/>
              <a:t>может быть изменен только инструкциями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far/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far/ret far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Данные инструкции используются для вызова функции из другого сегмента и используют 48-битный адрес: 16 бит – селектор сегмента, 32 бита – адрес вызова.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far </a:t>
            </a:r>
            <a:r>
              <a:rPr lang="ru-RU" sz="2000" dirty="0"/>
              <a:t>при этом кладет на стек 48-битный адрес возврата (предыдущий селектор + адрес), и потому требует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retf</a:t>
            </a:r>
            <a:r>
              <a:rPr lang="ru-RU" sz="2000" dirty="0"/>
              <a:t> при возврате.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4E564-FB1E-9562-38FD-893D4AEDC202}"/>
              </a:ext>
            </a:extLst>
          </p:cNvPr>
          <p:cNvSpPr txBox="1"/>
          <p:nvPr/>
        </p:nvSpPr>
        <p:spPr>
          <a:xfrm>
            <a:off x="4633944" y="4794353"/>
            <a:ext cx="3602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0xAABBCCDD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word  0x13;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селектор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far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361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уровня привилегий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(х86-32)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786876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установке сегментного регистра происходит проверка привилегий. Проверяются 3 значения:</a:t>
            </a:r>
          </a:p>
          <a:p>
            <a:r>
              <a:rPr lang="ru-RU" sz="2000" dirty="0"/>
              <a:t>Текущий уровень привилегий</a:t>
            </a:r>
            <a:r>
              <a:rPr lang="en-US" sz="2000" dirty="0"/>
              <a:t> (</a:t>
            </a:r>
            <a:r>
              <a:rPr lang="en-US" sz="2000" i="1" dirty="0"/>
              <a:t>CPL</a:t>
            </a:r>
            <a:r>
              <a:rPr lang="en-US" sz="2000" dirty="0"/>
              <a:t>, current privilege level)</a:t>
            </a:r>
            <a:r>
              <a:rPr lang="ru-RU" sz="2000" dirty="0"/>
              <a:t> совпадает с уровнем привилегий дескриптора в теневой части </a:t>
            </a:r>
            <a:r>
              <a:rPr lang="en-US" sz="2000" dirty="0"/>
              <a:t>CS</a:t>
            </a:r>
            <a:r>
              <a:rPr lang="ru-RU" sz="2000" dirty="0"/>
              <a:t> (уровень привилегий текущего сегмента кода)</a:t>
            </a:r>
            <a:r>
              <a:rPr lang="en-US" sz="2000" dirty="0"/>
              <a:t>.</a:t>
            </a:r>
          </a:p>
          <a:p>
            <a:r>
              <a:rPr lang="ru-RU" sz="2000" dirty="0"/>
              <a:t>Запрашиваемый уровень привилегий (</a:t>
            </a:r>
            <a:r>
              <a:rPr lang="en-US" sz="2000" i="1" dirty="0"/>
              <a:t>RPL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берется из загружаемого селектора.</a:t>
            </a:r>
          </a:p>
          <a:p>
            <a:r>
              <a:rPr lang="ru-RU" sz="2000" dirty="0"/>
              <a:t>Уровень привилегий дескриптора (</a:t>
            </a:r>
            <a:r>
              <a:rPr lang="en-US" sz="2000" i="1" dirty="0"/>
              <a:t>DPL</a:t>
            </a:r>
            <a:r>
              <a:rPr lang="en-US" sz="2000" dirty="0"/>
              <a:t>, descriptor privilege level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берется из битового поля дескриптора.</a:t>
            </a:r>
          </a:p>
          <a:p>
            <a:pPr marL="0" indent="0">
              <a:buNone/>
            </a:pPr>
            <a:r>
              <a:rPr lang="ru-RU" sz="2000" dirty="0"/>
              <a:t>Если </a:t>
            </a:r>
            <a:r>
              <a:rPr lang="en-US" sz="2000" i="1" dirty="0"/>
              <a:t>DPL&lt;max(CPL, RPL)</a:t>
            </a:r>
            <a:r>
              <a:rPr lang="en-US" sz="2000" dirty="0"/>
              <a:t>, </a:t>
            </a:r>
            <a:r>
              <a:rPr lang="ru-RU" sz="2000" dirty="0"/>
              <a:t>то возникает исключение.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94C880-C10C-F334-4593-9342A1F73134}"/>
              </a:ext>
            </a:extLst>
          </p:cNvPr>
          <p:cNvSpPr/>
          <p:nvPr/>
        </p:nvSpPr>
        <p:spPr>
          <a:xfrm>
            <a:off x="11312236" y="2230993"/>
            <a:ext cx="720000" cy="324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8FA3E4-CC45-AF47-F3DC-5031E5CA2A33}"/>
              </a:ext>
            </a:extLst>
          </p:cNvPr>
          <p:cNvSpPr/>
          <p:nvPr/>
        </p:nvSpPr>
        <p:spPr>
          <a:xfrm>
            <a:off x="8215747" y="2230993"/>
            <a:ext cx="3089562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shadow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0079F2F-4DB6-AF44-E9CC-B8C0F4BDE7F2}"/>
              </a:ext>
            </a:extLst>
          </p:cNvPr>
          <p:cNvSpPr/>
          <p:nvPr/>
        </p:nvSpPr>
        <p:spPr>
          <a:xfrm>
            <a:off x="10646554" y="2230993"/>
            <a:ext cx="658755" cy="3240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C2D2CC6-BF31-C27A-B4CD-9F90DA38E9EE}"/>
              </a:ext>
            </a:extLst>
          </p:cNvPr>
          <p:cNvSpPr/>
          <p:nvPr/>
        </p:nvSpPr>
        <p:spPr>
          <a:xfrm>
            <a:off x="9942996" y="2230993"/>
            <a:ext cx="703558" cy="32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size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397EADE-E1FD-B3A6-B885-D09F0DA7DBCC}"/>
              </a:ext>
            </a:extLst>
          </p:cNvPr>
          <p:cNvSpPr/>
          <p:nvPr/>
        </p:nvSpPr>
        <p:spPr>
          <a:xfrm>
            <a:off x="9244005" y="2230993"/>
            <a:ext cx="703558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С</a:t>
            </a:r>
            <a:r>
              <a:rPr lang="en-US" b="1" dirty="0"/>
              <a:t>PL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4EC1A3-DCF0-7D99-82E6-CE3E569DA2CC}"/>
              </a:ext>
            </a:extLst>
          </p:cNvPr>
          <p:cNvSpPr/>
          <p:nvPr/>
        </p:nvSpPr>
        <p:spPr>
          <a:xfrm>
            <a:off x="8402783" y="3267000"/>
            <a:ext cx="2161308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/>
              <a:t>селектор</a:t>
            </a:r>
            <a:r>
              <a:rPr lang="en-US" b="1" dirty="0"/>
              <a:t>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A189C4D-1808-CE46-7015-CD88F44FACBE}"/>
              </a:ext>
            </a:extLst>
          </p:cNvPr>
          <p:cNvSpPr/>
          <p:nvPr/>
        </p:nvSpPr>
        <p:spPr>
          <a:xfrm>
            <a:off x="9858357" y="3267000"/>
            <a:ext cx="703558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RPL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140EBA-1668-3A3E-2464-7C3848E4FF91}"/>
              </a:ext>
            </a:extLst>
          </p:cNvPr>
          <p:cNvSpPr/>
          <p:nvPr/>
        </p:nvSpPr>
        <p:spPr>
          <a:xfrm>
            <a:off x="9774382" y="2784764"/>
            <a:ext cx="787533" cy="242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  <a:endParaRPr lang="ru-RU" dirty="0"/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0EED61F0-5303-1F1E-6473-AFFF13DC139C}"/>
              </a:ext>
            </a:extLst>
          </p:cNvPr>
          <p:cNvCxnSpPr>
            <a:stCxn id="13" idx="2"/>
            <a:endCxn id="3" idx="0"/>
          </p:cNvCxnSpPr>
          <p:nvPr/>
        </p:nvCxnSpPr>
        <p:spPr>
          <a:xfrm rot="16200000" flipH="1">
            <a:off x="9767081" y="2383695"/>
            <a:ext cx="229771" cy="572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1507A487-C1C2-230A-D6B3-C21ECA68CFB0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rot="16200000" flipV="1">
            <a:off x="10069252" y="3126115"/>
            <a:ext cx="239782" cy="41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391773D-3DA2-A12E-A3A0-EE989D6E645F}"/>
              </a:ext>
            </a:extLst>
          </p:cNvPr>
          <p:cNvSpPr/>
          <p:nvPr/>
        </p:nvSpPr>
        <p:spPr>
          <a:xfrm>
            <a:off x="8238705" y="4696789"/>
            <a:ext cx="3089562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/>
              <a:t>дескриптор</a:t>
            </a:r>
            <a:r>
              <a:rPr lang="en-US" sz="1200" b="1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7107438-D739-C151-048D-C9A5E0DD2D19}"/>
              </a:ext>
            </a:extLst>
          </p:cNvPr>
          <p:cNvSpPr/>
          <p:nvPr/>
        </p:nvSpPr>
        <p:spPr>
          <a:xfrm>
            <a:off x="10669512" y="4696789"/>
            <a:ext cx="658755" cy="3240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5534C3E-4D64-B4E8-792C-DBE6FD6D1DD9}"/>
              </a:ext>
            </a:extLst>
          </p:cNvPr>
          <p:cNvSpPr/>
          <p:nvPr/>
        </p:nvSpPr>
        <p:spPr>
          <a:xfrm>
            <a:off x="9965954" y="4696789"/>
            <a:ext cx="703558" cy="32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size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B4F9EF-637C-851C-5BAC-55D7DBF8A2F7}"/>
              </a:ext>
            </a:extLst>
          </p:cNvPr>
          <p:cNvSpPr/>
          <p:nvPr/>
        </p:nvSpPr>
        <p:spPr>
          <a:xfrm>
            <a:off x="9266963" y="4696789"/>
            <a:ext cx="703558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DPL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47605-85CE-4886-9B94-EDB208737F23}"/>
              </a:ext>
            </a:extLst>
          </p:cNvPr>
          <p:cNvSpPr txBox="1"/>
          <p:nvPr/>
        </p:nvSpPr>
        <p:spPr>
          <a:xfrm>
            <a:off x="11046710" y="3959228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SIGSEGV</a:t>
            </a:r>
            <a:endParaRPr lang="ru-RU" dirty="0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469A3A43-9D25-A69E-FB3B-736E22AF6838}"/>
              </a:ext>
            </a:extLst>
          </p:cNvPr>
          <p:cNvSpPr/>
          <p:nvPr/>
        </p:nvSpPr>
        <p:spPr>
          <a:xfrm>
            <a:off x="9283697" y="3814500"/>
            <a:ext cx="1421111" cy="65878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endParaRPr lang="ru-RU" sz="1600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A2791DC-AF5A-65DF-1F70-3A1391C3E283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>
            <a:off x="10704808" y="4143894"/>
            <a:ext cx="34190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F46B364-3EC6-C471-D055-BFE9C298A350}"/>
              </a:ext>
            </a:extLst>
          </p:cNvPr>
          <p:cNvCxnSpPr>
            <a:cxnSpLocks/>
            <a:stCxn id="30" idx="1"/>
            <a:endCxn id="34" idx="3"/>
          </p:cNvCxnSpPr>
          <p:nvPr/>
        </p:nvCxnSpPr>
        <p:spPr>
          <a:xfrm flipH="1">
            <a:off x="8839188" y="4143894"/>
            <a:ext cx="444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78CDBB-1279-3C26-F1DF-BB15EE6682EE}"/>
              </a:ext>
            </a:extLst>
          </p:cNvPr>
          <p:cNvSpPr txBox="1"/>
          <p:nvPr/>
        </p:nvSpPr>
        <p:spPr>
          <a:xfrm>
            <a:off x="8382012" y="395922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  <a:endParaRPr lang="ru-RU" dirty="0"/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10984492-4DF3-FA1B-69BE-9AFD5E9D3063}"/>
              </a:ext>
            </a:extLst>
          </p:cNvPr>
          <p:cNvCxnSpPr>
            <a:stCxn id="3" idx="3"/>
            <a:endCxn id="30" idx="0"/>
          </p:cNvCxnSpPr>
          <p:nvPr/>
        </p:nvCxnSpPr>
        <p:spPr>
          <a:xfrm flipH="1">
            <a:off x="9994253" y="2905991"/>
            <a:ext cx="567662" cy="908509"/>
          </a:xfrm>
          <a:prstGeom prst="bentConnector4">
            <a:avLst>
              <a:gd name="adj1" fmla="val -40270"/>
              <a:gd name="adj2" fmla="val 833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CE1C8557-8BFE-D678-2360-43421980C082}"/>
              </a:ext>
            </a:extLst>
          </p:cNvPr>
          <p:cNvCxnSpPr>
            <a:stCxn id="24" idx="0"/>
            <a:endCxn id="30" idx="2"/>
          </p:cNvCxnSpPr>
          <p:nvPr/>
        </p:nvCxnSpPr>
        <p:spPr>
          <a:xfrm rot="5400000" flipH="1" flipV="1">
            <a:off x="9694747" y="4397284"/>
            <a:ext cx="223501" cy="3755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78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Сегментная адресация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(х86-32)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825625"/>
            <a:ext cx="5056913" cy="4131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вся адресация (явно или неявно) происходит с участием сегментов, итоговый адрес формируется, как сумма 32-битного линейного адреса и 32-битного адреса начала сегмента.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этом, если итоговый адрес выходит за границу сегмента, или нарушаются права доступа (например, попытка записи в</a:t>
            </a:r>
            <a:r>
              <a:rPr lang="en-US" sz="2000" dirty="0"/>
              <a:t> read-only</a:t>
            </a:r>
            <a:r>
              <a:rPr lang="ru-RU" sz="2000" dirty="0"/>
              <a:t> сегмент ) - возникает ошибка сегментации.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A41A1-44E2-497F-80A2-694818738014}"/>
              </a:ext>
            </a:extLst>
          </p:cNvPr>
          <p:cNvSpPr txBox="1"/>
          <p:nvPr/>
        </p:nvSpPr>
        <p:spPr>
          <a:xfrm>
            <a:off x="8010235" y="1255673"/>
            <a:ext cx="240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ss:esp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E637DDE-0AD5-4DA9-BB57-198D105E7251}"/>
              </a:ext>
            </a:extLst>
          </p:cNvPr>
          <p:cNvSpPr/>
          <p:nvPr/>
        </p:nvSpPr>
        <p:spPr>
          <a:xfrm>
            <a:off x="10749591" y="4734767"/>
            <a:ext cx="720000" cy="3240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SS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081D3F-C935-48F9-A936-1781CFEF20F9}"/>
              </a:ext>
            </a:extLst>
          </p:cNvPr>
          <p:cNvSpPr/>
          <p:nvPr/>
        </p:nvSpPr>
        <p:spPr>
          <a:xfrm>
            <a:off x="6871857" y="4734767"/>
            <a:ext cx="3870808" cy="32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shadow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11E3FF-FCC1-4AC2-B943-01F0E3C3EE5A}"/>
              </a:ext>
            </a:extLst>
          </p:cNvPr>
          <p:cNvSpPr/>
          <p:nvPr/>
        </p:nvSpPr>
        <p:spPr>
          <a:xfrm>
            <a:off x="9972804" y="1903991"/>
            <a:ext cx="1440000" cy="324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ESP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BCE381-5FCC-468D-8E72-5D34676D22FE}"/>
              </a:ext>
            </a:extLst>
          </p:cNvPr>
          <p:cNvSpPr/>
          <p:nvPr/>
        </p:nvSpPr>
        <p:spPr>
          <a:xfrm>
            <a:off x="9302664" y="4734767"/>
            <a:ext cx="1440000" cy="3240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base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E5B9224-A9CB-4127-8A64-F42AC8AC41BD}"/>
              </a:ext>
            </a:extLst>
          </p:cNvPr>
          <p:cNvSpPr/>
          <p:nvPr/>
        </p:nvSpPr>
        <p:spPr>
          <a:xfrm>
            <a:off x="8599106" y="4734767"/>
            <a:ext cx="703558" cy="32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size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8D748B57-9C22-4833-808F-4F97421C9DD6}"/>
              </a:ext>
            </a:extLst>
          </p:cNvPr>
          <p:cNvSpPr/>
          <p:nvPr/>
        </p:nvSpPr>
        <p:spPr>
          <a:xfrm>
            <a:off x="9213775" y="3054735"/>
            <a:ext cx="1233746" cy="53708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size ok?</a:t>
            </a:r>
            <a:endParaRPr lang="ru-RU" sz="1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7389C99-28EA-49CA-82E2-AA31072233AD}"/>
              </a:ext>
            </a:extLst>
          </p:cNvPr>
          <p:cNvSpPr/>
          <p:nvPr/>
        </p:nvSpPr>
        <p:spPr>
          <a:xfrm>
            <a:off x="10787304" y="3187915"/>
            <a:ext cx="230245" cy="26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54318E56-E781-4F94-B7B2-63D83E1C6C55}"/>
              </a:ext>
            </a:extLst>
          </p:cNvPr>
          <p:cNvCxnSpPr>
            <a:cxnSpLocks/>
            <a:stCxn id="6" idx="1"/>
            <a:endCxn id="77" idx="3"/>
          </p:cNvCxnSpPr>
          <p:nvPr/>
        </p:nvCxnSpPr>
        <p:spPr>
          <a:xfrm flipH="1">
            <a:off x="8818520" y="3323277"/>
            <a:ext cx="395255" cy="28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CC65B8-631B-43E3-AAB9-CBE987CF5D8E}"/>
              </a:ext>
            </a:extLst>
          </p:cNvPr>
          <p:cNvSpPr txBox="1"/>
          <p:nvPr/>
        </p:nvSpPr>
        <p:spPr>
          <a:xfrm>
            <a:off x="7832994" y="3141460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SIGSEGV</a:t>
            </a:r>
            <a:endParaRPr lang="ru-RU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2F09AA-BB5D-4403-813E-C9D4AEACDE64}"/>
              </a:ext>
            </a:extLst>
          </p:cNvPr>
          <p:cNvSpPr txBox="1"/>
          <p:nvPr/>
        </p:nvSpPr>
        <p:spPr>
          <a:xfrm>
            <a:off x="11343523" y="3134250"/>
            <a:ext cx="79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Адрес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B0B56E-1A56-C67E-7D9F-BD4920089A68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5400000" flipH="1" flipV="1">
            <a:off x="8819292" y="3723412"/>
            <a:ext cx="1142949" cy="879763"/>
          </a:xfrm>
          <a:prstGeom prst="bentConnector3">
            <a:avLst>
              <a:gd name="adj1" fmla="val 663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9E6479F-FF4E-1EBC-C1E0-BB3DBC85C21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10447521" y="3322773"/>
            <a:ext cx="339783" cy="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485D94B-F79C-3F1C-CDF5-D3C9889C9E7E}"/>
              </a:ext>
            </a:extLst>
          </p:cNvPr>
          <p:cNvSpPr/>
          <p:nvPr/>
        </p:nvSpPr>
        <p:spPr>
          <a:xfrm>
            <a:off x="8130201" y="4734767"/>
            <a:ext cx="233168" cy="324000"/>
          </a:xfrm>
          <a:prstGeom prst="rect">
            <a:avLst/>
          </a:prstGeom>
          <a:solidFill>
            <a:srgbClr val="87B6E1"/>
          </a:solidFill>
          <a:ln w="952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sp>
        <p:nvSpPr>
          <p:cNvPr id="68" name="Ромб 67">
            <a:extLst>
              <a:ext uri="{FF2B5EF4-FFF2-40B4-BE49-F238E27FC236}">
                <a16:creationId xmlns:a16="http://schemas.microsoft.com/office/drawing/2014/main" id="{FF89EEAB-4151-A382-D240-0D2618DF9068}"/>
              </a:ext>
            </a:extLst>
          </p:cNvPr>
          <p:cNvSpPr/>
          <p:nvPr/>
        </p:nvSpPr>
        <p:spPr>
          <a:xfrm>
            <a:off x="6069981" y="2996732"/>
            <a:ext cx="1421111" cy="65878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 write?</a:t>
            </a:r>
            <a:endParaRPr lang="ru-RU" sz="1600" dirty="0"/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74A5DE2A-27E7-1550-65F9-83885E6950EC}"/>
              </a:ext>
            </a:extLst>
          </p:cNvPr>
          <p:cNvCxnSpPr>
            <a:cxnSpLocks/>
            <a:stCxn id="65" idx="0"/>
            <a:endCxn id="68" idx="2"/>
          </p:cNvCxnSpPr>
          <p:nvPr/>
        </p:nvCxnSpPr>
        <p:spPr>
          <a:xfrm rot="16200000" flipV="1">
            <a:off x="6974038" y="3462020"/>
            <a:ext cx="1079247" cy="1466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6">
            <a:extLst>
              <a:ext uri="{FF2B5EF4-FFF2-40B4-BE49-F238E27FC236}">
                <a16:creationId xmlns:a16="http://schemas.microsoft.com/office/drawing/2014/main" id="{D7CDAE34-8D49-3EC6-5FB3-A5E67FC07D45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9848354" y="2210285"/>
            <a:ext cx="826744" cy="862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Прямая со стрелкой 46">
            <a:extLst>
              <a:ext uri="{FF2B5EF4-FFF2-40B4-BE49-F238E27FC236}">
                <a16:creationId xmlns:a16="http://schemas.microsoft.com/office/drawing/2014/main" id="{34DD67D4-8583-DC6C-CE21-3364757431AA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9833882" y="3655217"/>
            <a:ext cx="1266133" cy="87095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9C4409EF-D3DC-9B10-CA83-17095ADAFC45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>
            <a:off x="7491092" y="3326126"/>
            <a:ext cx="34190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6">
            <a:extLst>
              <a:ext uri="{FF2B5EF4-FFF2-40B4-BE49-F238E27FC236}">
                <a16:creationId xmlns:a16="http://schemas.microsoft.com/office/drawing/2014/main" id="{3F927B3C-E009-AABA-AA95-1D9516E827C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10317653" y="2603141"/>
            <a:ext cx="959924" cy="209623"/>
          </a:xfrm>
          <a:prstGeom prst="bentConnector3">
            <a:avLst>
              <a:gd name="adj1" fmla="val 427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2809255-0480-9A3D-182D-548687AB437E}"/>
              </a:ext>
            </a:extLst>
          </p:cNvPr>
          <p:cNvCxnSpPr>
            <a:stCxn id="13" idx="3"/>
            <a:endCxn id="82" idx="1"/>
          </p:cNvCxnSpPr>
          <p:nvPr/>
        </p:nvCxnSpPr>
        <p:spPr>
          <a:xfrm flipV="1">
            <a:off x="11017549" y="3318916"/>
            <a:ext cx="325974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67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между кольцами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192658" cy="4530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Номер текущего кольца защиты соответствует </a:t>
            </a:r>
            <a:r>
              <a:rPr lang="en-US" sz="2000" dirty="0"/>
              <a:t>DPL </a:t>
            </a:r>
            <a:r>
              <a:rPr lang="ru-RU" sz="2000" dirty="0"/>
              <a:t>дескриптора в теневой части сегментного регистра </a:t>
            </a:r>
            <a:r>
              <a:rPr lang="en-US" sz="2000" dirty="0"/>
              <a:t>CS.</a:t>
            </a:r>
            <a:r>
              <a:rPr lang="ru-RU" sz="2000" dirty="0"/>
              <a:t> Как следствие, переход между кольцами защиты соответствует переключению селектора в </a:t>
            </a:r>
            <a:r>
              <a:rPr lang="en-US" sz="2000" dirty="0"/>
              <a:t>CS.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Однако попытка загрузить дескриптор с </a:t>
            </a:r>
            <a:r>
              <a:rPr lang="en-US" sz="2000" dirty="0"/>
              <a:t>DPL &lt; CPL </a:t>
            </a:r>
            <a:r>
              <a:rPr lang="ru-RU" sz="2000" dirty="0"/>
              <a:t>вызовет ошибку. Для того, чтобы переходить между кольцами защиты используются специальные механизмы.</a:t>
            </a:r>
          </a:p>
          <a:p>
            <a:pPr marL="0" indent="0">
              <a:buNone/>
            </a:pPr>
            <a:r>
              <a:rPr lang="ru-RU" sz="2000" dirty="0"/>
              <a:t>Данные механизмы нужны, в частности, для осуществления </a:t>
            </a:r>
            <a:r>
              <a:rPr lang="ru-RU" sz="2000" b="1" dirty="0"/>
              <a:t>системных вызовов</a:t>
            </a:r>
            <a:r>
              <a:rPr lang="ru-RU" sz="2000" dirty="0"/>
              <a:t> – передаче контроля ядру ОС для выполнения определенных действий в кольце 0 с возвратом результата обратно в кольцо 3. </a:t>
            </a:r>
          </a:p>
          <a:p>
            <a:pPr marL="0" indent="0">
              <a:buNone/>
            </a:pPr>
            <a:r>
              <a:rPr lang="ru-RU" sz="2000" dirty="0"/>
              <a:t>В роли механизма переключения между кольцами могут использоваться:</a:t>
            </a:r>
          </a:p>
          <a:p>
            <a:r>
              <a:rPr lang="ru-RU" sz="2000" dirty="0"/>
              <a:t>дескрипторы шлюзов и задач</a:t>
            </a:r>
            <a:r>
              <a:rPr lang="en-US" sz="2000" dirty="0"/>
              <a:t> (</a:t>
            </a:r>
            <a:r>
              <a:rPr lang="ru-RU" sz="2000" dirty="0"/>
              <a:t>не используются в современных ОС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r>
              <a:rPr lang="ru-RU" sz="2000" dirty="0"/>
              <a:t>механизм прерываний;</a:t>
            </a:r>
          </a:p>
          <a:p>
            <a:r>
              <a:rPr lang="ru-RU" sz="2000" dirty="0"/>
              <a:t>специальные инструкции </a:t>
            </a:r>
            <a:r>
              <a:rPr lang="en-US" sz="2000" dirty="0" err="1"/>
              <a:t>syscall</a:t>
            </a:r>
            <a:r>
              <a:rPr lang="ru-RU" sz="2000" dirty="0"/>
              <a:t>/</a:t>
            </a:r>
            <a:r>
              <a:rPr lang="en-US" sz="2000" dirty="0" err="1"/>
              <a:t>sysenter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Механизм шлюзов не используется в современных ОС и рассматриваться не будет.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6186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через прерывание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29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378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защищенном режиме в </a:t>
            </a:r>
            <a:r>
              <a:rPr lang="en-US" sz="2000" dirty="0"/>
              <a:t>IDT </a:t>
            </a:r>
            <a:r>
              <a:rPr lang="ru-RU" sz="2000" dirty="0"/>
              <a:t>находятся дескрипторы обработчиков прерываний (</a:t>
            </a:r>
            <a:r>
              <a:rPr lang="en-US" sz="2000" dirty="0"/>
              <a:t>interrupt gate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т.н. </a:t>
            </a:r>
            <a:r>
              <a:rPr lang="en-US" sz="2000" dirty="0"/>
              <a:t>trap gate.</a:t>
            </a:r>
          </a:p>
          <a:p>
            <a:pPr marL="0" indent="0">
              <a:buNone/>
            </a:pPr>
            <a:r>
              <a:rPr lang="ru-RU" sz="2000" dirty="0"/>
              <a:t>Дескриптор прерывания может быть сконфигурирован так, что его можно будет вызывать напрямую из программы инструкцией </a:t>
            </a:r>
            <a:r>
              <a:rPr lang="en-US" sz="2000" i="1" dirty="0"/>
              <a:t>int N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Разработчики ОС могут зарезервировать некоторые номера прерываний для обеспечения взаимодействия ОС </a:t>
            </a:r>
            <a:r>
              <a:rPr lang="en-US" sz="2000" dirty="0"/>
              <a:t>&lt;-&gt; </a:t>
            </a:r>
            <a:r>
              <a:rPr lang="ru-RU" sz="2000" dirty="0"/>
              <a:t>программа.</a:t>
            </a:r>
            <a:r>
              <a:rPr lang="en-US" sz="2000" dirty="0"/>
              <a:t> </a:t>
            </a:r>
            <a:r>
              <a:rPr lang="ru-RU" sz="2000" dirty="0"/>
              <a:t>Номера таких прерываний записываются в документацию по ОС.</a:t>
            </a:r>
          </a:p>
          <a:p>
            <a:pPr marL="0" indent="0">
              <a:buNone/>
            </a:pPr>
            <a:r>
              <a:rPr lang="ru-RU" sz="2000" dirty="0"/>
              <a:t>Поскольку адрес точки перехода фиксирован, атакующий не может выполнить произвольный код.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14E854-C3F1-4AEF-A517-4C1169D445EF}"/>
              </a:ext>
            </a:extLst>
          </p:cNvPr>
          <p:cNvSpPr/>
          <p:nvPr/>
        </p:nvSpPr>
        <p:spPr>
          <a:xfrm>
            <a:off x="8514399" y="1027906"/>
            <a:ext cx="2021981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59786DD-6117-2385-7E91-154D5A9FA33E}"/>
              </a:ext>
            </a:extLst>
          </p:cNvPr>
          <p:cNvSpPr/>
          <p:nvPr/>
        </p:nvSpPr>
        <p:spPr>
          <a:xfrm>
            <a:off x="8514401" y="1027906"/>
            <a:ext cx="2021979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0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7906F3-3EE9-C1E7-14F3-230E5D4B16E3}"/>
              </a:ext>
            </a:extLst>
          </p:cNvPr>
          <p:cNvSpPr/>
          <p:nvPr/>
        </p:nvSpPr>
        <p:spPr>
          <a:xfrm>
            <a:off x="8519049" y="1856726"/>
            <a:ext cx="2017331" cy="806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1600" b="1" dirty="0"/>
              <a:t>Код</a:t>
            </a:r>
            <a:r>
              <a:rPr lang="en-US" sz="1600" b="1" dirty="0"/>
              <a:t> </a:t>
            </a:r>
            <a:r>
              <a:rPr lang="ru-RU" sz="1600" b="1" dirty="0"/>
              <a:t>вызова</a:t>
            </a:r>
          </a:p>
          <a:p>
            <a:pPr algn="ctr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3177587-E43C-8718-D05F-E7210A068B30}"/>
              </a:ext>
            </a:extLst>
          </p:cNvPr>
          <p:cNvSpPr/>
          <p:nvPr/>
        </p:nvSpPr>
        <p:spPr>
          <a:xfrm>
            <a:off x="8514401" y="3542506"/>
            <a:ext cx="2021980" cy="2320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3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...</a:t>
            </a:r>
            <a:endParaRPr lang="ru-RU" sz="1600" dirty="0"/>
          </a:p>
          <a:p>
            <a:pPr algn="ctr"/>
            <a:r>
              <a:rPr lang="en-US" sz="1600" dirty="0"/>
              <a:t>push &lt;string size&gt;</a:t>
            </a:r>
          </a:p>
          <a:p>
            <a:pPr algn="ctr"/>
            <a:r>
              <a:rPr lang="en-US" sz="1600" dirty="0"/>
              <a:t>push &lt;string address&gt;</a:t>
            </a:r>
          </a:p>
          <a:p>
            <a:pPr algn="ctr"/>
            <a:r>
              <a:rPr lang="en-US" sz="1600" dirty="0"/>
              <a:t>push 1</a:t>
            </a:r>
          </a:p>
          <a:p>
            <a:pPr algn="ctr"/>
            <a:r>
              <a:rPr lang="en-US" sz="1600" dirty="0"/>
              <a:t>push 4</a:t>
            </a:r>
          </a:p>
          <a:p>
            <a:pPr algn="ctr"/>
            <a:r>
              <a:rPr lang="en-US" sz="1600" b="1" dirty="0"/>
              <a:t>int 0x80</a:t>
            </a:r>
          </a:p>
          <a:p>
            <a:pPr algn="ctr"/>
            <a:r>
              <a:rPr lang="en-US" sz="1600" dirty="0"/>
              <a:t>…</a:t>
            </a:r>
            <a:endParaRPr lang="ru-RU" sz="1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8CA21DA-7295-417A-8C59-B371F39F98BB}"/>
              </a:ext>
            </a:extLst>
          </p:cNvPr>
          <p:cNvSpPr/>
          <p:nvPr/>
        </p:nvSpPr>
        <p:spPr>
          <a:xfrm>
            <a:off x="11145982" y="2611582"/>
            <a:ext cx="699654" cy="817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DD25942-247B-1553-8ADF-21F80CE60EEA}"/>
              </a:ext>
            </a:extLst>
          </p:cNvPr>
          <p:cNvSpPr/>
          <p:nvPr/>
        </p:nvSpPr>
        <p:spPr>
          <a:xfrm>
            <a:off x="11145982" y="2912918"/>
            <a:ext cx="699654" cy="214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6C737-7B11-94A3-C497-2B03C40EB827}"/>
              </a:ext>
            </a:extLst>
          </p:cNvPr>
          <p:cNvSpPr txBox="1"/>
          <p:nvPr/>
        </p:nvSpPr>
        <p:spPr>
          <a:xfrm>
            <a:off x="11248465" y="2259734"/>
            <a:ext cx="49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IDT</a:t>
            </a:r>
            <a:endParaRPr lang="ru-RU" dirty="0"/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EAA06558-2959-E1F1-A283-31FD370862CD}"/>
              </a:ext>
            </a:extLst>
          </p:cNvPr>
          <p:cNvCxnSpPr>
            <a:cxnSpLocks/>
            <a:stCxn id="20" idx="3"/>
            <a:endCxn id="14" idx="3"/>
          </p:cNvCxnSpPr>
          <p:nvPr/>
        </p:nvCxnSpPr>
        <p:spPr>
          <a:xfrm flipV="1">
            <a:off x="10057687" y="3020291"/>
            <a:ext cx="1787949" cy="2426421"/>
          </a:xfrm>
          <a:prstGeom prst="bentConnector3">
            <a:avLst>
              <a:gd name="adj1" fmla="val 1127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C5109D8-6A96-4C83-3B9D-EC5F47293133}"/>
              </a:ext>
            </a:extLst>
          </p:cNvPr>
          <p:cNvSpPr/>
          <p:nvPr/>
        </p:nvSpPr>
        <p:spPr>
          <a:xfrm>
            <a:off x="9906713" y="5339339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9B45EA5-CC36-8800-A962-5EF81687E8A4}"/>
              </a:ext>
            </a:extLst>
          </p:cNvPr>
          <p:cNvSpPr/>
          <p:nvPr/>
        </p:nvSpPr>
        <p:spPr>
          <a:xfrm>
            <a:off x="9180060" y="5615349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45609B29-49EE-5A75-7B62-28B67BC285E7}"/>
              </a:ext>
            </a:extLst>
          </p:cNvPr>
          <p:cNvCxnSpPr>
            <a:cxnSpLocks/>
            <a:stCxn id="14" idx="1"/>
            <a:endCxn id="29" idx="3"/>
          </p:cNvCxnSpPr>
          <p:nvPr/>
        </p:nvCxnSpPr>
        <p:spPr>
          <a:xfrm rot="10800000">
            <a:off x="9337250" y="2259735"/>
            <a:ext cx="1808732" cy="760557"/>
          </a:xfrm>
          <a:prstGeom prst="bentConnector3">
            <a:avLst>
              <a:gd name="adj1" fmla="val 11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1A4F1D3-CE62-FCD5-39BB-899957720C48}"/>
              </a:ext>
            </a:extLst>
          </p:cNvPr>
          <p:cNvSpPr/>
          <p:nvPr/>
        </p:nvSpPr>
        <p:spPr>
          <a:xfrm>
            <a:off x="9186276" y="2152361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74CF6B8-1A58-BA02-5A45-8B2231EBF12F}"/>
              </a:ext>
            </a:extLst>
          </p:cNvPr>
          <p:cNvSpPr/>
          <p:nvPr/>
        </p:nvSpPr>
        <p:spPr>
          <a:xfrm>
            <a:off x="8978459" y="2414321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5F85AD3C-CE93-A034-654F-565BB3610A8B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rot="10800000" flipH="1" flipV="1">
            <a:off x="8978458" y="2521694"/>
            <a:ext cx="201601" cy="3201028"/>
          </a:xfrm>
          <a:prstGeom prst="bentConnector3">
            <a:avLst>
              <a:gd name="adj1" fmla="val -3205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0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 ввода-вывода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24" y="1454563"/>
            <a:ext cx="5943938" cy="50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Общение с внешними устройствами осуществляется через </a:t>
            </a:r>
            <a:r>
              <a:rPr lang="ru-RU" sz="2000" b="1" dirty="0"/>
              <a:t>порты ввода-вывода </a:t>
            </a:r>
            <a:r>
              <a:rPr lang="ru-RU" sz="2000" dirty="0"/>
              <a:t>(</a:t>
            </a:r>
            <a:r>
              <a:rPr lang="en-US" sz="2000" dirty="0"/>
              <a:t>I/O</a:t>
            </a:r>
            <a:r>
              <a:rPr lang="ru-RU" sz="2000" dirty="0"/>
              <a:t>-порты).</a:t>
            </a:r>
          </a:p>
          <a:p>
            <a:pPr marL="0" indent="0">
              <a:buNone/>
            </a:pPr>
            <a:r>
              <a:rPr lang="ru-RU" sz="2000" dirty="0"/>
              <a:t>Пространство портов эквивалентно области памяти размером 64 Кбайт. Один байт соответствует одному порту =</a:t>
            </a:r>
            <a:r>
              <a:rPr lang="en-US" sz="2000" dirty="0"/>
              <a:t>&gt; </a:t>
            </a:r>
            <a:r>
              <a:rPr lang="ru-RU" sz="2000" dirty="0"/>
              <a:t>в системе максимум 6553</a:t>
            </a:r>
            <a:r>
              <a:rPr lang="en-US" sz="2000" dirty="0"/>
              <a:t>6</a:t>
            </a:r>
            <a:r>
              <a:rPr lang="ru-RU" sz="2000" dirty="0"/>
              <a:t> устройств может быть подключено к портам.</a:t>
            </a:r>
          </a:p>
          <a:p>
            <a:pPr marL="0" indent="0">
              <a:buNone/>
            </a:pPr>
            <a:r>
              <a:rPr lang="ru-RU" sz="2000" dirty="0"/>
              <a:t>Поскольку пространство портов эквивалентно памяти, допустимо читать/записывать 1/2/4 байта за 1 раз (затрагивая 1/2/4 порта).</a:t>
            </a:r>
          </a:p>
          <a:p>
            <a:pPr marL="0" indent="0">
              <a:buNone/>
            </a:pPr>
            <a:r>
              <a:rPr lang="ru-RU" sz="2000" dirty="0"/>
              <a:t>Чтение </a:t>
            </a:r>
            <a:r>
              <a:rPr lang="en-US" sz="2000" dirty="0"/>
              <a:t>I/O-</a:t>
            </a:r>
            <a:r>
              <a:rPr lang="ru-RU" sz="2000" dirty="0"/>
              <a:t>порта</a:t>
            </a:r>
            <a:r>
              <a:rPr lang="en-US" sz="2000" dirty="0"/>
              <a:t> </a:t>
            </a:r>
            <a:r>
              <a:rPr lang="ru-RU" sz="2000" dirty="0"/>
              <a:t>осуществляется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/>
              <a:t>. </a:t>
            </a:r>
            <a:r>
              <a:rPr lang="ru-RU" sz="2000" dirty="0"/>
              <a:t>Результат считывается в </a:t>
            </a:r>
            <a:r>
              <a:rPr lang="en-US" sz="2000" dirty="0"/>
              <a:t>AL/AX/EAX. </a:t>
            </a:r>
          </a:p>
          <a:p>
            <a:pPr marL="0" indent="0">
              <a:buNone/>
            </a:pPr>
            <a:r>
              <a:rPr lang="ru-RU" sz="2000" dirty="0"/>
              <a:t>Запись в порт производится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/>
              <a:t>. </a:t>
            </a:r>
            <a:r>
              <a:rPr lang="ru-RU" sz="2000" dirty="0"/>
              <a:t>Данные берутся из </a:t>
            </a:r>
            <a:r>
              <a:rPr lang="en-US" sz="2000" dirty="0"/>
              <a:t>AL/AX/EAX.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Номера портов являются константами либо читаются из </a:t>
            </a:r>
            <a:r>
              <a:rPr lang="en-US" sz="2000" dirty="0"/>
              <a:t>DX.</a:t>
            </a:r>
            <a:endParaRPr lang="ru-RU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C3792CE-E326-4940-B3A5-666246A44CC6}"/>
              </a:ext>
            </a:extLst>
          </p:cNvPr>
          <p:cNvSpPr/>
          <p:nvPr/>
        </p:nvSpPr>
        <p:spPr>
          <a:xfrm>
            <a:off x="8611349" y="4617355"/>
            <a:ext cx="1604865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Port 0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14B849-99FA-428A-B738-82572F93717E}"/>
              </a:ext>
            </a:extLst>
          </p:cNvPr>
          <p:cNvSpPr/>
          <p:nvPr/>
        </p:nvSpPr>
        <p:spPr>
          <a:xfrm>
            <a:off x="8611349" y="4336058"/>
            <a:ext cx="1604865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4" descr="Sound Blaster Z SE Высокопроизводительная PCI-e игровая звуковая карта и  ЦАП - Creative Labs (Russia)">
            <a:extLst>
              <a:ext uri="{FF2B5EF4-FFF2-40B4-BE49-F238E27FC236}">
                <a16:creationId xmlns:a16="http://schemas.microsoft.com/office/drawing/2014/main" id="{A8975AF1-F639-42FB-AB78-FABEBBA7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454" y="2242270"/>
            <a:ext cx="1032692" cy="10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25CA64F-63BE-4553-868A-C98A47D4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959" y="4859236"/>
            <a:ext cx="792436" cy="79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D74D7D6-98E3-4E44-A7DA-D9E7B0887D2D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10216214" y="4756189"/>
            <a:ext cx="637745" cy="4992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D8BB807-A6A1-45DF-8F7C-9987FA912B55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 flipV="1">
            <a:off x="10215465" y="2758616"/>
            <a:ext cx="621989" cy="14330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0E5E695-C51B-4B90-8A1D-03F301D04796}"/>
              </a:ext>
            </a:extLst>
          </p:cNvPr>
          <p:cNvSpPr/>
          <p:nvPr/>
        </p:nvSpPr>
        <p:spPr>
          <a:xfrm>
            <a:off x="8610600" y="4052875"/>
            <a:ext cx="1604865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Port </a:t>
            </a:r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CBBA0B-CD48-4699-AD75-EA82D3BA3CB4}"/>
              </a:ext>
            </a:extLst>
          </p:cNvPr>
          <p:cNvSpPr txBox="1"/>
          <p:nvPr/>
        </p:nvSpPr>
        <p:spPr>
          <a:xfrm>
            <a:off x="6827402" y="3849617"/>
            <a:ext cx="150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2, 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DB88DC-E4A8-412F-960F-8E2DA1E9C873}"/>
              </a:ext>
            </a:extLst>
          </p:cNvPr>
          <p:cNvSpPr txBox="1"/>
          <p:nvPr/>
        </p:nvSpPr>
        <p:spPr>
          <a:xfrm>
            <a:off x="6561172" y="5251904"/>
            <a:ext cx="1491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 0, ax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4651E2C-D8D7-4C02-A8D6-B9F031B3A56A}"/>
              </a:ext>
            </a:extLst>
          </p:cNvPr>
          <p:cNvSpPr/>
          <p:nvPr/>
        </p:nvSpPr>
        <p:spPr>
          <a:xfrm>
            <a:off x="6537289" y="4794708"/>
            <a:ext cx="580226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AL</a:t>
            </a: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948CC00A-19E5-4CD1-A347-CF36C41BF43B}"/>
              </a:ext>
            </a:extLst>
          </p:cNvPr>
          <p:cNvCxnSpPr>
            <a:cxnSpLocks/>
            <a:stCxn id="33" idx="0"/>
            <a:endCxn id="28" idx="1"/>
          </p:cNvCxnSpPr>
          <p:nvPr/>
        </p:nvCxnSpPr>
        <p:spPr>
          <a:xfrm rot="5400000" flipH="1" flipV="1">
            <a:off x="7417502" y="3601610"/>
            <a:ext cx="602999" cy="1783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E50467C5-0B31-4F26-A847-1DD08F42D4BA}"/>
              </a:ext>
            </a:extLst>
          </p:cNvPr>
          <p:cNvCxnSpPr>
            <a:cxnSpLocks/>
            <a:stCxn id="48" idx="2"/>
            <a:endCxn id="8" idx="1"/>
          </p:cNvCxnSpPr>
          <p:nvPr/>
        </p:nvCxnSpPr>
        <p:spPr>
          <a:xfrm rot="5400000" flipH="1" flipV="1">
            <a:off x="7413167" y="3873971"/>
            <a:ext cx="315964" cy="2080399"/>
          </a:xfrm>
          <a:prstGeom prst="bentConnector4">
            <a:avLst>
              <a:gd name="adj1" fmla="val -72350"/>
              <a:gd name="adj2" fmla="val 6409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8E08AE2-87C1-4DEF-9557-55FD456DE200}"/>
              </a:ext>
            </a:extLst>
          </p:cNvPr>
          <p:cNvSpPr/>
          <p:nvPr/>
        </p:nvSpPr>
        <p:spPr>
          <a:xfrm>
            <a:off x="8611349" y="4341235"/>
            <a:ext cx="1598076" cy="275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Port </a:t>
            </a:r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56618AE4-A759-40F6-AFB7-49F041BDA153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>
            <a:off x="10209425" y="4478744"/>
            <a:ext cx="644534" cy="77671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CBCF2AF1-958D-4E67-BC7B-645CA821CB2A}"/>
              </a:ext>
            </a:extLst>
          </p:cNvPr>
          <p:cNvCxnSpPr>
            <a:cxnSpLocks/>
            <a:stCxn id="48" idx="2"/>
            <a:endCxn id="19" idx="1"/>
          </p:cNvCxnSpPr>
          <p:nvPr/>
        </p:nvCxnSpPr>
        <p:spPr>
          <a:xfrm rot="5400000" flipH="1" flipV="1">
            <a:off x="7274444" y="3735249"/>
            <a:ext cx="593409" cy="2080399"/>
          </a:xfrm>
          <a:prstGeom prst="bentConnector4">
            <a:avLst>
              <a:gd name="adj1" fmla="val -38523"/>
              <a:gd name="adj2" fmla="val 6409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B43D8000-C706-4684-978B-1956EF16BE3B}"/>
              </a:ext>
            </a:extLst>
          </p:cNvPr>
          <p:cNvSpPr/>
          <p:nvPr/>
        </p:nvSpPr>
        <p:spPr>
          <a:xfrm>
            <a:off x="5952186" y="4794708"/>
            <a:ext cx="580226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AH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CDA98009-7560-4B1E-90E9-9E344CF07D81}"/>
              </a:ext>
            </a:extLst>
          </p:cNvPr>
          <p:cNvSpPr/>
          <p:nvPr/>
        </p:nvSpPr>
        <p:spPr>
          <a:xfrm>
            <a:off x="5944384" y="4793384"/>
            <a:ext cx="1173131" cy="2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2909E3C-4081-40B6-8976-03FAE02114DB}"/>
              </a:ext>
            </a:extLst>
          </p:cNvPr>
          <p:cNvSpPr/>
          <p:nvPr/>
        </p:nvSpPr>
        <p:spPr>
          <a:xfrm>
            <a:off x="8607954" y="1047951"/>
            <a:ext cx="1604865" cy="38380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F9AEF3E1-475C-4637-A9FA-B404B8ADF4F8}"/>
              </a:ext>
            </a:extLst>
          </p:cNvPr>
          <p:cNvSpPr/>
          <p:nvPr/>
        </p:nvSpPr>
        <p:spPr>
          <a:xfrm>
            <a:off x="8607953" y="1047951"/>
            <a:ext cx="1604865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8FB5DC-5068-4A17-BF60-63BE9731E3C2}"/>
              </a:ext>
            </a:extLst>
          </p:cNvPr>
          <p:cNvSpPr txBox="1"/>
          <p:nvPr/>
        </p:nvSpPr>
        <p:spPr>
          <a:xfrm>
            <a:off x="9237206" y="27271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4AF6A51-53A0-49B3-A629-413EC99D3464}"/>
              </a:ext>
            </a:extLst>
          </p:cNvPr>
          <p:cNvSpPr txBox="1"/>
          <p:nvPr/>
        </p:nvSpPr>
        <p:spPr>
          <a:xfrm>
            <a:off x="8796699" y="996390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65535</a:t>
            </a:r>
          </a:p>
        </p:txBody>
      </p:sp>
    </p:spTree>
    <p:extLst>
      <p:ext uri="{BB962C8B-B14F-4D97-AF65-F5344CB8AC3E}">
        <p14:creationId xmlns:p14="http://schemas.microsoft.com/office/powerpoint/2010/main" val="1156952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специальной инструкцией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7382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 временем появились специализированные инструкции перехода из кольца 3 в кольцо 0 – </a:t>
            </a:r>
            <a:r>
              <a:rPr lang="en-US" sz="2000" dirty="0"/>
              <a:t>SYSENTER </a:t>
            </a:r>
            <a:r>
              <a:rPr lang="ru-RU" sz="2000" dirty="0"/>
              <a:t>и </a:t>
            </a:r>
            <a:r>
              <a:rPr lang="en-US" sz="2000" dirty="0"/>
              <a:t>SYSCALL. </a:t>
            </a:r>
            <a:r>
              <a:rPr lang="en-US" sz="2000" i="1" dirty="0"/>
              <a:t>SYSENTER </a:t>
            </a:r>
            <a:r>
              <a:rPr lang="ru-RU" sz="2000" i="1" dirty="0"/>
              <a:t>не поддерживается в длинном режиме.</a:t>
            </a:r>
          </a:p>
          <a:p>
            <a:pPr marL="0" indent="0">
              <a:buNone/>
            </a:pPr>
            <a:r>
              <a:rPr lang="ru-RU" sz="2000" dirty="0"/>
              <a:t>Оба типа инструкций используют выделенный </a:t>
            </a:r>
            <a:r>
              <a:rPr lang="en-US" sz="2000" dirty="0"/>
              <a:t>MSR-</a:t>
            </a:r>
            <a:r>
              <a:rPr lang="ru-RU" sz="2000" dirty="0"/>
              <a:t>регистр, который хранит адрес кода системных вызовов.</a:t>
            </a:r>
          </a:p>
          <a:p>
            <a:pPr marL="0" indent="0">
              <a:buNone/>
            </a:pPr>
            <a:r>
              <a:rPr lang="ru-RU" sz="2000" dirty="0"/>
              <a:t>Поскольку адрес точки перехода фиксирован, атакующий не может выполнить произвольный код.</a:t>
            </a:r>
          </a:p>
          <a:p>
            <a:pPr marL="0" indent="0">
              <a:buNone/>
            </a:pPr>
            <a:r>
              <a:rPr lang="ru-RU" sz="2000" dirty="0"/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C024F9-9A0D-9539-1A44-E946761AEC4F}"/>
              </a:ext>
            </a:extLst>
          </p:cNvPr>
          <p:cNvSpPr/>
          <p:nvPr/>
        </p:nvSpPr>
        <p:spPr>
          <a:xfrm>
            <a:off x="8001000" y="1463675"/>
            <a:ext cx="2549236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2F499F-9A31-7F43-516E-EF3DF3C31145}"/>
              </a:ext>
            </a:extLst>
          </p:cNvPr>
          <p:cNvSpPr/>
          <p:nvPr/>
        </p:nvSpPr>
        <p:spPr>
          <a:xfrm>
            <a:off x="8001000" y="1463675"/>
            <a:ext cx="2549236" cy="1828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1069C3A-06D1-D682-F365-FF2847FD370D}"/>
              </a:ext>
            </a:extLst>
          </p:cNvPr>
          <p:cNvSpPr/>
          <p:nvPr/>
        </p:nvSpPr>
        <p:spPr>
          <a:xfrm>
            <a:off x="8001000" y="2292495"/>
            <a:ext cx="2549236" cy="8060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1600" b="1" dirty="0"/>
              <a:t>Код вызова</a:t>
            </a:r>
          </a:p>
          <a:p>
            <a:pPr algn="ctr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SYSRET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5E4EF12-6F9F-CB5F-71B1-9BE39C52D461}"/>
              </a:ext>
            </a:extLst>
          </p:cNvPr>
          <p:cNvSpPr/>
          <p:nvPr/>
        </p:nvSpPr>
        <p:spPr>
          <a:xfrm>
            <a:off x="8001000" y="3978275"/>
            <a:ext cx="2549236" cy="23206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3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...</a:t>
            </a:r>
            <a:endParaRPr lang="ru-RU" sz="1600" dirty="0"/>
          </a:p>
          <a:p>
            <a:pPr algn="ctr"/>
            <a:r>
              <a:rPr lang="en-US" sz="1600" dirty="0"/>
              <a:t>mov </a:t>
            </a:r>
            <a:r>
              <a:rPr lang="en-US" sz="1600" dirty="0" err="1"/>
              <a:t>rcx</a:t>
            </a:r>
            <a:r>
              <a:rPr lang="en-US" sz="1600" dirty="0"/>
              <a:t>, &lt;string size&gt;</a:t>
            </a:r>
          </a:p>
          <a:p>
            <a:pPr algn="ctr"/>
            <a:r>
              <a:rPr lang="en-US" sz="1600" dirty="0"/>
              <a:t>lea </a:t>
            </a:r>
            <a:r>
              <a:rPr lang="en-US" sz="1600" dirty="0" err="1"/>
              <a:t>rsi</a:t>
            </a:r>
            <a:r>
              <a:rPr lang="en-US" sz="1600" dirty="0"/>
              <a:t>, &lt;string address&gt;</a:t>
            </a:r>
          </a:p>
          <a:p>
            <a:pPr algn="ctr"/>
            <a:r>
              <a:rPr lang="en-US" sz="1600" dirty="0"/>
              <a:t>mov </a:t>
            </a:r>
            <a:r>
              <a:rPr lang="en-US" sz="1600" dirty="0" err="1"/>
              <a:t>rdi</a:t>
            </a:r>
            <a:r>
              <a:rPr lang="en-US" sz="1600" dirty="0"/>
              <a:t>,  1</a:t>
            </a:r>
          </a:p>
          <a:p>
            <a:pPr algn="ctr"/>
            <a:r>
              <a:rPr lang="en-US" sz="1600" dirty="0"/>
              <a:t>mov </a:t>
            </a:r>
            <a:r>
              <a:rPr lang="en-US" sz="1600" dirty="0" err="1"/>
              <a:t>rax</a:t>
            </a:r>
            <a:r>
              <a:rPr lang="en-US" sz="1600" dirty="0"/>
              <a:t>, 4</a:t>
            </a:r>
          </a:p>
          <a:p>
            <a:pPr algn="ctr"/>
            <a:r>
              <a:rPr lang="en-US" sz="1600" b="1" dirty="0" err="1"/>
              <a:t>syscall</a:t>
            </a:r>
            <a:endParaRPr lang="en-US" sz="1600" b="1" dirty="0"/>
          </a:p>
          <a:p>
            <a:pPr algn="ctr"/>
            <a:r>
              <a:rPr lang="en-US" sz="1600" dirty="0"/>
              <a:t>…</a:t>
            </a:r>
            <a:endParaRPr lang="ru-RU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2606E41-DADD-D8CD-86CA-1B6C08A5CE5F}"/>
              </a:ext>
            </a:extLst>
          </p:cNvPr>
          <p:cNvSpPr/>
          <p:nvPr/>
        </p:nvSpPr>
        <p:spPr>
          <a:xfrm>
            <a:off x="11159837" y="3348687"/>
            <a:ext cx="699654" cy="214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EC9E6-2BF4-C6B0-A027-942CC878E3D7}"/>
              </a:ext>
            </a:extLst>
          </p:cNvPr>
          <p:cNvSpPr txBox="1"/>
          <p:nvPr/>
        </p:nvSpPr>
        <p:spPr>
          <a:xfrm>
            <a:off x="11159837" y="296779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MSR</a:t>
            </a:r>
            <a:endParaRPr lang="ru-RU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46D70471-FC6B-CE84-738A-91E9BC1A0502}"/>
              </a:ext>
            </a:extLst>
          </p:cNvPr>
          <p:cNvCxnSpPr>
            <a:cxnSpLocks/>
            <a:stCxn id="14" idx="3"/>
            <a:endCxn id="11" idx="3"/>
          </p:cNvCxnSpPr>
          <p:nvPr/>
        </p:nvCxnSpPr>
        <p:spPr>
          <a:xfrm flipV="1">
            <a:off x="9642763" y="3456060"/>
            <a:ext cx="2216728" cy="2458171"/>
          </a:xfrm>
          <a:prstGeom prst="bentConnector3">
            <a:avLst>
              <a:gd name="adj1" fmla="val 1103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3547A73-C42F-29CC-FED3-532D08037E3B}"/>
              </a:ext>
            </a:extLst>
          </p:cNvPr>
          <p:cNvSpPr/>
          <p:nvPr/>
        </p:nvSpPr>
        <p:spPr>
          <a:xfrm>
            <a:off x="9491789" y="5806858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B18B66-8107-E6F6-7A63-58E665F3C90F}"/>
              </a:ext>
            </a:extLst>
          </p:cNvPr>
          <p:cNvSpPr/>
          <p:nvPr/>
        </p:nvSpPr>
        <p:spPr>
          <a:xfrm>
            <a:off x="9193915" y="6051118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DB18EE22-6F40-F907-9383-B199DCE366AD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rot="10800000">
            <a:off x="9351105" y="2695504"/>
            <a:ext cx="1808732" cy="760557"/>
          </a:xfrm>
          <a:prstGeom prst="bentConnector3">
            <a:avLst>
              <a:gd name="adj1" fmla="val 117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73685F0-5569-FC42-8AA5-C1327973C283}"/>
              </a:ext>
            </a:extLst>
          </p:cNvPr>
          <p:cNvSpPr/>
          <p:nvPr/>
        </p:nvSpPr>
        <p:spPr>
          <a:xfrm>
            <a:off x="9200131" y="2588130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99935FD-49A2-2A25-4E36-14190691F057}"/>
              </a:ext>
            </a:extLst>
          </p:cNvPr>
          <p:cNvSpPr/>
          <p:nvPr/>
        </p:nvSpPr>
        <p:spPr>
          <a:xfrm>
            <a:off x="8992314" y="2850090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C5CE7445-BC26-DAF3-F7E2-ED1E7F9A3CB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825761" y="2934263"/>
            <a:ext cx="201601" cy="3201028"/>
          </a:xfrm>
          <a:prstGeom prst="bentConnector3">
            <a:avLst>
              <a:gd name="adj1" fmla="val -5554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05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State Segment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31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93" y="1494803"/>
            <a:ext cx="6738259" cy="4581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Еще одним нововведением является поддержка аппаратной многозадачности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Изначально предполагалось, что каждой запущенной программе будет соответствовать структура </a:t>
            </a:r>
            <a:r>
              <a:rPr lang="en-US" sz="2000" b="1" dirty="0"/>
              <a:t>TSS</a:t>
            </a:r>
            <a:r>
              <a:rPr lang="en-US" sz="2000" dirty="0"/>
              <a:t> (Task State Segment).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текущей программы адрес </a:t>
            </a:r>
            <a:r>
              <a:rPr lang="en-US" sz="2000" dirty="0"/>
              <a:t>TSS </a:t>
            </a:r>
            <a:r>
              <a:rPr lang="ru-RU" sz="2000" dirty="0"/>
              <a:t>хранится в регистре </a:t>
            </a:r>
            <a:r>
              <a:rPr lang="en-US" sz="2000" b="1" dirty="0"/>
              <a:t>TR</a:t>
            </a:r>
            <a:r>
              <a:rPr lang="en-US" sz="2000" dirty="0"/>
              <a:t> (task register).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Предполагалось, что при переключении на другую программу / на обработчик прерываний в </a:t>
            </a:r>
            <a:r>
              <a:rPr lang="en-US" sz="2000" dirty="0"/>
              <a:t>TSS </a:t>
            </a:r>
            <a:r>
              <a:rPr lang="ru-RU" sz="2000" dirty="0"/>
              <a:t>будут сохраняться регистры общего назначения. При обратном переключении регистры восстанавливались бы обратно.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2F44985-E071-FE88-F6AA-0C9922BE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7" y="1494803"/>
            <a:ext cx="4590801" cy="46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81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State Segment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48" y="1720404"/>
            <a:ext cx="67382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Помимо места для сохранения регистров, </a:t>
            </a:r>
            <a:r>
              <a:rPr lang="en-US" sz="2000" dirty="0"/>
              <a:t>TSS </a:t>
            </a:r>
            <a:r>
              <a:rPr lang="ru-RU" sz="2000" dirty="0"/>
              <a:t>содержит 6 полей </a:t>
            </a:r>
            <a:r>
              <a:rPr lang="en-US" sz="2000" b="1" dirty="0" err="1"/>
              <a:t>SSn</a:t>
            </a:r>
            <a:r>
              <a:rPr lang="en-US" sz="2000" b="1" dirty="0"/>
              <a:t>/</a:t>
            </a:r>
            <a:r>
              <a:rPr lang="en-US" sz="2000" b="1" dirty="0" err="1"/>
              <a:t>ESPn</a:t>
            </a:r>
            <a:r>
              <a:rPr lang="en-US" sz="2000" dirty="0"/>
              <a:t>, </a:t>
            </a:r>
            <a:r>
              <a:rPr lang="ru-RU" sz="2000" dirty="0"/>
              <a:t>которые хранят селектор и указатель стека для каждого кольца защиты. При переходе в другое кольцо защиты процессор автоматически переключается на соответствующий стек. Это повышает безопасность и уменьшает количество потенциальных ошибок.</a:t>
            </a:r>
          </a:p>
          <a:p>
            <a:pPr marL="0" indent="0">
              <a:buNone/>
            </a:pPr>
            <a:r>
              <a:rPr lang="ru-RU" sz="2000" dirty="0"/>
              <a:t>Кроме того, </a:t>
            </a:r>
            <a:r>
              <a:rPr lang="en-US" sz="2000" dirty="0"/>
              <a:t>TSS </a:t>
            </a:r>
            <a:r>
              <a:rPr lang="ru-RU" sz="2000" dirty="0"/>
              <a:t>содержит поле</a:t>
            </a:r>
            <a:r>
              <a:rPr lang="en-US" sz="2000" dirty="0"/>
              <a:t> IOPB Address (IO </a:t>
            </a:r>
            <a:r>
              <a:rPr lang="en-US" sz="2000" dirty="0" err="1"/>
              <a:t>Permissons</a:t>
            </a:r>
            <a:r>
              <a:rPr lang="en-US" sz="2000" dirty="0"/>
              <a:t> Base), </a:t>
            </a:r>
            <a:r>
              <a:rPr lang="ru-RU" sz="2000" dirty="0"/>
              <a:t>которое указывает на битовую карту доступных портов ввода/вывода. Если бит </a:t>
            </a:r>
            <a:r>
              <a:rPr lang="en-US" sz="2000" dirty="0"/>
              <a:t>N </a:t>
            </a:r>
            <a:r>
              <a:rPr lang="ru-RU" sz="2000" dirty="0"/>
              <a:t>в этой карте равен 0, то доступ к порту </a:t>
            </a:r>
            <a:r>
              <a:rPr lang="en-US" sz="2000" dirty="0"/>
              <a:t>N </a:t>
            </a:r>
            <a:r>
              <a:rPr lang="ru-RU" sz="2000" dirty="0"/>
              <a:t>закрыт.  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9ADCF60-4DA1-C105-AEB5-DB1F7DBA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7" y="1494803"/>
            <a:ext cx="4590801" cy="46821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B3C6936B-5F0C-45EB-A8F6-947A6F0BFD0D}"/>
                  </a:ext>
                </a:extLst>
              </p14:cNvPr>
              <p14:cNvContentPartPr/>
              <p14:nvPr/>
            </p14:nvContentPartPr>
            <p14:xfrm>
              <a:off x="9630591" y="5880628"/>
              <a:ext cx="262440" cy="864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B3C6936B-5F0C-45EB-A8F6-947A6F0BFD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951" y="5808988"/>
                <a:ext cx="3340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DBE6BB27-C6F8-6CC6-A950-AE2D169BBE06}"/>
                  </a:ext>
                </a:extLst>
              </p14:cNvPr>
              <p14:cNvContentPartPr/>
              <p14:nvPr/>
            </p14:nvContentPartPr>
            <p14:xfrm>
              <a:off x="10735791" y="5696668"/>
              <a:ext cx="145080" cy="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DBE6BB27-C6F8-6CC6-A950-AE2D169BBE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00151" y="5625028"/>
                <a:ext cx="216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563EB0E3-6A0E-EB2F-12DA-3F5CFFEE515C}"/>
                  </a:ext>
                </a:extLst>
              </p14:cNvPr>
              <p14:cNvContentPartPr/>
              <p14:nvPr/>
            </p14:nvContentPartPr>
            <p14:xfrm>
              <a:off x="9637431" y="5532148"/>
              <a:ext cx="185400" cy="720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563EB0E3-6A0E-EB2F-12DA-3F5CFFEE51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01431" y="5460508"/>
                <a:ext cx="257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B491EDE4-1728-D810-EC7C-69A097B59D5E}"/>
                  </a:ext>
                </a:extLst>
              </p14:cNvPr>
              <p14:cNvContentPartPr/>
              <p14:nvPr/>
            </p14:nvContentPartPr>
            <p14:xfrm>
              <a:off x="10742631" y="5334868"/>
              <a:ext cx="21672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B491EDE4-1728-D810-EC7C-69A097B59D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06631" y="5263228"/>
                <a:ext cx="288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294279DC-AC4D-A8B8-E11B-779495D68709}"/>
                  </a:ext>
                </a:extLst>
              </p14:cNvPr>
              <p14:cNvContentPartPr/>
              <p14:nvPr/>
            </p14:nvContentPartPr>
            <p14:xfrm>
              <a:off x="10728951" y="5012668"/>
              <a:ext cx="164160" cy="3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294279DC-AC4D-A8B8-E11B-779495D687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93311" y="4941028"/>
                <a:ext cx="235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B2240291-3E9B-246B-F910-9453077CB0BE}"/>
                  </a:ext>
                </a:extLst>
              </p14:cNvPr>
              <p14:cNvContentPartPr/>
              <p14:nvPr/>
            </p14:nvContentPartPr>
            <p14:xfrm>
              <a:off x="9650391" y="5216428"/>
              <a:ext cx="316800" cy="36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B2240291-3E9B-246B-F910-9453077CB0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14391" y="5144788"/>
                <a:ext cx="388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16897CA6-B5A3-4A9F-400E-E69CBAE2B7AB}"/>
                  </a:ext>
                </a:extLst>
              </p14:cNvPr>
              <p14:cNvContentPartPr/>
              <p14:nvPr/>
            </p14:nvContentPartPr>
            <p14:xfrm>
              <a:off x="8019951" y="1756468"/>
              <a:ext cx="1301760" cy="3384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16897CA6-B5A3-4A9F-400E-E69CBAE2B7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84311" y="1684468"/>
                <a:ext cx="1373400" cy="17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782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State Segment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7382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современных ОС используется полностью программный способ управления задачами.</a:t>
            </a:r>
          </a:p>
          <a:p>
            <a:pPr marL="0" indent="0">
              <a:buNone/>
            </a:pPr>
            <a:r>
              <a:rPr lang="ru-RU" sz="2000" dirty="0"/>
              <a:t>Обычно ОС создает по одному </a:t>
            </a:r>
            <a:r>
              <a:rPr lang="en-US" sz="2000" dirty="0"/>
              <a:t>TSS </a:t>
            </a:r>
            <a:r>
              <a:rPr lang="ru-RU" sz="2000" dirty="0"/>
              <a:t>для каждого ядра процессора. Далее </a:t>
            </a:r>
            <a:r>
              <a:rPr lang="en-US" sz="2000" dirty="0"/>
              <a:t>TSS</a:t>
            </a:r>
            <a:r>
              <a:rPr lang="ru-RU" sz="2000" dirty="0"/>
              <a:t> используется только для автоматического переключения между стеками разных уровней привилегий и управления доступов к портам ввода/вывода.</a:t>
            </a:r>
          </a:p>
          <a:p>
            <a:pPr marL="0" indent="0">
              <a:buNone/>
            </a:pPr>
            <a:r>
              <a:rPr lang="ru-RU" sz="2000" dirty="0"/>
              <a:t>Для сохранения состояния программы ОС использует свои внутренние структуры данных, работа с которыми происходит на программном уровне.</a:t>
            </a:r>
          </a:p>
          <a:p>
            <a:pPr marL="0" indent="0">
              <a:buNone/>
            </a:pPr>
            <a:r>
              <a:rPr lang="ru-RU" sz="2000" dirty="0"/>
              <a:t>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B18B66-8107-E6F6-7A63-58E665F3C90F}"/>
              </a:ext>
            </a:extLst>
          </p:cNvPr>
          <p:cNvSpPr/>
          <p:nvPr/>
        </p:nvSpPr>
        <p:spPr>
          <a:xfrm>
            <a:off x="9193915" y="6051118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CB8E31-B8C4-8B3E-13BD-0E66C0E1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7" y="1494803"/>
            <a:ext cx="4590801" cy="46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09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Виртуальная память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5" y="1450938"/>
            <a:ext cx="5574322" cy="4905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При использовании виртуальной памяти каждая программа имеет </a:t>
            </a:r>
            <a:r>
              <a:rPr lang="ru-RU" sz="2000" b="1" dirty="0"/>
              <a:t>собственное адресное пространство </a:t>
            </a:r>
            <a:r>
              <a:rPr lang="ru-RU" sz="2000" dirty="0"/>
              <a:t>и может получить доступ к данным другой программы.</a:t>
            </a:r>
          </a:p>
          <a:p>
            <a:pPr marL="0" indent="0">
              <a:buNone/>
            </a:pPr>
            <a:r>
              <a:rPr lang="ru-RU" sz="2000" dirty="0"/>
              <a:t>Распределением физической памяти между программами управляет операционная система.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Процесс сопоставления виртуального и физического адреса называется </a:t>
            </a:r>
            <a:r>
              <a:rPr lang="ru-RU" sz="2000" b="1" dirty="0"/>
              <a:t>трансляцией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Формально, для решения задачи трансляции можно назначить каждой программе собственный набор сегментов.</a:t>
            </a:r>
          </a:p>
          <a:p>
            <a:pPr marL="0" indent="0">
              <a:buNone/>
            </a:pPr>
            <a:r>
              <a:rPr lang="ru-RU" sz="2000" dirty="0"/>
              <a:t>Однако программ может быть много, а максимальное число записей в </a:t>
            </a:r>
            <a:r>
              <a:rPr lang="en-US" sz="2000" dirty="0"/>
              <a:t>GDT</a:t>
            </a:r>
            <a:r>
              <a:rPr lang="ru-RU" sz="2000" dirty="0"/>
              <a:t>/</a:t>
            </a:r>
            <a:r>
              <a:rPr lang="en-US" sz="2000" dirty="0"/>
              <a:t>LDT </a:t>
            </a:r>
            <a:r>
              <a:rPr lang="ru-RU" sz="2000" dirty="0"/>
              <a:t>ограничено</a:t>
            </a:r>
            <a:r>
              <a:rPr lang="en-US" sz="2000" dirty="0"/>
              <a:t>. </a:t>
            </a:r>
            <a:r>
              <a:rPr lang="ru-RU" sz="2000" dirty="0"/>
              <a:t>Кроме того, сегменты являются слишком «крупными» и загрузка/выгрузка сегмента из памяти затратны.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13601-50E5-4DBA-89D5-76AFA846D7BF}"/>
              </a:ext>
            </a:extLst>
          </p:cNvPr>
          <p:cNvSpPr txBox="1"/>
          <p:nvPr/>
        </p:nvSpPr>
        <p:spPr>
          <a:xfrm>
            <a:off x="5896567" y="1456293"/>
            <a:ext cx="1529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Программа 1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54A85-584D-4081-960A-1C7AE01F8982}"/>
              </a:ext>
            </a:extLst>
          </p:cNvPr>
          <p:cNvSpPr txBox="1"/>
          <p:nvPr/>
        </p:nvSpPr>
        <p:spPr>
          <a:xfrm>
            <a:off x="8030857" y="1450939"/>
            <a:ext cx="1529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Программа 2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4A29B-E8CD-43A3-8157-034E6B3AEBC2}"/>
              </a:ext>
            </a:extLst>
          </p:cNvPr>
          <p:cNvSpPr txBox="1"/>
          <p:nvPr/>
        </p:nvSpPr>
        <p:spPr>
          <a:xfrm>
            <a:off x="10165148" y="1450939"/>
            <a:ext cx="1529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Программа 3 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4DD1DC7-CBD5-4EE6-AA59-FB483235EF89}"/>
              </a:ext>
            </a:extLst>
          </p:cNvPr>
          <p:cNvSpPr/>
          <p:nvPr/>
        </p:nvSpPr>
        <p:spPr>
          <a:xfrm>
            <a:off x="7276006" y="4889343"/>
            <a:ext cx="310633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Физическое ОЗУ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308B3D4-7D5F-45B4-8187-A45805C0779F}"/>
              </a:ext>
            </a:extLst>
          </p:cNvPr>
          <p:cNvSpPr/>
          <p:nvPr/>
        </p:nvSpPr>
        <p:spPr>
          <a:xfrm>
            <a:off x="5896567" y="2023233"/>
            <a:ext cx="1529586" cy="159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Виртуальное ОЗУ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C1A9CEE-620D-4AA7-9F89-8E026C7B5772}"/>
              </a:ext>
            </a:extLst>
          </p:cNvPr>
          <p:cNvSpPr/>
          <p:nvPr/>
        </p:nvSpPr>
        <p:spPr>
          <a:xfrm>
            <a:off x="5918341" y="2767945"/>
            <a:ext cx="1481832" cy="56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1</a:t>
            </a:r>
            <a:endParaRPr lang="en-US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70DD978-024F-4A12-83E6-1EB130383ADA}"/>
              </a:ext>
            </a:extLst>
          </p:cNvPr>
          <p:cNvSpPr/>
          <p:nvPr/>
        </p:nvSpPr>
        <p:spPr>
          <a:xfrm>
            <a:off x="8030857" y="2023233"/>
            <a:ext cx="1529586" cy="159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Виртуальное ОЗУ</a:t>
            </a:r>
            <a:endParaRPr lang="en-US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BC01F6-8749-44CA-8810-2F59EC3F51FE}"/>
              </a:ext>
            </a:extLst>
          </p:cNvPr>
          <p:cNvSpPr/>
          <p:nvPr/>
        </p:nvSpPr>
        <p:spPr>
          <a:xfrm>
            <a:off x="10165148" y="2023233"/>
            <a:ext cx="1529586" cy="159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Виртуальное ОЗУ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6234CF5-B4AB-4041-9CE3-CE463D9D1EFB}"/>
              </a:ext>
            </a:extLst>
          </p:cNvPr>
          <p:cNvSpPr/>
          <p:nvPr/>
        </p:nvSpPr>
        <p:spPr>
          <a:xfrm>
            <a:off x="8056131" y="2767945"/>
            <a:ext cx="1481832" cy="56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2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B25AEF-A101-4338-BDD0-5B17B2B55735}"/>
              </a:ext>
            </a:extLst>
          </p:cNvPr>
          <p:cNvSpPr/>
          <p:nvPr/>
        </p:nvSpPr>
        <p:spPr>
          <a:xfrm>
            <a:off x="10189025" y="2767946"/>
            <a:ext cx="1481832" cy="5656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3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A67072-50E2-4B1B-9234-EF6F1731AACD}"/>
              </a:ext>
            </a:extLst>
          </p:cNvPr>
          <p:cNvSpPr txBox="1"/>
          <p:nvPr/>
        </p:nvSpPr>
        <p:spPr>
          <a:xfrm>
            <a:off x="5942027" y="4208622"/>
            <a:ext cx="57742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Трансляция</a:t>
            </a:r>
            <a:endParaRPr lang="en-US" b="1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A99EC7A-C2C1-45D2-BC61-211D08AE27D0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661360" y="1825625"/>
            <a:ext cx="0" cy="1976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39329AF-3B7A-42D1-9DD8-C5FDD25DC4B4}"/>
              </a:ext>
            </a:extLst>
          </p:cNvPr>
          <p:cNvCxnSpPr>
            <a:cxnSpLocks/>
          </p:cNvCxnSpPr>
          <p:nvPr/>
        </p:nvCxnSpPr>
        <p:spPr>
          <a:xfrm>
            <a:off x="8829172" y="1820271"/>
            <a:ext cx="0" cy="1976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54FDBE4-352B-4B42-B6A3-A89F4651B478}"/>
              </a:ext>
            </a:extLst>
          </p:cNvPr>
          <p:cNvCxnSpPr>
            <a:cxnSpLocks/>
          </p:cNvCxnSpPr>
          <p:nvPr/>
        </p:nvCxnSpPr>
        <p:spPr>
          <a:xfrm>
            <a:off x="10959661" y="1820271"/>
            <a:ext cx="0" cy="1976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9855982-0158-4542-95A5-B13D42D24BEE}"/>
              </a:ext>
            </a:extLst>
          </p:cNvPr>
          <p:cNvCxnSpPr>
            <a:cxnSpLocks/>
          </p:cNvCxnSpPr>
          <p:nvPr/>
        </p:nvCxnSpPr>
        <p:spPr>
          <a:xfrm>
            <a:off x="7140332" y="3617922"/>
            <a:ext cx="0" cy="560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70A66AE-29D9-4FFA-8B1E-5A74115DB2AE}"/>
              </a:ext>
            </a:extLst>
          </p:cNvPr>
          <p:cNvCxnSpPr>
            <a:cxnSpLocks/>
          </p:cNvCxnSpPr>
          <p:nvPr/>
        </p:nvCxnSpPr>
        <p:spPr>
          <a:xfrm>
            <a:off x="8829172" y="3617922"/>
            <a:ext cx="0" cy="560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B964C67-C31A-4C8A-880D-0307D6D24945}"/>
              </a:ext>
            </a:extLst>
          </p:cNvPr>
          <p:cNvCxnSpPr>
            <a:cxnSpLocks/>
          </p:cNvCxnSpPr>
          <p:nvPr/>
        </p:nvCxnSpPr>
        <p:spPr>
          <a:xfrm>
            <a:off x="10418487" y="3617922"/>
            <a:ext cx="0" cy="560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993F781-B147-4444-89AA-A3C2F770B53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8829171" y="4577954"/>
            <a:ext cx="1" cy="2807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67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Страничная адресация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35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85" y="1703928"/>
            <a:ext cx="65049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страничной адресации виртуальная память делится на области равного размера – </a:t>
            </a:r>
            <a:r>
              <a:rPr lang="ru-RU" sz="2000" b="1" dirty="0"/>
              <a:t>страницы</a:t>
            </a:r>
            <a:r>
              <a:rPr lang="ru-RU" sz="2000" dirty="0"/>
              <a:t>. Типовой размеры страницы  - 4КБ.</a:t>
            </a:r>
          </a:p>
          <a:p>
            <a:pPr marL="0" indent="0">
              <a:buNone/>
            </a:pPr>
            <a:r>
              <a:rPr lang="ru-RU" sz="2000" dirty="0"/>
              <a:t>Поскольку объем физической памяти ограничен, в нее загружаются только те страницы, которые необходимы исполняющимся программам в данный момент. </a:t>
            </a:r>
          </a:p>
          <a:p>
            <a:pPr marL="0" indent="0">
              <a:buNone/>
            </a:pPr>
            <a:r>
              <a:rPr lang="ru-RU" sz="2000" dirty="0"/>
              <a:t>При этом страницы могут загружаться куда угодно – нет никакого соответствия между физическим адресом страницы и ее виртуальным адресом.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EFF8D-5F40-4BB4-8B59-0CDB889AC47A}"/>
              </a:ext>
            </a:extLst>
          </p:cNvPr>
          <p:cNvSpPr txBox="1"/>
          <p:nvPr/>
        </p:nvSpPr>
        <p:spPr>
          <a:xfrm>
            <a:off x="9277905" y="1014537"/>
            <a:ext cx="1529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Программа 1 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01FE06-5BBB-4B47-8CFD-BD220B686A22}"/>
              </a:ext>
            </a:extLst>
          </p:cNvPr>
          <p:cNvSpPr/>
          <p:nvPr/>
        </p:nvSpPr>
        <p:spPr>
          <a:xfrm>
            <a:off x="7639900" y="4873862"/>
            <a:ext cx="4219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Физическое ОЗУ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BB558CF-EF8F-4532-AF1B-BE0BDA69A839}"/>
              </a:ext>
            </a:extLst>
          </p:cNvPr>
          <p:cNvSpPr/>
          <p:nvPr/>
        </p:nvSpPr>
        <p:spPr>
          <a:xfrm>
            <a:off x="9277905" y="1454591"/>
            <a:ext cx="1529586" cy="183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Виртуальное ОЗУ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2892FEF-AAF4-4BCC-8F1A-EEF9E44C1BED}"/>
              </a:ext>
            </a:extLst>
          </p:cNvPr>
          <p:cNvSpPr/>
          <p:nvPr/>
        </p:nvSpPr>
        <p:spPr>
          <a:xfrm>
            <a:off x="9293243" y="2124656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E7474-D117-43C6-8FAB-E69FF1E1CD34}"/>
              </a:ext>
            </a:extLst>
          </p:cNvPr>
          <p:cNvSpPr txBox="1"/>
          <p:nvPr/>
        </p:nvSpPr>
        <p:spPr>
          <a:xfrm>
            <a:off x="8632989" y="3858709"/>
            <a:ext cx="28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Трансляция</a:t>
            </a:r>
            <a:endParaRPr lang="en-US" b="1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355DBAD-C73A-4792-B68C-439124577DED}"/>
              </a:ext>
            </a:extLst>
          </p:cNvPr>
          <p:cNvCxnSpPr>
            <a:cxnSpLocks/>
          </p:cNvCxnSpPr>
          <p:nvPr/>
        </p:nvCxnSpPr>
        <p:spPr>
          <a:xfrm>
            <a:off x="10082434" y="3298663"/>
            <a:ext cx="0" cy="560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EA6ADAF-6EB3-45C6-9D1A-B987280C1A17}"/>
              </a:ext>
            </a:extLst>
          </p:cNvPr>
          <p:cNvSpPr/>
          <p:nvPr/>
        </p:nvSpPr>
        <p:spPr>
          <a:xfrm>
            <a:off x="9293243" y="2495844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2</a:t>
            </a:r>
            <a:endParaRPr lang="en-US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C00756F-832E-418D-A95A-83741FFF815D}"/>
              </a:ext>
            </a:extLst>
          </p:cNvPr>
          <p:cNvSpPr/>
          <p:nvPr/>
        </p:nvSpPr>
        <p:spPr>
          <a:xfrm>
            <a:off x="9296217" y="2868886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3</a:t>
            </a:r>
            <a:endParaRPr lang="en-US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C07072ED-3244-457E-8624-B4A1C33A1FC6}"/>
              </a:ext>
            </a:extLst>
          </p:cNvPr>
          <p:cNvCxnSpPr>
            <a:cxnSpLocks/>
          </p:cNvCxnSpPr>
          <p:nvPr/>
        </p:nvCxnSpPr>
        <p:spPr>
          <a:xfrm>
            <a:off x="10082434" y="4228041"/>
            <a:ext cx="0" cy="560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5040A51-DF32-4D66-9100-85036B4AAEF4}"/>
              </a:ext>
            </a:extLst>
          </p:cNvPr>
          <p:cNvSpPr/>
          <p:nvPr/>
        </p:nvSpPr>
        <p:spPr>
          <a:xfrm>
            <a:off x="7639900" y="5167310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1</a:t>
            </a:r>
            <a:endParaRPr lang="en-US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F9506794-D7EA-4B26-95AD-B10CDD17D351}"/>
              </a:ext>
            </a:extLst>
          </p:cNvPr>
          <p:cNvSpPr/>
          <p:nvPr/>
        </p:nvSpPr>
        <p:spPr>
          <a:xfrm>
            <a:off x="10377376" y="5218742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2</a:t>
            </a:r>
            <a:endParaRPr lang="en-US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A9E2BA2-CDB9-4426-91EC-4E0AE472361F}"/>
              </a:ext>
            </a:extLst>
          </p:cNvPr>
          <p:cNvSpPr/>
          <p:nvPr/>
        </p:nvSpPr>
        <p:spPr>
          <a:xfrm>
            <a:off x="9341518" y="5685933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3</a:t>
            </a:r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3D6D551-5561-49A7-B16A-05CBD66C5C90}"/>
              </a:ext>
            </a:extLst>
          </p:cNvPr>
          <p:cNvSpPr/>
          <p:nvPr/>
        </p:nvSpPr>
        <p:spPr>
          <a:xfrm>
            <a:off x="7675668" y="5645424"/>
            <a:ext cx="1481832" cy="3693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09516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страниц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36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6" y="1690688"/>
            <a:ext cx="65982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отображение виртуального адреса на физический используются таблицы страниц.</a:t>
            </a:r>
          </a:p>
          <a:p>
            <a:pPr marL="0" indent="0">
              <a:buNone/>
            </a:pPr>
            <a:r>
              <a:rPr lang="ru-RU" sz="2000" dirty="0"/>
              <a:t>Виртуальный адрес делится на 2 части:</a:t>
            </a:r>
          </a:p>
          <a:p>
            <a:r>
              <a:rPr lang="ru-RU" sz="2000" dirty="0"/>
              <a:t>Индекс в таблице страниц;</a:t>
            </a:r>
          </a:p>
          <a:p>
            <a:r>
              <a:rPr lang="ru-RU" sz="2000" dirty="0"/>
              <a:t>Смещение в странице.</a:t>
            </a:r>
          </a:p>
          <a:p>
            <a:pPr marL="0" indent="0">
              <a:buNone/>
            </a:pPr>
            <a:r>
              <a:rPr lang="ru-RU" sz="2000" dirty="0"/>
              <a:t>Каждая программа имеет свою таблицу страниц, адрес которой находится в специальном регистре </a:t>
            </a:r>
            <a:r>
              <a:rPr lang="en-US" sz="2000" b="1" dirty="0"/>
              <a:t>CR3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 х86-32 используется 3 уровня таблиц. В х86-64 – 4 уровня.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85AF2-5D64-49A0-9B1E-9240E6862568}"/>
              </a:ext>
            </a:extLst>
          </p:cNvPr>
          <p:cNvSpPr txBox="1"/>
          <p:nvPr/>
        </p:nvSpPr>
        <p:spPr>
          <a:xfrm>
            <a:off x="8820332" y="166454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Виртуальный адрес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0DF15D3-B6E6-4352-BFE9-5D9AB3051D55}"/>
              </a:ext>
            </a:extLst>
          </p:cNvPr>
          <p:cNvSpPr/>
          <p:nvPr/>
        </p:nvSpPr>
        <p:spPr>
          <a:xfrm>
            <a:off x="8145672" y="399756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6728CB4-2CB2-4D1C-938E-1DA9DFBE5675}"/>
              </a:ext>
            </a:extLst>
          </p:cNvPr>
          <p:cNvSpPr/>
          <p:nvPr/>
        </p:nvSpPr>
        <p:spPr>
          <a:xfrm>
            <a:off x="8144923" y="372095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2C2A3A9-0558-4240-85E4-4D3A196DC741}"/>
              </a:ext>
            </a:extLst>
          </p:cNvPr>
          <p:cNvSpPr/>
          <p:nvPr/>
        </p:nvSpPr>
        <p:spPr>
          <a:xfrm>
            <a:off x="8144923" y="343966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255A6E-E663-4DF7-90F0-B5393A412AB7}"/>
              </a:ext>
            </a:extLst>
          </p:cNvPr>
          <p:cNvSpPr txBox="1"/>
          <p:nvPr/>
        </p:nvSpPr>
        <p:spPr>
          <a:xfrm>
            <a:off x="8141451" y="3113511"/>
            <a:ext cx="115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Page table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F73110B-304F-4188-BFA2-A22770A5E73F}"/>
              </a:ext>
            </a:extLst>
          </p:cNvPr>
          <p:cNvSpPr/>
          <p:nvPr/>
        </p:nvSpPr>
        <p:spPr>
          <a:xfrm>
            <a:off x="8148378" y="4281593"/>
            <a:ext cx="1145073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FCA3B64-EF5A-412B-BB47-23207619D049}"/>
              </a:ext>
            </a:extLst>
          </p:cNvPr>
          <p:cNvCxnSpPr/>
          <p:nvPr/>
        </p:nvCxnSpPr>
        <p:spPr>
          <a:xfrm>
            <a:off x="7565386" y="4548720"/>
            <a:ext cx="556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F9551F-A414-4A87-9E58-3A0BB69E1BE9}"/>
              </a:ext>
            </a:extLst>
          </p:cNvPr>
          <p:cNvSpPr txBox="1"/>
          <p:nvPr/>
        </p:nvSpPr>
        <p:spPr>
          <a:xfrm>
            <a:off x="7459592" y="421763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CR3</a:t>
            </a:r>
            <a:endParaRPr lang="ru-RU" dirty="0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4B2CCBE-EA57-437D-B40B-E44FD8BB2116}"/>
              </a:ext>
            </a:extLst>
          </p:cNvPr>
          <p:cNvCxnSpPr>
            <a:cxnSpLocks/>
            <a:stCxn id="29" idx="2"/>
            <a:endCxn id="22" idx="1"/>
          </p:cNvCxnSpPr>
          <p:nvPr/>
        </p:nvCxnSpPr>
        <p:spPr>
          <a:xfrm rot="5400000">
            <a:off x="8000433" y="2496117"/>
            <a:ext cx="1508166" cy="1219185"/>
          </a:xfrm>
          <a:prstGeom prst="bentConnector4">
            <a:avLst>
              <a:gd name="adj1" fmla="val 33184"/>
              <a:gd name="adj2" fmla="val 1586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533563A-1F9E-41AB-B3D7-114FDB72E457}"/>
              </a:ext>
            </a:extLst>
          </p:cNvPr>
          <p:cNvSpPr/>
          <p:nvPr/>
        </p:nvSpPr>
        <p:spPr>
          <a:xfrm>
            <a:off x="8498776" y="2073959"/>
            <a:ext cx="1730663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index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5B17C4D-F8E9-4D66-BA80-484879E2B8CB}"/>
              </a:ext>
            </a:extLst>
          </p:cNvPr>
          <p:cNvSpPr/>
          <p:nvPr/>
        </p:nvSpPr>
        <p:spPr>
          <a:xfrm>
            <a:off x="10229438" y="2073958"/>
            <a:ext cx="912989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77A5A5A6-847A-48AF-85BB-76264F7E2E71}"/>
              </a:ext>
            </a:extLst>
          </p:cNvPr>
          <p:cNvCxnSpPr>
            <a:cxnSpLocks/>
            <a:stCxn id="22" idx="3"/>
            <a:endCxn id="44" idx="1"/>
          </p:cNvCxnSpPr>
          <p:nvPr/>
        </p:nvCxnSpPr>
        <p:spPr>
          <a:xfrm flipV="1">
            <a:off x="9296923" y="3859791"/>
            <a:ext cx="2985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AC83497C-A3DC-4743-9577-F2A20D86A68E}"/>
              </a:ext>
            </a:extLst>
          </p:cNvPr>
          <p:cNvSpPr/>
          <p:nvPr/>
        </p:nvSpPr>
        <p:spPr>
          <a:xfrm>
            <a:off x="9595431" y="3720957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Start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C47F9E9D-6E51-46A1-81DE-4FFF3E0627F6}"/>
              </a:ext>
            </a:extLst>
          </p:cNvPr>
          <p:cNvSpPr/>
          <p:nvPr/>
        </p:nvSpPr>
        <p:spPr>
          <a:xfrm>
            <a:off x="10056308" y="3002185"/>
            <a:ext cx="230245" cy="26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6E677FF2-8091-499B-8395-1405CEBFBB4B}"/>
              </a:ext>
            </a:extLst>
          </p:cNvPr>
          <p:cNvCxnSpPr>
            <a:stCxn id="30" idx="2"/>
            <a:endCxn id="45" idx="0"/>
          </p:cNvCxnSpPr>
          <p:nvPr/>
        </p:nvCxnSpPr>
        <p:spPr>
          <a:xfrm rot="5400000">
            <a:off x="10103402" y="2419654"/>
            <a:ext cx="650560" cy="514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32E6D1-1C85-4998-A552-D79F22C80997}"/>
              </a:ext>
            </a:extLst>
          </p:cNvPr>
          <p:cNvCxnSpPr>
            <a:stCxn id="44" idx="0"/>
            <a:endCxn id="45" idx="2"/>
          </p:cNvCxnSpPr>
          <p:nvPr/>
        </p:nvCxnSpPr>
        <p:spPr>
          <a:xfrm flipV="1">
            <a:off x="10171431" y="3271900"/>
            <a:ext cx="0" cy="44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60A102C-7101-4945-B429-95C684FD3105}"/>
              </a:ext>
            </a:extLst>
          </p:cNvPr>
          <p:cNvCxnSpPr>
            <a:cxnSpLocks/>
            <a:stCxn id="45" idx="3"/>
            <a:endCxn id="62" idx="1"/>
          </p:cNvCxnSpPr>
          <p:nvPr/>
        </p:nvCxnSpPr>
        <p:spPr>
          <a:xfrm flipV="1">
            <a:off x="10286553" y="3135316"/>
            <a:ext cx="460878" cy="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77E0E39-5623-4712-81ED-C19E1CBF614B}"/>
              </a:ext>
            </a:extLst>
          </p:cNvPr>
          <p:cNvSpPr txBox="1"/>
          <p:nvPr/>
        </p:nvSpPr>
        <p:spPr>
          <a:xfrm>
            <a:off x="10747431" y="2812150"/>
            <a:ext cx="137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Физический адрес</a:t>
            </a:r>
          </a:p>
        </p:txBody>
      </p:sp>
    </p:spTree>
    <p:extLst>
      <p:ext uri="{BB962C8B-B14F-4D97-AF65-F5344CB8AC3E}">
        <p14:creationId xmlns:p14="http://schemas.microsoft.com/office/powerpoint/2010/main" val="36660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 подкачки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37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57" y="1690688"/>
            <a:ext cx="6730753" cy="492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памяти хватает, то все страницы памяти всех процессов находятся в физической памяти.</a:t>
            </a:r>
          </a:p>
          <a:p>
            <a:pPr marL="0" indent="0">
              <a:buNone/>
            </a:pPr>
            <a:r>
              <a:rPr lang="ru-RU" sz="2000" dirty="0"/>
              <a:t>Если памяти не хватает, то ОС начнет сбрасывать неактивные страницы в т.н. </a:t>
            </a:r>
            <a:r>
              <a:rPr lang="ru-RU" sz="2000" b="1" dirty="0"/>
              <a:t>файл подкачки</a:t>
            </a:r>
            <a:r>
              <a:rPr lang="ru-RU" sz="2000" dirty="0"/>
              <a:t>, для того, чтобы освободить место для новых страниц.</a:t>
            </a:r>
          </a:p>
          <a:p>
            <a:pPr marL="0" indent="0">
              <a:buNone/>
            </a:pPr>
            <a:r>
              <a:rPr lang="ru-RU" sz="2000" dirty="0"/>
              <a:t>Если программа обратится к странице, которая не загружена в память, то при обращении возникнет аппаратное исключение 14 – ошибка отсутствия страницы (</a:t>
            </a:r>
            <a:r>
              <a:rPr lang="en-US" sz="2000" b="1" dirty="0"/>
              <a:t>page fault</a:t>
            </a:r>
            <a:r>
              <a:rPr lang="ru-RU" sz="2000" dirty="0"/>
              <a:t>).</a:t>
            </a:r>
            <a:r>
              <a:rPr lang="en-US" sz="2000" dirty="0"/>
              <a:t> </a:t>
            </a:r>
            <a:r>
              <a:rPr lang="ru-RU" sz="2000" i="1" dirty="0"/>
              <a:t>При этом адрес, который вызвал ошибку</a:t>
            </a:r>
            <a:r>
              <a:rPr lang="en-US" sz="2000" i="1" dirty="0"/>
              <a:t>, </a:t>
            </a:r>
            <a:r>
              <a:rPr lang="ru-RU" sz="2000" i="1" dirty="0"/>
              <a:t>будет занесен в регистр </a:t>
            </a:r>
            <a:r>
              <a:rPr lang="en-US" sz="2000" i="1" dirty="0"/>
              <a:t>CR2.</a:t>
            </a:r>
            <a:endParaRPr lang="ru-RU" sz="2000" i="1" dirty="0"/>
          </a:p>
          <a:p>
            <a:pPr marL="0" indent="0">
              <a:buNone/>
            </a:pPr>
            <a:r>
              <a:rPr lang="ru-RU" sz="2000" dirty="0"/>
              <a:t>Обработчик этого исключения:</a:t>
            </a:r>
          </a:p>
          <a:p>
            <a:pPr marL="0" indent="0">
              <a:buNone/>
            </a:pPr>
            <a:r>
              <a:rPr lang="ru-RU" sz="2000" dirty="0"/>
              <a:t>-определит </a:t>
            </a:r>
            <a:r>
              <a:rPr lang="ru-RU" sz="2000" dirty="0" err="1"/>
              <a:t>запрошеную</a:t>
            </a:r>
            <a:r>
              <a:rPr lang="ru-RU" sz="2000" dirty="0"/>
              <a:t> страницу (</a:t>
            </a:r>
            <a:r>
              <a:rPr lang="en-US" sz="2000" dirty="0"/>
              <a:t>X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по значению в </a:t>
            </a:r>
            <a:r>
              <a:rPr lang="en-US" sz="2000" dirty="0"/>
              <a:t>CR2</a:t>
            </a:r>
            <a:r>
              <a:rPr lang="ru-RU" sz="2000" dirty="0"/>
              <a:t>;</a:t>
            </a:r>
            <a:br>
              <a:rPr lang="ru-RU" sz="2000" dirty="0"/>
            </a:br>
            <a:r>
              <a:rPr lang="ru-RU" sz="2000" dirty="0"/>
              <a:t>-выберет наименее используемую страницу(</a:t>
            </a:r>
            <a:r>
              <a:rPr lang="en-US" sz="2000" dirty="0"/>
              <a:t>Y</a:t>
            </a:r>
            <a:r>
              <a:rPr lang="ru-RU" sz="2000" dirty="0"/>
              <a:t>);</a:t>
            </a:r>
            <a:br>
              <a:rPr lang="ru-RU" sz="2000" dirty="0"/>
            </a:br>
            <a:r>
              <a:rPr lang="ru-RU" sz="2000" dirty="0"/>
              <a:t>-сбросит в файл подкачки </a:t>
            </a:r>
            <a:r>
              <a:rPr lang="en-US" sz="2000" dirty="0"/>
              <a:t>Y</a:t>
            </a:r>
            <a:r>
              <a:rPr lang="ru-RU" sz="2000" dirty="0"/>
              <a:t>;</a:t>
            </a:r>
            <a:br>
              <a:rPr lang="ru-RU" sz="2000" dirty="0"/>
            </a:br>
            <a:r>
              <a:rPr lang="ru-RU" sz="2000" dirty="0"/>
              <a:t>-заменит в ОЗУ </a:t>
            </a:r>
            <a:r>
              <a:rPr lang="en-US" sz="2000" dirty="0"/>
              <a:t>Y</a:t>
            </a:r>
            <a:r>
              <a:rPr lang="ru-RU" sz="2000" dirty="0"/>
              <a:t> на </a:t>
            </a:r>
            <a:r>
              <a:rPr lang="en-US" sz="2000" dirty="0"/>
              <a:t>X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4CA748-0E07-49DD-8F6E-B8A086B4B51F}"/>
              </a:ext>
            </a:extLst>
          </p:cNvPr>
          <p:cNvSpPr/>
          <p:nvPr/>
        </p:nvSpPr>
        <p:spPr>
          <a:xfrm>
            <a:off x="7644465" y="1690688"/>
            <a:ext cx="421930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Физическое ОЗУ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C098F7-E68B-4482-93B2-2441E8E8E451}"/>
              </a:ext>
            </a:extLst>
          </p:cNvPr>
          <p:cNvSpPr/>
          <p:nvPr/>
        </p:nvSpPr>
        <p:spPr>
          <a:xfrm>
            <a:off x="7644465" y="1984136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1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0CC692-33A1-4346-ACE5-A9866C47FADE}"/>
              </a:ext>
            </a:extLst>
          </p:cNvPr>
          <p:cNvSpPr/>
          <p:nvPr/>
        </p:nvSpPr>
        <p:spPr>
          <a:xfrm>
            <a:off x="10381941" y="2035568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2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AFAEE5-D1B0-4105-A682-54D95312E366}"/>
              </a:ext>
            </a:extLst>
          </p:cNvPr>
          <p:cNvSpPr/>
          <p:nvPr/>
        </p:nvSpPr>
        <p:spPr>
          <a:xfrm>
            <a:off x="9346083" y="2502759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3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516C81-84AC-428B-9EAB-20E4C8317152}"/>
              </a:ext>
            </a:extLst>
          </p:cNvPr>
          <p:cNvSpPr/>
          <p:nvPr/>
        </p:nvSpPr>
        <p:spPr>
          <a:xfrm>
            <a:off x="7644465" y="3933145"/>
            <a:ext cx="4219308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Файл подкачки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1A55D0-168F-42E1-ACAF-7964AD13AE74}"/>
              </a:ext>
            </a:extLst>
          </p:cNvPr>
          <p:cNvSpPr/>
          <p:nvPr/>
        </p:nvSpPr>
        <p:spPr>
          <a:xfrm>
            <a:off x="7644465" y="4368283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4</a:t>
            </a:r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D0E84F-0FDD-432E-9822-8614DC50EAE7}"/>
              </a:ext>
            </a:extLst>
          </p:cNvPr>
          <p:cNvSpPr/>
          <p:nvPr/>
        </p:nvSpPr>
        <p:spPr>
          <a:xfrm>
            <a:off x="10381941" y="4419715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6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B2055A7-9356-4404-8426-2AE45418F21F}"/>
              </a:ext>
            </a:extLst>
          </p:cNvPr>
          <p:cNvSpPr/>
          <p:nvPr/>
        </p:nvSpPr>
        <p:spPr>
          <a:xfrm>
            <a:off x="9346083" y="4886906"/>
            <a:ext cx="1481832" cy="369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5</a:t>
            </a:r>
            <a:endParaRPr lang="en-US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499BAD5-CE73-4D49-BE31-3C52D817D635}"/>
              </a:ext>
            </a:extLst>
          </p:cNvPr>
          <p:cNvSpPr/>
          <p:nvPr/>
        </p:nvSpPr>
        <p:spPr>
          <a:xfrm>
            <a:off x="7754358" y="2532956"/>
            <a:ext cx="1481832" cy="3693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</a:t>
            </a:r>
            <a:r>
              <a:rPr lang="en-US" dirty="0"/>
              <a:t>Y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A3122C9-81E2-48ED-A681-412C11428213}"/>
              </a:ext>
            </a:extLst>
          </p:cNvPr>
          <p:cNvCxnSpPr/>
          <p:nvPr/>
        </p:nvCxnSpPr>
        <p:spPr>
          <a:xfrm>
            <a:off x="9782107" y="3185539"/>
            <a:ext cx="0" cy="605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98A3DD4-E9DF-4158-A6F3-D87BACAEF346}"/>
              </a:ext>
            </a:extLst>
          </p:cNvPr>
          <p:cNvSpPr/>
          <p:nvPr/>
        </p:nvSpPr>
        <p:spPr>
          <a:xfrm>
            <a:off x="7646422" y="4846120"/>
            <a:ext cx="1481832" cy="3693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Страница 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35138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Страничная адресация и сегменты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38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89" y="1769641"/>
            <a:ext cx="65982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Страничная адресация работает на более низком уровне, чем сегментная адресация.</a:t>
            </a:r>
          </a:p>
          <a:p>
            <a:pPr marL="0" indent="0">
              <a:buNone/>
            </a:pPr>
            <a:r>
              <a:rPr lang="ru-RU" sz="2000" dirty="0"/>
              <a:t>Если сегментная адресация используется, то:</a:t>
            </a:r>
          </a:p>
          <a:p>
            <a:r>
              <a:rPr lang="ru-RU" sz="2000" dirty="0"/>
              <a:t>Адреса начала сегментов являются виртуальными.</a:t>
            </a:r>
          </a:p>
          <a:p>
            <a:r>
              <a:rPr lang="ru-RU" sz="2000" dirty="0"/>
              <a:t>Результатом сегментной адресации также являются виртуальный адрес.</a:t>
            </a:r>
          </a:p>
          <a:p>
            <a:r>
              <a:rPr lang="ru-RU" sz="2000" dirty="0"/>
              <a:t>Полученный виртуальный адрес транслируется в физический механизмами страничной адресации.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7B290-947D-4213-BA41-F6FDD3C12DD5}"/>
              </a:ext>
            </a:extLst>
          </p:cNvPr>
          <p:cNvSpPr txBox="1"/>
          <p:nvPr/>
        </p:nvSpPr>
        <p:spPr>
          <a:xfrm>
            <a:off x="8947380" y="1926792"/>
            <a:ext cx="2131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Виртуальный адрес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819EE54-B48C-4578-AB65-D19C229142A6}"/>
              </a:ext>
            </a:extLst>
          </p:cNvPr>
          <p:cNvSpPr/>
          <p:nvPr/>
        </p:nvSpPr>
        <p:spPr>
          <a:xfrm>
            <a:off x="8821658" y="2598475"/>
            <a:ext cx="2382853" cy="572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Сегментная адресация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06F84-0BED-496C-B348-90CDFF33DCFD}"/>
              </a:ext>
            </a:extLst>
          </p:cNvPr>
          <p:cNvSpPr txBox="1"/>
          <p:nvPr/>
        </p:nvSpPr>
        <p:spPr>
          <a:xfrm>
            <a:off x="8849069" y="3469521"/>
            <a:ext cx="232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Виртуальный адрес 2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A4A411-42F6-463D-A4CC-330EA5D62692}"/>
              </a:ext>
            </a:extLst>
          </p:cNvPr>
          <p:cNvSpPr/>
          <p:nvPr/>
        </p:nvSpPr>
        <p:spPr>
          <a:xfrm>
            <a:off x="8821658" y="4137577"/>
            <a:ext cx="2382853" cy="572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Страничная адресация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5CA2AC-F939-4432-A8D3-6249E7F615C6}"/>
              </a:ext>
            </a:extLst>
          </p:cNvPr>
          <p:cNvSpPr txBox="1"/>
          <p:nvPr/>
        </p:nvSpPr>
        <p:spPr>
          <a:xfrm>
            <a:off x="8849068" y="5115972"/>
            <a:ext cx="232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Физический адрес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2E9809C-C75D-4513-9706-655B89DB190D}"/>
              </a:ext>
            </a:extLst>
          </p:cNvPr>
          <p:cNvCxnSpPr>
            <a:stCxn id="3" idx="2"/>
            <a:endCxn id="17" idx="0"/>
          </p:cNvCxnSpPr>
          <p:nvPr/>
        </p:nvCxnSpPr>
        <p:spPr>
          <a:xfrm>
            <a:off x="10013084" y="2296124"/>
            <a:ext cx="1" cy="30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2AD8D49-DF51-4373-8E61-EB986EB07E19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0013083" y="3170797"/>
            <a:ext cx="2" cy="29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89B9AB6-666B-46A9-9318-EA4D36E9750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0013083" y="3838853"/>
            <a:ext cx="2" cy="29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802C3A2-2CB7-4BBC-8D21-A59A70E042D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0013082" y="4709899"/>
            <a:ext cx="3" cy="40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21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памяти и страничная адресация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39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89" y="1769641"/>
            <a:ext cx="99599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выделении памяти с помощью </a:t>
            </a:r>
            <a:r>
              <a:rPr lang="en-US" sz="2000" dirty="0"/>
              <a:t>malloc()/new()/</a:t>
            </a:r>
            <a:r>
              <a:rPr lang="en-US" sz="2000" dirty="0" err="1"/>
              <a:t>mmap</a:t>
            </a:r>
            <a:r>
              <a:rPr lang="en-US" sz="2000" dirty="0"/>
              <a:t>() </a:t>
            </a:r>
            <a:r>
              <a:rPr lang="ru-RU" sz="2000" dirty="0"/>
              <a:t>операционная система добавляет записи в таблицу страниц программы. </a:t>
            </a:r>
          </a:p>
          <a:p>
            <a:pPr marL="0" indent="0">
              <a:buNone/>
            </a:pPr>
            <a:r>
              <a:rPr lang="ru-RU" sz="2000" dirty="0"/>
              <a:t>При первом обращении к новой странице возникает ошибка отсутствия страницы (т.н. </a:t>
            </a:r>
            <a:r>
              <a:rPr lang="en-US" sz="2000" dirty="0"/>
              <a:t>soft page fault</a:t>
            </a:r>
            <a:r>
              <a:rPr lang="ru-RU" sz="2000" dirty="0"/>
              <a:t>). Обработчик находит свободную область в ОЗУ и назначает физический адрес странице. </a:t>
            </a:r>
          </a:p>
          <a:p>
            <a:pPr marL="0" indent="0">
              <a:buNone/>
            </a:pPr>
            <a:r>
              <a:rPr lang="ru-RU" sz="2000" dirty="0"/>
              <a:t>ОС может предоставлять системный вызов для выделения общей для нескольких программ памяти. В этом случае таблицы страниц каждой из программ будут иметь записи, ссылающиеся на одни и те же физические страницы (при этом виртуальные адреса страниц могут отличатся).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513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в память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90075" cy="4187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Механизм отображения в память позволяет представить устройство в виде некоторой области памяти. Чтение из этой области памяти эквивалентно чтению с устройства (аналогично с записью).</a:t>
            </a:r>
          </a:p>
          <a:p>
            <a:pPr marL="0" indent="0">
              <a:buNone/>
            </a:pPr>
            <a:r>
              <a:rPr lang="ru-RU" sz="2000" dirty="0"/>
              <a:t>Отображение устройств в память настраивается операционной системой</a:t>
            </a:r>
            <a:r>
              <a:rPr lang="en-US" sz="2000" dirty="0"/>
              <a:t> </a:t>
            </a:r>
            <a:r>
              <a:rPr lang="ru-RU" sz="2000" dirty="0"/>
              <a:t>на этапе загрузки. </a:t>
            </a:r>
          </a:p>
          <a:p>
            <a:pPr marL="0" indent="0">
              <a:buNone/>
            </a:pPr>
            <a:r>
              <a:rPr lang="ru-RU" sz="2000" dirty="0"/>
              <a:t>Устройства отображаются в физическое адресное пространство (отличия физических и виртуальных адресов будут рассмотрены далее).</a:t>
            </a:r>
            <a:endParaRPr lang="en-US" sz="2000" dirty="0"/>
          </a:p>
        </p:txBody>
      </p:sp>
      <p:pic>
        <p:nvPicPr>
          <p:cNvPr id="23" name="Picture 4" descr="Sound Blaster Z SE Высокопроизводительная PCI-e игровая звуковая карта и  ЦАП - Creative Labs (Russia)">
            <a:extLst>
              <a:ext uri="{FF2B5EF4-FFF2-40B4-BE49-F238E27FC236}">
                <a16:creationId xmlns:a16="http://schemas.microsoft.com/office/drawing/2014/main" id="{096D3866-6C8F-431D-97CD-6EF17AD7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454" y="2242270"/>
            <a:ext cx="1032692" cy="10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1EF05579-0761-4DA3-A7E6-0720DD43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959" y="4859236"/>
            <a:ext cx="792436" cy="79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A6182A49-A167-42B0-9FEE-871B52C55ECC}"/>
              </a:ext>
            </a:extLst>
          </p:cNvPr>
          <p:cNvCxnSpPr>
            <a:endCxn id="25" idx="1"/>
          </p:cNvCxnSpPr>
          <p:nvPr/>
        </p:nvCxnSpPr>
        <p:spPr>
          <a:xfrm>
            <a:off x="10216214" y="4756189"/>
            <a:ext cx="637745" cy="4992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DEEAEA02-73F4-4E5B-A8CE-EB0223FA34C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15465" y="2758616"/>
            <a:ext cx="621989" cy="14330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B280002E-8D03-4E72-992E-16C32055972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0209425" y="4478744"/>
            <a:ext cx="644534" cy="77671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E595E55-EA8C-444F-9084-322CA57C3B42}"/>
              </a:ext>
            </a:extLst>
          </p:cNvPr>
          <p:cNvSpPr/>
          <p:nvPr/>
        </p:nvSpPr>
        <p:spPr>
          <a:xfrm>
            <a:off x="8610600" y="2338906"/>
            <a:ext cx="1604865" cy="383805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52444-FD70-46F1-AAA0-36CCE4AD319D}"/>
              </a:ext>
            </a:extLst>
          </p:cNvPr>
          <p:cNvSpPr txBox="1"/>
          <p:nvPr/>
        </p:nvSpPr>
        <p:spPr>
          <a:xfrm>
            <a:off x="7655660" y="1746774"/>
            <a:ext cx="374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Физическое адресное пространство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8CD16D4B-F881-41B9-BFED-C4F149818FE0}"/>
              </a:ext>
            </a:extLst>
          </p:cNvPr>
          <p:cNvSpPr/>
          <p:nvPr/>
        </p:nvSpPr>
        <p:spPr>
          <a:xfrm>
            <a:off x="8610600" y="4052875"/>
            <a:ext cx="1604865" cy="277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27B42993-A9A0-49AE-87BD-BD6974604861}"/>
              </a:ext>
            </a:extLst>
          </p:cNvPr>
          <p:cNvSpPr/>
          <p:nvPr/>
        </p:nvSpPr>
        <p:spPr>
          <a:xfrm>
            <a:off x="8611349" y="4329401"/>
            <a:ext cx="1597327" cy="574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7EAD32-53A4-4362-B973-C5A098C0ABB4}"/>
              </a:ext>
            </a:extLst>
          </p:cNvPr>
          <p:cNvSpPr txBox="1"/>
          <p:nvPr/>
        </p:nvSpPr>
        <p:spPr>
          <a:xfrm>
            <a:off x="5917942" y="3811712"/>
            <a:ext cx="2830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al,[0xAABBCCDF]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62EE6F03-5E75-4D0C-9A4A-901E93F30A7D}"/>
              </a:ext>
            </a:extLst>
          </p:cNvPr>
          <p:cNvSpPr/>
          <p:nvPr/>
        </p:nvSpPr>
        <p:spPr>
          <a:xfrm>
            <a:off x="6195247" y="4469133"/>
            <a:ext cx="580226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AL</a:t>
            </a: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25013224-3136-47AE-9D5D-41F2DC283956}"/>
              </a:ext>
            </a:extLst>
          </p:cNvPr>
          <p:cNvCxnSpPr>
            <a:cxnSpLocks/>
            <a:stCxn id="42" idx="0"/>
            <a:endCxn id="33" idx="1"/>
          </p:cNvCxnSpPr>
          <p:nvPr/>
        </p:nvCxnSpPr>
        <p:spPr>
          <a:xfrm rot="5400000" flipH="1" flipV="1">
            <a:off x="7409268" y="3267801"/>
            <a:ext cx="277424" cy="212524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12BA7E6B-5F42-43AC-A9E4-CE09CACB1419}"/>
              </a:ext>
            </a:extLst>
          </p:cNvPr>
          <p:cNvCxnSpPr>
            <a:cxnSpLocks/>
            <a:stCxn id="47" idx="2"/>
            <a:endCxn id="35" idx="1"/>
          </p:cNvCxnSpPr>
          <p:nvPr/>
        </p:nvCxnSpPr>
        <p:spPr>
          <a:xfrm rot="5400000" flipH="1" flipV="1">
            <a:off x="7335115" y="3470344"/>
            <a:ext cx="130026" cy="2422441"/>
          </a:xfrm>
          <a:prstGeom prst="bentConnector4">
            <a:avLst>
              <a:gd name="adj1" fmla="val -175811"/>
              <a:gd name="adj2" fmla="val 6210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8190AE0-013A-453C-96C8-437873A05422}"/>
              </a:ext>
            </a:extLst>
          </p:cNvPr>
          <p:cNvSpPr/>
          <p:nvPr/>
        </p:nvSpPr>
        <p:spPr>
          <a:xfrm>
            <a:off x="5610144" y="4469133"/>
            <a:ext cx="580226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AH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4C099BFC-CABE-491F-83DB-2B4886B7E8BA}"/>
              </a:ext>
            </a:extLst>
          </p:cNvPr>
          <p:cNvSpPr/>
          <p:nvPr/>
        </p:nvSpPr>
        <p:spPr>
          <a:xfrm>
            <a:off x="5602342" y="4467809"/>
            <a:ext cx="1173131" cy="278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BEDF6A-8DB9-4801-8455-86947E1A853B}"/>
              </a:ext>
            </a:extLst>
          </p:cNvPr>
          <p:cNvSpPr txBox="1"/>
          <p:nvPr/>
        </p:nvSpPr>
        <p:spPr>
          <a:xfrm>
            <a:off x="5310344" y="4974494"/>
            <a:ext cx="3053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[0xAABBCCDD], ax</a:t>
            </a:r>
          </a:p>
        </p:txBody>
      </p:sp>
    </p:spTree>
    <p:extLst>
      <p:ext uri="{BB962C8B-B14F-4D97-AF65-F5344CB8AC3E}">
        <p14:creationId xmlns:p14="http://schemas.microsoft.com/office/powerpoint/2010/main" val="1800985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Длинный режим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80155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Из защищенного режима процессор может быть переключен в длинный режим.</a:t>
            </a:r>
          </a:p>
          <a:p>
            <a:pPr marL="0" indent="0">
              <a:buNone/>
            </a:pPr>
            <a:r>
              <a:rPr lang="ru-RU" sz="2000" dirty="0"/>
              <a:t>В длинном режиме:</a:t>
            </a:r>
          </a:p>
          <a:p>
            <a:r>
              <a:rPr lang="ru-RU" sz="2000" dirty="0"/>
              <a:t>64-битное адресное пространство;</a:t>
            </a:r>
          </a:p>
          <a:p>
            <a:r>
              <a:rPr lang="ru-RU" sz="2000" dirty="0"/>
              <a:t>64-битные регистры ;</a:t>
            </a:r>
            <a:endParaRPr lang="en-US" sz="2000" dirty="0"/>
          </a:p>
          <a:p>
            <a:r>
              <a:rPr lang="ru-RU" sz="2000" dirty="0"/>
              <a:t>страничная адресация с постраничной защитой доступа;</a:t>
            </a:r>
          </a:p>
          <a:p>
            <a:r>
              <a:rPr lang="ru-RU" sz="2000" i="1" dirty="0"/>
              <a:t>сегментная защита доступа к памяти отключена</a:t>
            </a:r>
            <a:r>
              <a:rPr lang="ru-RU" sz="2000" dirty="0"/>
              <a:t>;</a:t>
            </a:r>
          </a:p>
          <a:p>
            <a:r>
              <a:rPr lang="ru-RU" sz="2000" dirty="0"/>
              <a:t>дескрипторы в </a:t>
            </a:r>
            <a:r>
              <a:rPr lang="en-US" sz="2000" dirty="0"/>
              <a:t>GDT </a:t>
            </a:r>
            <a:r>
              <a:rPr lang="ru-RU" sz="2000" dirty="0"/>
              <a:t>используются только для перехода между кольцами защиты и входа в режим совместимости</a:t>
            </a:r>
            <a:r>
              <a:rPr lang="en-US" sz="2000" dirty="0"/>
              <a:t>.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0184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Сегментная адресация в х86-64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41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825624"/>
            <a:ext cx="10515599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х86-64 разбиение памяти на сегменты более не используется – все адресное пространство является одним сегментом.</a:t>
            </a:r>
          </a:p>
          <a:p>
            <a:pPr marL="0" indent="0">
              <a:buNone/>
            </a:pPr>
            <a:r>
              <a:rPr lang="ru-RU" sz="2000" dirty="0"/>
              <a:t>Таблицы </a:t>
            </a:r>
            <a:r>
              <a:rPr lang="en-US" sz="2000" dirty="0"/>
              <a:t>LDT </a:t>
            </a:r>
            <a:r>
              <a:rPr lang="ru-RU" sz="2000" dirty="0"/>
              <a:t>и регистр </a:t>
            </a:r>
            <a:r>
              <a:rPr lang="en-US" sz="2000" dirty="0"/>
              <a:t>LDTR </a:t>
            </a:r>
            <a:r>
              <a:rPr lang="ru-RU" sz="2000" dirty="0"/>
              <a:t>более не используются.  </a:t>
            </a:r>
          </a:p>
          <a:p>
            <a:pPr marL="0" indent="0">
              <a:buNone/>
            </a:pPr>
            <a:r>
              <a:rPr lang="ru-RU" sz="2000" dirty="0"/>
              <a:t>Формат дескрипторов в </a:t>
            </a:r>
            <a:r>
              <a:rPr lang="en-US" sz="2000" dirty="0"/>
              <a:t>GDT </a:t>
            </a:r>
            <a:r>
              <a:rPr lang="ru-RU" sz="2000" dirty="0"/>
              <a:t>не изменяется, но поля размера сегмента и начала сегмента игнорируются. Фактически, сегменты используются только для работы с уровнями привилегий. Защита по уровню привилегий при установке сегментных регистров производится без изменений.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6264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State Segment </a:t>
            </a:r>
            <a:r>
              <a:rPr lang="ru-RU" dirty="0"/>
              <a:t>в длинном режиме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38" y="1622688"/>
            <a:ext cx="67382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TSS </a:t>
            </a:r>
            <a:r>
              <a:rPr lang="ru-RU" sz="2000" dirty="0"/>
              <a:t>в длинном режиме больше не предназначен для хранения состояния процессора. </a:t>
            </a:r>
          </a:p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TSS</a:t>
            </a:r>
            <a:r>
              <a:rPr lang="ru-RU" sz="2000" dirty="0"/>
              <a:t> по прежнему хранятся указатели стека для каждого кольца защиты и указатель на карту доступа к портам.</a:t>
            </a:r>
          </a:p>
          <a:p>
            <a:pPr marL="0" indent="0">
              <a:buNone/>
            </a:pPr>
            <a:r>
              <a:rPr lang="ru-RU" sz="2000" dirty="0"/>
              <a:t>Освободившееся пространство используется хранения адресов стеков для обработки прерываний (8-шт, номер стека указывается в дескрипторе обработчика прерывания)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ED8A83-A162-EEFD-E977-D314B6DC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97" y="1431913"/>
            <a:ext cx="5208665" cy="49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62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42784" cy="1325563"/>
          </a:xfrm>
        </p:spPr>
        <p:txBody>
          <a:bodyPr/>
          <a:lstStyle/>
          <a:p>
            <a:r>
              <a:rPr lang="ru-RU" dirty="0"/>
              <a:t>4 уровня трансляции в х64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43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22" y="1723832"/>
            <a:ext cx="4865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х86-64 вместо 1 таблицы используются </a:t>
            </a:r>
            <a:r>
              <a:rPr lang="en-US" sz="2000" dirty="0"/>
              <a:t>4</a:t>
            </a:r>
            <a:r>
              <a:rPr lang="ru-RU" sz="2000" dirty="0"/>
              <a:t>:</a:t>
            </a:r>
          </a:p>
          <a:p>
            <a:r>
              <a:rPr lang="ru-RU" sz="2000" dirty="0"/>
              <a:t>Таблица карт страниц</a:t>
            </a:r>
            <a:endParaRPr lang="en-US" sz="2000" dirty="0"/>
          </a:p>
          <a:p>
            <a:r>
              <a:rPr lang="ru-RU" sz="2000" dirty="0"/>
              <a:t>Таблица указателей каталогов страниц</a:t>
            </a:r>
          </a:p>
          <a:p>
            <a:r>
              <a:rPr lang="ru-RU" sz="2000" dirty="0"/>
              <a:t>Таблица каталога страниц</a:t>
            </a:r>
          </a:p>
          <a:p>
            <a:r>
              <a:rPr lang="ru-RU" sz="2000" dirty="0"/>
              <a:t>Таблица страниц.</a:t>
            </a:r>
          </a:p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CR3</a:t>
            </a:r>
            <a:r>
              <a:rPr lang="ru-RU" sz="2000" dirty="0"/>
              <a:t> указывает только на таблицу верхнего уровня.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2E595C-3D7F-4F34-B952-2A81C17B7633}"/>
              </a:ext>
            </a:extLst>
          </p:cNvPr>
          <p:cNvSpPr txBox="1"/>
          <p:nvPr/>
        </p:nvSpPr>
        <p:spPr>
          <a:xfrm>
            <a:off x="6401058" y="1723832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Виртуальный адрес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83E87467-F264-4879-82BF-3C56C42899D2}"/>
              </a:ext>
            </a:extLst>
          </p:cNvPr>
          <p:cNvCxnSpPr/>
          <p:nvPr/>
        </p:nvCxnSpPr>
        <p:spPr>
          <a:xfrm>
            <a:off x="5351827" y="4398308"/>
            <a:ext cx="556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0FC16A-B558-4117-8CEE-25EA6147FBE6}"/>
              </a:ext>
            </a:extLst>
          </p:cNvPr>
          <p:cNvSpPr txBox="1"/>
          <p:nvPr/>
        </p:nvSpPr>
        <p:spPr>
          <a:xfrm>
            <a:off x="5243894" y="410987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CR3</a:t>
            </a:r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3B3878D-B06C-4FA0-BA5D-6D07EB6283CC}"/>
              </a:ext>
            </a:extLst>
          </p:cNvPr>
          <p:cNvSpPr/>
          <p:nvPr/>
        </p:nvSpPr>
        <p:spPr>
          <a:xfrm>
            <a:off x="9604489" y="2073958"/>
            <a:ext cx="912989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2773D97-39C7-4DFB-99A5-13B4A212BA3A}"/>
              </a:ext>
            </a:extLst>
          </p:cNvPr>
          <p:cNvSpPr/>
          <p:nvPr/>
        </p:nvSpPr>
        <p:spPr>
          <a:xfrm>
            <a:off x="9828194" y="4003926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Start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FF080E5-15A8-4AD3-A0D3-4B0C9F2D296F}"/>
              </a:ext>
            </a:extLst>
          </p:cNvPr>
          <p:cNvSpPr/>
          <p:nvPr/>
        </p:nvSpPr>
        <p:spPr>
          <a:xfrm>
            <a:off x="9431359" y="3002185"/>
            <a:ext cx="230245" cy="2697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ru-RU" dirty="0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164A892-6704-4927-B5F7-24B3A1C599E3}"/>
              </a:ext>
            </a:extLst>
          </p:cNvPr>
          <p:cNvCxnSpPr>
            <a:stCxn id="40" idx="2"/>
            <a:endCxn id="46" idx="0"/>
          </p:cNvCxnSpPr>
          <p:nvPr/>
        </p:nvCxnSpPr>
        <p:spPr>
          <a:xfrm rot="5400000">
            <a:off x="9478453" y="2419654"/>
            <a:ext cx="650560" cy="514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B4D3F85-13CD-405A-96F6-7C3FF7745C06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 flipV="1">
            <a:off x="9661604" y="3135316"/>
            <a:ext cx="460878" cy="1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2BDAE0-32C5-40B3-843F-8E45AED3943A}"/>
              </a:ext>
            </a:extLst>
          </p:cNvPr>
          <p:cNvSpPr txBox="1"/>
          <p:nvPr/>
        </p:nvSpPr>
        <p:spPr>
          <a:xfrm>
            <a:off x="10122482" y="2812150"/>
            <a:ext cx="137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Физический адрес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49522B5C-00E9-4AA2-9D2B-D235CB8CE6E9}"/>
              </a:ext>
            </a:extLst>
          </p:cNvPr>
          <p:cNvSpPr/>
          <p:nvPr/>
        </p:nvSpPr>
        <p:spPr>
          <a:xfrm>
            <a:off x="7770521" y="2069262"/>
            <a:ext cx="912989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  <a:r>
              <a:rPr lang="ru-R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6AE96B8-AEFB-44AF-AF11-39D0F0375818}"/>
              </a:ext>
            </a:extLst>
          </p:cNvPr>
          <p:cNvSpPr/>
          <p:nvPr/>
        </p:nvSpPr>
        <p:spPr>
          <a:xfrm>
            <a:off x="6862113" y="2069049"/>
            <a:ext cx="912989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  <a:r>
              <a:rPr lang="ru-R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8D1243D7-38A7-4690-8940-B25842577B9E}"/>
              </a:ext>
            </a:extLst>
          </p:cNvPr>
          <p:cNvSpPr/>
          <p:nvPr/>
        </p:nvSpPr>
        <p:spPr>
          <a:xfrm>
            <a:off x="5938991" y="2069155"/>
            <a:ext cx="912989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  <a:r>
              <a:rPr lang="ru-R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67F8E5-2AAD-495B-AD83-61CA44926EFD}"/>
              </a:ext>
            </a:extLst>
          </p:cNvPr>
          <p:cNvSpPr/>
          <p:nvPr/>
        </p:nvSpPr>
        <p:spPr>
          <a:xfrm>
            <a:off x="5904342" y="3848066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FE8F6A98-FB0F-4C61-B77E-4F547EC915D6}"/>
              </a:ext>
            </a:extLst>
          </p:cNvPr>
          <p:cNvSpPr/>
          <p:nvPr/>
        </p:nvSpPr>
        <p:spPr>
          <a:xfrm>
            <a:off x="5903593" y="3571463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3D0635B0-1E9A-4669-81F4-76202F44B73E}"/>
              </a:ext>
            </a:extLst>
          </p:cNvPr>
          <p:cNvSpPr/>
          <p:nvPr/>
        </p:nvSpPr>
        <p:spPr>
          <a:xfrm>
            <a:off x="5903593" y="3290166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76C1CB9F-8E7F-4F5D-B1C3-09686C8499B8}"/>
              </a:ext>
            </a:extLst>
          </p:cNvPr>
          <p:cNvSpPr/>
          <p:nvPr/>
        </p:nvSpPr>
        <p:spPr>
          <a:xfrm>
            <a:off x="5906699" y="413209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03E47068-60B8-456D-B475-81BA8FF61DB0}"/>
              </a:ext>
            </a:extLst>
          </p:cNvPr>
          <p:cNvSpPr/>
          <p:nvPr/>
        </p:nvSpPr>
        <p:spPr>
          <a:xfrm>
            <a:off x="7518263" y="443284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0E12AE03-66E2-4C00-BE1E-4833B799E7D2}"/>
              </a:ext>
            </a:extLst>
          </p:cNvPr>
          <p:cNvSpPr/>
          <p:nvPr/>
        </p:nvSpPr>
        <p:spPr>
          <a:xfrm>
            <a:off x="7517514" y="4156245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BE0386C4-C4CB-4A09-A148-4AEE5FFB2639}"/>
              </a:ext>
            </a:extLst>
          </p:cNvPr>
          <p:cNvSpPr/>
          <p:nvPr/>
        </p:nvSpPr>
        <p:spPr>
          <a:xfrm>
            <a:off x="7517514" y="387494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F5B4B5BE-77C5-46EF-9629-9D7F2A171FD0}"/>
              </a:ext>
            </a:extLst>
          </p:cNvPr>
          <p:cNvSpPr/>
          <p:nvPr/>
        </p:nvSpPr>
        <p:spPr>
          <a:xfrm>
            <a:off x="7520620" y="4716880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146DB072-CDB0-4E89-865C-072854FA79AF}"/>
              </a:ext>
            </a:extLst>
          </p:cNvPr>
          <p:cNvSpPr/>
          <p:nvPr/>
        </p:nvSpPr>
        <p:spPr>
          <a:xfrm>
            <a:off x="9029238" y="517823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AA4CF2CD-89B7-4D30-BC92-74F2DA5A499A}"/>
              </a:ext>
            </a:extLst>
          </p:cNvPr>
          <p:cNvSpPr/>
          <p:nvPr/>
        </p:nvSpPr>
        <p:spPr>
          <a:xfrm>
            <a:off x="9028489" y="4901635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913D78F3-2D22-4452-ADB6-D3BD7798266F}"/>
              </a:ext>
            </a:extLst>
          </p:cNvPr>
          <p:cNvSpPr/>
          <p:nvPr/>
        </p:nvSpPr>
        <p:spPr>
          <a:xfrm>
            <a:off x="9028489" y="462033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0F40066-671B-4CEC-9CA2-C2B6DF0BD449}"/>
              </a:ext>
            </a:extLst>
          </p:cNvPr>
          <p:cNvSpPr/>
          <p:nvPr/>
        </p:nvSpPr>
        <p:spPr>
          <a:xfrm>
            <a:off x="9031595" y="5462270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487C1532-1D5D-4745-97A4-4AB99A3634B6}"/>
              </a:ext>
            </a:extLst>
          </p:cNvPr>
          <p:cNvCxnSpPr>
            <a:stCxn id="56" idx="2"/>
            <a:endCxn id="63" idx="1"/>
          </p:cNvCxnSpPr>
          <p:nvPr/>
        </p:nvCxnSpPr>
        <p:spPr>
          <a:xfrm rot="5400000">
            <a:off x="5329875" y="2921289"/>
            <a:ext cx="1640078" cy="491144"/>
          </a:xfrm>
          <a:prstGeom prst="bentConnector4">
            <a:avLst>
              <a:gd name="adj1" fmla="val 45767"/>
              <a:gd name="adj2" fmla="val 146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E0752F92-1026-41F5-9CF1-435EF4FD3A9C}"/>
              </a:ext>
            </a:extLst>
          </p:cNvPr>
          <p:cNvCxnSpPr>
            <a:cxnSpLocks/>
          </p:cNvCxnSpPr>
          <p:nvPr/>
        </p:nvCxnSpPr>
        <p:spPr>
          <a:xfrm>
            <a:off x="7062521" y="4006098"/>
            <a:ext cx="468000" cy="972000"/>
          </a:xfrm>
          <a:prstGeom prst="bentConnector3">
            <a:avLst>
              <a:gd name="adj1" fmla="val 20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DBD9D167-221D-4F16-BCAD-AD8CF28D2AAD}"/>
              </a:ext>
            </a:extLst>
          </p:cNvPr>
          <p:cNvCxnSpPr>
            <a:cxnSpLocks/>
            <a:stCxn id="55" idx="2"/>
            <a:endCxn id="68" idx="1"/>
          </p:cNvCxnSpPr>
          <p:nvPr/>
        </p:nvCxnSpPr>
        <p:spPr>
          <a:xfrm rot="16200000" flipH="1">
            <a:off x="6443880" y="3221444"/>
            <a:ext cx="1948363" cy="19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DD927D2D-1681-481D-BA32-31D4898596C0}"/>
              </a:ext>
            </a:extLst>
          </p:cNvPr>
          <p:cNvCxnSpPr>
            <a:cxnSpLocks/>
          </p:cNvCxnSpPr>
          <p:nvPr/>
        </p:nvCxnSpPr>
        <p:spPr>
          <a:xfrm>
            <a:off x="8669514" y="4295078"/>
            <a:ext cx="362081" cy="1440000"/>
          </a:xfrm>
          <a:prstGeom prst="bentConnector3">
            <a:avLst>
              <a:gd name="adj1" fmla="val 191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Соединитель: уступ 107">
            <a:extLst>
              <a:ext uri="{FF2B5EF4-FFF2-40B4-BE49-F238E27FC236}">
                <a16:creationId xmlns:a16="http://schemas.microsoft.com/office/drawing/2014/main" id="{592E3DD7-604B-4B1C-BA59-FE5A2101093B}"/>
              </a:ext>
            </a:extLst>
          </p:cNvPr>
          <p:cNvCxnSpPr>
            <a:cxnSpLocks/>
            <a:stCxn id="126" idx="0"/>
            <a:endCxn id="42" idx="2"/>
          </p:cNvCxnSpPr>
          <p:nvPr/>
        </p:nvCxnSpPr>
        <p:spPr>
          <a:xfrm rot="16200000" flipV="1">
            <a:off x="10299890" y="4385897"/>
            <a:ext cx="858918" cy="650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Соединитель: уступ 108">
            <a:extLst>
              <a:ext uri="{FF2B5EF4-FFF2-40B4-BE49-F238E27FC236}">
                <a16:creationId xmlns:a16="http://schemas.microsoft.com/office/drawing/2014/main" id="{C58CF962-5C62-4F45-A6C4-729823462523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rot="16200000" flipV="1">
            <a:off x="9609325" y="3209057"/>
            <a:ext cx="732026" cy="857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27DF4454-9D6C-4BCE-806E-5B914816779E}"/>
              </a:ext>
            </a:extLst>
          </p:cNvPr>
          <p:cNvSpPr/>
          <p:nvPr/>
        </p:nvSpPr>
        <p:spPr>
          <a:xfrm>
            <a:off x="8693644" y="2069049"/>
            <a:ext cx="912989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  <a:r>
              <a:rPr lang="ru-R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6D7D3C0E-8DA2-4F6B-996F-FE0A90427ADF}"/>
              </a:ext>
            </a:extLst>
          </p:cNvPr>
          <p:cNvSpPr/>
          <p:nvPr/>
        </p:nvSpPr>
        <p:spPr>
          <a:xfrm>
            <a:off x="10479252" y="569841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A066A68C-433B-4928-ACDD-45B6E3811B3B}"/>
              </a:ext>
            </a:extLst>
          </p:cNvPr>
          <p:cNvSpPr/>
          <p:nvPr/>
        </p:nvSpPr>
        <p:spPr>
          <a:xfrm>
            <a:off x="10478503" y="542180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792B6689-158F-4F6F-A56D-C760B96E34E2}"/>
              </a:ext>
            </a:extLst>
          </p:cNvPr>
          <p:cNvSpPr/>
          <p:nvPr/>
        </p:nvSpPr>
        <p:spPr>
          <a:xfrm>
            <a:off x="10478503" y="514051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60545926-4BC1-4B80-8C9C-295AFA59285E}"/>
              </a:ext>
            </a:extLst>
          </p:cNvPr>
          <p:cNvSpPr/>
          <p:nvPr/>
        </p:nvSpPr>
        <p:spPr>
          <a:xfrm>
            <a:off x="10481609" y="5982443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6" name="Соединитель: уступ 135">
            <a:extLst>
              <a:ext uri="{FF2B5EF4-FFF2-40B4-BE49-F238E27FC236}">
                <a16:creationId xmlns:a16="http://schemas.microsoft.com/office/drawing/2014/main" id="{0CFDF24D-6A83-43DB-98BD-5A9B87DC167B}"/>
              </a:ext>
            </a:extLst>
          </p:cNvPr>
          <p:cNvCxnSpPr>
            <a:cxnSpLocks/>
          </p:cNvCxnSpPr>
          <p:nvPr/>
        </p:nvCxnSpPr>
        <p:spPr>
          <a:xfrm>
            <a:off x="10190271" y="4763986"/>
            <a:ext cx="288000" cy="1512000"/>
          </a:xfrm>
          <a:prstGeom prst="bentConnector3">
            <a:avLst>
              <a:gd name="adj1" fmla="val 354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46E82D04-212D-45C5-8292-083382DA2350}"/>
              </a:ext>
            </a:extLst>
          </p:cNvPr>
          <p:cNvCxnSpPr>
            <a:cxnSpLocks/>
            <a:stCxn id="53" idx="2"/>
            <a:endCxn id="73" idx="0"/>
          </p:cNvCxnSpPr>
          <p:nvPr/>
        </p:nvCxnSpPr>
        <p:spPr>
          <a:xfrm rot="16200000" flipH="1">
            <a:off x="7779048" y="2794896"/>
            <a:ext cx="2273409" cy="1377473"/>
          </a:xfrm>
          <a:prstGeom prst="bentConnector3">
            <a:avLst>
              <a:gd name="adj1" fmla="val 641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Соединитель: уступ 145">
            <a:extLst>
              <a:ext uri="{FF2B5EF4-FFF2-40B4-BE49-F238E27FC236}">
                <a16:creationId xmlns:a16="http://schemas.microsoft.com/office/drawing/2014/main" id="{B9A28CB7-373D-4398-9ED8-BE4218EAAD36}"/>
              </a:ext>
            </a:extLst>
          </p:cNvPr>
          <p:cNvCxnSpPr>
            <a:stCxn id="115" idx="0"/>
            <a:endCxn id="126" idx="3"/>
          </p:cNvCxnSpPr>
          <p:nvPr/>
        </p:nvCxnSpPr>
        <p:spPr>
          <a:xfrm rot="16200000" flipH="1">
            <a:off x="8785173" y="2434015"/>
            <a:ext cx="3210296" cy="2480364"/>
          </a:xfrm>
          <a:prstGeom prst="bentConnector4">
            <a:avLst>
              <a:gd name="adj1" fmla="val -7121"/>
              <a:gd name="adj2" fmla="val 109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125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записи в таблице страниц</a:t>
            </a:r>
            <a:r>
              <a:rPr lang="en-US" sz="2000" dirty="0"/>
              <a:t>(x86-64)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D934276-84A7-9426-674C-E8B29F66E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48237"/>
              </p:ext>
            </p:extLst>
          </p:nvPr>
        </p:nvGraphicFramePr>
        <p:xfrm>
          <a:off x="1587497" y="1565997"/>
          <a:ext cx="901700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74">
                  <a:extLst>
                    <a:ext uri="{9D8B030D-6E8A-4147-A177-3AD203B41FA5}">
                      <a16:colId xmlns:a16="http://schemas.microsoft.com/office/drawing/2014/main" val="2226432839"/>
                    </a:ext>
                  </a:extLst>
                </a:gridCol>
                <a:gridCol w="852054">
                  <a:extLst>
                    <a:ext uri="{9D8B030D-6E8A-4147-A177-3AD203B41FA5}">
                      <a16:colId xmlns:a16="http://schemas.microsoft.com/office/drawing/2014/main" val="1659975117"/>
                    </a:ext>
                  </a:extLst>
                </a:gridCol>
                <a:gridCol w="3893128">
                  <a:extLst>
                    <a:ext uri="{9D8B030D-6E8A-4147-A177-3AD203B41FA5}">
                      <a16:colId xmlns:a16="http://schemas.microsoft.com/office/drawing/2014/main" val="3734567732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47804384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09332047"/>
                    </a:ext>
                  </a:extLst>
                </a:gridCol>
                <a:gridCol w="354448">
                  <a:extLst>
                    <a:ext uri="{9D8B030D-6E8A-4147-A177-3AD203B41FA5}">
                      <a16:colId xmlns:a16="http://schemas.microsoft.com/office/drawing/2014/main" val="1910365299"/>
                    </a:ext>
                  </a:extLst>
                </a:gridCol>
                <a:gridCol w="352134">
                  <a:extLst>
                    <a:ext uri="{9D8B030D-6E8A-4147-A177-3AD203B41FA5}">
                      <a16:colId xmlns:a16="http://schemas.microsoft.com/office/drawing/2014/main" val="2518276058"/>
                    </a:ext>
                  </a:extLst>
                </a:gridCol>
                <a:gridCol w="353291">
                  <a:extLst>
                    <a:ext uri="{9D8B030D-6E8A-4147-A177-3AD203B41FA5}">
                      <a16:colId xmlns:a16="http://schemas.microsoft.com/office/drawing/2014/main" val="1851140000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489064783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1665751100"/>
                    </a:ext>
                  </a:extLst>
                </a:gridCol>
                <a:gridCol w="347520">
                  <a:extLst>
                    <a:ext uri="{9D8B030D-6E8A-4147-A177-3AD203B41FA5}">
                      <a16:colId xmlns:a16="http://schemas.microsoft.com/office/drawing/2014/main" val="4083248482"/>
                    </a:ext>
                  </a:extLst>
                </a:gridCol>
                <a:gridCol w="365989">
                  <a:extLst>
                    <a:ext uri="{9D8B030D-6E8A-4147-A177-3AD203B41FA5}">
                      <a16:colId xmlns:a16="http://schemas.microsoft.com/office/drawing/2014/main" val="1700773853"/>
                    </a:ext>
                  </a:extLst>
                </a:gridCol>
                <a:gridCol w="284023">
                  <a:extLst>
                    <a:ext uri="{9D8B030D-6E8A-4147-A177-3AD203B41FA5}">
                      <a16:colId xmlns:a16="http://schemas.microsoft.com/office/drawing/2014/main" val="2966403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NX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AVL</a:t>
                      </a:r>
                      <a:endParaRPr lang="ru-RU" b="0" i="1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Page Start Address</a:t>
                      </a:r>
                      <a:endParaRPr lang="ru-RU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AVL</a:t>
                      </a:r>
                      <a:endParaRPr lang="ru-RU" b="0" i="1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  <a:endParaRPr lang="ru-RU" b="1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PAT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PCD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PWT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u="none" dirty="0"/>
                        <a:t>W</a:t>
                      </a:r>
                      <a:endParaRPr lang="ru-RU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u="none" dirty="0"/>
                        <a:t>P</a:t>
                      </a:r>
                      <a:endParaRPr lang="ru-RU" b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2749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>
                <a:extLst>
                  <a:ext uri="{FF2B5EF4-FFF2-40B4-BE49-F238E27FC236}">
                    <a16:creationId xmlns:a16="http://schemas.microsoft.com/office/drawing/2014/main" id="{F42E0C25-CB57-7DDE-8658-B0F6625DC1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671" y="3032846"/>
                <a:ext cx="11079820" cy="27165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000" dirty="0"/>
                  <a:t>Поле </a:t>
                </a:r>
                <a:r>
                  <a:rPr lang="en-US" sz="2000" b="1" dirty="0"/>
                  <a:t>Page Start Address </a:t>
                </a:r>
                <a:r>
                  <a:rPr lang="ru-RU" sz="2000" dirty="0"/>
                  <a:t>содержит адрес начала страницы. Так как страница не может быть меньше 4 КБ, а объем физической оперативной памяти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байт, достаточно хранить только 40 бит адреса (младшие 12 бит равны 0).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000" dirty="0"/>
                  <a:t>Бит </a:t>
                </a:r>
                <a:r>
                  <a:rPr lang="en-US" sz="2000" b="1" dirty="0"/>
                  <a:t>G</a:t>
                </a:r>
                <a:r>
                  <a:rPr lang="en-US" sz="2000" dirty="0"/>
                  <a:t> (Global) </a:t>
                </a:r>
                <a:r>
                  <a:rPr lang="ru-RU" sz="2000" dirty="0"/>
                  <a:t>указывает, что страница является глобальной (используется всеми процессами). Обычно в таких страницах располагается код и данные ядра операционной системы.</a:t>
                </a:r>
              </a:p>
              <a:p>
                <a:pPr marL="0" indent="0">
                  <a:buNone/>
                </a:pPr>
                <a:r>
                  <a:rPr lang="ru-RU" sz="2000" dirty="0"/>
                  <a:t>Некоторые биты не используются процессором при трансляции адреса. Данные биты могут использоваться ядром ОС для хранения некоторых дополнительных данных о странице.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8" name="Объект 2">
                <a:extLst>
                  <a:ext uri="{FF2B5EF4-FFF2-40B4-BE49-F238E27FC236}">
                    <a16:creationId xmlns:a16="http://schemas.microsoft.com/office/drawing/2014/main" id="{F42E0C25-CB57-7DDE-8658-B0F6625DC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71" y="3032846"/>
                <a:ext cx="11079820" cy="2716502"/>
              </a:xfrm>
              <a:prstGeom prst="rect">
                <a:avLst/>
              </a:prstGeom>
              <a:blipFill>
                <a:blip r:embed="rId2"/>
                <a:stretch>
                  <a:fillRect l="-605" t="-2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C121E2-8EA2-C8AD-88FA-296080555067}"/>
              </a:ext>
            </a:extLst>
          </p:cNvPr>
          <p:cNvSpPr txBox="1"/>
          <p:nvPr/>
        </p:nvSpPr>
        <p:spPr>
          <a:xfrm>
            <a:off x="6334910" y="12610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D4CA7-0F0F-EEB9-4946-CC5C2A458AA8}"/>
              </a:ext>
            </a:extLst>
          </p:cNvPr>
          <p:cNvSpPr txBox="1"/>
          <p:nvPr/>
        </p:nvSpPr>
        <p:spPr>
          <a:xfrm>
            <a:off x="2495897" y="127356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7D81C-CFE5-BC37-F6C6-97A373EC998E}"/>
              </a:ext>
            </a:extLst>
          </p:cNvPr>
          <p:cNvSpPr txBox="1"/>
          <p:nvPr/>
        </p:nvSpPr>
        <p:spPr>
          <a:xfrm>
            <a:off x="10300854" y="12539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61D14-02D0-8D6F-B1A4-EF2141D86E2B}"/>
              </a:ext>
            </a:extLst>
          </p:cNvPr>
          <p:cNvSpPr txBox="1"/>
          <p:nvPr/>
        </p:nvSpPr>
        <p:spPr>
          <a:xfrm>
            <a:off x="9982200" y="12539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9E95E-AA30-EBB3-3FE4-AA4B24E9B969}"/>
              </a:ext>
            </a:extLst>
          </p:cNvPr>
          <p:cNvSpPr txBox="1"/>
          <p:nvPr/>
        </p:nvSpPr>
        <p:spPr>
          <a:xfrm>
            <a:off x="9634966" y="12539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48357-EB4C-50E9-7757-0D7666C01EC5}"/>
              </a:ext>
            </a:extLst>
          </p:cNvPr>
          <p:cNvSpPr txBox="1"/>
          <p:nvPr/>
        </p:nvSpPr>
        <p:spPr>
          <a:xfrm>
            <a:off x="9280426" y="12539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2B7E34-546C-2F8F-ADEF-D93B1BBB4000}"/>
              </a:ext>
            </a:extLst>
          </p:cNvPr>
          <p:cNvSpPr txBox="1"/>
          <p:nvPr/>
        </p:nvSpPr>
        <p:spPr>
          <a:xfrm>
            <a:off x="8941088" y="12610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E26E0-1875-5E34-02C5-D45EFAD18C75}"/>
              </a:ext>
            </a:extLst>
          </p:cNvPr>
          <p:cNvSpPr txBox="1"/>
          <p:nvPr/>
        </p:nvSpPr>
        <p:spPr>
          <a:xfrm>
            <a:off x="8586548" y="12610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1B5EA-90DA-A46B-08A0-00F286A8226A}"/>
              </a:ext>
            </a:extLst>
          </p:cNvPr>
          <p:cNvSpPr txBox="1"/>
          <p:nvPr/>
        </p:nvSpPr>
        <p:spPr>
          <a:xfrm>
            <a:off x="8211900" y="12610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AA354D-8796-1E26-1898-5ED11AD32779}"/>
              </a:ext>
            </a:extLst>
          </p:cNvPr>
          <p:cNvSpPr txBox="1"/>
          <p:nvPr/>
        </p:nvSpPr>
        <p:spPr>
          <a:xfrm>
            <a:off x="7859291" y="1269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A6D25-F917-68A5-CA09-85FE92C0E108}"/>
              </a:ext>
            </a:extLst>
          </p:cNvPr>
          <p:cNvSpPr txBox="1"/>
          <p:nvPr/>
        </p:nvSpPr>
        <p:spPr>
          <a:xfrm>
            <a:off x="7544002" y="12697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3DC6B-7FC1-5EF2-3866-1A49C21D1772}"/>
              </a:ext>
            </a:extLst>
          </p:cNvPr>
          <p:cNvSpPr txBox="1"/>
          <p:nvPr/>
        </p:nvSpPr>
        <p:spPr>
          <a:xfrm>
            <a:off x="7268122" y="12697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77F9E-411A-5753-6429-B36ADBDF69EF}"/>
              </a:ext>
            </a:extLst>
          </p:cNvPr>
          <p:cNvSpPr txBox="1"/>
          <p:nvPr/>
        </p:nvSpPr>
        <p:spPr>
          <a:xfrm>
            <a:off x="1859043" y="12697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F5D108-4645-EB49-5D18-5065B96567E3}"/>
              </a:ext>
            </a:extLst>
          </p:cNvPr>
          <p:cNvSpPr txBox="1"/>
          <p:nvPr/>
        </p:nvSpPr>
        <p:spPr>
          <a:xfrm>
            <a:off x="1556494" y="12766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4249742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записи в таблице страниц</a:t>
            </a:r>
            <a:r>
              <a:rPr lang="en-US" sz="2000" dirty="0"/>
              <a:t>(x86-64)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D934276-84A7-9426-674C-E8B29F66E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82492"/>
              </p:ext>
            </p:extLst>
          </p:nvPr>
        </p:nvGraphicFramePr>
        <p:xfrm>
          <a:off x="1587497" y="1565997"/>
          <a:ext cx="901700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74">
                  <a:extLst>
                    <a:ext uri="{9D8B030D-6E8A-4147-A177-3AD203B41FA5}">
                      <a16:colId xmlns:a16="http://schemas.microsoft.com/office/drawing/2014/main" val="2226432839"/>
                    </a:ext>
                  </a:extLst>
                </a:gridCol>
                <a:gridCol w="852054">
                  <a:extLst>
                    <a:ext uri="{9D8B030D-6E8A-4147-A177-3AD203B41FA5}">
                      <a16:colId xmlns:a16="http://schemas.microsoft.com/office/drawing/2014/main" val="1659975117"/>
                    </a:ext>
                  </a:extLst>
                </a:gridCol>
                <a:gridCol w="3893128">
                  <a:extLst>
                    <a:ext uri="{9D8B030D-6E8A-4147-A177-3AD203B41FA5}">
                      <a16:colId xmlns:a16="http://schemas.microsoft.com/office/drawing/2014/main" val="3734567732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47804384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0933204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10365299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2518276058"/>
                    </a:ext>
                  </a:extLst>
                </a:gridCol>
                <a:gridCol w="353291">
                  <a:extLst>
                    <a:ext uri="{9D8B030D-6E8A-4147-A177-3AD203B41FA5}">
                      <a16:colId xmlns:a16="http://schemas.microsoft.com/office/drawing/2014/main" val="1851140000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489064783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1665751100"/>
                    </a:ext>
                  </a:extLst>
                </a:gridCol>
                <a:gridCol w="347520">
                  <a:extLst>
                    <a:ext uri="{9D8B030D-6E8A-4147-A177-3AD203B41FA5}">
                      <a16:colId xmlns:a16="http://schemas.microsoft.com/office/drawing/2014/main" val="4083248482"/>
                    </a:ext>
                  </a:extLst>
                </a:gridCol>
                <a:gridCol w="365989">
                  <a:extLst>
                    <a:ext uri="{9D8B030D-6E8A-4147-A177-3AD203B41FA5}">
                      <a16:colId xmlns:a16="http://schemas.microsoft.com/office/drawing/2014/main" val="1700773853"/>
                    </a:ext>
                  </a:extLst>
                </a:gridCol>
                <a:gridCol w="284023">
                  <a:extLst>
                    <a:ext uri="{9D8B030D-6E8A-4147-A177-3AD203B41FA5}">
                      <a16:colId xmlns:a16="http://schemas.microsoft.com/office/drawing/2014/main" val="2966403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NX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AVL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Page Start Address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AVL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PAT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endParaRPr lang="ru-RU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PCD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PWT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u="none" dirty="0"/>
                        <a:t>W</a:t>
                      </a:r>
                      <a:endParaRPr lang="ru-RU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u="none" dirty="0"/>
                        <a:t>P</a:t>
                      </a:r>
                      <a:endParaRPr lang="ru-RU" b="1" u="none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749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6E04FA-A3B1-783F-83F8-35D62C33D037}"/>
              </a:ext>
            </a:extLst>
          </p:cNvPr>
          <p:cNvSpPr txBox="1"/>
          <p:nvPr/>
        </p:nvSpPr>
        <p:spPr>
          <a:xfrm>
            <a:off x="6334910" y="12610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6211D-5474-027A-107E-36F6A0F1F0CD}"/>
              </a:ext>
            </a:extLst>
          </p:cNvPr>
          <p:cNvSpPr txBox="1"/>
          <p:nvPr/>
        </p:nvSpPr>
        <p:spPr>
          <a:xfrm>
            <a:off x="2495897" y="127356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37123-A756-AAF6-D8BC-878311D7ADC8}"/>
              </a:ext>
            </a:extLst>
          </p:cNvPr>
          <p:cNvSpPr txBox="1"/>
          <p:nvPr/>
        </p:nvSpPr>
        <p:spPr>
          <a:xfrm>
            <a:off x="10300854" y="12539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D1E2-00B7-86A4-4C8B-D4805A3C1B57}"/>
              </a:ext>
            </a:extLst>
          </p:cNvPr>
          <p:cNvSpPr txBox="1"/>
          <p:nvPr/>
        </p:nvSpPr>
        <p:spPr>
          <a:xfrm>
            <a:off x="9982200" y="12539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15B71-7670-2660-D8CE-FA03AAC1337D}"/>
              </a:ext>
            </a:extLst>
          </p:cNvPr>
          <p:cNvSpPr txBox="1"/>
          <p:nvPr/>
        </p:nvSpPr>
        <p:spPr>
          <a:xfrm>
            <a:off x="9634966" y="12539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D369A-55A7-C096-26F2-920012AFA179}"/>
              </a:ext>
            </a:extLst>
          </p:cNvPr>
          <p:cNvSpPr txBox="1"/>
          <p:nvPr/>
        </p:nvSpPr>
        <p:spPr>
          <a:xfrm>
            <a:off x="9280426" y="12539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4B205-9DB5-CE58-245C-6908ECCDAA22}"/>
              </a:ext>
            </a:extLst>
          </p:cNvPr>
          <p:cNvSpPr txBox="1"/>
          <p:nvPr/>
        </p:nvSpPr>
        <p:spPr>
          <a:xfrm>
            <a:off x="8941088" y="12610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59CDA-08A3-4023-AF83-CDD8822A9343}"/>
              </a:ext>
            </a:extLst>
          </p:cNvPr>
          <p:cNvSpPr txBox="1"/>
          <p:nvPr/>
        </p:nvSpPr>
        <p:spPr>
          <a:xfrm>
            <a:off x="8586548" y="12610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F9611-8DA2-233C-DE31-2FB06BA7CECD}"/>
              </a:ext>
            </a:extLst>
          </p:cNvPr>
          <p:cNvSpPr txBox="1"/>
          <p:nvPr/>
        </p:nvSpPr>
        <p:spPr>
          <a:xfrm>
            <a:off x="8211900" y="12610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012B7-57E7-37A8-BECF-351FA5F95A44}"/>
              </a:ext>
            </a:extLst>
          </p:cNvPr>
          <p:cNvSpPr txBox="1"/>
          <p:nvPr/>
        </p:nvSpPr>
        <p:spPr>
          <a:xfrm>
            <a:off x="7859291" y="1269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8F5B3-6038-EF74-DDAF-7072F65FAFE3}"/>
              </a:ext>
            </a:extLst>
          </p:cNvPr>
          <p:cNvSpPr txBox="1"/>
          <p:nvPr/>
        </p:nvSpPr>
        <p:spPr>
          <a:xfrm>
            <a:off x="7544002" y="12697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CCF1B-F7E6-5346-3D65-7F4D7B69393D}"/>
              </a:ext>
            </a:extLst>
          </p:cNvPr>
          <p:cNvSpPr txBox="1"/>
          <p:nvPr/>
        </p:nvSpPr>
        <p:spPr>
          <a:xfrm>
            <a:off x="7268122" y="12697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1BF4C-37AA-77DC-C74F-B2B41B66292D}"/>
              </a:ext>
            </a:extLst>
          </p:cNvPr>
          <p:cNvSpPr txBox="1"/>
          <p:nvPr/>
        </p:nvSpPr>
        <p:spPr>
          <a:xfrm>
            <a:off x="1859043" y="12697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62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7E58D7-52B9-55BA-AA62-1F502E509FA1}"/>
              </a:ext>
            </a:extLst>
          </p:cNvPr>
          <p:cNvSpPr txBox="1"/>
          <p:nvPr/>
        </p:nvSpPr>
        <p:spPr>
          <a:xfrm>
            <a:off x="1556494" y="12766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63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43EF6A85-29FE-B6EF-9D40-7CEA128502A9}"/>
              </a:ext>
            </a:extLst>
          </p:cNvPr>
          <p:cNvSpPr txBox="1">
            <a:spLocks/>
          </p:cNvSpPr>
          <p:nvPr/>
        </p:nvSpPr>
        <p:spPr>
          <a:xfrm>
            <a:off x="779671" y="3032846"/>
            <a:ext cx="11079820" cy="271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Бит </a:t>
            </a:r>
            <a:r>
              <a:rPr lang="en-US" sz="2000" b="1" dirty="0"/>
              <a:t>P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Present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равен 1, если страница физически находится в памяти, и 0 – если страница отсутствует.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Если программа пытается обратиться к странице, которой нет в памяти, возникает исключение 14 (</a:t>
            </a:r>
            <a:r>
              <a:rPr lang="en-US" sz="2000" dirty="0"/>
              <a:t>Page Fault</a:t>
            </a:r>
            <a:r>
              <a:rPr lang="ru-RU" sz="2000" dirty="0"/>
              <a:t>)</a:t>
            </a:r>
            <a:r>
              <a:rPr lang="en-US" sz="2000" dirty="0"/>
              <a:t>,</a:t>
            </a:r>
            <a:r>
              <a:rPr lang="ru-RU" sz="2000" dirty="0"/>
              <a:t> обработчик которого загружает страницу в память и выставляет бит </a:t>
            </a:r>
            <a:r>
              <a:rPr lang="en-US" sz="2000" dirty="0"/>
              <a:t>P=1.</a:t>
            </a: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Бит </a:t>
            </a:r>
            <a:r>
              <a:rPr lang="en-US" sz="2000" b="1" dirty="0"/>
              <a:t>A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Accessed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указывает, что к странице с момента загрузки в память обращались хотя бы 1 раз.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Бит </a:t>
            </a:r>
            <a:r>
              <a:rPr lang="en-US" sz="2000" b="1" dirty="0"/>
              <a:t>D</a:t>
            </a:r>
            <a:r>
              <a:rPr lang="en-US" sz="2000" dirty="0"/>
              <a:t> (Dirty) </a:t>
            </a:r>
            <a:r>
              <a:rPr lang="ru-RU" sz="2000" dirty="0"/>
              <a:t>указывает, что в страницу с момента загрузки была произведена запись.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Эти биты также используются обработчиком исключения отсутствия страницы.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0960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записи в таблице страниц</a:t>
            </a:r>
            <a:r>
              <a:rPr lang="en-US" sz="2000" dirty="0"/>
              <a:t>(x86-64)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46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89" y="1690689"/>
            <a:ext cx="9251020" cy="44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CD934276-84A7-9426-674C-E8B29F66E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11695"/>
              </p:ext>
            </p:extLst>
          </p:nvPr>
        </p:nvGraphicFramePr>
        <p:xfrm>
          <a:off x="1587497" y="1565997"/>
          <a:ext cx="901700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74">
                  <a:extLst>
                    <a:ext uri="{9D8B030D-6E8A-4147-A177-3AD203B41FA5}">
                      <a16:colId xmlns:a16="http://schemas.microsoft.com/office/drawing/2014/main" val="2226432839"/>
                    </a:ext>
                  </a:extLst>
                </a:gridCol>
                <a:gridCol w="852054">
                  <a:extLst>
                    <a:ext uri="{9D8B030D-6E8A-4147-A177-3AD203B41FA5}">
                      <a16:colId xmlns:a16="http://schemas.microsoft.com/office/drawing/2014/main" val="1659975117"/>
                    </a:ext>
                  </a:extLst>
                </a:gridCol>
                <a:gridCol w="3893128">
                  <a:extLst>
                    <a:ext uri="{9D8B030D-6E8A-4147-A177-3AD203B41FA5}">
                      <a16:colId xmlns:a16="http://schemas.microsoft.com/office/drawing/2014/main" val="3734567732"/>
                    </a:ext>
                  </a:extLst>
                </a:gridCol>
                <a:gridCol w="879763">
                  <a:extLst>
                    <a:ext uri="{9D8B030D-6E8A-4147-A177-3AD203B41FA5}">
                      <a16:colId xmlns:a16="http://schemas.microsoft.com/office/drawing/2014/main" val="47804384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0933204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910365299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2518276058"/>
                    </a:ext>
                  </a:extLst>
                </a:gridCol>
                <a:gridCol w="353291">
                  <a:extLst>
                    <a:ext uri="{9D8B030D-6E8A-4147-A177-3AD203B41FA5}">
                      <a16:colId xmlns:a16="http://schemas.microsoft.com/office/drawing/2014/main" val="1851140000"/>
                    </a:ext>
                  </a:extLst>
                </a:gridCol>
                <a:gridCol w="360218">
                  <a:extLst>
                    <a:ext uri="{9D8B030D-6E8A-4147-A177-3AD203B41FA5}">
                      <a16:colId xmlns:a16="http://schemas.microsoft.com/office/drawing/2014/main" val="2489064783"/>
                    </a:ext>
                  </a:extLst>
                </a:gridCol>
                <a:gridCol w="346364">
                  <a:extLst>
                    <a:ext uri="{9D8B030D-6E8A-4147-A177-3AD203B41FA5}">
                      <a16:colId xmlns:a16="http://schemas.microsoft.com/office/drawing/2014/main" val="1665751100"/>
                    </a:ext>
                  </a:extLst>
                </a:gridCol>
                <a:gridCol w="347520">
                  <a:extLst>
                    <a:ext uri="{9D8B030D-6E8A-4147-A177-3AD203B41FA5}">
                      <a16:colId xmlns:a16="http://schemas.microsoft.com/office/drawing/2014/main" val="4083248482"/>
                    </a:ext>
                  </a:extLst>
                </a:gridCol>
                <a:gridCol w="365989">
                  <a:extLst>
                    <a:ext uri="{9D8B030D-6E8A-4147-A177-3AD203B41FA5}">
                      <a16:colId xmlns:a16="http://schemas.microsoft.com/office/drawing/2014/main" val="1700773853"/>
                    </a:ext>
                  </a:extLst>
                </a:gridCol>
                <a:gridCol w="284023">
                  <a:extLst>
                    <a:ext uri="{9D8B030D-6E8A-4147-A177-3AD203B41FA5}">
                      <a16:colId xmlns:a16="http://schemas.microsoft.com/office/drawing/2014/main" val="2966403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NX</a:t>
                      </a:r>
                      <a:endParaRPr lang="ru-RU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AVL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Page Start Address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AVL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PAT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PCD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PWT</a:t>
                      </a:r>
                      <a:endParaRPr lang="ru-R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</a:t>
                      </a:r>
                      <a:endParaRPr lang="ru-RU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</a:t>
                      </a:r>
                      <a:endParaRPr lang="ru-RU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2749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AF6C82-C4C1-1324-42D3-D5C8EA77585E}"/>
              </a:ext>
            </a:extLst>
          </p:cNvPr>
          <p:cNvSpPr txBox="1"/>
          <p:nvPr/>
        </p:nvSpPr>
        <p:spPr>
          <a:xfrm>
            <a:off x="6334910" y="126109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FA897-0951-F641-CC92-E4B12DA6892A}"/>
              </a:ext>
            </a:extLst>
          </p:cNvPr>
          <p:cNvSpPr txBox="1"/>
          <p:nvPr/>
        </p:nvSpPr>
        <p:spPr>
          <a:xfrm>
            <a:off x="2495897" y="127356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CA182-4181-BF98-8F0D-384E4416C37C}"/>
              </a:ext>
            </a:extLst>
          </p:cNvPr>
          <p:cNvSpPr txBox="1"/>
          <p:nvPr/>
        </p:nvSpPr>
        <p:spPr>
          <a:xfrm>
            <a:off x="10300854" y="12539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1374C-5CBB-7813-8459-D978B20220B0}"/>
              </a:ext>
            </a:extLst>
          </p:cNvPr>
          <p:cNvSpPr txBox="1"/>
          <p:nvPr/>
        </p:nvSpPr>
        <p:spPr>
          <a:xfrm>
            <a:off x="9982200" y="12539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5047A-3255-6B92-E7CB-DE5BC7AA8641}"/>
              </a:ext>
            </a:extLst>
          </p:cNvPr>
          <p:cNvSpPr txBox="1"/>
          <p:nvPr/>
        </p:nvSpPr>
        <p:spPr>
          <a:xfrm>
            <a:off x="9634966" y="12539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EDE62-C9A5-A5AF-FFC0-C17FD640B983}"/>
              </a:ext>
            </a:extLst>
          </p:cNvPr>
          <p:cNvSpPr txBox="1"/>
          <p:nvPr/>
        </p:nvSpPr>
        <p:spPr>
          <a:xfrm>
            <a:off x="9280426" y="12539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98959-E1E3-3CB8-832C-6B1221E45528}"/>
              </a:ext>
            </a:extLst>
          </p:cNvPr>
          <p:cNvSpPr txBox="1"/>
          <p:nvPr/>
        </p:nvSpPr>
        <p:spPr>
          <a:xfrm>
            <a:off x="8941088" y="12610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04BF3-DEFB-6484-706D-1536FF6A5A57}"/>
              </a:ext>
            </a:extLst>
          </p:cNvPr>
          <p:cNvSpPr txBox="1"/>
          <p:nvPr/>
        </p:nvSpPr>
        <p:spPr>
          <a:xfrm>
            <a:off x="8586548" y="12610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AF41D4-7287-E5B0-FE6B-B707BE50BC90}"/>
              </a:ext>
            </a:extLst>
          </p:cNvPr>
          <p:cNvSpPr txBox="1"/>
          <p:nvPr/>
        </p:nvSpPr>
        <p:spPr>
          <a:xfrm>
            <a:off x="8211900" y="12610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3E1A4-9BD3-8D91-CB53-81BBCBD7AB19}"/>
              </a:ext>
            </a:extLst>
          </p:cNvPr>
          <p:cNvSpPr txBox="1"/>
          <p:nvPr/>
        </p:nvSpPr>
        <p:spPr>
          <a:xfrm>
            <a:off x="7859291" y="12697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92486-20C7-2477-10C7-080E982421B4}"/>
              </a:ext>
            </a:extLst>
          </p:cNvPr>
          <p:cNvSpPr txBox="1"/>
          <p:nvPr/>
        </p:nvSpPr>
        <p:spPr>
          <a:xfrm>
            <a:off x="7544002" y="12697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DE9588-6723-1914-5C61-92F4D28F48C0}"/>
              </a:ext>
            </a:extLst>
          </p:cNvPr>
          <p:cNvSpPr txBox="1"/>
          <p:nvPr/>
        </p:nvSpPr>
        <p:spPr>
          <a:xfrm>
            <a:off x="7268122" y="12697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C354A-1EF8-FA17-E552-3C608B81C795}"/>
              </a:ext>
            </a:extLst>
          </p:cNvPr>
          <p:cNvSpPr txBox="1"/>
          <p:nvPr/>
        </p:nvSpPr>
        <p:spPr>
          <a:xfrm>
            <a:off x="1859043" y="126971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62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5BC46F-47FE-4ED5-D513-ED3F48CE3BB5}"/>
              </a:ext>
            </a:extLst>
          </p:cNvPr>
          <p:cNvSpPr txBox="1"/>
          <p:nvPr/>
        </p:nvSpPr>
        <p:spPr>
          <a:xfrm>
            <a:off x="1556494" y="12766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63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DB012754-31DF-E66D-510F-7D8C90538DDB}"/>
              </a:ext>
            </a:extLst>
          </p:cNvPr>
          <p:cNvSpPr txBox="1">
            <a:spLocks/>
          </p:cNvSpPr>
          <p:nvPr/>
        </p:nvSpPr>
        <p:spPr>
          <a:xfrm>
            <a:off x="779671" y="3032846"/>
            <a:ext cx="11079820" cy="271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Биты </a:t>
            </a:r>
            <a:r>
              <a:rPr lang="en-US" sz="2000" b="1" dirty="0"/>
              <a:t>NX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No Execute</a:t>
            </a:r>
            <a:r>
              <a:rPr lang="ru-RU" sz="2000" dirty="0"/>
              <a:t>)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b="1" dirty="0"/>
              <a:t>W</a:t>
            </a:r>
            <a:r>
              <a:rPr lang="en-US" sz="2000" dirty="0"/>
              <a:t> (Write) </a:t>
            </a:r>
            <a:r>
              <a:rPr lang="ru-RU" sz="2000" dirty="0"/>
              <a:t>и </a:t>
            </a:r>
            <a:r>
              <a:rPr lang="en-US" sz="2000" b="1" dirty="0"/>
              <a:t>U</a:t>
            </a:r>
            <a:r>
              <a:rPr lang="en-US" sz="2000" dirty="0"/>
              <a:t> (User) </a:t>
            </a:r>
            <a:r>
              <a:rPr lang="ru-RU" sz="2000" dirty="0"/>
              <a:t>указывают права доступа.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Если бит </a:t>
            </a:r>
            <a:r>
              <a:rPr lang="en-US" sz="2000" dirty="0"/>
              <a:t>W=0, </a:t>
            </a:r>
            <a:r>
              <a:rPr lang="ru-RU" sz="2000" dirty="0"/>
              <a:t>то запись в страницу запрещена.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Если бит </a:t>
            </a:r>
            <a:r>
              <a:rPr lang="en-US" sz="2000" dirty="0"/>
              <a:t>NX</a:t>
            </a:r>
            <a:r>
              <a:rPr lang="ru-RU" sz="2000" dirty="0"/>
              <a:t>=0</a:t>
            </a:r>
            <a:r>
              <a:rPr lang="en-US" sz="2000" dirty="0"/>
              <a:t>, </a:t>
            </a:r>
            <a:r>
              <a:rPr lang="ru-RU" sz="2000" dirty="0"/>
              <a:t>то исполнение кода в странице запрещено.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Если бит </a:t>
            </a:r>
            <a:r>
              <a:rPr lang="en-US" sz="2000" dirty="0"/>
              <a:t>U=0, </a:t>
            </a:r>
            <a:r>
              <a:rPr lang="ru-RU" sz="2000" dirty="0"/>
              <a:t>то доступ к странице из кольца 3 запрещен (т.е. доступ имеет только код ядра).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Данные биты позволяют отказаться от сегментной защиты памяти.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30057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42784" cy="1325563"/>
          </a:xfrm>
        </p:spPr>
        <p:txBody>
          <a:bodyPr/>
          <a:lstStyle/>
          <a:p>
            <a:r>
              <a:rPr lang="en-US" dirty="0"/>
              <a:t>Translation Lookaside Buffer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47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489" y="1769641"/>
            <a:ext cx="56003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проводить трансляцию адреса накладно, результаты трансляции кэшируются в буфер трансляции адресов</a:t>
            </a:r>
            <a:r>
              <a:rPr lang="en-US" sz="2000" dirty="0"/>
              <a:t> (Translation Lookaside Buffer)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Во избежание утечки данных, </a:t>
            </a:r>
            <a:r>
              <a:rPr lang="en-US" sz="2000" dirty="0"/>
              <a:t>TLB </a:t>
            </a:r>
            <a:r>
              <a:rPr lang="ru-RU" sz="2000" dirty="0"/>
              <a:t>частично либо полностью очищается при переключении между процессами.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Записи, соответствующие глобальным таблицам, не очищаются, если не запрошена полная очистка</a:t>
            </a:r>
            <a:r>
              <a:rPr lang="en-US" sz="2000" dirty="0"/>
              <a:t> TLB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FD168F-3360-4E90-834C-8FF7C221FD71}"/>
              </a:ext>
            </a:extLst>
          </p:cNvPr>
          <p:cNvSpPr txBox="1"/>
          <p:nvPr/>
        </p:nvSpPr>
        <p:spPr>
          <a:xfrm>
            <a:off x="7729898" y="1723627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Виртуальный адрес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0DC2F4D-D432-4A24-A433-3251D7BD2F60}"/>
              </a:ext>
            </a:extLst>
          </p:cNvPr>
          <p:cNvCxnSpPr>
            <a:cxnSpLocks/>
            <a:stCxn id="44" idx="2"/>
            <a:endCxn id="10" idx="0"/>
          </p:cNvCxnSpPr>
          <p:nvPr/>
        </p:nvCxnSpPr>
        <p:spPr>
          <a:xfrm flipH="1">
            <a:off x="8788040" y="2092959"/>
            <a:ext cx="1" cy="39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Ромб 9">
            <a:extLst>
              <a:ext uri="{FF2B5EF4-FFF2-40B4-BE49-F238E27FC236}">
                <a16:creationId xmlns:a16="http://schemas.microsoft.com/office/drawing/2014/main" id="{5AD18789-F1D0-49F6-9CA7-E017D92908ED}"/>
              </a:ext>
            </a:extLst>
          </p:cNvPr>
          <p:cNvSpPr/>
          <p:nvPr/>
        </p:nvSpPr>
        <p:spPr>
          <a:xfrm>
            <a:off x="7884362" y="2490227"/>
            <a:ext cx="1807355" cy="57890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Есть в </a:t>
            </a:r>
            <a:r>
              <a:rPr lang="en-US" dirty="0"/>
              <a:t>TLB?</a:t>
            </a:r>
            <a:endParaRPr lang="ru-RU" dirty="0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64E9525E-8AF7-4A6E-BA09-396E9F9E6D8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788040" y="3069128"/>
            <a:ext cx="0" cy="97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8793671-6D00-494F-90B3-0912E971719F}"/>
              </a:ext>
            </a:extLst>
          </p:cNvPr>
          <p:cNvSpPr txBox="1"/>
          <p:nvPr/>
        </p:nvSpPr>
        <p:spPr>
          <a:xfrm>
            <a:off x="7796777" y="4054167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Физический адрес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16E0144-A805-4D52-A1B2-E1F1CF6C1705}"/>
              </a:ext>
            </a:extLst>
          </p:cNvPr>
          <p:cNvSpPr/>
          <p:nvPr/>
        </p:nvSpPr>
        <p:spPr>
          <a:xfrm>
            <a:off x="9604490" y="3261245"/>
            <a:ext cx="1927476" cy="5081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Трансляция и обновление </a:t>
            </a:r>
            <a:r>
              <a:rPr lang="en-US" dirty="0"/>
              <a:t>TLB</a:t>
            </a:r>
            <a:endParaRPr lang="ru-RU" dirty="0"/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62F5F7E2-25B2-4194-9094-31CF9C24F6DD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>
            <a:off x="9691717" y="2779678"/>
            <a:ext cx="876511" cy="481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78B8A54-47DF-4ACD-AFC2-562EC689D156}"/>
              </a:ext>
            </a:extLst>
          </p:cNvPr>
          <p:cNvCxnSpPr>
            <a:stCxn id="16" idx="2"/>
            <a:endCxn id="57" idx="3"/>
          </p:cNvCxnSpPr>
          <p:nvPr/>
        </p:nvCxnSpPr>
        <p:spPr>
          <a:xfrm flipH="1">
            <a:off x="9796042" y="3769428"/>
            <a:ext cx="772186" cy="46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73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совместимости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10127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поддержки работоспособности программ, скомпилированных для </a:t>
            </a:r>
            <a:r>
              <a:rPr lang="en-US" sz="2000" dirty="0"/>
              <a:t>x86-32 </a:t>
            </a:r>
            <a:r>
              <a:rPr lang="ru-RU" sz="2000" dirty="0"/>
              <a:t>и</a:t>
            </a:r>
            <a:r>
              <a:rPr lang="en-US" sz="2000" dirty="0"/>
              <a:t> x86-16</a:t>
            </a:r>
            <a:r>
              <a:rPr lang="ru-RU" sz="2000" dirty="0"/>
              <a:t>, длинный режим поддерживает переключение в режим совместимости. </a:t>
            </a:r>
          </a:p>
          <a:p>
            <a:pPr marL="0" indent="0">
              <a:buNone/>
            </a:pPr>
            <a:r>
              <a:rPr lang="ru-RU" sz="2000" dirty="0"/>
              <a:t>Данный режим эмулирует особенности х86-32 и/или х86-16 только для программ в кольце 3. Программы в кольце 0 продолжают работать в длинном режиме со всеми возможностями – таблицы </a:t>
            </a:r>
            <a:r>
              <a:rPr lang="en-US" sz="2000" dirty="0"/>
              <a:t>LDT,</a:t>
            </a:r>
            <a:r>
              <a:rPr lang="ru-RU" sz="2000" dirty="0"/>
              <a:t> </a:t>
            </a:r>
            <a:r>
              <a:rPr lang="en-US" sz="2000" dirty="0"/>
              <a:t>GDT,</a:t>
            </a:r>
            <a:r>
              <a:rPr lang="ru-RU" sz="2000" dirty="0"/>
              <a:t> </a:t>
            </a:r>
            <a:r>
              <a:rPr lang="en-US" sz="2000" dirty="0"/>
              <a:t>IDT </a:t>
            </a:r>
            <a:r>
              <a:rPr lang="ru-RU" sz="2000" dirty="0"/>
              <a:t>уровня ядра останутся 64-битными.</a:t>
            </a:r>
          </a:p>
          <a:p>
            <a:pPr marL="0" indent="0">
              <a:buNone/>
            </a:pPr>
            <a:r>
              <a:rPr lang="ru-RU" sz="2000" dirty="0"/>
              <a:t>Так как в режиме совместимости используется сегментная защита, в </a:t>
            </a:r>
            <a:r>
              <a:rPr lang="en-US" sz="2000" dirty="0"/>
              <a:t>GDT </a:t>
            </a:r>
            <a:r>
              <a:rPr lang="ru-RU" sz="2000" dirty="0"/>
              <a:t>и </a:t>
            </a:r>
            <a:r>
              <a:rPr lang="en-US" sz="2000" dirty="0"/>
              <a:t>LDT </a:t>
            </a:r>
            <a:r>
              <a:rPr lang="ru-RU" sz="2000" dirty="0"/>
              <a:t>для режима совместимости должны быть сформированы соответствующие записи о сегментах.</a:t>
            </a:r>
          </a:p>
          <a:p>
            <a:pPr marL="0" indent="0">
              <a:buNone/>
            </a:pPr>
            <a:r>
              <a:rPr lang="ru-RU" sz="2000" dirty="0"/>
              <a:t>Переход в режим совместимости происходит автоматически при загрузке в </a:t>
            </a:r>
            <a:r>
              <a:rPr lang="en-US" sz="2000" dirty="0"/>
              <a:t>CS </a:t>
            </a:r>
            <a:r>
              <a:rPr lang="ru-RU" sz="2000" dirty="0"/>
              <a:t>дескриптора с флагом </a:t>
            </a:r>
            <a:r>
              <a:rPr lang="en-US" sz="2000" dirty="0"/>
              <a:t>L=0. </a:t>
            </a:r>
            <a:r>
              <a:rPr lang="ru-RU" sz="2000" dirty="0"/>
              <a:t>Обратный переход в длинный режим происходит при загрузке в </a:t>
            </a:r>
            <a:r>
              <a:rPr lang="en-US" sz="2000" dirty="0"/>
              <a:t>CS </a:t>
            </a:r>
            <a:r>
              <a:rPr lang="ru-RU" sz="2000" dirty="0"/>
              <a:t>дескриптора с флагом </a:t>
            </a:r>
            <a:r>
              <a:rPr lang="en-US" sz="2000" dirty="0"/>
              <a:t>L</a:t>
            </a:r>
            <a:r>
              <a:rPr lang="ru-RU" sz="2000" dirty="0"/>
              <a:t>=1. </a:t>
            </a:r>
          </a:p>
        </p:txBody>
      </p:sp>
    </p:spTree>
    <p:extLst>
      <p:ext uri="{BB962C8B-B14F-4D97-AF65-F5344CB8AC3E}">
        <p14:creationId xmlns:p14="http://schemas.microsoft.com/office/powerpoint/2010/main" val="2009959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Ввод/вывод в защищенном и длинном режимах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49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872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Рядовые программы не должны иметь доступ к аппаратному обеспечению и инструкциям ввода/вывода. Однако в некоторых случаях это необходимо.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Поле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RFLAGS.IOPL </a:t>
            </a:r>
            <a:r>
              <a:rPr lang="en-US" sz="2000" dirty="0"/>
              <a:t>(</a:t>
            </a:r>
            <a:r>
              <a:rPr lang="ru-RU" sz="2000" dirty="0"/>
              <a:t>биты 13,14</a:t>
            </a:r>
            <a:r>
              <a:rPr lang="en-US" sz="2000" dirty="0"/>
              <a:t>)</a:t>
            </a:r>
            <a:r>
              <a:rPr lang="ru-RU" sz="2000" dirty="0"/>
              <a:t> содержит уровень привилегий, требуемый для выполнения инструкций ввода-вывода и изменения флага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RFLAGS.IF</a:t>
            </a:r>
            <a:r>
              <a:rPr lang="en-US" sz="2000" dirty="0"/>
              <a:t>.</a:t>
            </a:r>
            <a:r>
              <a:rPr lang="ru-RU" sz="2000" dirty="0"/>
              <a:t> Для выполнения инструкций необходимо</a:t>
            </a:r>
            <a:r>
              <a:rPr lang="en-US" sz="2000" dirty="0"/>
              <a:t> </a:t>
            </a:r>
            <a:r>
              <a:rPr lang="ru-RU" sz="2000" dirty="0"/>
              <a:t>выполнение условия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CPL&lt;=RFLAGS.IOPL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Для обычных программ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RFLAGS.IOPL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ru-RU" sz="2000" dirty="0"/>
              <a:t>. Изменить само значение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RFLAGS.IOPL</a:t>
            </a:r>
            <a:r>
              <a:rPr lang="ru-RU" sz="2000" dirty="0"/>
              <a:t> можно только из кольца 0 (т.е. сделать это может только ОС). Для этого ОС останавливает программу, изменяет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RFLAGS.IOPL </a:t>
            </a:r>
            <a:r>
              <a:rPr lang="ru-RU" sz="2000" dirty="0"/>
              <a:t>и вновь запускает программу.</a:t>
            </a:r>
          </a:p>
          <a:p>
            <a:pPr marL="0" indent="0">
              <a:buNone/>
            </a:pPr>
            <a:r>
              <a:rPr lang="ru-RU" sz="2000" dirty="0"/>
              <a:t>Кроме того, могут быть установлены ограничения на доступ к отдельным портам в карте доступа к портам (см. регистр </a:t>
            </a:r>
            <a:r>
              <a:rPr lang="en-US" sz="2000" dirty="0"/>
              <a:t>TSS</a:t>
            </a:r>
            <a:r>
              <a:rPr lang="ru-RU" sz="2000" dirty="0"/>
              <a:t>).</a:t>
            </a:r>
          </a:p>
          <a:p>
            <a:pPr marL="0" indent="0">
              <a:buNone/>
            </a:pPr>
            <a:r>
              <a:rPr lang="ru-RU" sz="2000" dirty="0"/>
              <a:t>Если устройство поддерживает отображение в память, то ОС может добавить в таблицу страниц запись с физическим адресом, соответствующим устройству – в этом случае, программа сможет работать с устройством без изменения </a:t>
            </a:r>
            <a:r>
              <a:rPr lang="en-US" sz="2000" dirty="0"/>
              <a:t>CPL/IOPL.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0015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Прерывания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9" y="1405395"/>
            <a:ext cx="7239001" cy="5200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/>
              <a:t>Прерывание</a:t>
            </a:r>
            <a:r>
              <a:rPr lang="ru-RU" sz="2000" dirty="0"/>
              <a:t> (</a:t>
            </a:r>
            <a:r>
              <a:rPr lang="en-US" sz="2000" dirty="0"/>
              <a:t>interrupt</a:t>
            </a:r>
            <a:r>
              <a:rPr lang="ru-RU" sz="2000" dirty="0"/>
              <a:t>) – сигнал о наступлении события, требующего скорейшей обработки.</a:t>
            </a:r>
          </a:p>
          <a:p>
            <a:pPr marL="0" indent="0">
              <a:buNone/>
            </a:pPr>
            <a:r>
              <a:rPr lang="ru-RU" sz="2000" dirty="0"/>
              <a:t>Прерывания могут инициироваться: </a:t>
            </a:r>
          </a:p>
          <a:p>
            <a:r>
              <a:rPr lang="ru-RU" sz="2000" dirty="0"/>
              <a:t>внешними устройствами – посредством сигнальных линий между устройством и процессором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программой –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000" dirty="0"/>
              <a:t>;</a:t>
            </a:r>
          </a:p>
          <a:p>
            <a:r>
              <a:rPr lang="ru-RU" sz="2000" dirty="0"/>
              <a:t>самим процессором – при ошибках.</a:t>
            </a:r>
          </a:p>
          <a:p>
            <a:pPr marL="0" indent="0">
              <a:buNone/>
            </a:pPr>
            <a:r>
              <a:rPr lang="ru-RU" sz="2000" dirty="0"/>
              <a:t>С каждым типом прерывания ассоциированы </a:t>
            </a:r>
            <a:r>
              <a:rPr lang="ru-RU" sz="2000" b="1" dirty="0"/>
              <a:t>номер</a:t>
            </a:r>
            <a:r>
              <a:rPr lang="ru-RU" sz="2000" dirty="0"/>
              <a:t> и </a:t>
            </a:r>
            <a:r>
              <a:rPr lang="ru-RU" sz="2000" b="1" dirty="0"/>
              <a:t>обработчик прерывания</a:t>
            </a:r>
          </a:p>
          <a:p>
            <a:pPr marL="0" indent="0">
              <a:buNone/>
            </a:pPr>
            <a:r>
              <a:rPr lang="ru-RU" sz="2000" dirty="0"/>
              <a:t>В момент получения запроса на прерывание процессор останавливает выполнение текущей программы и переключается на выполнение обработчика прерывания.</a:t>
            </a:r>
          </a:p>
          <a:p>
            <a:pPr marL="0" indent="0">
              <a:buNone/>
            </a:pPr>
            <a:r>
              <a:rPr lang="ru-RU" sz="2000" dirty="0"/>
              <a:t>После выполнения обработчика прерывания ЦП переключается обратно, программа продолжает выполнение.</a:t>
            </a:r>
          </a:p>
          <a:p>
            <a:pPr marL="0" indent="0">
              <a:buNone/>
            </a:pPr>
            <a:r>
              <a:rPr lang="ru-RU" sz="2000" i="1" dirty="0"/>
              <a:t>С точки зрения программы прерывания не происходило вовсе. 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3" name="Picture 2" descr="Mother Ignoring Kid Drowning In A Pool | Know Your Meme">
            <a:extLst>
              <a:ext uri="{FF2B5EF4-FFF2-40B4-BE49-F238E27FC236}">
                <a16:creationId xmlns:a16="http://schemas.microsoft.com/office/drawing/2014/main" id="{E7A9BACB-F9A4-7629-6A14-9F30EF20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078" y="1456195"/>
            <a:ext cx="4238244" cy="317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F97776-2591-AB9A-6C5F-97525C8653A5}"/>
              </a:ext>
            </a:extLst>
          </p:cNvPr>
          <p:cNvSpPr txBox="1"/>
          <p:nvPr/>
        </p:nvSpPr>
        <p:spPr>
          <a:xfrm>
            <a:off x="8908198" y="1770464"/>
            <a:ext cx="14482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ysClr val="windowText" lastClr="000000"/>
                </a:solidFill>
              </a:rPr>
              <a:t>Обработчик </a:t>
            </a:r>
            <a:br>
              <a:rPr lang="ru-RU" b="1" dirty="0">
                <a:solidFill>
                  <a:sysClr val="windowText" lastClr="000000"/>
                </a:solidFill>
              </a:rPr>
            </a:br>
            <a:r>
              <a:rPr lang="ru-RU" b="1" dirty="0">
                <a:solidFill>
                  <a:sysClr val="windowText" lastClr="000000"/>
                </a:solidFill>
              </a:rPr>
              <a:t>прерывания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ECC05-BB87-ED12-EEC8-810E75B4BA94}"/>
              </a:ext>
            </a:extLst>
          </p:cNvPr>
          <p:cNvSpPr txBox="1"/>
          <p:nvPr/>
        </p:nvSpPr>
        <p:spPr>
          <a:xfrm>
            <a:off x="11321604" y="3479800"/>
            <a:ext cx="558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ysClr val="windowText" lastClr="000000"/>
                </a:solidFill>
              </a:rPr>
              <a:t>ЦП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F072F0-BA1F-FEF2-FDF9-1100B52E7BD8}"/>
              </a:ext>
            </a:extLst>
          </p:cNvPr>
          <p:cNvSpPr txBox="1"/>
          <p:nvPr/>
        </p:nvSpPr>
        <p:spPr>
          <a:xfrm>
            <a:off x="8014525" y="3118265"/>
            <a:ext cx="14482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ysClr val="windowText" lastClr="000000"/>
                </a:solidFill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634146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</a:t>
            </a:r>
            <a:r>
              <a:rPr lang="ru-RU" dirty="0"/>
              <a:t>и </a:t>
            </a:r>
            <a:r>
              <a:rPr lang="en-US" dirty="0"/>
              <a:t>UEFI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50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43DFBAA-9893-4BB5-BFC7-EF3C90BD6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0193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 предыдущем этапе развития ПК первой программой, загружавшейся процессором являлась </a:t>
            </a:r>
            <a:r>
              <a:rPr lang="en-US" sz="2000" b="1" dirty="0"/>
              <a:t>BIOS</a:t>
            </a:r>
            <a:r>
              <a:rPr lang="en-US" sz="2000" dirty="0"/>
              <a:t> (Basic Input Output System)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BIOS</a:t>
            </a:r>
            <a:r>
              <a:rPr lang="ru-RU" sz="2000" dirty="0"/>
              <a:t> – минимальная ОС, предназначенная для первичной инициализации ЦП и оборудования и передаче управления загрузчику основной ОС. Код </a:t>
            </a:r>
            <a:r>
              <a:rPr lang="en-US" sz="2000" dirty="0"/>
              <a:t>BIOS </a:t>
            </a:r>
            <a:r>
              <a:rPr lang="ru-RU" sz="2000" dirty="0"/>
              <a:t>хранится в отдельной микросхеме на материнской плате. </a:t>
            </a:r>
          </a:p>
          <a:p>
            <a:pPr marL="0" indent="0">
              <a:buNone/>
            </a:pPr>
            <a:r>
              <a:rPr lang="ru-RU" sz="2000" dirty="0"/>
              <a:t>В настоящее время вместо </a:t>
            </a:r>
            <a:r>
              <a:rPr lang="en-US" sz="2000" dirty="0"/>
              <a:t>BIOS </a:t>
            </a:r>
            <a:r>
              <a:rPr lang="ru-RU" sz="2000" dirty="0"/>
              <a:t>в качестве первичного ПО используется </a:t>
            </a:r>
            <a:r>
              <a:rPr lang="en-US" sz="2000" b="1" dirty="0"/>
              <a:t>UEFI</a:t>
            </a:r>
            <a:r>
              <a:rPr lang="ru-RU" sz="2000" dirty="0"/>
              <a:t> (</a:t>
            </a:r>
            <a:r>
              <a:rPr lang="en-US" sz="2000" dirty="0"/>
              <a:t>Unified Extensible Firmware Interface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UEFI </a:t>
            </a:r>
            <a:r>
              <a:rPr lang="ru-RU" sz="2000" dirty="0"/>
              <a:t>расширяет возможности </a:t>
            </a:r>
            <a:r>
              <a:rPr lang="en-US" sz="2000" dirty="0"/>
              <a:t>BIOS</a:t>
            </a:r>
            <a:r>
              <a:rPr lang="ru-RU" sz="2000" dirty="0"/>
              <a:t>, в частности, </a:t>
            </a:r>
            <a:r>
              <a:rPr lang="en-US" sz="2000" dirty="0"/>
              <a:t>UEFI </a:t>
            </a:r>
            <a:r>
              <a:rPr lang="ru-RU" sz="2000" dirty="0"/>
              <a:t>позволяет загружаться с устройств объемом более 2</a:t>
            </a:r>
            <a:r>
              <a:rPr lang="en-US" sz="2000" dirty="0"/>
              <a:t>,2</a:t>
            </a:r>
            <a:r>
              <a:rPr lang="ru-RU" sz="2000" dirty="0"/>
              <a:t> </a:t>
            </a:r>
            <a:r>
              <a:rPr lang="en-US" sz="2000" dirty="0"/>
              <a:t>T</a:t>
            </a:r>
            <a:r>
              <a:rPr lang="ru-RU" sz="2000" dirty="0"/>
              <a:t>Б. Кроме того, </a:t>
            </a:r>
            <a:r>
              <a:rPr lang="en-US" sz="2000" dirty="0"/>
              <a:t>UEFI </a:t>
            </a:r>
            <a:r>
              <a:rPr lang="ru-RU" sz="2000" dirty="0"/>
              <a:t>может иметь графический интерфейс.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3" name="Picture 2" descr="ASUS SABERTOOTH Z87: Мисс Haswell — 2013 / Материнские платы">
            <a:extLst>
              <a:ext uri="{FF2B5EF4-FFF2-40B4-BE49-F238E27FC236}">
                <a16:creationId xmlns:a16="http://schemas.microsoft.com/office/drawing/2014/main" id="{7A9058D3-6AD9-E42F-F7AF-855EF22EA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66" b="13093"/>
          <a:stretch/>
        </p:blipFill>
        <p:spPr bwMode="auto">
          <a:xfrm>
            <a:off x="9697523" y="292762"/>
            <a:ext cx="2223142" cy="19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82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25" y="108167"/>
            <a:ext cx="10515600" cy="1325563"/>
          </a:xfrm>
        </p:spPr>
        <p:txBody>
          <a:bodyPr/>
          <a:lstStyle/>
          <a:p>
            <a:r>
              <a:rPr lang="ru-RU" dirty="0"/>
              <a:t>Начало загрузки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51</a:t>
            </a:fld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EABE99-DCF4-3210-0AF4-E8E4443B4CF5}"/>
              </a:ext>
            </a:extLst>
          </p:cNvPr>
          <p:cNvSpPr/>
          <p:nvPr/>
        </p:nvSpPr>
        <p:spPr>
          <a:xfrm>
            <a:off x="6497048" y="2766528"/>
            <a:ext cx="671945" cy="67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4046DA3-954D-EC75-FD04-36D77AEE9704}"/>
              </a:ext>
            </a:extLst>
          </p:cNvPr>
          <p:cNvSpPr/>
          <p:nvPr/>
        </p:nvSpPr>
        <p:spPr>
          <a:xfrm>
            <a:off x="8063185" y="1454728"/>
            <a:ext cx="1967345" cy="4017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6363B-FCC8-0E24-75AB-5104309D74F0}"/>
              </a:ext>
            </a:extLst>
          </p:cNvPr>
          <p:cNvSpPr txBox="1"/>
          <p:nvPr/>
        </p:nvSpPr>
        <p:spPr>
          <a:xfrm>
            <a:off x="8764472" y="1136074"/>
            <a:ext cx="5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ОЗУ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E1295C-8B8E-2840-C351-29B491C57065}"/>
              </a:ext>
            </a:extLst>
          </p:cNvPr>
          <p:cNvSpPr/>
          <p:nvPr/>
        </p:nvSpPr>
        <p:spPr>
          <a:xfrm>
            <a:off x="8064002" y="1454728"/>
            <a:ext cx="1966528" cy="68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  <a:endParaRPr lang="ru-RU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353D2FE-3706-AECE-0641-645621296615}"/>
              </a:ext>
            </a:extLst>
          </p:cNvPr>
          <p:cNvCxnSpPr>
            <a:cxnSpLocks/>
          </p:cNvCxnSpPr>
          <p:nvPr/>
        </p:nvCxnSpPr>
        <p:spPr>
          <a:xfrm flipH="1">
            <a:off x="7162554" y="1454727"/>
            <a:ext cx="900631" cy="131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1762F71-5050-E3E4-E936-8AEE94E00092}"/>
              </a:ext>
            </a:extLst>
          </p:cNvPr>
          <p:cNvCxnSpPr>
            <a:cxnSpLocks/>
          </p:cNvCxnSpPr>
          <p:nvPr/>
        </p:nvCxnSpPr>
        <p:spPr>
          <a:xfrm flipV="1">
            <a:off x="7168993" y="2134689"/>
            <a:ext cx="894192" cy="1311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BBFABA-DAB7-8830-EF12-111E06D6FFF2}"/>
              </a:ext>
            </a:extLst>
          </p:cNvPr>
          <p:cNvSpPr txBox="1"/>
          <p:nvPr/>
        </p:nvSpPr>
        <p:spPr>
          <a:xfrm>
            <a:off x="10101190" y="1288472"/>
            <a:ext cx="2132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StartAddress</a:t>
            </a:r>
            <a:r>
              <a:rPr lang="en-US" sz="1400" dirty="0"/>
              <a:t>=0xFFFFFFF0</a:t>
            </a:r>
            <a:r>
              <a:rPr lang="ru-RU" sz="1400" dirty="0"/>
              <a:t>*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70D8292-CAA0-D733-6FBF-44A8B961150E}"/>
              </a:ext>
            </a:extLst>
          </p:cNvPr>
          <p:cNvCxnSpPr>
            <a:cxnSpLocks/>
          </p:cNvCxnSpPr>
          <p:nvPr/>
        </p:nvCxnSpPr>
        <p:spPr>
          <a:xfrm flipH="1">
            <a:off x="10075702" y="1654342"/>
            <a:ext cx="1364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EC0905-7223-34AC-B40C-E77CBD6A4883}"/>
              </a:ext>
            </a:extLst>
          </p:cNvPr>
          <p:cNvSpPr txBox="1"/>
          <p:nvPr/>
        </p:nvSpPr>
        <p:spPr>
          <a:xfrm>
            <a:off x="42213" y="6247947"/>
            <a:ext cx="5898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 В</a:t>
            </a:r>
            <a:r>
              <a:rPr lang="en-US" sz="1400" dirty="0"/>
              <a:t> </a:t>
            </a:r>
            <a:r>
              <a:rPr lang="ru-RU" sz="1400" dirty="0"/>
              <a:t>момент старта процессора с точки зрения программы реального режима </a:t>
            </a:r>
            <a:r>
              <a:rPr lang="en-US" sz="1400" dirty="0"/>
              <a:t>CS:IP=0xFFFF0 </a:t>
            </a:r>
            <a:r>
              <a:rPr lang="ru-RU" sz="1400" dirty="0"/>
              <a:t>. 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9C6EAB7-BA94-9E22-FD15-74D924189E0F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7168993" y="1794928"/>
            <a:ext cx="895009" cy="131136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4E2167E-4BDE-4B40-ABD1-F55EA2572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30" y="1385453"/>
            <a:ext cx="6249958" cy="4785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Процессор загружается в реальном режиме.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старте процессора содержимое ПЗУ-микросхемы, содержащей  </a:t>
            </a:r>
            <a:r>
              <a:rPr lang="en-US" sz="2000" dirty="0"/>
              <a:t>BIOS</a:t>
            </a:r>
            <a:r>
              <a:rPr lang="ru-RU" sz="2000" dirty="0"/>
              <a:t>/</a:t>
            </a:r>
            <a:r>
              <a:rPr lang="en-US" sz="2000" dirty="0"/>
              <a:t>UEFI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отображается в память по фиксированному адресу. </a:t>
            </a:r>
          </a:p>
          <a:p>
            <a:pPr marL="0" indent="0">
              <a:buNone/>
            </a:pPr>
            <a:r>
              <a:rPr lang="ru-RU" sz="2000" dirty="0"/>
              <a:t>Этот адрес указывается в документации на процессор. Сразу после включения по этому адресу считывает первую инструкцию и начинает выполнение.</a:t>
            </a:r>
          </a:p>
          <a:p>
            <a:pPr marL="0" indent="0">
              <a:buNone/>
            </a:pPr>
            <a:r>
              <a:rPr lang="ru-RU" sz="2000" dirty="0"/>
              <a:t>Обычно одним из первых действий </a:t>
            </a:r>
            <a:r>
              <a:rPr lang="en-US" sz="2000" dirty="0"/>
              <a:t>BIOS/UEFI </a:t>
            </a:r>
            <a:r>
              <a:rPr lang="ru-RU" sz="2000" dirty="0"/>
              <a:t>является копирование себя же в оперативную память (с возможным разархивированием).</a:t>
            </a:r>
          </a:p>
          <a:p>
            <a:pPr marL="0" indent="0">
              <a:buNone/>
            </a:pPr>
            <a:r>
              <a:rPr lang="ru-RU" sz="2000" dirty="0"/>
              <a:t>После загрузки</a:t>
            </a:r>
            <a:r>
              <a:rPr lang="en-US" sz="2000" dirty="0"/>
              <a:t>, BIOS</a:t>
            </a:r>
            <a:r>
              <a:rPr lang="ru-RU" sz="2000" dirty="0"/>
              <a:t>/</a:t>
            </a:r>
            <a:r>
              <a:rPr lang="en-US" sz="2000" dirty="0"/>
              <a:t>UEFI </a:t>
            </a:r>
            <a:r>
              <a:rPr lang="ru-RU" sz="2000" dirty="0"/>
              <a:t>выполняет </a:t>
            </a:r>
            <a:r>
              <a:rPr lang="en-US" sz="2000" dirty="0"/>
              <a:t>POST</a:t>
            </a:r>
            <a:r>
              <a:rPr lang="ru-RU" sz="2000" dirty="0"/>
              <a:t> (</a:t>
            </a:r>
            <a:r>
              <a:rPr lang="en-US" sz="2000" dirty="0"/>
              <a:t>Power On Self Test</a:t>
            </a:r>
            <a:r>
              <a:rPr lang="ru-RU" sz="2000" dirty="0"/>
              <a:t>) – базовую проверку функциональности аппаратуры.</a:t>
            </a:r>
            <a:r>
              <a:rPr lang="en-US" sz="2000" dirty="0"/>
              <a:t> </a:t>
            </a:r>
            <a:r>
              <a:rPr lang="ru-RU" sz="2000" dirty="0"/>
              <a:t>При наличии проблемы ее код сообщается звуковым сигналом или с помощью доп. индикаторов на материнской плате.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D37B5-49AE-CC36-068B-22D2CC38F8BB}"/>
              </a:ext>
            </a:extLst>
          </p:cNvPr>
          <p:cNvSpPr txBox="1"/>
          <p:nvPr/>
        </p:nvSpPr>
        <p:spPr>
          <a:xfrm>
            <a:off x="6533023" y="2405330"/>
            <a:ext cx="5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ПЗУ</a:t>
            </a:r>
          </a:p>
        </p:txBody>
      </p:sp>
    </p:spTree>
    <p:extLst>
      <p:ext uri="{BB962C8B-B14F-4D97-AF65-F5344CB8AC3E}">
        <p14:creationId xmlns:p14="http://schemas.microsoft.com/office/powerpoint/2010/main" val="2664449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1012716" cy="4667250"/>
          </a:xfrm>
        </p:spPr>
        <p:txBody>
          <a:bodyPr>
            <a:normAutofit/>
          </a:bodyPr>
          <a:lstStyle/>
          <a:p>
            <a:r>
              <a:rPr lang="ru-RU" sz="2000" dirty="0"/>
              <a:t>После выполнения </a:t>
            </a:r>
            <a:r>
              <a:rPr lang="en-US" sz="2000" dirty="0"/>
              <a:t>POST</a:t>
            </a:r>
            <a:r>
              <a:rPr lang="ru-RU" sz="2000" dirty="0"/>
              <a:t>, </a:t>
            </a:r>
            <a:r>
              <a:rPr lang="en-US" sz="2000" dirty="0"/>
              <a:t>BIOS/UEFI </a:t>
            </a:r>
            <a:r>
              <a:rPr lang="ru-RU" sz="2000" dirty="0"/>
              <a:t>считывает код загрузки из загрузочного носителя и передает ему управление.</a:t>
            </a:r>
          </a:p>
          <a:p>
            <a:r>
              <a:rPr lang="ru-RU" sz="2000" dirty="0"/>
              <a:t>Системное ПО* формирует в памяти 32-битные таблицы </a:t>
            </a:r>
            <a:r>
              <a:rPr lang="en-US" sz="2000" dirty="0"/>
              <a:t>GDT </a:t>
            </a:r>
            <a:r>
              <a:rPr lang="ru-RU" sz="2000" dirty="0"/>
              <a:t>и </a:t>
            </a:r>
            <a:r>
              <a:rPr lang="en-US" sz="2000" dirty="0"/>
              <a:t>IDT, </a:t>
            </a:r>
            <a:r>
              <a:rPr lang="ru-RU" sz="2000" dirty="0"/>
              <a:t>устанавливает значения регистров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r>
              <a:rPr lang="ru-RU" sz="2000" dirty="0"/>
              <a:t> и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IDTR</a:t>
            </a:r>
            <a:r>
              <a:rPr lang="en-US" sz="2000" dirty="0"/>
              <a:t> </a:t>
            </a:r>
            <a:r>
              <a:rPr lang="ru-RU" sz="2000" dirty="0"/>
              <a:t>и устанавливает флаг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CR0.PE=1</a:t>
            </a:r>
            <a:r>
              <a:rPr lang="ru-RU" sz="2000" dirty="0"/>
              <a:t>. Установка флага переводит процессор в защищенный режим.</a:t>
            </a:r>
          </a:p>
          <a:p>
            <a:r>
              <a:rPr lang="ru-RU" sz="2000" dirty="0"/>
              <a:t>Системное ПО* формирует в памяти 64-битные таблицы </a:t>
            </a:r>
            <a:r>
              <a:rPr lang="en-US" sz="2000" dirty="0"/>
              <a:t>GDT</a:t>
            </a:r>
            <a:r>
              <a:rPr lang="ru-RU" sz="2000" dirty="0"/>
              <a:t> и </a:t>
            </a:r>
            <a:r>
              <a:rPr lang="en-US" sz="2000" dirty="0"/>
              <a:t>IDT</a:t>
            </a:r>
            <a:r>
              <a:rPr lang="ru-RU" sz="2000" dirty="0"/>
              <a:t>, </a:t>
            </a:r>
            <a:r>
              <a:rPr lang="en-US" sz="2000" dirty="0"/>
              <a:t> </a:t>
            </a:r>
            <a:r>
              <a:rPr lang="ru-RU" sz="2000" dirty="0"/>
              <a:t>устанавливает значения регистров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GDTR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IDTR</a:t>
            </a:r>
            <a:r>
              <a:rPr lang="ru-RU" sz="2000" dirty="0"/>
              <a:t> и активирует (но не включает) длинный режим установкой флага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EFER.LME=1*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.</a:t>
            </a:r>
          </a:p>
          <a:p>
            <a:r>
              <a:rPr lang="ru-RU" sz="2000" dirty="0"/>
              <a:t>Системное ПО* формирует в памяти таблицы страниц 4-х уровней, устанавливает значение регистра </a:t>
            </a:r>
            <a:r>
              <a:rPr lang="en-US" sz="2000" dirty="0"/>
              <a:t>CR3 </a:t>
            </a:r>
            <a:r>
              <a:rPr lang="ru-RU" sz="2000" dirty="0"/>
              <a:t>и включает страничную адресацию установкой флагов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CR4.PAE=1</a:t>
            </a:r>
            <a:r>
              <a:rPr lang="en-US" sz="2000" dirty="0"/>
              <a:t>,</a:t>
            </a:r>
            <a:r>
              <a:rPr lang="ru-RU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CR3.PG=1</a:t>
            </a:r>
            <a:r>
              <a:rPr lang="en-US" sz="2000" dirty="0"/>
              <a:t>. </a:t>
            </a:r>
            <a:r>
              <a:rPr lang="ru-RU" sz="2000" dirty="0"/>
              <a:t>Включение страничной адресации переводит процессор в длинный режим.</a:t>
            </a:r>
            <a:endParaRPr lang="en-US" sz="2000" dirty="0"/>
          </a:p>
          <a:p>
            <a:pPr marL="0" indent="0">
              <a:buNone/>
            </a:pPr>
            <a:r>
              <a:rPr lang="ru-RU" sz="1100" dirty="0"/>
              <a:t>*или </a:t>
            </a:r>
            <a:r>
              <a:rPr lang="en-US" sz="1100" dirty="0"/>
              <a:t>UEFI</a:t>
            </a:r>
            <a:r>
              <a:rPr lang="ru-RU" sz="1100" dirty="0"/>
              <a:t>         </a:t>
            </a:r>
            <a:r>
              <a:rPr lang="en-US" sz="1100" dirty="0"/>
              <a:t>*</a:t>
            </a:r>
            <a:r>
              <a:rPr lang="ru-RU" sz="1100" dirty="0"/>
              <a:t>*</a:t>
            </a:r>
            <a:r>
              <a:rPr lang="en-US" sz="1100" dirty="0"/>
              <a:t>LME=Long Mode Enabled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4810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Прерывания от внешних устройств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07084" cy="4968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За получение запросов на прерывание системе отвечает </a:t>
            </a:r>
            <a:r>
              <a:rPr lang="en-US" sz="2000" b="1" dirty="0"/>
              <a:t>APIC</a:t>
            </a:r>
            <a:r>
              <a:rPr lang="en-US" sz="2000" dirty="0"/>
              <a:t> (advanced programmable interrupt controller). APIC </a:t>
            </a:r>
            <a:r>
              <a:rPr lang="ru-RU" sz="2000" dirty="0"/>
              <a:t>конфигурируется при загрузке ПК. </a:t>
            </a:r>
          </a:p>
          <a:p>
            <a:pPr marL="0" indent="0">
              <a:buNone/>
            </a:pPr>
            <a:r>
              <a:rPr lang="ru-RU" sz="2000" dirty="0"/>
              <a:t>При наступлении определенного события устройство посылает запрос на прерывание (</a:t>
            </a:r>
            <a:r>
              <a:rPr lang="en-US" sz="2000" b="1" dirty="0"/>
              <a:t>IRQ</a:t>
            </a:r>
            <a:r>
              <a:rPr lang="en-US" sz="2000" dirty="0"/>
              <a:t>, interrupt request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С точки зрения </a:t>
            </a:r>
            <a:r>
              <a:rPr lang="en-US" sz="2000" dirty="0"/>
              <a:t>APIC</a:t>
            </a:r>
            <a:r>
              <a:rPr lang="ru-RU" sz="2000" dirty="0"/>
              <a:t>, каждый запрос на прерывание имеет порядковый номер, указывающий на устройство-инициатор (например, </a:t>
            </a:r>
            <a:r>
              <a:rPr lang="en-US" sz="2000" dirty="0"/>
              <a:t>IRQ12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получении запроса на прерывание </a:t>
            </a:r>
            <a:r>
              <a:rPr lang="en-US" sz="2000" dirty="0"/>
              <a:t>API</a:t>
            </a:r>
            <a:r>
              <a:rPr lang="ru-RU" sz="2000" dirty="0"/>
              <a:t>С выбирает одно из ядер ЦП и посылает ему сигнал наличия прерывания и номер прерывания. Соответствие между номером </a:t>
            </a:r>
            <a:r>
              <a:rPr lang="en-US" sz="2000" dirty="0"/>
              <a:t>IRQ </a:t>
            </a:r>
            <a:r>
              <a:rPr lang="ru-RU" sz="2000" dirty="0"/>
              <a:t>и номером прерывания задается при загрузке ОС. Одному номеру прерывания может соответствовать несколько </a:t>
            </a:r>
            <a:r>
              <a:rPr lang="en-US" sz="2000" dirty="0"/>
              <a:t>IRQ (</a:t>
            </a:r>
            <a:r>
              <a:rPr lang="ru-RU" sz="2000" dirty="0"/>
              <a:t>например, если в системе есть несколько однотипных устройств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После получения сигнала прерывания ядро считывает номер прерывания и переключается на обработчик.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3" name="Picture 4" descr="Sound Blaster Z SE Высокопроизводительная PCI-e игровая звуковая карта и  ЦАП - Creative Labs (Russia)">
            <a:extLst>
              <a:ext uri="{FF2B5EF4-FFF2-40B4-BE49-F238E27FC236}">
                <a16:creationId xmlns:a16="http://schemas.microsoft.com/office/drawing/2014/main" id="{32A2E001-9AF7-9C84-2F8E-551771E4B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13270" r="7712" b="8068"/>
          <a:stretch/>
        </p:blipFill>
        <p:spPr bwMode="auto">
          <a:xfrm>
            <a:off x="9578747" y="4459268"/>
            <a:ext cx="1228954" cy="11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Соединитель: уступ 5">
            <a:extLst>
              <a:ext uri="{FF2B5EF4-FFF2-40B4-BE49-F238E27FC236}">
                <a16:creationId xmlns:a16="http://schemas.microsoft.com/office/drawing/2014/main" id="{3CA0C020-9893-27B6-36B8-7A8AAEA93EF7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0004368" y="5767349"/>
            <a:ext cx="473530" cy="9581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4" descr="Shure sm58 кардиоидный вокальный микрофон аренда и прокат в Москве и МО на  Party365">
            <a:extLst>
              <a:ext uri="{FF2B5EF4-FFF2-40B4-BE49-F238E27FC236}">
                <a16:creationId xmlns:a16="http://schemas.microsoft.com/office/drawing/2014/main" id="{372F1F6C-A2CC-EE78-4C39-26AE4D628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042" y="5853865"/>
            <a:ext cx="452933" cy="39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Voice Control Icon Speak Talk Recognition: стоковая векторная графика (без  лицензионных платежей), 1355922734 | Shutterstock">
            <a:extLst>
              <a:ext uri="{FF2B5EF4-FFF2-40B4-BE49-F238E27FC236}">
                <a16:creationId xmlns:a16="http://schemas.microsoft.com/office/drawing/2014/main" id="{CD1921DE-DAB3-7D9A-13B0-B22400CAA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6" t="16462" r="11364" b="23878"/>
          <a:stretch/>
        </p:blipFill>
        <p:spPr bwMode="auto">
          <a:xfrm flipH="1">
            <a:off x="10761720" y="5684662"/>
            <a:ext cx="649877" cy="56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2ECBA09-7101-CDA7-C16A-D0225FBCCEE9}"/>
              </a:ext>
            </a:extLst>
          </p:cNvPr>
          <p:cNvSpPr/>
          <p:nvPr/>
        </p:nvSpPr>
        <p:spPr>
          <a:xfrm>
            <a:off x="9578746" y="1099115"/>
            <a:ext cx="1228955" cy="132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ЦП</a:t>
            </a:r>
            <a:endParaRPr lang="en-US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EC1F687-A480-98B4-81BD-CF31A7DB3D1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985789" y="2424678"/>
            <a:ext cx="0" cy="8804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D8E59-7719-7E77-B9F4-977B24AAC303}"/>
              </a:ext>
            </a:extLst>
          </p:cNvPr>
          <p:cNvSpPr txBox="1"/>
          <p:nvPr/>
        </p:nvSpPr>
        <p:spPr>
          <a:xfrm>
            <a:off x="8667030" y="2765447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  <a:r>
              <a:rPr lang="ru-RU" dirty="0"/>
              <a:t> 55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A05DB28-744F-E4C4-F87F-C07EEE63573B}"/>
              </a:ext>
            </a:extLst>
          </p:cNvPr>
          <p:cNvCxnSpPr>
            <a:cxnSpLocks/>
          </p:cNvCxnSpPr>
          <p:nvPr/>
        </p:nvCxnSpPr>
        <p:spPr>
          <a:xfrm>
            <a:off x="10456303" y="2424678"/>
            <a:ext cx="0" cy="203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348C25-7329-8D64-65EF-67F6CCE62C68}"/>
              </a:ext>
            </a:extLst>
          </p:cNvPr>
          <p:cNvSpPr txBox="1"/>
          <p:nvPr/>
        </p:nvSpPr>
        <p:spPr>
          <a:xfrm>
            <a:off x="10515509" y="2871616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Data</a:t>
            </a:r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8C9321C-7E79-613C-C3D7-D1233FA7A86B}"/>
              </a:ext>
            </a:extLst>
          </p:cNvPr>
          <p:cNvSpPr/>
          <p:nvPr/>
        </p:nvSpPr>
        <p:spPr>
          <a:xfrm>
            <a:off x="9584773" y="3305100"/>
            <a:ext cx="802032" cy="273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APIC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99374FB-1262-9DBC-EBEB-045B29BC1A4A}"/>
              </a:ext>
            </a:extLst>
          </p:cNvPr>
          <p:cNvCxnSpPr>
            <a:cxnSpLocks/>
          </p:cNvCxnSpPr>
          <p:nvPr/>
        </p:nvCxnSpPr>
        <p:spPr>
          <a:xfrm flipV="1">
            <a:off x="9985789" y="3578846"/>
            <a:ext cx="0" cy="8804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F4662D0-AD13-AB10-7D92-22A4595C60F2}"/>
              </a:ext>
            </a:extLst>
          </p:cNvPr>
          <p:cNvSpPr txBox="1"/>
          <p:nvPr/>
        </p:nvSpPr>
        <p:spPr>
          <a:xfrm>
            <a:off x="9227506" y="3883173"/>
            <a:ext cx="75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IRQ12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10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30542" cy="1325563"/>
          </a:xfrm>
        </p:spPr>
        <p:txBody>
          <a:bodyPr/>
          <a:lstStyle/>
          <a:p>
            <a:r>
              <a:rPr lang="ru-RU" dirty="0"/>
              <a:t>Регистр </a:t>
            </a:r>
            <a:r>
              <a:rPr lang="en-US" dirty="0"/>
              <a:t>IDTR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8803" cy="4370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Адреса обработчиков прерываний находятся в </a:t>
            </a:r>
            <a:r>
              <a:rPr lang="ru-RU" sz="2000" b="1" dirty="0"/>
              <a:t>таблице дескрипторов прерываний* </a:t>
            </a:r>
            <a:r>
              <a:rPr lang="ru-RU" sz="2000" dirty="0"/>
              <a:t>(</a:t>
            </a:r>
            <a:r>
              <a:rPr lang="en-US" sz="2000" dirty="0"/>
              <a:t>Interrupt Descriptor Table, IDT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Адрес </a:t>
            </a:r>
            <a:r>
              <a:rPr lang="en-US" sz="2000" dirty="0"/>
              <a:t>IDT </a:t>
            </a:r>
            <a:r>
              <a:rPr lang="ru-RU" sz="2000" dirty="0"/>
              <a:t>находится в специальном регистре </a:t>
            </a:r>
            <a:r>
              <a:rPr lang="en-US" sz="2000" b="1" dirty="0"/>
              <a:t>IDTR</a:t>
            </a:r>
            <a:r>
              <a:rPr lang="en-US" sz="2000" dirty="0"/>
              <a:t> (IDT Register)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Номер прерывания соответствует индексу адреса обработчика в данной таблице</a:t>
            </a:r>
          </a:p>
          <a:p>
            <a:pPr marL="0" indent="0">
              <a:buNone/>
            </a:pPr>
            <a:r>
              <a:rPr lang="ru-RU" sz="2000" dirty="0"/>
              <a:t>Заполнение таблицы и загрузка ее адреса в </a:t>
            </a:r>
            <a:r>
              <a:rPr lang="en-US" sz="2000" dirty="0"/>
              <a:t>IDTR </a:t>
            </a:r>
            <a:r>
              <a:rPr lang="ru-RU" sz="2000" dirty="0"/>
              <a:t>инструкцией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lidt</a:t>
            </a:r>
            <a:r>
              <a:rPr lang="en-US" sz="2000" dirty="0"/>
              <a:t> </a:t>
            </a:r>
            <a:r>
              <a:rPr lang="ru-RU" sz="2000" dirty="0"/>
              <a:t>производятся операционной системой.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*</a:t>
            </a:r>
            <a:r>
              <a:rPr lang="ru-RU" sz="1200" dirty="0"/>
              <a:t>изначально – таблица векторов прерываний (</a:t>
            </a:r>
            <a:r>
              <a:rPr lang="en-US" sz="1200" dirty="0"/>
              <a:t>IVT</a:t>
            </a:r>
            <a:r>
              <a:rPr lang="ru-RU" sz="1200" dirty="0"/>
              <a:t>)</a:t>
            </a: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669D886-4EC0-4120-B8F7-3D24E58A8F29}"/>
              </a:ext>
            </a:extLst>
          </p:cNvPr>
          <p:cNvSpPr/>
          <p:nvPr/>
        </p:nvSpPr>
        <p:spPr>
          <a:xfrm>
            <a:off x="8847364" y="3564652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38D3B3-F047-41FF-B066-34525572FD39}"/>
              </a:ext>
            </a:extLst>
          </p:cNvPr>
          <p:cNvSpPr/>
          <p:nvPr/>
        </p:nvSpPr>
        <p:spPr>
          <a:xfrm>
            <a:off x="8847364" y="3283355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E4C903E-BC71-4509-9C9A-90AC797C042A}"/>
              </a:ext>
            </a:extLst>
          </p:cNvPr>
          <p:cNvSpPr/>
          <p:nvPr/>
        </p:nvSpPr>
        <p:spPr>
          <a:xfrm>
            <a:off x="8846615" y="3006752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C1A46-C77A-4B6D-9F7B-4A34E98E135F}"/>
              </a:ext>
            </a:extLst>
          </p:cNvPr>
          <p:cNvSpPr txBox="1"/>
          <p:nvPr/>
        </p:nvSpPr>
        <p:spPr>
          <a:xfrm>
            <a:off x="7500383" y="3412527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IDTR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0D7DABE-6BB3-45CF-BB0C-F9BB1AAE07E6}"/>
              </a:ext>
            </a:extLst>
          </p:cNvPr>
          <p:cNvSpPr/>
          <p:nvPr/>
        </p:nvSpPr>
        <p:spPr>
          <a:xfrm>
            <a:off x="8846615" y="2725455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C1361B3-F45C-4275-B7BA-60B986604CBF}"/>
              </a:ext>
            </a:extLst>
          </p:cNvPr>
          <p:cNvSpPr/>
          <p:nvPr/>
        </p:nvSpPr>
        <p:spPr>
          <a:xfrm>
            <a:off x="7300570" y="3721398"/>
            <a:ext cx="1019348" cy="2317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3085C9A-B34A-40AD-B5A2-53CC5E0ECB61}"/>
              </a:ext>
            </a:extLst>
          </p:cNvPr>
          <p:cNvCxnSpPr>
            <a:cxnSpLocks/>
          </p:cNvCxnSpPr>
          <p:nvPr/>
        </p:nvCxnSpPr>
        <p:spPr>
          <a:xfrm>
            <a:off x="7801732" y="3842319"/>
            <a:ext cx="10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3F6574-4742-46D1-BF35-ABE5A248F46E}"/>
              </a:ext>
            </a:extLst>
          </p:cNvPr>
          <p:cNvSpPr txBox="1"/>
          <p:nvPr/>
        </p:nvSpPr>
        <p:spPr>
          <a:xfrm>
            <a:off x="9167966" y="2423685"/>
            <a:ext cx="4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IDT</a:t>
            </a:r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1A4B864-945D-4734-8767-240DC0955685}"/>
              </a:ext>
            </a:extLst>
          </p:cNvPr>
          <p:cNvCxnSpPr/>
          <p:nvPr/>
        </p:nvCxnSpPr>
        <p:spPr>
          <a:xfrm flipV="1">
            <a:off x="9429294" y="2157984"/>
            <a:ext cx="826617" cy="70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FC23569-92B0-477D-A42C-85775CED5BD9}"/>
              </a:ext>
            </a:extLst>
          </p:cNvPr>
          <p:cNvCxnSpPr>
            <a:cxnSpLocks/>
          </p:cNvCxnSpPr>
          <p:nvPr/>
        </p:nvCxnSpPr>
        <p:spPr>
          <a:xfrm flipV="1">
            <a:off x="9514028" y="3133259"/>
            <a:ext cx="807720" cy="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89F5421-03BE-4081-941B-F88BF1BBB486}"/>
              </a:ext>
            </a:extLst>
          </p:cNvPr>
          <p:cNvCxnSpPr>
            <a:cxnSpLocks/>
          </p:cNvCxnSpPr>
          <p:nvPr/>
        </p:nvCxnSpPr>
        <p:spPr>
          <a:xfrm>
            <a:off x="9417597" y="3421524"/>
            <a:ext cx="904151" cy="4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C887979D-7D75-4E98-84ED-8E282FA7D31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9514028" y="3713435"/>
            <a:ext cx="949555" cy="55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3881B9-0929-4DFD-8955-F83E90041082}"/>
              </a:ext>
            </a:extLst>
          </p:cNvPr>
          <p:cNvSpPr txBox="1"/>
          <p:nvPr/>
        </p:nvSpPr>
        <p:spPr>
          <a:xfrm>
            <a:off x="10321748" y="1887322"/>
            <a:ext cx="151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Остальные</a:t>
            </a:r>
            <a:br>
              <a:rPr lang="ru-RU" dirty="0"/>
            </a:br>
            <a:r>
              <a:rPr lang="ru-RU" dirty="0"/>
              <a:t>обработчики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B22E85-84D2-40BF-A7F2-083FCCC72C2D}"/>
              </a:ext>
            </a:extLst>
          </p:cNvPr>
          <p:cNvSpPr txBox="1"/>
          <p:nvPr/>
        </p:nvSpPr>
        <p:spPr>
          <a:xfrm>
            <a:off x="10321748" y="2948593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Обработчик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F228C0-9ED8-4B03-9CAA-506839B34595}"/>
              </a:ext>
            </a:extLst>
          </p:cNvPr>
          <p:cNvSpPr txBox="1"/>
          <p:nvPr/>
        </p:nvSpPr>
        <p:spPr>
          <a:xfrm>
            <a:off x="10255911" y="3267897"/>
            <a:ext cx="18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Обработчики 1-4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A8F98D-578F-43E3-BF66-909907EFB837}"/>
              </a:ext>
            </a:extLst>
          </p:cNvPr>
          <p:cNvSpPr txBox="1"/>
          <p:nvPr/>
        </p:nvSpPr>
        <p:spPr>
          <a:xfrm>
            <a:off x="10463583" y="3941720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Обработчик </a:t>
            </a:r>
            <a:br>
              <a:rPr lang="ru-RU" dirty="0"/>
            </a:br>
            <a:r>
              <a:rPr lang="ru-RU" dirty="0"/>
              <a:t>прерывания 0</a:t>
            </a:r>
          </a:p>
        </p:txBody>
      </p:sp>
    </p:spTree>
    <p:extLst>
      <p:ext uri="{BB962C8B-B14F-4D97-AF65-F5344CB8AC3E}">
        <p14:creationId xmlns:p14="http://schemas.microsoft.com/office/powerpoint/2010/main" val="101809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2200" cy="1325563"/>
          </a:xfrm>
        </p:spPr>
        <p:txBody>
          <a:bodyPr/>
          <a:lstStyle/>
          <a:p>
            <a:r>
              <a:rPr lang="ru-RU" dirty="0"/>
              <a:t>Флаг </a:t>
            </a:r>
            <a:r>
              <a:rPr lang="en-US" dirty="0"/>
              <a:t>IF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70"/>
            <a:ext cx="10983216" cy="476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Обработчик прерывания является критичным участком кода, который производит обновление состояния внешнего устройства.</a:t>
            </a:r>
          </a:p>
          <a:p>
            <a:pPr marL="0" indent="0">
              <a:buNone/>
            </a:pPr>
            <a:r>
              <a:rPr lang="ru-RU" sz="2000" dirty="0"/>
              <a:t>Если в момент обработки прерывания возникнет другое прерывание, на обработку которого переключится ЦП</a:t>
            </a:r>
            <a:r>
              <a:rPr lang="en-US" sz="2000" dirty="0"/>
              <a:t>, </a:t>
            </a:r>
            <a:r>
              <a:rPr lang="ru-RU" sz="2000" dirty="0"/>
              <a:t>исходное устройство может оказаться в нестабильном состоянии. Как следствие, необходим способ отложить прием прерываний до завершения обработчика.</a:t>
            </a:r>
          </a:p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RFLAGS.IF </a:t>
            </a:r>
            <a:r>
              <a:rPr lang="en-US" sz="2000" dirty="0"/>
              <a:t>(</a:t>
            </a:r>
            <a:r>
              <a:rPr lang="ru-RU" sz="2000" dirty="0"/>
              <a:t>бит 10</a:t>
            </a:r>
            <a:r>
              <a:rPr lang="en-US" sz="2000" dirty="0"/>
              <a:t>)</a:t>
            </a:r>
            <a:r>
              <a:rPr lang="ru-RU" sz="2000" dirty="0"/>
              <a:t> отвечает за блокирование прерываний (0 – заблокированы, 1 - разблокированы).</a:t>
            </a:r>
          </a:p>
          <a:p>
            <a:pPr marL="0" indent="0">
              <a:buNone/>
            </a:pPr>
            <a:r>
              <a:rPr lang="ru-RU" sz="2000" dirty="0"/>
              <a:t>Если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RFLAGS.IF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ru-RU" sz="2000" dirty="0"/>
              <a:t>, то прием прерывания откладывается до снятия блокировки.</a:t>
            </a:r>
          </a:p>
          <a:p>
            <a:pPr marL="0" indent="0">
              <a:buNone/>
            </a:pPr>
            <a:r>
              <a:rPr lang="ru-RU" sz="2000" dirty="0"/>
              <a:t>Обычные программы не могут менять флаг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RFLAGS.IF</a:t>
            </a:r>
            <a:r>
              <a:rPr lang="ru-RU" sz="2000" dirty="0"/>
              <a:t>. , если это не разрешено ОС.</a:t>
            </a:r>
          </a:p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dirty="0"/>
              <a:t>IF </a:t>
            </a:r>
            <a:r>
              <a:rPr lang="ru-RU" sz="2000" dirty="0"/>
              <a:t>не влияет на прием т.н. немаскируемых прерываний (</a:t>
            </a:r>
            <a:r>
              <a:rPr lang="en-US" sz="2000" dirty="0"/>
              <a:t>NMI)</a:t>
            </a:r>
            <a:r>
              <a:rPr lang="ru-RU" sz="2000" dirty="0"/>
              <a:t>, которые сигнализируют о серьезных ошибках в аппаратном обеспечении.</a:t>
            </a:r>
          </a:p>
        </p:txBody>
      </p:sp>
    </p:spTree>
    <p:extLst>
      <p:ext uri="{BB962C8B-B14F-4D97-AF65-F5344CB8AC3E}">
        <p14:creationId xmlns:p14="http://schemas.microsoft.com/office/powerpoint/2010/main" val="148766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30542" cy="1325563"/>
          </a:xfrm>
        </p:spPr>
        <p:txBody>
          <a:bodyPr/>
          <a:lstStyle/>
          <a:p>
            <a:r>
              <a:rPr lang="ru-RU" dirty="0"/>
              <a:t>Обработка прерывания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9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51" y="1594139"/>
            <a:ext cx="6693858" cy="512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момент получения прерывания процессор: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сохраняет</a:t>
            </a:r>
            <a:r>
              <a:rPr lang="en-US" sz="2000" dirty="0"/>
              <a:t> </a:t>
            </a:r>
            <a:r>
              <a:rPr lang="ru-RU" sz="2000" dirty="0"/>
              <a:t>на стеке* текущие значения </a:t>
            </a:r>
            <a:r>
              <a:rPr lang="en-US" sz="2000" dirty="0"/>
              <a:t>FLAGS,CS,</a:t>
            </a:r>
            <a:r>
              <a:rPr lang="ru-RU" sz="2000" dirty="0"/>
              <a:t> </a:t>
            </a:r>
            <a:r>
              <a:rPr lang="en-US" sz="2000" dirty="0"/>
              <a:t>IP</a:t>
            </a:r>
            <a:r>
              <a:rPr lang="ru-RU" sz="2000" dirty="0"/>
              <a:t> </a:t>
            </a:r>
            <a:r>
              <a:rPr lang="en-US" sz="2000" dirty="0"/>
              <a:t>(</a:t>
            </a:r>
            <a:r>
              <a:rPr lang="ru-RU" sz="2000" dirty="0"/>
              <a:t>и код ошибки </a:t>
            </a:r>
            <a:r>
              <a:rPr lang="en-US" sz="2000" dirty="0"/>
              <a:t>- </a:t>
            </a:r>
            <a:r>
              <a:rPr lang="ru-RU" sz="2000" dirty="0"/>
              <a:t>для исключений)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автоматически устанавливает флаг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RFLAGS.IF=0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Прыгает на адрес </a:t>
            </a:r>
            <a:r>
              <a:rPr lang="en-US" sz="2000" dirty="0"/>
              <a:t>[IDTR+K*N]</a:t>
            </a:r>
            <a:r>
              <a:rPr lang="ru-RU" sz="2000" dirty="0"/>
              <a:t>, где </a:t>
            </a:r>
            <a:r>
              <a:rPr lang="en-US" sz="2000" dirty="0"/>
              <a:t>N – </a:t>
            </a:r>
            <a:r>
              <a:rPr lang="ru-RU" sz="2000" dirty="0"/>
              <a:t>номер прерывания</a:t>
            </a:r>
            <a:r>
              <a:rPr lang="en-US" sz="2000" dirty="0"/>
              <a:t>, K – </a:t>
            </a:r>
            <a:r>
              <a:rPr lang="ru-RU" sz="2000" dirty="0"/>
              <a:t>размер элемента таблицы (4 в реальном режиме, 8 – в защищенном, 16-в длинном).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Выполняет обработчик.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Возвращается обратно в программу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  <a:r>
              <a:rPr lang="en-US" sz="2000" dirty="0"/>
              <a:t>. </a:t>
            </a:r>
            <a:r>
              <a:rPr lang="ru-RU" sz="2000" dirty="0"/>
              <a:t>Сохраненные значения из шага 2 восстанавливаются автоматически. </a:t>
            </a:r>
            <a:endParaRPr lang="en-US" sz="2000" dirty="0"/>
          </a:p>
          <a:p>
            <a:pPr marL="0" indent="0">
              <a:buNone/>
            </a:pPr>
            <a:r>
              <a:rPr lang="en-US" sz="1600" i="1" dirty="0"/>
              <a:t>* </a:t>
            </a:r>
            <a:r>
              <a:rPr lang="ru-RU" sz="1600" i="1" dirty="0"/>
              <a:t>в длинном режиме для обработки прерываний используется отдельный стек (</a:t>
            </a:r>
            <a:r>
              <a:rPr lang="ru-RU" sz="1600" i="1" dirty="0" err="1"/>
              <a:t>см.далее</a:t>
            </a:r>
            <a:r>
              <a:rPr lang="ru-RU" sz="1600" i="1" dirty="0"/>
              <a:t>)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1A84FC9B-289F-4AC5-A2CD-FD196BE61091}"/>
              </a:ext>
            </a:extLst>
          </p:cNvPr>
          <p:cNvSpPr txBox="1">
            <a:spLocks/>
          </p:cNvSpPr>
          <p:nvPr/>
        </p:nvSpPr>
        <p:spPr>
          <a:xfrm>
            <a:off x="7585471" y="2968169"/>
            <a:ext cx="2033696" cy="186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E3A3D422-B782-4C6E-9786-02D58486E5D0}"/>
              </a:ext>
            </a:extLst>
          </p:cNvPr>
          <p:cNvCxnSpPr>
            <a:cxnSpLocks/>
            <a:stCxn id="22" idx="3"/>
            <a:endCxn id="44" idx="1"/>
          </p:cNvCxnSpPr>
          <p:nvPr/>
        </p:nvCxnSpPr>
        <p:spPr>
          <a:xfrm flipV="1">
            <a:off x="9619167" y="1497482"/>
            <a:ext cx="582633" cy="24032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2C4B72-382F-4A70-BE1E-D0F0367804BC}"/>
              </a:ext>
            </a:extLst>
          </p:cNvPr>
          <p:cNvSpPr txBox="1"/>
          <p:nvPr/>
        </p:nvSpPr>
        <p:spPr>
          <a:xfrm>
            <a:off x="10635448" y="3847976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Обработчик</a:t>
            </a:r>
            <a:endParaRPr lang="en-US" dirty="0"/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7E41D922-EF5C-4A5C-AFC0-2DEE430619F0}"/>
              </a:ext>
            </a:extLst>
          </p:cNvPr>
          <p:cNvSpPr txBox="1">
            <a:spLocks/>
          </p:cNvSpPr>
          <p:nvPr/>
        </p:nvSpPr>
        <p:spPr>
          <a:xfrm>
            <a:off x="10336952" y="4151339"/>
            <a:ext cx="2033696" cy="11684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IRET</a:t>
            </a:r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268A7435-3725-445B-9C8C-BFCF57B737E2}"/>
              </a:ext>
            </a:extLst>
          </p:cNvPr>
          <p:cNvCxnSpPr>
            <a:cxnSpLocks/>
            <a:stCxn id="44" idx="3"/>
            <a:endCxn id="30" idx="0"/>
          </p:cNvCxnSpPr>
          <p:nvPr/>
        </p:nvCxnSpPr>
        <p:spPr>
          <a:xfrm flipH="1">
            <a:off x="11319257" y="1497482"/>
            <a:ext cx="34543" cy="2350494"/>
          </a:xfrm>
          <a:prstGeom prst="bentConnector4">
            <a:avLst>
              <a:gd name="adj1" fmla="val -661784"/>
              <a:gd name="adj2" fmla="val 529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0D8D15E2-ED6B-4DA4-8F17-D46E0E09129E}"/>
              </a:ext>
            </a:extLst>
          </p:cNvPr>
          <p:cNvCxnSpPr>
            <a:cxnSpLocks/>
          </p:cNvCxnSpPr>
          <p:nvPr/>
        </p:nvCxnSpPr>
        <p:spPr>
          <a:xfrm rot="5400000" flipH="1">
            <a:off x="9872718" y="3713200"/>
            <a:ext cx="1158445" cy="1734633"/>
          </a:xfrm>
          <a:prstGeom prst="bentConnector4">
            <a:avLst>
              <a:gd name="adj1" fmla="val -19733"/>
              <a:gd name="adj2" fmla="val 793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359EC88-DA94-4B7D-9360-1192E2C48D83}"/>
              </a:ext>
            </a:extLst>
          </p:cNvPr>
          <p:cNvSpPr txBox="1"/>
          <p:nvPr/>
        </p:nvSpPr>
        <p:spPr>
          <a:xfrm>
            <a:off x="7993931" y="2671249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3A2950A-A60E-40BF-A89C-5C5E2DB6B433}"/>
              </a:ext>
            </a:extLst>
          </p:cNvPr>
          <p:cNvSpPr/>
          <p:nvPr/>
        </p:nvSpPr>
        <p:spPr>
          <a:xfrm>
            <a:off x="10202549" y="163525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836130DA-8523-45E3-9EF4-874552B1F3E1}"/>
              </a:ext>
            </a:extLst>
          </p:cNvPr>
          <p:cNvSpPr/>
          <p:nvPr/>
        </p:nvSpPr>
        <p:spPr>
          <a:xfrm>
            <a:off x="10201800" y="135864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3</a:t>
            </a:r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5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59CBA90-C3DB-48AD-90A2-8528FBF07046}"/>
              </a:ext>
            </a:extLst>
          </p:cNvPr>
          <p:cNvSpPr/>
          <p:nvPr/>
        </p:nvSpPr>
        <p:spPr>
          <a:xfrm>
            <a:off x="10201800" y="107735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25013B-496E-46A1-8581-EFE75B823905}"/>
              </a:ext>
            </a:extLst>
          </p:cNvPr>
          <p:cNvSpPr txBox="1"/>
          <p:nvPr/>
        </p:nvSpPr>
        <p:spPr>
          <a:xfrm>
            <a:off x="10523151" y="775581"/>
            <a:ext cx="4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IDT</a:t>
            </a:r>
            <a:endParaRPr lang="ru-RU" dirty="0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535D2DFA-49BB-4CAF-BFA3-368D36905162}"/>
              </a:ext>
            </a:extLst>
          </p:cNvPr>
          <p:cNvSpPr/>
          <p:nvPr/>
        </p:nvSpPr>
        <p:spPr>
          <a:xfrm>
            <a:off x="7381401" y="3582917"/>
            <a:ext cx="406642" cy="265059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198A98-F7D6-4E68-8712-51286B085263}"/>
              </a:ext>
            </a:extLst>
          </p:cNvPr>
          <p:cNvSpPr txBox="1"/>
          <p:nvPr/>
        </p:nvSpPr>
        <p:spPr>
          <a:xfrm>
            <a:off x="7124700" y="1739315"/>
            <a:ext cx="297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PUSH FLAGS, CS, IP</a:t>
            </a:r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“JMP IDTR[35]”</a:t>
            </a:r>
            <a:endParaRPr lang="en-US" sz="1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B53C32-61EA-4386-9B1E-4AC6EB29AC28}"/>
              </a:ext>
            </a:extLst>
          </p:cNvPr>
          <p:cNvSpPr txBox="1"/>
          <p:nvPr/>
        </p:nvSpPr>
        <p:spPr>
          <a:xfrm>
            <a:off x="8990838" y="793103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IDTR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C8C1CF64-8B1D-4546-89E2-857CD7735669}"/>
              </a:ext>
            </a:extLst>
          </p:cNvPr>
          <p:cNvCxnSpPr>
            <a:cxnSpLocks/>
          </p:cNvCxnSpPr>
          <p:nvPr/>
        </p:nvCxnSpPr>
        <p:spPr>
          <a:xfrm>
            <a:off x="9137166" y="1076888"/>
            <a:ext cx="10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66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11682</TotalTime>
  <Words>5192</Words>
  <Application>Microsoft Office PowerPoint</Application>
  <PresentationFormat>Широкоэкранный</PresentationFormat>
  <Paragraphs>789</Paragraphs>
  <Slides>52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Courier New</vt:lpstr>
      <vt:lpstr>Тема Office</vt:lpstr>
      <vt:lpstr>Низкоуровневое программирование</vt:lpstr>
      <vt:lpstr>Внешние устройства</vt:lpstr>
      <vt:lpstr>Порты ввода-вывода</vt:lpstr>
      <vt:lpstr>Отображение в память</vt:lpstr>
      <vt:lpstr>Прерывания</vt:lpstr>
      <vt:lpstr>Прерывания от внешних устройств</vt:lpstr>
      <vt:lpstr>Регистр IDTR</vt:lpstr>
      <vt:lpstr>Флаг IF. </vt:lpstr>
      <vt:lpstr>Обработка прерывания</vt:lpstr>
      <vt:lpstr>Программные прерывания</vt:lpstr>
      <vt:lpstr>Аппаратные исключения</vt:lpstr>
      <vt:lpstr>Некоторые аппаратные исключения</vt:lpstr>
      <vt:lpstr>Режимы работы</vt:lpstr>
      <vt:lpstr>Управляющие регистры </vt:lpstr>
      <vt:lpstr>Реальный режим</vt:lpstr>
      <vt:lpstr>Адресация в реальном режиме</vt:lpstr>
      <vt:lpstr>Адресация в реальном режиме</vt:lpstr>
      <vt:lpstr>Адресация в реальном режиме</vt:lpstr>
      <vt:lpstr>Защищенный режим</vt:lpstr>
      <vt:lpstr>Кольца защиты</vt:lpstr>
      <vt:lpstr>Сегментная адресация (х86-32)</vt:lpstr>
      <vt:lpstr>Дескриптор сегмента (х86-32)</vt:lpstr>
      <vt:lpstr>Таблицы дескрипторов(х86-32)</vt:lpstr>
      <vt:lpstr>Селектор сегмента(х86-32)</vt:lpstr>
      <vt:lpstr>Установка сегментных регистров(х86-32)</vt:lpstr>
      <vt:lpstr>Проверка уровня привилегий(х86-32)</vt:lpstr>
      <vt:lpstr>Сегментная адресация(х86-32)</vt:lpstr>
      <vt:lpstr>Переход между кольцами</vt:lpstr>
      <vt:lpstr>Переход через прерывание</vt:lpstr>
      <vt:lpstr>Переход специальной инструкцией</vt:lpstr>
      <vt:lpstr>Task State Segment</vt:lpstr>
      <vt:lpstr>Task State Segment</vt:lpstr>
      <vt:lpstr>Task State Segment</vt:lpstr>
      <vt:lpstr>Виртуальная память</vt:lpstr>
      <vt:lpstr>Страничная адресация</vt:lpstr>
      <vt:lpstr>Таблица страниц</vt:lpstr>
      <vt:lpstr>Файл подкачки</vt:lpstr>
      <vt:lpstr>Страничная адресация и сегменты</vt:lpstr>
      <vt:lpstr>Выделение памяти и страничная адресация</vt:lpstr>
      <vt:lpstr>Длинный режим </vt:lpstr>
      <vt:lpstr>Сегментная адресация в х86-64</vt:lpstr>
      <vt:lpstr>Task State Segment в длинном режиме</vt:lpstr>
      <vt:lpstr>4 уровня трансляции в х64</vt:lpstr>
      <vt:lpstr>Структура записи в таблице страниц(x86-64)</vt:lpstr>
      <vt:lpstr>Структура записи в таблице страниц(x86-64)</vt:lpstr>
      <vt:lpstr>Структура записи в таблице страниц(x86-64)</vt:lpstr>
      <vt:lpstr>Translation Lookaside Buffer</vt:lpstr>
      <vt:lpstr>Режим совместимости</vt:lpstr>
      <vt:lpstr>Ввод/вывод в защищенном и длинном режимах</vt:lpstr>
      <vt:lpstr>BIOS и UEFI</vt:lpstr>
      <vt:lpstr>Начало загрузки</vt:lpstr>
      <vt:lpstr>Загрузка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249</cp:revision>
  <dcterms:created xsi:type="dcterms:W3CDTF">2021-02-27T16:04:41Z</dcterms:created>
  <dcterms:modified xsi:type="dcterms:W3CDTF">2024-11-26T18:05:29Z</dcterms:modified>
</cp:coreProperties>
</file>