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362" r:id="rId3"/>
    <p:sldId id="345" r:id="rId4"/>
    <p:sldId id="346" r:id="rId5"/>
    <p:sldId id="354" r:id="rId6"/>
    <p:sldId id="349" r:id="rId7"/>
    <p:sldId id="358" r:id="rId8"/>
    <p:sldId id="357" r:id="rId9"/>
    <p:sldId id="352" r:id="rId10"/>
    <p:sldId id="351" r:id="rId11"/>
    <p:sldId id="356" r:id="rId12"/>
    <p:sldId id="350" r:id="rId13"/>
    <p:sldId id="359" r:id="rId14"/>
    <p:sldId id="361" r:id="rId15"/>
    <p:sldId id="360" r:id="rId16"/>
    <p:sldId id="364" r:id="rId17"/>
    <p:sldId id="3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C18FC5-6E96-4EA4-9393-4624A15A57BA}">
          <p14:sldIdLst>
            <p14:sldId id="256"/>
            <p14:sldId id="362"/>
            <p14:sldId id="345"/>
            <p14:sldId id="346"/>
            <p14:sldId id="354"/>
            <p14:sldId id="349"/>
            <p14:sldId id="358"/>
            <p14:sldId id="357"/>
            <p14:sldId id="352"/>
            <p14:sldId id="351"/>
            <p14:sldId id="356"/>
            <p14:sldId id="350"/>
            <p14:sldId id="359"/>
            <p14:sldId id="361"/>
            <p14:sldId id="360"/>
            <p14:sldId id="364"/>
            <p14:sldId id="3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" initials="A" lastIdx="1" clrIdx="0">
    <p:extLst>
      <p:ext uri="{19B8F6BF-5375-455C-9EA6-DF929625EA0E}">
        <p15:presenceInfo xmlns:p15="http://schemas.microsoft.com/office/powerpoint/2012/main" userId="Alex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87B6E1"/>
    <a:srgbClr val="FBE5D6"/>
    <a:srgbClr val="0000FF"/>
    <a:srgbClr val="FF8B8B"/>
    <a:srgbClr val="0094C8"/>
    <a:srgbClr val="53D2FF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877"/>
    </p:cViewPr>
  </p:sorterViewPr>
  <p:notesViewPr>
    <p:cSldViewPr snapToGrid="0">
      <p:cViewPr varScale="1">
        <p:scale>
          <a:sx n="70" d="100"/>
          <a:sy n="70" d="100"/>
        </p:scale>
        <p:origin x="350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Введение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MdcEo3cjf" TargetMode="External"/><Relationship Id="rId2" Type="http://schemas.openxmlformats.org/officeDocument/2006/relationships/hyperlink" Target="https://godbolt.org/z/TeWcPdbsj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dbolt.org/z/rfEcaq5h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z9bKshr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dbolt.org/z/erx1vnj6d" TargetMode="External"/><Relationship Id="rId4" Type="http://schemas.openxmlformats.org/officeDocument/2006/relationships/hyperlink" Target="http://www.elbrus.ru/elbrus_arch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rf5WWTaG8" TargetMode="External"/><Relationship Id="rId2" Type="http://schemas.openxmlformats.org/officeDocument/2006/relationships/hyperlink" Target="https://godbolt.org/z/8cz34Pne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</a:t>
            </a:r>
            <a:r>
              <a:rPr lang="en-US" dirty="0"/>
              <a:t>9</a:t>
            </a:r>
          </a:p>
          <a:p>
            <a:r>
              <a:rPr lang="en-US" dirty="0"/>
              <a:t>CISC</a:t>
            </a:r>
            <a:r>
              <a:rPr lang="ru-RU" dirty="0"/>
              <a:t> и</a:t>
            </a:r>
            <a:r>
              <a:rPr lang="en-US" dirty="0"/>
              <a:t> RISC </a:t>
            </a:r>
            <a:endParaRPr lang="ru-RU" dirty="0"/>
          </a:p>
          <a:p>
            <a:r>
              <a:rPr lang="ru-RU" dirty="0"/>
              <a:t>Обзор архитектуры </a:t>
            </a:r>
            <a:r>
              <a:rPr lang="en-US" dirty="0"/>
              <a:t>ARM</a:t>
            </a:r>
            <a:endParaRPr lang="ru-RU" dirty="0"/>
          </a:p>
          <a:p>
            <a:r>
              <a:rPr lang="en-US" dirty="0"/>
              <a:t>VLIW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привилегий в </a:t>
            </a:r>
            <a:r>
              <a:rPr lang="en-US" dirty="0"/>
              <a:t>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4799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Архитектура </a:t>
            </a:r>
            <a:r>
              <a:rPr lang="en-US" sz="2000" dirty="0"/>
              <a:t>ARM</a:t>
            </a:r>
            <a:r>
              <a:rPr lang="ru-RU" sz="2000" dirty="0"/>
              <a:t> определяет 2 уровня привилегий</a:t>
            </a:r>
            <a:r>
              <a:rPr lang="en-US" sz="2000" dirty="0"/>
              <a:t>*</a:t>
            </a:r>
            <a:r>
              <a:rPr lang="ru-RU" sz="2000" dirty="0"/>
              <a:t> </a:t>
            </a:r>
            <a:r>
              <a:rPr lang="en-US" sz="2000" dirty="0"/>
              <a:t>PL0-1 </a:t>
            </a:r>
            <a:r>
              <a:rPr lang="ru-RU" sz="2000" dirty="0"/>
              <a:t> (соответствуют кольцу 3 и кольцу 0) и 7 режимов работы - </a:t>
            </a:r>
            <a:r>
              <a:rPr lang="en-US" sz="2000" dirty="0"/>
              <a:t>User, System, Supervisor, IRQ, Fast IRQ, </a:t>
            </a:r>
            <a:r>
              <a:rPr lang="en-US" sz="2000" dirty="0" err="1"/>
              <a:t>Undef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Abort. </a:t>
            </a:r>
            <a:r>
              <a:rPr lang="ru-RU" sz="2000" dirty="0"/>
              <a:t>В режиме </a:t>
            </a:r>
            <a:r>
              <a:rPr lang="en-US" sz="2000" dirty="0"/>
              <a:t>User </a:t>
            </a:r>
            <a:r>
              <a:rPr lang="ru-RU" sz="2000" dirty="0"/>
              <a:t>применяется </a:t>
            </a:r>
            <a:r>
              <a:rPr lang="en-US" sz="2000" dirty="0"/>
              <a:t>PL0, </a:t>
            </a:r>
            <a:r>
              <a:rPr lang="ru-RU" sz="2000" dirty="0"/>
              <a:t>в остальных режимах  </a:t>
            </a:r>
            <a:r>
              <a:rPr lang="en-US" sz="2000" dirty="0"/>
              <a:t>- PL1.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Режимы </a:t>
            </a:r>
            <a:r>
              <a:rPr lang="en-US" sz="2000" dirty="0"/>
              <a:t>User </a:t>
            </a:r>
            <a:r>
              <a:rPr lang="ru-RU" sz="2000" dirty="0"/>
              <a:t>и </a:t>
            </a:r>
            <a:r>
              <a:rPr lang="en-US" sz="2000" dirty="0"/>
              <a:t>System </a:t>
            </a:r>
            <a:r>
              <a:rPr lang="ru-RU" sz="2000" dirty="0"/>
              <a:t>имеют полностью общий набор регистров. Остальные режимы имеют собственные регистры </a:t>
            </a:r>
            <a:r>
              <a:rPr lang="en-US" sz="2000" dirty="0"/>
              <a:t>SP, LR </a:t>
            </a:r>
            <a:r>
              <a:rPr lang="ru-RU" sz="2000" dirty="0"/>
              <a:t>и </a:t>
            </a:r>
            <a:r>
              <a:rPr lang="en-US" sz="2000" dirty="0"/>
              <a:t>SPSR</a:t>
            </a:r>
            <a:r>
              <a:rPr lang="ru-RU" sz="2000" dirty="0"/>
              <a:t> (как следствие – у каждого режима свой стек). </a:t>
            </a:r>
          </a:p>
          <a:p>
            <a:pPr marL="0" indent="0">
              <a:buNone/>
            </a:pPr>
            <a:r>
              <a:rPr lang="ru-RU" sz="2000" dirty="0"/>
              <a:t>При переключении между режимами содержимое регистра </a:t>
            </a:r>
            <a:r>
              <a:rPr lang="en-US" sz="2000" dirty="0"/>
              <a:t>PSR </a:t>
            </a:r>
            <a:r>
              <a:rPr lang="ru-RU" sz="2000" dirty="0"/>
              <a:t>копируется в специальный регистр </a:t>
            </a:r>
            <a:r>
              <a:rPr lang="en-US" sz="2000" dirty="0"/>
              <a:t>SPSR (saved PSR), </a:t>
            </a:r>
            <a:r>
              <a:rPr lang="ru-RU" sz="2000" dirty="0"/>
              <a:t>а точка возврата – в регистр </a:t>
            </a:r>
            <a:r>
              <a:rPr lang="en-US" sz="2000" dirty="0"/>
              <a:t>LR</a:t>
            </a:r>
            <a:r>
              <a:rPr lang="ru-RU" sz="2000" dirty="0"/>
              <a:t> целевого режима</a:t>
            </a:r>
            <a:r>
              <a:rPr lang="en-US" sz="2000" dirty="0"/>
              <a:t>.</a:t>
            </a:r>
            <a:r>
              <a:rPr lang="ru-RU" sz="2000" dirty="0"/>
              <a:t> При обратном переключении состояние </a:t>
            </a:r>
            <a:r>
              <a:rPr lang="en-US" sz="2000" dirty="0"/>
              <a:t>PSR </a:t>
            </a:r>
            <a:r>
              <a:rPr lang="ru-RU" sz="2000" dirty="0"/>
              <a:t>и </a:t>
            </a:r>
            <a:r>
              <a:rPr lang="en-US" sz="2000" dirty="0"/>
              <a:t>LR </a:t>
            </a:r>
            <a:r>
              <a:rPr lang="ru-RU" sz="2000" dirty="0"/>
              <a:t>восстанавливается.</a:t>
            </a:r>
          </a:p>
          <a:p>
            <a:pPr marL="0" indent="0">
              <a:buNone/>
            </a:pPr>
            <a:r>
              <a:rPr lang="ru-RU" sz="2000" dirty="0"/>
              <a:t>Переход в режимы </a:t>
            </a:r>
            <a:r>
              <a:rPr lang="en-US" sz="2000" dirty="0"/>
              <a:t>IRQ </a:t>
            </a:r>
            <a:r>
              <a:rPr lang="ru-RU" sz="2000" dirty="0"/>
              <a:t>и </a:t>
            </a:r>
            <a:r>
              <a:rPr lang="en-US" sz="2000" dirty="0"/>
              <a:t>Fast IRQ </a:t>
            </a:r>
            <a:r>
              <a:rPr lang="ru-RU" sz="2000" dirty="0"/>
              <a:t>происходит автоматически при прерывании (в режиме </a:t>
            </a:r>
            <a:r>
              <a:rPr lang="en-US" sz="2000" dirty="0"/>
              <a:t>Fast IRQ </a:t>
            </a:r>
            <a:r>
              <a:rPr lang="ru-RU" sz="2000" dirty="0"/>
              <a:t>обрабатываются приоритетные прерывания).</a:t>
            </a:r>
          </a:p>
          <a:p>
            <a:pPr marL="0" indent="0">
              <a:buNone/>
            </a:pPr>
            <a:r>
              <a:rPr lang="ru-RU" sz="2000" dirty="0"/>
              <a:t>Системные вызовы</a:t>
            </a:r>
            <a:r>
              <a:rPr lang="en-US" sz="2000" dirty="0"/>
              <a:t> </a:t>
            </a:r>
            <a:r>
              <a:rPr lang="ru-RU" sz="2000" dirty="0"/>
              <a:t>(инструкция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SWC</a:t>
            </a:r>
            <a:r>
              <a:rPr lang="ru-RU" sz="2000" dirty="0"/>
              <a:t>) обрабатываются в режиме </a:t>
            </a:r>
            <a:r>
              <a:rPr lang="en-US" sz="2000" dirty="0"/>
              <a:t>Supervisor.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600" dirty="0"/>
              <a:t>* </a:t>
            </a:r>
            <a:r>
              <a:rPr lang="ru-RU" sz="1600" dirty="0"/>
              <a:t>при поддержке аппаратной виртуализации – </a:t>
            </a:r>
            <a:r>
              <a:rPr lang="en-US" sz="1600" dirty="0"/>
              <a:t>+1 </a:t>
            </a:r>
            <a:r>
              <a:rPr lang="ru-RU" sz="1600" dirty="0"/>
              <a:t>уровень привилегий </a:t>
            </a:r>
            <a:r>
              <a:rPr lang="en-US" sz="1600" dirty="0"/>
              <a:t>PL2</a:t>
            </a:r>
            <a:r>
              <a:rPr lang="ru-RU" sz="1600" dirty="0"/>
              <a:t> и режим работы </a:t>
            </a:r>
            <a:r>
              <a:rPr lang="en-US" sz="1600" dirty="0" err="1"/>
              <a:t>Hyp</a:t>
            </a:r>
            <a:r>
              <a:rPr lang="en-US" sz="1600" dirty="0"/>
              <a:t>.</a:t>
            </a:r>
            <a:endParaRPr lang="ru-RU" sz="16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1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в </a:t>
            </a:r>
            <a:r>
              <a:rPr lang="en-US" dirty="0"/>
              <a:t>Aarch64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611" y="1451567"/>
            <a:ext cx="7505186" cy="5406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X0-29</a:t>
            </a:r>
            <a:r>
              <a:rPr lang="en-US" sz="2000" dirty="0"/>
              <a:t> - </a:t>
            </a:r>
            <a:r>
              <a:rPr lang="ru-RU" sz="2000" dirty="0"/>
              <a:t>регистры общего назначения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X30/LR </a:t>
            </a:r>
            <a:r>
              <a:rPr lang="en-US" sz="2000" dirty="0"/>
              <a:t>– Link Register, </a:t>
            </a:r>
            <a:r>
              <a:rPr lang="ru-RU" sz="2000" dirty="0"/>
              <a:t>хранит адрес возврата из текущей процедуры. 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X31/ZR </a:t>
            </a:r>
            <a:r>
              <a:rPr lang="en-US" sz="2000" dirty="0"/>
              <a:t>- Zero Register, </a:t>
            </a:r>
            <a:r>
              <a:rPr lang="ru-RU" sz="2000" dirty="0"/>
              <a:t>чтение всегда дает 0, запись не изменяет значение</a:t>
            </a:r>
          </a:p>
          <a:p>
            <a:pPr marL="0" indent="0">
              <a:buNone/>
            </a:pPr>
            <a:r>
              <a:rPr lang="en-US" sz="2000" b="1" dirty="0"/>
              <a:t>SP </a:t>
            </a:r>
            <a:r>
              <a:rPr lang="ru-RU" sz="2000" dirty="0"/>
              <a:t>– указатель вершины стека (аналог </a:t>
            </a:r>
            <a:r>
              <a:rPr lang="en-US" sz="2000" dirty="0"/>
              <a:t>RSP</a:t>
            </a:r>
            <a:r>
              <a:rPr lang="ru-RU" sz="2000" dirty="0"/>
              <a:t>)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b="1" dirty="0"/>
              <a:t>PC</a:t>
            </a:r>
            <a:r>
              <a:rPr lang="en-US" sz="2000" dirty="0"/>
              <a:t>– </a:t>
            </a:r>
            <a:r>
              <a:rPr lang="ru-RU" sz="2000" dirty="0"/>
              <a:t>программный счетчик</a:t>
            </a:r>
            <a:r>
              <a:rPr lang="en-US" sz="2000" dirty="0"/>
              <a:t> (</a:t>
            </a:r>
            <a:r>
              <a:rPr lang="ru-RU" sz="2000" dirty="0"/>
              <a:t>аналог </a:t>
            </a:r>
            <a:r>
              <a:rPr lang="en-US" sz="2000" dirty="0"/>
              <a:t>RIP), </a:t>
            </a:r>
            <a:r>
              <a:rPr lang="ru-RU" sz="2000" dirty="0"/>
              <a:t>хранит адрес </a:t>
            </a:r>
            <a:r>
              <a:rPr lang="ru-RU" sz="2000" i="1" dirty="0"/>
              <a:t>текущей инструкции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PSTATE</a:t>
            </a:r>
            <a:r>
              <a:rPr lang="en-US" sz="2000" dirty="0"/>
              <a:t> –</a:t>
            </a:r>
            <a:r>
              <a:rPr lang="ru-RU" sz="2000" dirty="0"/>
              <a:t>аналог </a:t>
            </a:r>
            <a:r>
              <a:rPr lang="en-US" sz="2000" dirty="0"/>
              <a:t>RFLAGS. </a:t>
            </a:r>
          </a:p>
          <a:p>
            <a:pPr marL="0" indent="0">
              <a:buNone/>
            </a:pPr>
            <a:r>
              <a:rPr lang="en-US" sz="2000" b="1" dirty="0"/>
              <a:t>V0-31</a:t>
            </a:r>
            <a:r>
              <a:rPr lang="en-US" sz="2000" dirty="0"/>
              <a:t> </a:t>
            </a:r>
            <a:r>
              <a:rPr lang="ru-RU" sz="2000" dirty="0"/>
              <a:t>– векторные регистры (аналог </a:t>
            </a:r>
            <a:r>
              <a:rPr lang="en-US" sz="2000" dirty="0"/>
              <a:t>XMM).</a:t>
            </a:r>
          </a:p>
          <a:p>
            <a:pPr marL="0" indent="0">
              <a:buNone/>
            </a:pPr>
            <a:r>
              <a:rPr lang="en-US" sz="2000" b="1" dirty="0"/>
              <a:t>FPCR</a:t>
            </a:r>
            <a:r>
              <a:rPr lang="ru-RU" sz="2000" dirty="0"/>
              <a:t> – управляющий регистр  </a:t>
            </a:r>
            <a:r>
              <a:rPr lang="en-US" sz="2000" dirty="0"/>
              <a:t>FPU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FPSR</a:t>
            </a:r>
            <a:r>
              <a:rPr lang="en-US" sz="2000" dirty="0"/>
              <a:t> – </a:t>
            </a:r>
            <a:r>
              <a:rPr lang="ru-RU" sz="2000" dirty="0"/>
              <a:t>регистр состояния </a:t>
            </a:r>
            <a:r>
              <a:rPr lang="en-US" sz="2000" dirty="0"/>
              <a:t>FPU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DA693D-1296-D017-40CC-948E77A5B90A}"/>
              </a:ext>
            </a:extLst>
          </p:cNvPr>
          <p:cNvSpPr/>
          <p:nvPr/>
        </p:nvSpPr>
        <p:spPr>
          <a:xfrm>
            <a:off x="8382828" y="1508125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D414637-272D-6850-42D6-F58DDEF717D9}"/>
              </a:ext>
            </a:extLst>
          </p:cNvPr>
          <p:cNvSpPr/>
          <p:nvPr/>
        </p:nvSpPr>
        <p:spPr>
          <a:xfrm>
            <a:off x="9909783" y="1505900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4B1EEC-40D9-82E0-6A5C-8AAD6DA50396}"/>
              </a:ext>
            </a:extLst>
          </p:cNvPr>
          <p:cNvSpPr/>
          <p:nvPr/>
        </p:nvSpPr>
        <p:spPr>
          <a:xfrm>
            <a:off x="8382828" y="205535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ru-RU" dirty="0"/>
              <a:t>28</a:t>
            </a:r>
            <a:endParaRPr lang="en-US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0C4C77-A3F4-92C3-FDC6-FCA573C4C31F}"/>
              </a:ext>
            </a:extLst>
          </p:cNvPr>
          <p:cNvSpPr/>
          <p:nvPr/>
        </p:nvSpPr>
        <p:spPr>
          <a:xfrm>
            <a:off x="9909783" y="205535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r>
              <a:rPr lang="ru-RU" dirty="0"/>
              <a:t>29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F32AF-CF40-59DD-05C4-99DDE93A18F6}"/>
              </a:ext>
            </a:extLst>
          </p:cNvPr>
          <p:cNvSpPr txBox="1"/>
          <p:nvPr/>
        </p:nvSpPr>
        <p:spPr>
          <a:xfrm>
            <a:off x="9708243" y="16884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C8C06F-91F8-DE9F-23D8-4AAB2A715834}"/>
              </a:ext>
            </a:extLst>
          </p:cNvPr>
          <p:cNvSpPr/>
          <p:nvPr/>
        </p:nvSpPr>
        <p:spPr>
          <a:xfrm>
            <a:off x="8382828" y="3697418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PSTATE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49D8A7-D399-3831-CA51-8F758BBF4156}"/>
              </a:ext>
            </a:extLst>
          </p:cNvPr>
          <p:cNvSpPr/>
          <p:nvPr/>
        </p:nvSpPr>
        <p:spPr>
          <a:xfrm>
            <a:off x="8382828" y="3180865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E7D6C86-01E8-74B7-6E95-6C4FAEA26A0A}"/>
              </a:ext>
            </a:extLst>
          </p:cNvPr>
          <p:cNvSpPr/>
          <p:nvPr/>
        </p:nvSpPr>
        <p:spPr>
          <a:xfrm>
            <a:off x="8382828" y="4298656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67B1A92-F81B-AF66-A8C8-64384E4477A3}"/>
              </a:ext>
            </a:extLst>
          </p:cNvPr>
          <p:cNvSpPr/>
          <p:nvPr/>
        </p:nvSpPr>
        <p:spPr>
          <a:xfrm>
            <a:off x="9909783" y="4295276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B427EF0-966F-87D3-DDE7-74EBDB94904E}"/>
              </a:ext>
            </a:extLst>
          </p:cNvPr>
          <p:cNvSpPr/>
          <p:nvPr/>
        </p:nvSpPr>
        <p:spPr>
          <a:xfrm>
            <a:off x="8369209" y="4892897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V30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79FF937-6D6D-3255-C7A6-593AFE190790}"/>
              </a:ext>
            </a:extLst>
          </p:cNvPr>
          <p:cNvSpPr/>
          <p:nvPr/>
        </p:nvSpPr>
        <p:spPr>
          <a:xfrm>
            <a:off x="9913800" y="489289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V31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6AE43BE-4121-F0AC-8013-8FC910DFF300}"/>
              </a:ext>
            </a:extLst>
          </p:cNvPr>
          <p:cNvSpPr/>
          <p:nvPr/>
        </p:nvSpPr>
        <p:spPr>
          <a:xfrm>
            <a:off x="8369209" y="5470296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2E42E-3DAD-84DD-DB2C-124818FF9DDF}"/>
              </a:ext>
            </a:extLst>
          </p:cNvPr>
          <p:cNvSpPr txBox="1"/>
          <p:nvPr/>
        </p:nvSpPr>
        <p:spPr>
          <a:xfrm>
            <a:off x="9708243" y="45193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97A2CFD-5E3A-9F89-0F16-561712BDF5ED}"/>
              </a:ext>
            </a:extLst>
          </p:cNvPr>
          <p:cNvSpPr/>
          <p:nvPr/>
        </p:nvSpPr>
        <p:spPr>
          <a:xfrm>
            <a:off x="9909783" y="5468520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FPCR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7B40F5F-03B7-2D9C-F7DB-5D28A59CC7A7}"/>
              </a:ext>
            </a:extLst>
          </p:cNvPr>
          <p:cNvSpPr/>
          <p:nvPr/>
        </p:nvSpPr>
        <p:spPr>
          <a:xfrm>
            <a:off x="8382828" y="2649123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R30 (LR)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14C6C64-B791-3CF8-6552-1658DF264D8C}"/>
              </a:ext>
            </a:extLst>
          </p:cNvPr>
          <p:cNvSpPr/>
          <p:nvPr/>
        </p:nvSpPr>
        <p:spPr>
          <a:xfrm>
            <a:off x="9909783" y="3177485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9155EAB-73AE-93E4-D4AB-9D951428784B}"/>
              </a:ext>
            </a:extLst>
          </p:cNvPr>
          <p:cNvSpPr/>
          <p:nvPr/>
        </p:nvSpPr>
        <p:spPr>
          <a:xfrm>
            <a:off x="9909783" y="264846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X31 (XZR)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FCB9F0D-5892-1923-C1FE-1B4FE9166F82}"/>
              </a:ext>
            </a:extLst>
          </p:cNvPr>
          <p:cNvSpPr/>
          <p:nvPr/>
        </p:nvSpPr>
        <p:spPr>
          <a:xfrm>
            <a:off x="9104528" y="1119914"/>
            <a:ext cx="718299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W0</a:t>
            </a:r>
          </a:p>
        </p:txBody>
      </p:sp>
    </p:spTree>
    <p:extLst>
      <p:ext uri="{BB962C8B-B14F-4D97-AF65-F5344CB8AC3E}">
        <p14:creationId xmlns:p14="http://schemas.microsoft.com/office/powerpoint/2010/main" val="4153943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</a:t>
            </a:r>
            <a:r>
              <a:rPr lang="en-US" dirty="0"/>
              <a:t>Aarch64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072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000" dirty="0"/>
              <a:t>Длина регистров – 64 бита. Весь регистр обозначается </a:t>
            </a:r>
            <a:r>
              <a:rPr lang="en-US" sz="2000" dirty="0" err="1"/>
              <a:t>Xn</a:t>
            </a:r>
            <a:r>
              <a:rPr lang="en-US" sz="2000" dirty="0"/>
              <a:t>, </a:t>
            </a:r>
            <a:r>
              <a:rPr lang="ru-RU" sz="2000" dirty="0"/>
              <a:t>младшая половина – </a:t>
            </a:r>
            <a:r>
              <a:rPr lang="en-US" sz="2000" dirty="0" err="1"/>
              <a:t>Wn</a:t>
            </a:r>
            <a:r>
              <a:rPr lang="en-US" sz="2000" dirty="0"/>
              <a:t> (</a:t>
            </a:r>
            <a:r>
              <a:rPr lang="ru-RU" sz="2000" dirty="0"/>
              <a:t>по аналогии с </a:t>
            </a:r>
            <a:r>
              <a:rPr lang="en-US" sz="2000" dirty="0"/>
              <a:t>RAX-EAX).</a:t>
            </a:r>
          </a:p>
          <a:p>
            <a:pPr marL="457200" indent="-457200">
              <a:buAutoNum type="arabicPeriod"/>
            </a:pPr>
            <a:r>
              <a:rPr lang="ru-RU" sz="2000" dirty="0"/>
              <a:t>Операции – либо 64-битные, либо 32-битные – в зависимости от регистра.</a:t>
            </a:r>
          </a:p>
          <a:p>
            <a:pPr marL="457200" indent="-457200">
              <a:buAutoNum type="arabicPeriod"/>
            </a:pPr>
            <a:r>
              <a:rPr lang="ru-RU" sz="2000" dirty="0"/>
              <a:t>Большинство инструкций с предикацией убраны.</a:t>
            </a:r>
          </a:p>
          <a:p>
            <a:pPr marL="457200" indent="-457200">
              <a:buAutoNum type="arabicPeriod"/>
            </a:pPr>
            <a:r>
              <a:rPr lang="ru-RU" sz="2000" dirty="0"/>
              <a:t>Отсутствие прямого доступа к регистру </a:t>
            </a:r>
            <a:r>
              <a:rPr lang="en-US" sz="2000" dirty="0"/>
              <a:t>PC.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Отдельный </a:t>
            </a:r>
            <a:r>
              <a:rPr lang="en-US" sz="2000" dirty="0"/>
              <a:t>Zero Register XZR(WZR). </a:t>
            </a:r>
            <a:r>
              <a:rPr lang="ru-RU" sz="2000" dirty="0"/>
              <a:t>Всегда содержит 0. </a:t>
            </a:r>
            <a:r>
              <a:rPr lang="en-US" sz="2000" dirty="0"/>
              <a:t>ZR </a:t>
            </a:r>
            <a:r>
              <a:rPr lang="ru-RU" sz="2000" dirty="0"/>
              <a:t>можно использовать, как приемник – в этом случае записываемое значение просто потеряется.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 привилегий в </a:t>
            </a:r>
            <a:r>
              <a:rPr lang="en-US" dirty="0"/>
              <a:t>Aarch64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</a:t>
            </a:r>
            <a:r>
              <a:rPr lang="en-US" sz="2000" dirty="0" err="1"/>
              <a:t>Aarch</a:t>
            </a:r>
            <a:r>
              <a:rPr lang="ru-RU" sz="2000" dirty="0"/>
              <a:t>64</a:t>
            </a:r>
            <a:r>
              <a:rPr lang="en-US" sz="2000" dirty="0"/>
              <a:t> </a:t>
            </a:r>
            <a:r>
              <a:rPr lang="ru-RU" sz="2000" dirty="0"/>
              <a:t>процессор может работать в 4 уровнях исключений (</a:t>
            </a:r>
            <a:r>
              <a:rPr lang="en-US" sz="2000" dirty="0"/>
              <a:t>exception levels, EL0-3).</a:t>
            </a:r>
          </a:p>
          <a:p>
            <a:pPr marL="0" indent="0">
              <a:buNone/>
            </a:pPr>
            <a:r>
              <a:rPr lang="ru-RU" sz="2000" dirty="0"/>
              <a:t>Пользовательский код работает в </a:t>
            </a:r>
            <a:r>
              <a:rPr lang="en-US" sz="2000" dirty="0"/>
              <a:t>EL0.</a:t>
            </a:r>
          </a:p>
          <a:p>
            <a:pPr marL="0" indent="0">
              <a:buNone/>
            </a:pPr>
            <a:r>
              <a:rPr lang="ru-RU" sz="2000" dirty="0"/>
              <a:t>Код ядра ОС и обработчики прерываний работают в </a:t>
            </a:r>
            <a:r>
              <a:rPr lang="en-US" sz="2000" dirty="0"/>
              <a:t>EL1.</a:t>
            </a:r>
          </a:p>
          <a:p>
            <a:pPr marL="0" indent="0">
              <a:buNone/>
            </a:pPr>
            <a:r>
              <a:rPr lang="ru-RU" sz="2000" dirty="0"/>
              <a:t>Опционально, могут быть реализованы уровни </a:t>
            </a:r>
            <a:r>
              <a:rPr lang="en-US" sz="2000" dirty="0"/>
              <a:t>EL2 </a:t>
            </a:r>
            <a:r>
              <a:rPr lang="ru-RU" sz="2000" dirty="0"/>
              <a:t>и </a:t>
            </a:r>
            <a:r>
              <a:rPr lang="en-US" sz="2000" dirty="0"/>
              <a:t>EL3.</a:t>
            </a:r>
            <a:r>
              <a:rPr lang="ru-RU" sz="2000" dirty="0"/>
              <a:t> </a:t>
            </a:r>
            <a:r>
              <a:rPr lang="en-US" sz="2000" dirty="0"/>
              <a:t>EL2 </a:t>
            </a:r>
            <a:r>
              <a:rPr lang="ru-RU" sz="2000" dirty="0"/>
              <a:t>предназначен для работы гипервизора, в </a:t>
            </a:r>
            <a:r>
              <a:rPr lang="en-US" sz="2000" dirty="0"/>
              <a:t>EL3 – </a:t>
            </a:r>
            <a:r>
              <a:rPr lang="ru-RU" sz="2000" dirty="0"/>
              <a:t>для монитора безопасности.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C050E-39BA-0CBE-B4CB-08EB336E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</a:t>
            </a:r>
            <a:r>
              <a:rPr lang="ru-RU" dirty="0"/>
              <a:t>и выравнивание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82F49-D216-749A-52EA-09BF230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03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ранних версиях </a:t>
            </a:r>
            <a:r>
              <a:rPr lang="en-US" sz="2000" dirty="0"/>
              <a:t>ARM (</a:t>
            </a:r>
            <a:r>
              <a:rPr lang="ru-RU" sz="2000" dirty="0"/>
              <a:t>до </a:t>
            </a:r>
            <a:r>
              <a:rPr lang="en-US" sz="2000" dirty="0"/>
              <a:t>ARMv6) </a:t>
            </a:r>
            <a:r>
              <a:rPr lang="ru-RU" sz="2000" dirty="0"/>
              <a:t>доступ к данным должен был быть выровненным по границе в 4 байта</a:t>
            </a:r>
            <a:r>
              <a:rPr lang="en-US" sz="2000" dirty="0"/>
              <a:t> (</a:t>
            </a:r>
            <a:r>
              <a:rPr lang="ru-RU" sz="2000" dirty="0"/>
              <a:t>за исключением 1- и 2-байтовых значений – для них применяется выравнивание в 1 и 2 байта</a:t>
            </a:r>
            <a:r>
              <a:rPr lang="en-US" sz="2000" dirty="0"/>
              <a:t>)</a:t>
            </a:r>
            <a:r>
              <a:rPr lang="ru-RU" sz="2000" dirty="0"/>
              <a:t>. Попытка </a:t>
            </a:r>
            <a:r>
              <a:rPr lang="ru-RU" sz="2000" dirty="0" err="1"/>
              <a:t>невыровненного</a:t>
            </a:r>
            <a:r>
              <a:rPr lang="ru-RU" sz="2000" dirty="0"/>
              <a:t> доступа приводила к аппаратному исключению.</a:t>
            </a:r>
          </a:p>
          <a:p>
            <a:pPr marL="0" indent="0">
              <a:buNone/>
            </a:pPr>
            <a:r>
              <a:rPr lang="ru-RU" sz="2000" dirty="0"/>
              <a:t>Начиная с </a:t>
            </a:r>
            <a:r>
              <a:rPr lang="en-US" sz="2000" dirty="0"/>
              <a:t>ARMv6 </a:t>
            </a:r>
            <a:r>
              <a:rPr lang="ru-RU" sz="2000" dirty="0"/>
              <a:t>для обычных инструкций чтения/записи, которые затрагивают 1 регистр, ограничения на выравнивание убрано. В </a:t>
            </a:r>
            <a:r>
              <a:rPr lang="en-US" sz="2000" dirty="0"/>
              <a:t>Aarch64 </a:t>
            </a:r>
            <a:r>
              <a:rPr lang="ru-RU" sz="2000" dirty="0"/>
              <a:t>ограничения на выравнивание были ослаблены еще сильнее – </a:t>
            </a:r>
            <a:r>
              <a:rPr lang="ru-RU" sz="2000" dirty="0" err="1"/>
              <a:t>невыровненный</a:t>
            </a:r>
            <a:r>
              <a:rPr lang="ru-RU" sz="2000" dirty="0"/>
              <a:t> адрес разрешен для инструкций, которые считывают/записывают несколько регистров.</a:t>
            </a:r>
          </a:p>
          <a:p>
            <a:pPr marL="0" indent="0">
              <a:buNone/>
            </a:pPr>
            <a:r>
              <a:rPr lang="ru-RU" sz="2000" dirty="0"/>
              <a:t>Специальные инструкции чтения/записи (например, инструкции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LDREX/STREX</a:t>
            </a:r>
            <a:r>
              <a:rPr lang="ru-RU" sz="2000" dirty="0"/>
              <a:t>, по назначению аналогичные префиксу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LOCK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требуют выровненного доступа к данным.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799C1E-E8B8-F48E-1184-755D4F98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50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7C050E-39BA-0CBE-B4CB-08EB336E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</a:t>
            </a:r>
            <a:r>
              <a:rPr lang="ru-RU" dirty="0"/>
              <a:t>и порядок операций с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82F49-D216-749A-52EA-09BF2306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59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отличие от </a:t>
            </a:r>
            <a:r>
              <a:rPr lang="en-US" sz="2000" dirty="0"/>
              <a:t>x86-64</a:t>
            </a:r>
            <a:r>
              <a:rPr lang="ru-RU" sz="2000" dirty="0"/>
              <a:t>, где большинство операций с памятью строго упорядочены, в </a:t>
            </a:r>
            <a:r>
              <a:rPr lang="en-US" sz="2000" dirty="0"/>
              <a:t>ARM </a:t>
            </a:r>
            <a:r>
              <a:rPr lang="ru-RU" sz="2000" dirty="0"/>
              <a:t>нет ограничений на переупорядочивание (за исключением очевидных ограничений для операций с одной областью). Это положительно сказывается на производительности однопоточных программ, но создает проблемы для многопоточных программ.</a:t>
            </a:r>
          </a:p>
          <a:p>
            <a:pPr marL="0" indent="0">
              <a:buNone/>
            </a:pPr>
            <a:r>
              <a:rPr lang="ru-RU" sz="2000" dirty="0"/>
              <a:t>Для обеспечения корректности выполнения в </a:t>
            </a:r>
            <a:r>
              <a:rPr lang="en-US" sz="2000" dirty="0"/>
              <a:t>ARM </a:t>
            </a:r>
            <a:r>
              <a:rPr lang="ru-RU" sz="2000" dirty="0"/>
              <a:t>используются барьеры памяти, которые ограничивают переупорядочивание операций. С точки зрения рядового программиста это означает, что неверное использование </a:t>
            </a:r>
            <a:r>
              <a:rPr lang="en-US" sz="2000" dirty="0">
                <a:latin typeface="Consolas" panose="020B0609020204030204" pitchFamily="49" charset="0"/>
              </a:rPr>
              <a:t>volatile</a:t>
            </a:r>
            <a:r>
              <a:rPr lang="en-US" sz="2000" dirty="0"/>
              <a:t>/</a:t>
            </a:r>
            <a:r>
              <a:rPr lang="ru-RU" sz="2000" dirty="0"/>
              <a:t>атомарных типов С++ может приводить к трудноуловимым багам на </a:t>
            </a:r>
            <a:r>
              <a:rPr lang="en-US" sz="2000" dirty="0"/>
              <a:t>ARM.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799C1E-E8B8-F48E-1184-755D4F98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23417-2463-510A-34A2-92A623DB95D2}"/>
              </a:ext>
            </a:extLst>
          </p:cNvPr>
          <p:cNvSpPr txBox="1"/>
          <p:nvPr/>
        </p:nvSpPr>
        <p:spPr>
          <a:xfrm>
            <a:off x="4241800" y="5219184"/>
            <a:ext cx="359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https://godbolt.org/z/TeWcPdbsj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2E79F-C68D-93FD-7C3C-0F22DECC0197}"/>
              </a:ext>
            </a:extLst>
          </p:cNvPr>
          <p:cNvSpPr txBox="1"/>
          <p:nvPr/>
        </p:nvSpPr>
        <p:spPr>
          <a:xfrm>
            <a:off x="8153400" y="5219184"/>
            <a:ext cx="336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https://godbolt.org/z/MdcEo3cjf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2202C-40C0-D8DD-A277-54A510848838}"/>
              </a:ext>
            </a:extLst>
          </p:cNvPr>
          <p:cNvSpPr txBox="1"/>
          <p:nvPr/>
        </p:nvSpPr>
        <p:spPr>
          <a:xfrm>
            <a:off x="581718" y="5219184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https://godbolt.org/z/rfEcaq5hG</a:t>
            </a:r>
            <a:r>
              <a:rPr lang="ru-RU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68DBF9-688E-4C80-673D-9643D157425F}"/>
              </a:ext>
            </a:extLst>
          </p:cNvPr>
          <p:cNvSpPr txBox="1"/>
          <p:nvPr/>
        </p:nvSpPr>
        <p:spPr>
          <a:xfrm>
            <a:off x="1955800" y="466725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ru-RU" dirty="0"/>
              <a:t>86-64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95639B-DA4D-DF61-B048-A196746C3DA2}"/>
              </a:ext>
            </a:extLst>
          </p:cNvPr>
          <p:cNvSpPr txBox="1"/>
          <p:nvPr/>
        </p:nvSpPr>
        <p:spPr>
          <a:xfrm>
            <a:off x="5718890" y="4667250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ARM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625B03-343C-4F15-65A8-5506636AF7BA}"/>
              </a:ext>
            </a:extLst>
          </p:cNvPr>
          <p:cNvSpPr txBox="1"/>
          <p:nvPr/>
        </p:nvSpPr>
        <p:spPr>
          <a:xfrm>
            <a:off x="9342281" y="4667250"/>
            <a:ext cx="95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Aarch64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2889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BFD49-4024-6761-B9F9-AA292011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VLIV-</a:t>
            </a:r>
            <a:r>
              <a:rPr lang="ru-RU" dirty="0"/>
              <a:t>архитектуры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BBD187-A5AC-0691-82E9-B7BF50DA9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55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Суперскалярные</a:t>
            </a:r>
            <a:r>
              <a:rPr lang="ru-RU" sz="2000" dirty="0"/>
              <a:t> ЦП (неважно, </a:t>
            </a:r>
            <a:r>
              <a:rPr lang="en-US" sz="2000" dirty="0"/>
              <a:t>RISC </a:t>
            </a:r>
            <a:r>
              <a:rPr lang="ru-RU" sz="2000" dirty="0"/>
              <a:t>или </a:t>
            </a:r>
            <a:r>
              <a:rPr lang="en-US" sz="2000" dirty="0"/>
              <a:t>CISC</a:t>
            </a:r>
            <a:r>
              <a:rPr lang="ru-RU" sz="2000" dirty="0"/>
              <a:t>) могут выполнять несколько инструкций за такт, но выполняют распределение операций по исполнительным устройствам на лету.</a:t>
            </a:r>
          </a:p>
          <a:p>
            <a:pPr marL="0" indent="0">
              <a:buNone/>
            </a:pPr>
            <a:r>
              <a:rPr lang="en-US" sz="2000" dirty="0"/>
              <a:t>VLIW-</a:t>
            </a:r>
            <a:r>
              <a:rPr lang="ru-RU" sz="2000" dirty="0"/>
              <a:t>архитектуры (</a:t>
            </a:r>
            <a:r>
              <a:rPr lang="en-US" sz="2000" dirty="0"/>
              <a:t>Very Large Instruction Word</a:t>
            </a:r>
            <a:r>
              <a:rPr lang="ru-RU" sz="2000" dirty="0"/>
              <a:t>) используют иной подход</a:t>
            </a:r>
            <a:r>
              <a:rPr lang="en-US" sz="2000" dirty="0"/>
              <a:t>:</a:t>
            </a:r>
            <a:r>
              <a:rPr lang="ru-RU" sz="2000" dirty="0"/>
              <a:t> одна </a:t>
            </a:r>
            <a:r>
              <a:rPr lang="ru-RU" sz="2000" i="1" dirty="0"/>
              <a:t>длинная инструкция </a:t>
            </a:r>
            <a:r>
              <a:rPr lang="ru-RU" sz="2000" dirty="0"/>
              <a:t>кодирует несколько действий, каждое из которых отправляется в свое исполнительное устройство. Количество и тип исполнительных устройств (а значит, и предельная емкость инструкции) явно прописывается в </a:t>
            </a:r>
            <a:r>
              <a:rPr lang="en-US" sz="2000" dirty="0"/>
              <a:t>ISA</a:t>
            </a:r>
            <a:r>
              <a:rPr lang="ru-RU" sz="2000" dirty="0"/>
              <a:t>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Распределение инструкций по исполнительным устройствам выполняется на этапе компиляции. Поскольку компилятор обладает большей информацией, он потенциально может лучше распределить операции по исполнительным устройствам.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Плюсом </a:t>
            </a:r>
            <a:r>
              <a:rPr lang="en-US" sz="2000" dirty="0"/>
              <a:t>VLIW</a:t>
            </a:r>
            <a:r>
              <a:rPr lang="ru-RU" sz="2000" dirty="0"/>
              <a:t> является </a:t>
            </a:r>
            <a:r>
              <a:rPr lang="ru-RU" sz="2000"/>
              <a:t>упрощение ЦП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Минусом </a:t>
            </a:r>
            <a:r>
              <a:rPr lang="en-US" sz="2000" dirty="0"/>
              <a:t>VLIW </a:t>
            </a:r>
            <a:r>
              <a:rPr lang="ru-RU" sz="2000" dirty="0"/>
              <a:t>является зависимость от качества компилятора.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Представители: </a:t>
            </a:r>
            <a:r>
              <a:rPr lang="en-US" sz="2000" dirty="0"/>
              <a:t>AMD </a:t>
            </a:r>
            <a:r>
              <a:rPr lang="en-US" sz="2000" dirty="0" err="1"/>
              <a:t>TeraScale</a:t>
            </a:r>
            <a:r>
              <a:rPr lang="en-US" sz="2000" dirty="0"/>
              <a:t>, Qualcomm Hexagon, </a:t>
            </a:r>
            <a:r>
              <a:rPr lang="ru-RU" sz="2000" dirty="0"/>
              <a:t>МЦСТ Эльбрус.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BC15ED-58EA-5211-7ECB-DC949293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6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FBFD49-4024-6761-B9F9-AA2920112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VLIW-</a:t>
            </a:r>
            <a:r>
              <a:rPr lang="ru-RU" dirty="0"/>
              <a:t>архитектуры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4BC15ED-58EA-5211-7ECB-DC949293F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87144F-07C2-32E4-370C-4F419FC46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65125"/>
            <a:ext cx="3810000" cy="627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DEBDE5-EE8E-5DFA-E5B5-08B0F47FBA09}"/>
              </a:ext>
            </a:extLst>
          </p:cNvPr>
          <p:cNvSpPr txBox="1"/>
          <p:nvPr/>
        </p:nvSpPr>
        <p:spPr>
          <a:xfrm>
            <a:off x="450850" y="1923534"/>
            <a:ext cx="3975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X86-64 (CISC, superscalar)</a:t>
            </a:r>
          </a:p>
          <a:p>
            <a:r>
              <a:rPr lang="ru-RU" dirty="0">
                <a:hlinkClick r:id="rId3"/>
              </a:rPr>
              <a:t>https://godbolt.org/z/z9bKshrnG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A83055-5AE3-B19A-A51D-818E8FDCE956}"/>
              </a:ext>
            </a:extLst>
          </p:cNvPr>
          <p:cNvSpPr txBox="1"/>
          <p:nvPr/>
        </p:nvSpPr>
        <p:spPr>
          <a:xfrm>
            <a:off x="10331450" y="53086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759A0-2877-A8D1-4DBE-0961654C0037}"/>
              </a:ext>
            </a:extLst>
          </p:cNvPr>
          <p:cNvSpPr txBox="1"/>
          <p:nvPr/>
        </p:nvSpPr>
        <p:spPr>
          <a:xfrm>
            <a:off x="520700" y="4267200"/>
            <a:ext cx="3252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Qualcomm Hexagon (VLIW)</a:t>
            </a:r>
          </a:p>
          <a:p>
            <a:r>
              <a:rPr lang="en-US" dirty="0">
                <a:hlinkClick r:id="rId5"/>
              </a:rPr>
              <a:t>https://godbolt.org/z/erx1vnj6d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181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CCA90-9FAD-C867-572F-F6E1C8EF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CISC</a:t>
            </a:r>
            <a:r>
              <a:rPr lang="ru-RU" dirty="0"/>
              <a:t>-архитектуры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1475A-405A-D611-019E-8D8C5841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9650" cy="4765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Архитектуры типа </a:t>
            </a:r>
            <a:r>
              <a:rPr lang="en-US" sz="2000" dirty="0">
                <a:cs typeface="Courier New" panose="02070309020205020404" pitchFamily="49" charset="0"/>
              </a:rPr>
              <a:t>CISC (Compete Instruction Set Architectures) </a:t>
            </a:r>
            <a:r>
              <a:rPr lang="ru-RU" sz="2000" dirty="0">
                <a:cs typeface="Courier New" panose="02070309020205020404" pitchFamily="49" charset="0"/>
              </a:rPr>
              <a:t>исторически появились первыми.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Поскольку на начальном этапе развития ЭВМ многие программы писались на языке ассемблера, набор инструкций </a:t>
            </a:r>
            <a:r>
              <a:rPr lang="en-US" sz="2000" dirty="0">
                <a:cs typeface="Courier New" panose="02070309020205020404" pitchFamily="49" charset="0"/>
              </a:rPr>
              <a:t>CISC-</a:t>
            </a:r>
            <a:r>
              <a:rPr lang="ru-RU" sz="2000" dirty="0">
                <a:cs typeface="Courier New" panose="02070309020205020404" pitchFamily="49" charset="0"/>
              </a:rPr>
              <a:t>архитектур создавались с учетом удобства программиста.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В частности, в </a:t>
            </a:r>
            <a:r>
              <a:rPr lang="en-US" sz="2000" dirty="0">
                <a:cs typeface="Courier New" panose="02070309020205020404" pitchFamily="49" charset="0"/>
              </a:rPr>
              <a:t>CISC</a:t>
            </a:r>
            <a:r>
              <a:rPr lang="ru-RU" sz="2000" dirty="0">
                <a:cs typeface="Courier New" panose="02070309020205020404" pitchFamily="49" charset="0"/>
              </a:rPr>
              <a:t>-архитектурах присутствуют «сложные» инструкции, которые могут фактически выполнять несколько действий одновременно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 [RAX] </a:t>
            </a:r>
            <a:r>
              <a:rPr lang="ru-RU" sz="2000" dirty="0">
                <a:cs typeface="Courier New" panose="02070309020205020404" pitchFamily="49" charset="0"/>
              </a:rPr>
              <a:t>выполнит чтение-сложение-запись).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Наличие сложных инструкций, кодирующих несколько действий, положительно сказывается на размере программы –</a:t>
            </a:r>
            <a:r>
              <a:rPr lang="en-US" sz="2000" dirty="0">
                <a:cs typeface="Courier New" panose="02070309020205020404" pitchFamily="49" charset="0"/>
              </a:rPr>
              <a:t>&gt;</a:t>
            </a:r>
            <a:r>
              <a:rPr lang="ru-RU" sz="2000" dirty="0">
                <a:cs typeface="Courier New" panose="02070309020205020404" pitchFamily="49" charset="0"/>
              </a:rPr>
              <a:t> экономится память.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ru-RU" sz="2000" dirty="0">
                <a:cs typeface="Courier New" panose="02070309020205020404" pitchFamily="49" charset="0"/>
              </a:rPr>
              <a:t>С целью этой же экономии памяти инструкции в </a:t>
            </a:r>
            <a:r>
              <a:rPr lang="en-US" sz="2000" dirty="0">
                <a:cs typeface="Courier New" panose="02070309020205020404" pitchFamily="49" charset="0"/>
              </a:rPr>
              <a:t>CISC</a:t>
            </a:r>
            <a:r>
              <a:rPr lang="ru-RU" sz="2000" dirty="0">
                <a:cs typeface="Courier New" panose="02070309020205020404" pitchFamily="49" charset="0"/>
              </a:rPr>
              <a:t>-архитектурах кодируются переменным количеством байт (более редкие инструкции кодируются более длинными последовательностями).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Набор инструкций  имеет размер за счет некоторой избыточности – вариаций одной инструкции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 [RAX], INC RAX</a:t>
            </a:r>
            <a:r>
              <a:rPr lang="ru-RU" sz="2000" dirty="0">
                <a:cs typeface="Courier New" panose="02070309020205020404" pitchFamily="49" charset="0"/>
              </a:rPr>
              <a:t>) и инструкций для специальных случаев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RAX, 1 ~ INC RAX</a:t>
            </a:r>
            <a:r>
              <a:rPr lang="ru-RU" sz="2000" dirty="0">
                <a:cs typeface="Courier New" panose="02070309020205020404" pitchFamily="49" charset="0"/>
              </a:rPr>
              <a:t>)</a:t>
            </a:r>
            <a:r>
              <a:rPr lang="en-US" sz="2000" dirty="0">
                <a:cs typeface="Courier New" panose="02070309020205020404" pitchFamily="49" charset="0"/>
              </a:rPr>
              <a:t>.</a:t>
            </a:r>
            <a:endParaRPr lang="ru-RU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000" i="1" dirty="0">
                <a:cs typeface="Courier New" panose="02070309020205020404" pitchFamily="49" charset="0"/>
              </a:rPr>
              <a:t>Оборотной стороной такого подхода является усложнение выборки и декодирования инструкций.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Наиболее известным примером </a:t>
            </a:r>
            <a:r>
              <a:rPr lang="en-US" sz="2000" dirty="0">
                <a:cs typeface="Courier New" panose="02070309020205020404" pitchFamily="49" charset="0"/>
              </a:rPr>
              <a:t>CISC-</a:t>
            </a:r>
            <a:r>
              <a:rPr lang="ru-RU" sz="2000" dirty="0">
                <a:cs typeface="Courier New" panose="02070309020205020404" pitchFamily="49" charset="0"/>
              </a:rPr>
              <a:t>архитектуры является архитектура </a:t>
            </a:r>
            <a:r>
              <a:rPr lang="en-US" sz="2000" dirty="0">
                <a:cs typeface="Courier New" panose="02070309020205020404" pitchFamily="49" charset="0"/>
              </a:rPr>
              <a:t>x86-64.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F4BEC5-EBBD-DD6D-3EB2-0800892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3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CCA90-9FAD-C867-572F-F6E1C8EF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</a:t>
            </a:r>
            <a:r>
              <a:rPr lang="ru-RU" dirty="0"/>
              <a:t>-архитектуры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81475A-405A-D611-019E-8D8C5841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01400" cy="481647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sz="2000" dirty="0"/>
              <a:t>Архитектуры семейства </a:t>
            </a:r>
            <a:r>
              <a:rPr lang="en-US" sz="2000" dirty="0"/>
              <a:t>RISC (reduced instruction set computer) </a:t>
            </a:r>
            <a:r>
              <a:rPr lang="ru-RU" sz="2000" dirty="0"/>
              <a:t>имеют уменьшенный набор инструкций, за счет устранения избыточности </a:t>
            </a:r>
            <a:r>
              <a:rPr lang="en-US" sz="2000" dirty="0"/>
              <a:t>(</a:t>
            </a:r>
            <a:r>
              <a:rPr lang="ru-RU" sz="2000" dirty="0"/>
              <a:t>есть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R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,1</a:t>
            </a:r>
            <a:r>
              <a:rPr lang="ru-RU" sz="2000" dirty="0"/>
              <a:t>, но нет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[R0],1</a:t>
            </a:r>
            <a:r>
              <a:rPr lang="en-US" sz="2000" dirty="0"/>
              <a:t>  </a:t>
            </a:r>
            <a:r>
              <a:rPr lang="ru-RU" sz="2000" dirty="0"/>
              <a:t>или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 R0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r>
              <a:rPr lang="ru-RU" sz="2000" dirty="0"/>
              <a:t> В </a:t>
            </a:r>
            <a:r>
              <a:rPr lang="en-US" sz="2000" dirty="0"/>
              <a:t>RISC-</a:t>
            </a:r>
            <a:r>
              <a:rPr lang="ru-RU" sz="2000" dirty="0"/>
              <a:t>архитектурах нет инструкций, выполняющих разнотипные действия ( вычисления и загрузку/выгрузку).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Существенным плюсом </a:t>
            </a:r>
            <a:r>
              <a:rPr lang="en-US" sz="2000" dirty="0">
                <a:cs typeface="Courier New" panose="02070309020205020404" pitchFamily="49" charset="0"/>
              </a:rPr>
              <a:t>RISC</a:t>
            </a:r>
            <a:r>
              <a:rPr lang="ru-RU" sz="2000" dirty="0">
                <a:cs typeface="Courier New" panose="02070309020205020404" pitchFamily="49" charset="0"/>
              </a:rPr>
              <a:t>-архитектур является отсутствие необходимости в сложном декодере инструкций. Это упрощает схемотехнику ЦП и увеличивает производительность.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С другой стороны, программе для </a:t>
            </a:r>
            <a:r>
              <a:rPr lang="en-US" sz="2000" dirty="0">
                <a:cs typeface="Courier New" panose="02070309020205020404" pitchFamily="49" charset="0"/>
              </a:rPr>
              <a:t>RISC-</a:t>
            </a:r>
            <a:r>
              <a:rPr lang="ru-RU" sz="2000" dirty="0">
                <a:cs typeface="Courier New" panose="02070309020205020404" pitchFamily="49" charset="0"/>
              </a:rPr>
              <a:t>архитектуры требуется больше инструкций для достижения того же результата, что (потенциально) ведет к увеличению общего размера программы и снижению эффективности кэширования. 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Частично это компенсируется тем, что для </a:t>
            </a:r>
            <a:r>
              <a:rPr lang="en-US" sz="2000" dirty="0">
                <a:cs typeface="Courier New" panose="02070309020205020404" pitchFamily="49" charset="0"/>
              </a:rPr>
              <a:t>RISC</a:t>
            </a:r>
            <a:r>
              <a:rPr lang="ru-RU" sz="2000" dirty="0">
                <a:cs typeface="Courier New" panose="02070309020205020404" pitchFamily="49" charset="0"/>
              </a:rPr>
              <a:t>-архитектур инструкции кодируются последовательностями одинаковой или кратной длины. Это увеличивает предсказуемость чтения, по сравнению с </a:t>
            </a:r>
            <a:r>
              <a:rPr lang="en-US" sz="2000" dirty="0">
                <a:cs typeface="Courier New" panose="02070309020205020404" pitchFamily="49" charset="0"/>
              </a:rPr>
              <a:t>CISC-</a:t>
            </a:r>
            <a:r>
              <a:rPr lang="ru-RU" sz="2000" dirty="0">
                <a:cs typeface="Courier New" panose="02070309020205020404" pitchFamily="49" charset="0"/>
              </a:rPr>
              <a:t>архитектурами (для </a:t>
            </a:r>
            <a:r>
              <a:rPr lang="en-US" sz="2000" dirty="0">
                <a:cs typeface="Courier New" panose="02070309020205020404" pitchFamily="49" charset="0"/>
              </a:rPr>
              <a:t>x86-64 </a:t>
            </a:r>
            <a:r>
              <a:rPr lang="ru-RU" sz="2000" dirty="0">
                <a:cs typeface="Courier New" panose="02070309020205020404" pitchFamily="49" charset="0"/>
              </a:rPr>
              <a:t>инструкция кодируется 1-15 байтами).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Наиболее успешной </a:t>
            </a:r>
            <a:r>
              <a:rPr lang="en-US" sz="2000" dirty="0">
                <a:cs typeface="Courier New" panose="02070309020205020404" pitchFamily="49" charset="0"/>
              </a:rPr>
              <a:t>RISC-</a:t>
            </a:r>
            <a:r>
              <a:rPr lang="ru-RU" sz="2000" dirty="0">
                <a:cs typeface="Courier New" panose="02070309020205020404" pitchFamily="49" charset="0"/>
              </a:rPr>
              <a:t>архитектурой является </a:t>
            </a:r>
            <a:r>
              <a:rPr lang="en-US" sz="2000" dirty="0">
                <a:cs typeface="Courier New" panose="02070309020205020404" pitchFamily="49" charset="0"/>
              </a:rPr>
              <a:t>ARM.</a:t>
            </a:r>
            <a:endParaRPr lang="ru-RU" sz="2000" dirty="0">
              <a:cs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F4BEC5-EBBD-DD6D-3EB2-0800892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RISC Machine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Семейство архитектур набора команд </a:t>
            </a:r>
            <a:r>
              <a:rPr lang="en-US" sz="2000" b="1" dirty="0"/>
              <a:t>ARM</a:t>
            </a:r>
            <a:r>
              <a:rPr lang="en-US" sz="2000" dirty="0"/>
              <a:t> </a:t>
            </a:r>
            <a:r>
              <a:rPr lang="ru-RU" sz="2000" dirty="0"/>
              <a:t>является доминирующей в мобильном сегменте. Как следует из названия, </a:t>
            </a:r>
            <a:r>
              <a:rPr lang="en-US" sz="2000" dirty="0"/>
              <a:t>ARM – RISC-</a:t>
            </a:r>
            <a:r>
              <a:rPr lang="ru-RU" sz="2000" dirty="0"/>
              <a:t>архитектура.</a:t>
            </a:r>
          </a:p>
          <a:p>
            <a:pPr marL="0" indent="0">
              <a:buNone/>
            </a:pPr>
            <a:r>
              <a:rPr lang="ru-RU" sz="2000" dirty="0"/>
              <a:t>По аналогии с </a:t>
            </a:r>
            <a:r>
              <a:rPr lang="en-US" sz="2000" dirty="0"/>
              <a:t>x86, </a:t>
            </a:r>
            <a:r>
              <a:rPr lang="ru-RU" sz="2000" dirty="0"/>
              <a:t>семейство </a:t>
            </a:r>
            <a:r>
              <a:rPr lang="en-US" sz="2000" dirty="0"/>
              <a:t>ARM </a:t>
            </a:r>
            <a:r>
              <a:rPr lang="ru-RU" sz="2000" dirty="0"/>
              <a:t>эволюционировало последовательно. Конкретные архитектуры именуются </a:t>
            </a:r>
            <a:r>
              <a:rPr lang="en-US" sz="2000" dirty="0" err="1"/>
              <a:t>ARMv</a:t>
            </a:r>
            <a:r>
              <a:rPr lang="en-US" sz="2000" i="1" dirty="0" err="1"/>
              <a:t>X</a:t>
            </a:r>
            <a:r>
              <a:rPr lang="en-US" sz="2000" dirty="0"/>
              <a:t>, </a:t>
            </a:r>
            <a:r>
              <a:rPr lang="ru-RU" sz="2000" dirty="0"/>
              <a:t>где </a:t>
            </a:r>
            <a:r>
              <a:rPr lang="en-US" sz="2000" dirty="0"/>
              <a:t>X – </a:t>
            </a:r>
            <a:r>
              <a:rPr lang="ru-RU" sz="2000" dirty="0"/>
              <a:t>номер</a:t>
            </a:r>
            <a:r>
              <a:rPr lang="en-US" sz="2000" dirty="0"/>
              <a:t>. </a:t>
            </a:r>
            <a:r>
              <a:rPr lang="ru-RU" sz="2000" dirty="0"/>
              <a:t>Последней версией является архитектура </a:t>
            </a:r>
            <a:r>
              <a:rPr lang="en-US" sz="2000" dirty="0"/>
              <a:t>ARMv9.</a:t>
            </a:r>
          </a:p>
          <a:p>
            <a:pPr marL="0" indent="0">
              <a:buNone/>
            </a:pPr>
            <a:r>
              <a:rPr lang="ru-RU" sz="2000" dirty="0"/>
              <a:t>Архитектуры </a:t>
            </a:r>
            <a:r>
              <a:rPr lang="en-US" sz="2000" dirty="0"/>
              <a:t>ARMv1-7 </a:t>
            </a:r>
            <a:r>
              <a:rPr lang="ru-RU" sz="2000" dirty="0"/>
              <a:t>являются 32-битными. В </a:t>
            </a:r>
            <a:r>
              <a:rPr lang="en-US" sz="2000" dirty="0"/>
              <a:t>ARMv8 </a:t>
            </a:r>
            <a:r>
              <a:rPr lang="ru-RU" sz="2000" dirty="0"/>
              <a:t>появился (опциональный для реализации) 64-битный режим работы ЦП</a:t>
            </a:r>
            <a:r>
              <a:rPr lang="en-US" sz="2000" dirty="0"/>
              <a:t> - Aarch64</a:t>
            </a:r>
            <a:r>
              <a:rPr lang="ru-RU" sz="2000" dirty="0"/>
              <a:t>.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в </a:t>
            </a:r>
            <a:r>
              <a:rPr lang="en-US" dirty="0"/>
              <a:t>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086" y="1464760"/>
            <a:ext cx="6391483" cy="50281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R0-12</a:t>
            </a:r>
            <a:r>
              <a:rPr lang="en-US" sz="2000" dirty="0"/>
              <a:t> - </a:t>
            </a:r>
            <a:r>
              <a:rPr lang="ru-RU" sz="2000" dirty="0"/>
              <a:t>регистры общего назначения </a:t>
            </a:r>
          </a:p>
          <a:p>
            <a:pPr marL="0" indent="0">
              <a:buNone/>
            </a:pPr>
            <a:r>
              <a:rPr lang="en-US" sz="2000" b="1" dirty="0"/>
              <a:t>R13</a:t>
            </a:r>
            <a:r>
              <a:rPr lang="ru-RU" sz="2000" b="1" dirty="0"/>
              <a:t>/</a:t>
            </a:r>
            <a:r>
              <a:rPr lang="en-US" sz="2000" b="1" dirty="0"/>
              <a:t>SP </a:t>
            </a:r>
            <a:r>
              <a:rPr lang="ru-RU" sz="2000" dirty="0"/>
              <a:t>– указатель вершины стека (аналог </a:t>
            </a:r>
            <a:r>
              <a:rPr lang="en-US" sz="2000" dirty="0"/>
              <a:t>RSP</a:t>
            </a:r>
            <a:r>
              <a:rPr lang="ru-RU" sz="2000" dirty="0"/>
              <a:t>)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R14/LR </a:t>
            </a:r>
            <a:r>
              <a:rPr lang="en-US" sz="2000" dirty="0"/>
              <a:t>– Link Register</a:t>
            </a:r>
            <a:r>
              <a:rPr lang="ru-RU" sz="2000" dirty="0"/>
              <a:t> (</a:t>
            </a:r>
            <a:r>
              <a:rPr lang="en-US" sz="2000" dirty="0"/>
              <a:t>LR), </a:t>
            </a:r>
            <a:r>
              <a:rPr lang="ru-RU" sz="2000" dirty="0"/>
              <a:t>хранит адрес возврата из текущей процедуры.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R15</a:t>
            </a:r>
            <a:r>
              <a:rPr lang="ru-RU" sz="2000" b="1" dirty="0"/>
              <a:t> (</a:t>
            </a:r>
            <a:r>
              <a:rPr lang="en-US" sz="2000" b="1" dirty="0"/>
              <a:t>IP</a:t>
            </a:r>
            <a:r>
              <a:rPr lang="ru-RU" sz="2000" b="1" dirty="0"/>
              <a:t>)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  <a:r>
              <a:rPr lang="ru-RU" sz="2000" dirty="0"/>
              <a:t>программный счетчик</a:t>
            </a:r>
            <a:r>
              <a:rPr lang="en-US" sz="2000" dirty="0"/>
              <a:t> (</a:t>
            </a:r>
            <a:r>
              <a:rPr lang="ru-RU" sz="2000" dirty="0"/>
              <a:t>аналог </a:t>
            </a:r>
            <a:r>
              <a:rPr lang="en-US" sz="2000" dirty="0"/>
              <a:t>RIP), </a:t>
            </a:r>
            <a:r>
              <a:rPr lang="ru-RU" sz="2000" dirty="0"/>
              <a:t>хранит адрес инструкции, </a:t>
            </a:r>
            <a:r>
              <a:rPr lang="ru-RU" sz="2000" i="1" dirty="0"/>
              <a:t>следующей за следующей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b="1" dirty="0"/>
              <a:t>PSTATE</a:t>
            </a:r>
            <a:r>
              <a:rPr lang="en-US" sz="2000" dirty="0"/>
              <a:t> – Program Status Register (</a:t>
            </a:r>
            <a:r>
              <a:rPr lang="ru-RU" sz="2000" dirty="0"/>
              <a:t>аналог </a:t>
            </a:r>
            <a:r>
              <a:rPr lang="en-US" sz="2000" dirty="0"/>
              <a:t>RFLAGS). </a:t>
            </a:r>
          </a:p>
          <a:p>
            <a:pPr marL="0" indent="0">
              <a:buNone/>
            </a:pPr>
            <a:r>
              <a:rPr lang="en-US" sz="2000" b="1" dirty="0"/>
              <a:t>V0-15</a:t>
            </a:r>
            <a:r>
              <a:rPr lang="en-US" sz="2000" dirty="0"/>
              <a:t> </a:t>
            </a:r>
            <a:r>
              <a:rPr lang="ru-RU" sz="2000" dirty="0"/>
              <a:t>– векторные регистры (аналог </a:t>
            </a:r>
            <a:r>
              <a:rPr lang="en-US" sz="2000" dirty="0"/>
              <a:t>XMM).</a:t>
            </a:r>
          </a:p>
          <a:p>
            <a:pPr marL="0" indent="0">
              <a:buNone/>
            </a:pPr>
            <a:r>
              <a:rPr lang="en-US" sz="2000" b="1" dirty="0"/>
              <a:t>FPCR</a:t>
            </a:r>
            <a:r>
              <a:rPr lang="ru-RU" sz="2000" dirty="0"/>
              <a:t> – управляющий регистр  </a:t>
            </a:r>
            <a:r>
              <a:rPr lang="en-US" sz="2000" dirty="0"/>
              <a:t>FPU</a:t>
            </a:r>
            <a:endParaRPr lang="ru-RU" sz="2000" dirty="0"/>
          </a:p>
          <a:p>
            <a:pPr marL="0" indent="0">
              <a:buNone/>
            </a:pPr>
            <a:r>
              <a:rPr lang="en-US" sz="2000" b="1" dirty="0"/>
              <a:t>FPSR</a:t>
            </a:r>
            <a:r>
              <a:rPr lang="en-US" sz="2000" dirty="0"/>
              <a:t> – </a:t>
            </a:r>
            <a:r>
              <a:rPr lang="ru-RU" sz="2000" dirty="0"/>
              <a:t>регистр состояния </a:t>
            </a:r>
            <a:r>
              <a:rPr lang="en-US" sz="2000" dirty="0"/>
              <a:t>FPU</a:t>
            </a: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7DA693D-1296-D017-40CC-948E77A5B90A}"/>
              </a:ext>
            </a:extLst>
          </p:cNvPr>
          <p:cNvSpPr/>
          <p:nvPr/>
        </p:nvSpPr>
        <p:spPr>
          <a:xfrm>
            <a:off x="8382828" y="1508125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R0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D414637-272D-6850-42D6-F58DDEF717D9}"/>
              </a:ext>
            </a:extLst>
          </p:cNvPr>
          <p:cNvSpPr/>
          <p:nvPr/>
        </p:nvSpPr>
        <p:spPr>
          <a:xfrm>
            <a:off x="9909783" y="1505900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A4B1EEC-40D9-82E0-6A5C-8AAD6DA50396}"/>
              </a:ext>
            </a:extLst>
          </p:cNvPr>
          <p:cNvSpPr/>
          <p:nvPr/>
        </p:nvSpPr>
        <p:spPr>
          <a:xfrm>
            <a:off x="8382828" y="205535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R10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0C4C77-A3F4-92C3-FDC6-FCA573C4C31F}"/>
              </a:ext>
            </a:extLst>
          </p:cNvPr>
          <p:cNvSpPr/>
          <p:nvPr/>
        </p:nvSpPr>
        <p:spPr>
          <a:xfrm>
            <a:off x="9909783" y="2055358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F32AF-CF40-59DD-05C4-99DDE93A18F6}"/>
              </a:ext>
            </a:extLst>
          </p:cNvPr>
          <p:cNvSpPr txBox="1"/>
          <p:nvPr/>
        </p:nvSpPr>
        <p:spPr>
          <a:xfrm>
            <a:off x="9708243" y="168846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0A5747E-DC59-B615-359E-B7D1B85713F4}"/>
              </a:ext>
            </a:extLst>
          </p:cNvPr>
          <p:cNvSpPr/>
          <p:nvPr/>
        </p:nvSpPr>
        <p:spPr>
          <a:xfrm>
            <a:off x="9909783" y="2648900"/>
            <a:ext cx="1440000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R13 (SP)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6C8C06F-91F8-DE9F-23D8-4AAB2A715834}"/>
              </a:ext>
            </a:extLst>
          </p:cNvPr>
          <p:cNvSpPr/>
          <p:nvPr/>
        </p:nvSpPr>
        <p:spPr>
          <a:xfrm>
            <a:off x="8382828" y="3697418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PSTATE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1D53D6B-67C5-F6AC-981B-438AA2EDC358}"/>
              </a:ext>
            </a:extLst>
          </p:cNvPr>
          <p:cNvSpPr/>
          <p:nvPr/>
        </p:nvSpPr>
        <p:spPr>
          <a:xfrm>
            <a:off x="8382828" y="3175950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R14 (LR)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25C2C44-62D3-69DF-8D18-9A6F319263D4}"/>
              </a:ext>
            </a:extLst>
          </p:cNvPr>
          <p:cNvSpPr/>
          <p:nvPr/>
        </p:nvSpPr>
        <p:spPr>
          <a:xfrm>
            <a:off x="8382828" y="2648900"/>
            <a:ext cx="1440000" cy="3651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R12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7549D8A7-D399-3831-CA51-8F758BBF4156}"/>
              </a:ext>
            </a:extLst>
          </p:cNvPr>
          <p:cNvSpPr/>
          <p:nvPr/>
        </p:nvSpPr>
        <p:spPr>
          <a:xfrm>
            <a:off x="9909783" y="3171742"/>
            <a:ext cx="1440000" cy="36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R15 (IP)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E7D6C86-01E8-74B7-6E95-6C4FAEA26A0A}"/>
              </a:ext>
            </a:extLst>
          </p:cNvPr>
          <p:cNvSpPr/>
          <p:nvPr/>
        </p:nvSpPr>
        <p:spPr>
          <a:xfrm>
            <a:off x="8382828" y="4298656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67B1A92-F81B-AF66-A8C8-64384E4477A3}"/>
              </a:ext>
            </a:extLst>
          </p:cNvPr>
          <p:cNvSpPr/>
          <p:nvPr/>
        </p:nvSpPr>
        <p:spPr>
          <a:xfrm>
            <a:off x="9909783" y="4295276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B427EF0-966F-87D3-DDE7-74EBDB94904E}"/>
              </a:ext>
            </a:extLst>
          </p:cNvPr>
          <p:cNvSpPr/>
          <p:nvPr/>
        </p:nvSpPr>
        <p:spPr>
          <a:xfrm>
            <a:off x="8369209" y="4892897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V14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79FF937-6D6D-3255-C7A6-593AFE190790}"/>
              </a:ext>
            </a:extLst>
          </p:cNvPr>
          <p:cNvSpPr/>
          <p:nvPr/>
        </p:nvSpPr>
        <p:spPr>
          <a:xfrm>
            <a:off x="9913800" y="4892898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V15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6AE43BE-4121-F0AC-8013-8FC910DFF300}"/>
              </a:ext>
            </a:extLst>
          </p:cNvPr>
          <p:cNvSpPr/>
          <p:nvPr/>
        </p:nvSpPr>
        <p:spPr>
          <a:xfrm>
            <a:off x="8369209" y="5470296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D2E42E-3DAD-84DD-DB2C-124818FF9DDF}"/>
              </a:ext>
            </a:extLst>
          </p:cNvPr>
          <p:cNvSpPr txBox="1"/>
          <p:nvPr/>
        </p:nvSpPr>
        <p:spPr>
          <a:xfrm>
            <a:off x="9708243" y="45193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97A2CFD-5E3A-9F89-0F16-561712BDF5ED}"/>
              </a:ext>
            </a:extLst>
          </p:cNvPr>
          <p:cNvSpPr/>
          <p:nvPr/>
        </p:nvSpPr>
        <p:spPr>
          <a:xfrm>
            <a:off x="9909783" y="5468520"/>
            <a:ext cx="1440000" cy="365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FPCR</a:t>
            </a:r>
          </a:p>
        </p:txBody>
      </p:sp>
    </p:spTree>
    <p:extLst>
      <p:ext uri="{BB962C8B-B14F-4D97-AF65-F5344CB8AC3E}">
        <p14:creationId xmlns:p14="http://schemas.microsoft.com/office/powerpoint/2010/main" val="165577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</a:t>
            </a:r>
            <a:r>
              <a:rPr lang="en-US" dirty="0"/>
              <a:t>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279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Load-store</a:t>
            </a:r>
            <a:r>
              <a:rPr lang="ru-RU" sz="2000" dirty="0"/>
              <a:t> архитектура –  чтение из памяти выполняется инструкциями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LDR/POP</a:t>
            </a:r>
            <a:r>
              <a:rPr lang="en-US" sz="2000" dirty="0"/>
              <a:t>, </a:t>
            </a:r>
            <a:r>
              <a:rPr lang="ru-RU" sz="2000" dirty="0"/>
              <a:t>запись в память –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STR/PUSH</a:t>
            </a:r>
            <a:r>
              <a:rPr lang="en-US" sz="2000" dirty="0"/>
              <a:t>, </a:t>
            </a:r>
            <a:r>
              <a:rPr lang="ru-RU" sz="2000" dirty="0"/>
              <a:t>остальные инструкции работают только с регистрами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INC [RAX] </a:t>
            </a:r>
            <a:r>
              <a:rPr lang="en-US" sz="2000" dirty="0"/>
              <a:t>- </a:t>
            </a:r>
            <a:r>
              <a:rPr lang="ru-RU" sz="2000" dirty="0"/>
              <a:t>нельзя)</a:t>
            </a:r>
            <a:r>
              <a:rPr lang="en-US" sz="2000" dirty="0"/>
              <a:t>.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Архитектура-«конструктор» – есть набор обязательных требований и опциональных расширений  (например, наличие векторных инструкций,  возможность переключения порядка байтов или обязательность выровненного доступа в память).</a:t>
            </a:r>
          </a:p>
          <a:p>
            <a:pPr marL="457200" indent="-457200">
              <a:buAutoNum type="arabicPeriod"/>
            </a:pPr>
            <a:r>
              <a:rPr lang="ru-RU" sz="2000" dirty="0"/>
              <a:t>Фиксированная ширина инструкции</a:t>
            </a:r>
            <a:r>
              <a:rPr lang="en-US" sz="2000" dirty="0"/>
              <a:t> </a:t>
            </a:r>
            <a:r>
              <a:rPr lang="ru-RU" sz="2000" dirty="0"/>
              <a:t>при стандартной кодировке (32 бита).</a:t>
            </a:r>
          </a:p>
          <a:p>
            <a:pPr marL="457200" indent="-457200">
              <a:buAutoNum type="arabicPeriod"/>
            </a:pPr>
            <a:r>
              <a:rPr lang="ru-RU" sz="2000" dirty="0"/>
              <a:t>Специальный режим с укороченной кодировкой (</a:t>
            </a:r>
            <a:r>
              <a:rPr lang="en-US" sz="2000" dirty="0"/>
              <a:t>Thumb mode</a:t>
            </a:r>
            <a:r>
              <a:rPr lang="ru-RU" sz="2000" dirty="0"/>
              <a:t>, 16 бит на инструкцию). Переключение осуществляется во время выполнения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BX</a:t>
            </a:r>
            <a:r>
              <a:rPr lang="en-US" sz="2000" dirty="0"/>
              <a:t>.</a:t>
            </a:r>
            <a:endParaRPr lang="ru-RU" sz="2000" dirty="0"/>
          </a:p>
          <a:p>
            <a:pPr marL="457200" indent="-457200">
              <a:buAutoNum type="arabicPeriod"/>
            </a:pPr>
            <a:r>
              <a:rPr lang="ru-RU" sz="2000" dirty="0"/>
              <a:t>Большое количество  регистров общего назначения (16 в</a:t>
            </a:r>
            <a:r>
              <a:rPr lang="en-US" sz="2000" dirty="0"/>
              <a:t> </a:t>
            </a:r>
            <a:r>
              <a:rPr lang="en-US" sz="2000" dirty="0" err="1"/>
              <a:t>Aarch</a:t>
            </a:r>
            <a:r>
              <a:rPr lang="ru-RU" sz="2000" dirty="0"/>
              <a:t>32</a:t>
            </a:r>
            <a:r>
              <a:rPr lang="en-US" sz="2000" dirty="0"/>
              <a:t>,  32 </a:t>
            </a:r>
            <a:r>
              <a:rPr lang="ru-RU" sz="2000" dirty="0"/>
              <a:t>в </a:t>
            </a:r>
            <a:r>
              <a:rPr lang="en-US" sz="2000" dirty="0"/>
              <a:t>Aarch64</a:t>
            </a:r>
            <a:r>
              <a:rPr lang="ru-RU" sz="2000" dirty="0"/>
              <a:t> ). </a:t>
            </a: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18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</a:t>
            </a:r>
            <a:r>
              <a:rPr lang="en-US" dirty="0"/>
              <a:t>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62"/>
            <a:ext cx="10737850" cy="45307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000" dirty="0" err="1"/>
              <a:t>Трехоперандный</a:t>
            </a:r>
            <a:r>
              <a:rPr lang="ru-RU" sz="2000" dirty="0"/>
              <a:t> синтаксис инструкций </a:t>
            </a:r>
            <a:r>
              <a:rPr lang="en-US" sz="2000" dirty="0"/>
              <a:t>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R0, R1, R2 </a:t>
            </a:r>
            <a:r>
              <a:rPr lang="en-US" sz="2000" dirty="0"/>
              <a:t>-&gt; R0=R1+R2).</a:t>
            </a:r>
            <a:endParaRPr lang="ru-RU" sz="2000" dirty="0"/>
          </a:p>
          <a:p>
            <a:pPr marL="457200" indent="-457200">
              <a:buAutoNum type="arabicPeriod" startAt="5"/>
            </a:pPr>
            <a:r>
              <a:rPr lang="ru-RU" sz="2000" dirty="0"/>
              <a:t>Только 32-битные операции – нет деления регистров на части.</a:t>
            </a:r>
          </a:p>
          <a:p>
            <a:pPr marL="457200" indent="-457200">
              <a:buAutoNum type="arabicPeriod" startAt="5"/>
            </a:pPr>
            <a:r>
              <a:rPr lang="ru-RU" sz="2000" dirty="0"/>
              <a:t>Наличие </a:t>
            </a:r>
            <a:r>
              <a:rPr lang="en-US" sz="2000" dirty="0"/>
              <a:t>LR </a:t>
            </a:r>
            <a:r>
              <a:rPr lang="ru-RU" sz="2000" dirty="0"/>
              <a:t>– при вызове процедуры адрес возврата сохраняется в специальный регистр</a:t>
            </a:r>
            <a:r>
              <a:rPr lang="en-US" sz="2000" dirty="0"/>
              <a:t>, </a:t>
            </a:r>
            <a:r>
              <a:rPr lang="ru-RU" sz="2000" dirty="0"/>
              <a:t>что ускоряет вызов листовых функций. Если функция вызывает другие функции, значение из </a:t>
            </a:r>
            <a:r>
              <a:rPr lang="en-US" sz="2000" dirty="0"/>
              <a:t>LR </a:t>
            </a:r>
            <a:r>
              <a:rPr lang="ru-RU" sz="2000" dirty="0"/>
              <a:t>должно явно сохраняться на стек инструкцией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sz="2000" dirty="0"/>
              <a:t> (</a:t>
            </a:r>
            <a:r>
              <a:rPr lang="ru-RU" sz="2000" dirty="0"/>
              <a:t> </a:t>
            </a:r>
            <a:r>
              <a:rPr lang="en-US" sz="2000" dirty="0">
                <a:hlinkClick r:id="rId2"/>
              </a:rPr>
              <a:t>https://godbolt.org/z/8cz34PneT</a:t>
            </a:r>
            <a:r>
              <a:rPr lang="en-US" sz="2000" dirty="0"/>
              <a:t>). </a:t>
            </a:r>
            <a:endParaRPr lang="ru-RU" sz="2000" dirty="0"/>
          </a:p>
          <a:p>
            <a:pPr marL="457200" indent="-457200">
              <a:buFont typeface="Arial" panose="020B0604020202020204" pitchFamily="34" charset="0"/>
              <a:buAutoNum type="arabicPeriod" startAt="5"/>
            </a:pPr>
            <a:r>
              <a:rPr lang="ru-RU" sz="2000" dirty="0"/>
              <a:t>Арифметические операции имеют по 2 варианта – с обновлением флагов в </a:t>
            </a:r>
            <a:r>
              <a:rPr lang="en-US" sz="2000" dirty="0"/>
              <a:t>PSTATE </a:t>
            </a:r>
            <a:r>
              <a:rPr lang="ru-RU" sz="2000" dirty="0"/>
              <a:t>и без обновления (</a:t>
            </a:r>
            <a:r>
              <a:rPr lang="en-US" sz="2000" dirty="0"/>
              <a:t>ADD</a:t>
            </a:r>
            <a:r>
              <a:rPr lang="en-US" sz="2000" b="1" dirty="0"/>
              <a:t>S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/>
              <a:t>ADD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endParaRPr lang="ru-RU" sz="2000" dirty="0"/>
          </a:p>
          <a:p>
            <a:pPr marL="457200" indent="-457200">
              <a:buAutoNum type="arabicPeriod" startAt="5"/>
            </a:pPr>
            <a:r>
              <a:rPr lang="ru-RU" sz="2000" dirty="0"/>
              <a:t>Наличие предикации – многие инструкции могут выполняться или не выполняться в зависимости от результата предыдущего сравнения (например, </a:t>
            </a:r>
            <a:r>
              <a:rPr lang="en-US" sz="2000" dirty="0"/>
              <a:t>ADDNE –</a:t>
            </a:r>
            <a:r>
              <a:rPr lang="ru-RU" sz="2000" dirty="0"/>
              <a:t> выполнить сложение</a:t>
            </a:r>
            <a:r>
              <a:rPr lang="en-US" sz="2000" dirty="0"/>
              <a:t> ADD</a:t>
            </a:r>
            <a:r>
              <a:rPr lang="ru-RU" sz="2000" dirty="0"/>
              <a:t> при </a:t>
            </a:r>
            <a:r>
              <a:rPr lang="en-US" sz="2000" dirty="0"/>
              <a:t>!=).</a:t>
            </a:r>
            <a:r>
              <a:rPr lang="ru-RU" sz="2000" dirty="0"/>
              <a:t> (</a:t>
            </a:r>
            <a:r>
              <a:rPr lang="en-US" sz="2000" dirty="0">
                <a:hlinkClick r:id="rId3"/>
              </a:rPr>
              <a:t>https://godbolt.org/z/rf5WWTaG8</a:t>
            </a:r>
            <a:r>
              <a:rPr lang="ru-RU" sz="2000" dirty="0"/>
              <a:t>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Пункты 8 и 9 позволяют писать короткие </a:t>
            </a:r>
            <a:r>
              <a:rPr lang="en-US" sz="2000" dirty="0"/>
              <a:t>if-else </a:t>
            </a:r>
            <a:r>
              <a:rPr lang="ru-RU" sz="2000" dirty="0"/>
              <a:t>без условных переходов.</a:t>
            </a:r>
            <a:endParaRPr lang="en-US" sz="2000" dirty="0"/>
          </a:p>
          <a:p>
            <a:pPr marL="457200" indent="-457200">
              <a:buAutoNum type="arabicPeriod" startAt="5"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6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особенности </a:t>
            </a:r>
            <a:r>
              <a:rPr lang="en-US" dirty="0"/>
              <a:t>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10. Схема сдвига на входе АЛУ – сдвиг может вычисляться одновременно с другими операциями</a:t>
            </a:r>
            <a:r>
              <a:rPr lang="en-US" sz="2000" dirty="0"/>
              <a:t>. </a:t>
            </a:r>
            <a:br>
              <a:rPr lang="en-US" sz="2000" dirty="0"/>
            </a:b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 R0, R1, R2, LSL #3 </a:t>
            </a:r>
            <a:r>
              <a:rPr lang="pt-BR" sz="2000" dirty="0"/>
              <a:t>-&gt; R0=R1+(R2 &lt;&lt; 3) 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11. Продвинутые </a:t>
            </a:r>
            <a:r>
              <a:rPr lang="en-US" sz="2000" dirty="0"/>
              <a:t>PUSH </a:t>
            </a:r>
            <a:r>
              <a:rPr lang="ru-RU" sz="2000" dirty="0"/>
              <a:t>и </a:t>
            </a:r>
            <a:r>
              <a:rPr lang="en-US" sz="2000" dirty="0"/>
              <a:t>POP</a:t>
            </a:r>
            <a:r>
              <a:rPr lang="ru-RU" sz="2000" dirty="0"/>
              <a:t> и инструкции загрузки</a:t>
            </a:r>
            <a:r>
              <a:rPr lang="en-US" sz="2000" dirty="0"/>
              <a:t>/</a:t>
            </a:r>
            <a:r>
              <a:rPr lang="ru-RU" sz="2000" dirty="0"/>
              <a:t>выгрузки</a:t>
            </a:r>
            <a:r>
              <a:rPr lang="en-US" sz="2000" dirty="0"/>
              <a:t> – </a:t>
            </a:r>
            <a:r>
              <a:rPr lang="ru-RU" sz="2000" dirty="0"/>
              <a:t>вызволяют одновременно сохранять на стек несколько регистров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PUSH {R0, R1}           LDM {R1, R2}, [R0]</a:t>
            </a:r>
          </a:p>
          <a:p>
            <a:pPr marL="0" indent="0">
              <a:buNone/>
            </a:pPr>
            <a:r>
              <a:rPr lang="ru-RU" sz="2000" dirty="0">
                <a:cs typeface="Courier New" panose="02070309020205020404" pitchFamily="49" charset="0"/>
              </a:rPr>
              <a:t>12. Возможность обновления адреса в регистре при чтении/записи</a:t>
            </a: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LDR R0, [R1, #4]    </a:t>
            </a:r>
            <a:r>
              <a:rPr lang="en-US" sz="2000" dirty="0">
                <a:cs typeface="Courier New" panose="02070309020205020404" pitchFamily="49" charset="0"/>
              </a:rPr>
              <a:t>// R0 = *(R1+4)          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LDR R0, [R1, #4]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000" dirty="0">
                <a:cs typeface="Courier New" panose="02070309020205020404" pitchFamily="49" charset="0"/>
              </a:rPr>
              <a:t>        // R1+=4, R0=*R1</a:t>
            </a:r>
            <a:br>
              <a:rPr lang="en-US" sz="2000" dirty="0"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LDR R0, [R1]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#4</a:t>
            </a:r>
            <a:r>
              <a:rPr lang="en-US" sz="2000" dirty="0">
                <a:cs typeface="Courier New" panose="02070309020205020404" pitchFamily="49" charset="0"/>
              </a:rPr>
              <a:t>             // R0=*R1, R1+=4</a:t>
            </a:r>
            <a:br>
              <a:rPr lang="en-US" sz="2000" dirty="0">
                <a:cs typeface="Courier New" panose="02070309020205020404" pitchFamily="49" charset="0"/>
              </a:rPr>
            </a:br>
            <a:br>
              <a:rPr lang="ru-RU" sz="2000" dirty="0">
                <a:cs typeface="Courier New" panose="02070309020205020404" pitchFamily="49" charset="0"/>
              </a:rPr>
            </a:br>
            <a:endParaRPr lang="ru-RU" sz="2000" dirty="0">
              <a:cs typeface="Courier New" panose="02070309020205020404" pitchFamily="49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5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A6D2E-2629-DF44-68C3-CFD79980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Векторные</a:t>
            </a:r>
            <a:r>
              <a:rPr lang="en-US" dirty="0"/>
              <a:t> </a:t>
            </a:r>
            <a:r>
              <a:rPr lang="ru-RU" dirty="0"/>
              <a:t>и вещественные операции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C29627-0C13-7A8D-A2E3-856A72210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ru-RU" sz="2000" dirty="0"/>
              <a:t>По аналогии с </a:t>
            </a:r>
            <a:r>
              <a:rPr lang="en-US" sz="2000" dirty="0"/>
              <a:t>SSE</a:t>
            </a:r>
            <a:r>
              <a:rPr lang="ru-RU" sz="2000" dirty="0"/>
              <a:t>, для осуществления скалярных операций используется младшая часть векторного регистра. Например,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D0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S0</a:t>
            </a:r>
            <a:r>
              <a:rPr lang="en-US" sz="2000" dirty="0"/>
              <a:t> – </a:t>
            </a:r>
            <a:r>
              <a:rPr lang="ru-RU" sz="2000" dirty="0"/>
              <a:t>64- и</a:t>
            </a:r>
            <a:r>
              <a:rPr lang="en-US" sz="2000" dirty="0"/>
              <a:t> </a:t>
            </a:r>
            <a:r>
              <a:rPr lang="ru-RU" sz="2000" dirty="0"/>
              <a:t>32-битная части регистра </a:t>
            </a:r>
            <a:r>
              <a:rPr lang="en-US" sz="2000" dirty="0"/>
              <a:t>V0.</a:t>
            </a:r>
          </a:p>
          <a:p>
            <a:pPr marL="457200" indent="-457200">
              <a:buAutoNum type="arabicPeriod"/>
            </a:pPr>
            <a:r>
              <a:rPr lang="ru-RU" sz="2000" dirty="0"/>
              <a:t>Одни  и те же мнемоники используются для векторных и скалярных операций. Ширина вектора указывается вместе с регистром. Например:</a:t>
            </a:r>
            <a:br>
              <a:rPr lang="ru-RU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FADD S0   ,S0    , S1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ru-RU" sz="2000" dirty="0"/>
              <a:t>//скалярная инструкция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FADD V0.2S, V0.2S, V1.2S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dirty="0"/>
              <a:t>//векторная инструкция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en-US" sz="2000" dirty="0"/>
              <a:t>(</a:t>
            </a:r>
            <a:r>
              <a:rPr lang="ru-RU" sz="2000" dirty="0"/>
              <a:t>2 </a:t>
            </a:r>
            <a:r>
              <a:rPr lang="en-US" sz="2000" dirty="0"/>
              <a:t>float)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FADD V0.4S, V0.4S, V1.4S  </a:t>
            </a:r>
            <a:r>
              <a:rPr lang="ru-RU" sz="2000" dirty="0"/>
              <a:t>//векторная инструкция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en-US" sz="2000" dirty="0"/>
              <a:t>(4</a:t>
            </a:r>
            <a:r>
              <a:rPr lang="ru-RU" sz="2000" dirty="0"/>
              <a:t> </a:t>
            </a:r>
            <a:r>
              <a:rPr lang="en-US" sz="2000" dirty="0"/>
              <a:t>float)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  V0.8B, V0.8B, V1.8B  </a:t>
            </a:r>
            <a:r>
              <a:rPr lang="ru-RU" sz="2000" dirty="0"/>
              <a:t>//векторная инструкция</a:t>
            </a:r>
            <a:r>
              <a:rPr lang="en-US" sz="2000" dirty="0"/>
              <a:t> </a:t>
            </a:r>
            <a:r>
              <a:rPr lang="ru-RU" sz="2000" dirty="0"/>
              <a:t> </a:t>
            </a:r>
            <a:r>
              <a:rPr lang="en-US" sz="2000" dirty="0"/>
              <a:t>(8</a:t>
            </a:r>
            <a:r>
              <a:rPr lang="ru-RU" sz="2000" dirty="0"/>
              <a:t> </a:t>
            </a:r>
            <a:r>
              <a:rPr lang="en-US" sz="2000" dirty="0"/>
              <a:t>char)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AutoNum type="arabicPeriod"/>
            </a:pPr>
            <a:endParaRPr lang="en-US" sz="2000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0B173A-3B01-AFBD-D35A-32BECC34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1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12367</TotalTime>
  <Words>1823</Words>
  <Application>Microsoft Office PowerPoint</Application>
  <PresentationFormat>Широкоэкранный</PresentationFormat>
  <Paragraphs>160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Courier New</vt:lpstr>
      <vt:lpstr>Тема Office</vt:lpstr>
      <vt:lpstr>Низкоуровневое программирование</vt:lpstr>
      <vt:lpstr>CISC-архитектуры</vt:lpstr>
      <vt:lpstr>RISC-архитектуры</vt:lpstr>
      <vt:lpstr>Advanced RISC Machine</vt:lpstr>
      <vt:lpstr>Регистры в ARM</vt:lpstr>
      <vt:lpstr>Основные особенности ARM</vt:lpstr>
      <vt:lpstr>Основные особенности ARM</vt:lpstr>
      <vt:lpstr>Основные особенности ARM</vt:lpstr>
      <vt:lpstr>Векторные и вещественные операции</vt:lpstr>
      <vt:lpstr>Контроль привилегий в ARM</vt:lpstr>
      <vt:lpstr>Регистры в Aarch64</vt:lpstr>
      <vt:lpstr>Особенности Aarch64</vt:lpstr>
      <vt:lpstr>Контроль привилегий в Aarch64</vt:lpstr>
      <vt:lpstr>ARM и выравнивание данных</vt:lpstr>
      <vt:lpstr>ARM и порядок операций с памятью</vt:lpstr>
      <vt:lpstr>VLIV-архитектуры</vt:lpstr>
      <vt:lpstr>VLIW-архитектуры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270</cp:revision>
  <dcterms:created xsi:type="dcterms:W3CDTF">2021-02-27T16:04:41Z</dcterms:created>
  <dcterms:modified xsi:type="dcterms:W3CDTF">2024-12-10T17:30:19Z</dcterms:modified>
</cp:coreProperties>
</file>