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2"/>
  </p:handoutMasterIdLst>
  <p:sldIdLst>
    <p:sldId id="258" r:id="rId3"/>
    <p:sldId id="257" r:id="rId4"/>
    <p:sldId id="268" r:id="rId5"/>
    <p:sldId id="270" r:id="rId6"/>
    <p:sldId id="271" r:id="rId7"/>
    <p:sldId id="272" r:id="rId8"/>
    <p:sldId id="273" r:id="rId9"/>
    <p:sldId id="277" r:id="rId10"/>
    <p:sldId id="278" r:id="rId11"/>
    <p:sldId id="279" r:id="rId12"/>
    <p:sldId id="280" r:id="rId13"/>
    <p:sldId id="281" r:id="rId14"/>
    <p:sldId id="282" r:id="rId16"/>
    <p:sldId id="283" r:id="rId17"/>
    <p:sldId id="284" r:id="rId18"/>
    <p:sldId id="285" r:id="rId19"/>
    <p:sldId id="286" r:id="rId20"/>
    <p:sldId id="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CFF8"/>
    <a:srgbClr val="F7E018"/>
    <a:srgbClr val="214CE5"/>
    <a:srgbClr val="E54C21"/>
    <a:srgbClr val="F3D34B"/>
    <a:srgbClr val="F19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0E70279-D81A-461D-8A4A-174672D5A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EA35696-9B10-4D7E-BFCA-B41E85E542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GIF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hyperlink" Target="https://developer.mozilla.org/ru/docs/Learn_web_development/Getting_started/Your_first_website/Styling_the_content" TargetMode="External"/><Relationship Id="rId7" Type="http://schemas.openxmlformats.org/officeDocument/2006/relationships/hyperlink" Target="https://habr.com/ru/companies/vdsina/articles/500190/" TargetMode="Externa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9.jpe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9.xml"/><Relationship Id="rId13" Type="http://schemas.openxmlformats.org/officeDocument/2006/relationships/hyperlink" Target="https://habr.com/ru/articles/484900/" TargetMode="External"/><Relationship Id="rId12" Type="http://schemas.openxmlformats.org/officeDocument/2006/relationships/hyperlink" Target="https://roadmap.sh/frontend" TargetMode="External"/><Relationship Id="rId11" Type="http://schemas.openxmlformats.org/officeDocument/2006/relationships/tags" Target="../tags/tag18.xml"/><Relationship Id="rId10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103310" y="629653"/>
            <a:ext cx="3779528" cy="377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97" y="426332"/>
            <a:ext cx="6432096" cy="643209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36889" y="1140979"/>
            <a:ext cx="809219" cy="809219"/>
          </a:xfrm>
          <a:prstGeom prst="ellipse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573405" y="2296795"/>
            <a:ext cx="5485765" cy="16941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</a:t>
            </a:r>
            <a:r>
              <a:rPr lang="en-US" altLang="ru-RU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en-US" altLang="ru-RU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</a:t>
            </a:r>
            <a:endParaRPr lang="en-US" altLang="ru-RU" sz="6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555" y="3990975"/>
            <a:ext cx="124206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lang="ru-RU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Лекция 2</a:t>
            </a:r>
            <a:endParaRPr lang="ru-RU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solidFill>
              <a:srgbClr val="B0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855" y="498475"/>
            <a:ext cx="5638165" cy="597535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&lt;table&gt;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&lt;caption&gt;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colspan </a:t>
            </a:r>
            <a:r>
              <a:rPr lang="ru-RU" sz="145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&amp;amp; 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rowspan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&lt;/caption&gt;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&lt;th&gt;&lt;/th&gt;&lt;th&gt;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H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&lt;/th&gt;&lt;th&gt;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&lt;/th</a:t>
            </a:r>
            <a:r>
              <a:rPr lang="en-US" alt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&gt;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&lt;th&gt;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H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&lt;/th&gt;&lt;th&gt;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&lt;/th&gt;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&lt;th&gt;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&lt;/th&gt;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&lt;td&gt;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1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&lt;/td&gt;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&lt;td </a:t>
            </a:r>
            <a:r>
              <a:rPr lang="ru-RU" sz="145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colspan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="2"&gt;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&lt;/td&gt;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&lt;td </a:t>
            </a:r>
            <a:r>
              <a:rPr lang="ru-RU" sz="145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rowspan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="3"&gt;&lt;/td&gt;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&lt;th&gt;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Y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&lt;/th&gt;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&lt;td </a:t>
            </a:r>
            <a:r>
              <a:rPr lang="ru-RU" sz="145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rowspan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="3"&gt;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2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&lt;/td&gt;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&lt;td </a:t>
            </a:r>
            <a:r>
              <a:rPr lang="ru-RU" sz="145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rowspan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="3"&gt;&lt;/td&gt;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&lt;th&gt;B&lt;/th&gt;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&lt;td </a:t>
            </a:r>
            <a:r>
              <a:rPr lang="ru-RU" sz="145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rowspan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="3"&gt;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6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&lt;/td&gt;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&lt;td </a:t>
            </a:r>
            <a:r>
              <a:rPr lang="ru-RU" sz="145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colspan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="2" </a:t>
            </a:r>
            <a:r>
              <a:rPr lang="ru-RU" sz="145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rowspan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="3"&gt;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9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&lt;/td&gt;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&lt;th&gt;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&lt;/th&gt;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&lt;td </a:t>
            </a:r>
            <a:r>
              <a:rPr lang="ru-RU" sz="145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rowspan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="3"&gt;</a:t>
            </a:r>
            <a:r>
              <a:rPr lang="ru-RU" sz="145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8</a:t>
            </a: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&lt;/td&gt;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&lt;/tr&gt;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r>
              <a:rPr lang="ru-RU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&lt;/table&gt;</a:t>
            </a:r>
            <a:endParaRPr lang="ru-RU" sz="14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57450"/>
            <a:ext cx="5491480" cy="244729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6096000" y="497840"/>
            <a:ext cx="5436235" cy="7600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Таблицы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7390"/>
            <a:ext cx="1092136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&lt;form&gt;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— вся форма целиком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&lt;input&gt;</a:t>
            </a:r>
            <a:r>
              <a:rPr lang="ru-RU" altLang="en-US" sz="28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>
                <a:solidFill>
                  <a:schemeClr val="tx1"/>
                </a:solidFill>
                <a:sym typeface="+mn-ea"/>
              </a:rPr>
              <a:t>—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поле ввода данных определенного типа</a:t>
            </a:r>
            <a:endParaRPr lang="en-US" sz="2800" dirty="0" smtClean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type</a:t>
            </a:r>
            <a:r>
              <a:rPr lang="ru-RU" alt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= </a:t>
            </a:r>
            <a:r>
              <a:rPr lang="en-US" sz="2800" i="1" u="sng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button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, </a:t>
            </a:r>
            <a:r>
              <a:rPr lang="en-US" sz="2800" i="1" u="sng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checkbox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, color, date, datetime-local, email, </a:t>
            </a:r>
            <a:r>
              <a:rPr lang="en-US" sz="2800" i="1" u="sng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file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, </a:t>
            </a:r>
            <a:r>
              <a:rPr lang="en-US" sz="2800" i="1" u="sng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hidden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, image, month, number, </a:t>
            </a:r>
            <a:r>
              <a:rPr lang="en-US" sz="2800" i="1" u="sng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password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, </a:t>
            </a:r>
            <a:r>
              <a:rPr lang="en-US" sz="2800" i="1" u="sng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radio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, range, reset, search, submit, tel, </a:t>
            </a:r>
            <a:r>
              <a:rPr lang="en-US" sz="2800" i="1" u="sng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text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, time, url, week</a:t>
            </a:r>
            <a:endParaRPr lang="en-US" sz="2800" i="1" dirty="0" err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&lt;button&gt;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>
                <a:solidFill>
                  <a:schemeClr val="tx1"/>
                </a:solidFill>
                <a:sym typeface="+mn-ea"/>
              </a:rPr>
              <a:t>—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кнопка с интерактивностью на </a:t>
            </a:r>
            <a:r>
              <a:rPr lang="en-US" sz="2800" dirty="0" smtClean="0">
                <a:solidFill>
                  <a:schemeClr val="tx1"/>
                </a:solidFill>
                <a:sym typeface="+mn-ea"/>
              </a:rPr>
              <a:t>JS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&lt;select&gt; 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+</a:t>
            </a:r>
            <a:r>
              <a:rPr lang="ru-RU" sz="28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option&gt;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>
                <a:solidFill>
                  <a:schemeClr val="tx1"/>
                </a:solidFill>
                <a:sym typeface="+mn-ea"/>
              </a:rPr>
              <a:t>—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выпадающие список 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&lt;label&gt;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>
                <a:solidFill>
                  <a:schemeClr val="tx1"/>
                </a:solidFill>
                <a:sym typeface="+mn-ea"/>
              </a:rPr>
              <a:t>—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подпись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 err="1" smtClean="0">
                <a:solidFill>
                  <a:schemeClr val="tx1"/>
                </a:solidFill>
                <a:sym typeface="+mn-ea"/>
              </a:rPr>
              <a:t>textarea</a:t>
            </a:r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&gt;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>
                <a:solidFill>
                  <a:schemeClr val="tx1"/>
                </a:solidFill>
                <a:sym typeface="+mn-ea"/>
              </a:rPr>
              <a:t>—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 многострочный текст</a:t>
            </a:r>
            <a:endParaRPr lang="ru-RU" altLang="ru-RU" sz="2800" b="1" dirty="0" smtClean="0">
              <a:solidFill>
                <a:schemeClr val="tx1"/>
              </a:solidFill>
              <a:latin typeface="Impact" panose="020B0806030902050204" charset="0"/>
              <a:ea typeface="Calibri" panose="020F0502020204030204" pitchFamily="34" charset="0"/>
              <a:cs typeface="Impact" panose="020B080603090205020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Теги форм</a:t>
            </a:r>
            <a:endParaRPr lang="ru-RU" alt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solidFill>
              <a:srgbClr val="B0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6855" y="1863725"/>
            <a:ext cx="5638165" cy="35433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&lt;form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action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="/action_page.php"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method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="post"&gt;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45720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&lt;label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for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="fieldName"&gt;</a:t>
            </a:r>
            <a:r>
              <a:rPr lang="en-US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Имя</a:t>
            </a:r>
            <a:r>
              <a:rPr lang="en-US" altLang="ru-RU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: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&lt;/label&gt;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45720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&lt;input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type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="text"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id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="fieldName"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name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="fieldName"</a:t>
            </a:r>
            <a:r>
              <a:rPr lang="ru-RU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placeholder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</a:t>
            </a:r>
            <a:r>
              <a:rPr lang="ru-RU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Введите ваше имя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"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45720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&lt;select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id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="fieldSelect"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name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="fieldSelect"&gt;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45720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ru-RU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	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&lt;option&gt;</a:t>
            </a:r>
            <a:r>
              <a:rPr lang="en-US" altLang="ru-RU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-- </a:t>
            </a:r>
            <a:r>
              <a:rPr lang="ru-RU" altLang="ru-RU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Выберите вариант --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&lt;/option&gt;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&lt;option&gt;</a:t>
            </a:r>
            <a:r>
              <a:rPr lang="ru-RU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В</a:t>
            </a:r>
            <a:r>
              <a:rPr lang="en-US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ариант</a:t>
            </a:r>
            <a:r>
              <a:rPr lang="en-US" altLang="ru-RU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1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&lt;/option&gt;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&lt;option&gt;</a:t>
            </a:r>
            <a:r>
              <a:rPr lang="ru-RU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В</a:t>
            </a:r>
            <a:r>
              <a:rPr lang="en-US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ариант</a:t>
            </a:r>
            <a:r>
              <a:rPr lang="en-US" altLang="ru-RU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2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&lt;/option&gt;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&lt;option&gt;</a:t>
            </a:r>
            <a:r>
              <a:rPr lang="ru-RU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В</a:t>
            </a:r>
            <a:r>
              <a:rPr lang="en-US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ариант</a:t>
            </a:r>
            <a:r>
              <a:rPr lang="en-US" altLang="ru-RU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3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&lt;/option&gt;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&lt;/select&gt;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&lt;textarea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id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="fieldText"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name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="fieldText"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rows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="4"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cols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="50"&gt;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457200">
              <a:buNone/>
            </a:pPr>
            <a:r>
              <a:rPr lang="en-US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Длинный</a:t>
            </a:r>
            <a:r>
              <a:rPr lang="en-US" altLang="ru-RU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текст</a:t>
            </a:r>
            <a:endParaRPr lang="en-US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&lt;/textarea&gt;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&lt;button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type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="button"&gt;</a:t>
            </a:r>
            <a:r>
              <a:rPr lang="en-US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Нажми</a:t>
            </a:r>
            <a:r>
              <a:rPr lang="en-US" altLang="ru-RU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меня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&lt;/button&gt;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&lt;input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type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="submit" </a:t>
            </a:r>
            <a:r>
              <a:rPr lang="en-US" altLang="ru-RU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value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="</a:t>
            </a:r>
            <a:r>
              <a:rPr lang="en-US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Отправить</a:t>
            </a: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"&gt;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ru-RU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&lt;/form&gt;</a:t>
            </a:r>
            <a:endParaRPr lang="en-US" altLang="ru-RU" sz="1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30" y="1496060"/>
            <a:ext cx="5781675" cy="427799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36855" y="497840"/>
            <a:ext cx="11295380" cy="7600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Пример формы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圆角矩形 5"/>
          <p:cNvSpPr/>
          <p:nvPr/>
        </p:nvSpPr>
        <p:spPr>
          <a:xfrm flipV="1">
            <a:off x="466725" y="3566795"/>
            <a:ext cx="10920730" cy="314960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51730" y="497840"/>
            <a:ext cx="6436360" cy="293052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sz="19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ru-RU" altLang="en-US" sz="19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en-US" sz="1900" b="1" i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ru-RU" sz="1900" b="1" i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Document Object Model</a:t>
            </a:r>
            <a:r>
              <a:rPr lang="ru-RU" altLang="en-US" sz="1900" b="1" i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ru-RU" sz="19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это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объектная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модель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документа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которую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браузер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создает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памяти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компьютера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основании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HTML-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кода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полученного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им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от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сервера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Иными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словами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это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представление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HTML-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документа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виде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дерева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тегов</a:t>
            </a:r>
            <a:r>
              <a:rPr lang="en-US" altLang="ru-RU" sz="19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ru-RU" sz="19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ru-RU" sz="1900" dirty="0" smtClean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ru-RU" sz="1900" dirty="0" smtClean="0">
                <a:solidFill>
                  <a:schemeClr val="tx1"/>
                </a:solidFill>
                <a:sym typeface="+mn-ea"/>
              </a:rPr>
              <a:t>Раньше были у всех браузеров разные, теперь есть стандарты: </a:t>
            </a:r>
            <a:br>
              <a:rPr lang="ru-RU" sz="1900" dirty="0" smtClean="0">
                <a:solidFill>
                  <a:schemeClr val="tx1"/>
                </a:solidFill>
                <a:sym typeface="+mn-ea"/>
              </a:rPr>
            </a:br>
            <a:r>
              <a:rPr lang="da-DK" sz="1900" b="1" i="1" dirty="0" smtClean="0">
                <a:solidFill>
                  <a:schemeClr val="tx1"/>
                </a:solidFill>
                <a:sym typeface="+mn-ea"/>
              </a:rPr>
              <a:t>Core </a:t>
            </a:r>
            <a:r>
              <a:rPr lang="da-DK" sz="1900" b="1" i="1" dirty="0">
                <a:solidFill>
                  <a:schemeClr val="tx1"/>
                </a:solidFill>
                <a:sym typeface="+mn-ea"/>
              </a:rPr>
              <a:t>DOM, XML DOM, HTML </a:t>
            </a:r>
            <a:r>
              <a:rPr lang="da-DK" sz="1900" b="1" i="1" dirty="0" smtClean="0">
                <a:solidFill>
                  <a:schemeClr val="tx1"/>
                </a:solidFill>
                <a:sym typeface="+mn-ea"/>
              </a:rPr>
              <a:t>DOM</a:t>
            </a:r>
            <a:endParaRPr lang="da-DK" altLang="ru-RU" sz="1900" b="1" i="1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467360" y="497840"/>
            <a:ext cx="3902075" cy="29305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Что такое </a:t>
            </a:r>
            <a:r>
              <a:rPr lang="en-US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DOM?</a:t>
            </a:r>
            <a:endParaRPr lang="en-US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1028" name="Picture 4" descr="JS HTML 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099" y="3629506"/>
            <a:ext cx="5511761" cy="301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圆角矩形 5"/>
          <p:cNvSpPr/>
          <p:nvPr/>
        </p:nvSpPr>
        <p:spPr>
          <a:xfrm>
            <a:off x="4568825" y="497840"/>
            <a:ext cx="6818630" cy="621792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endParaRPr lang="en-US" altLang="en-US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457200">
              <a:buNone/>
            </a:pP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Объектная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модель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документа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DOM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создаётся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тот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момент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когда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браузер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Этот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может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запрашивать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который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может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модифицировать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ru-RU" sz="20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457200">
              <a:buNone/>
            </a:pPr>
            <a:r>
              <a:rPr lang="en-US" altLang="ru-RU" sz="20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может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запросить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стили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которые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участвуют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создании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000" b="1" i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CSS Object Model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Движок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браузера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комбинирует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эти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две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объектные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модели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чтобы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создать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дерево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рендера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ru-RU" sz="2000" b="1" i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render tree</a:t>
            </a:r>
            <a:r>
              <a:rPr lang="en-US" altLang="ru-RU" sz="2000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altLang="ru-RU" sz="20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467360" y="497840"/>
            <a:ext cx="3660775" cy="621855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Render Tree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" name="Picture 2" descr="Critical Rendering Path или как создается веб-страница в браузер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713" y="890360"/>
            <a:ext cx="5937687" cy="24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/>
          <p:cNvSpPr txBox="1"/>
          <p:nvPr/>
        </p:nvSpPr>
        <p:spPr>
          <a:xfrm>
            <a:off x="4921885" y="503555"/>
            <a:ext cx="2348230" cy="430530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dist" defTabSz="228600"/>
            <a:r>
              <a:rPr lang="en-US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   </a:t>
            </a:r>
            <a:r>
              <a:rPr lang="ru-RU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</a:t>
            </a:r>
            <a:endParaRPr lang="en-US" altLang="ru-RU" sz="28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6"/>
          <p:cNvSpPr/>
          <p:nvPr>
            <p:custDataLst>
              <p:tags r:id="rId1"/>
            </p:custDataLst>
          </p:nvPr>
        </p:nvSpPr>
        <p:spPr>
          <a:xfrm>
            <a:off x="977900" y="1469390"/>
            <a:ext cx="6292215" cy="1163320"/>
          </a:xfrm>
          <a:prstGeom prst="rect">
            <a:avLst/>
          </a:prstGeom>
          <a:solidFill>
            <a:srgbClr val="F19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b="1" dirty="0" smtClean="0">
                <a:solidFill>
                  <a:schemeClr val="tx1"/>
                </a:solidFill>
                <a:sym typeface="+mn-ea"/>
              </a:rPr>
              <a:t>HTML</a:t>
            </a:r>
            <a:r>
              <a:rPr lang="ru-RU" altLang="en-US" dirty="0" smtClean="0">
                <a:solidFill>
                  <a:schemeClr val="tx1"/>
                </a:solidFill>
                <a:sym typeface="+mn-ea"/>
              </a:rPr>
              <a:t>-элементы </a:t>
            </a:r>
            <a:r>
              <a:rPr lang="ru-RU" dirty="0" smtClean="0">
                <a:solidFill>
                  <a:schemeClr val="tx1"/>
                </a:solidFill>
                <a:sym typeface="+mn-ea"/>
              </a:rPr>
              <a:t>– </a:t>
            </a:r>
            <a:r>
              <a:rPr lang="ru-RU" altLang="en-US" dirty="0" smtClean="0">
                <a:solidFill>
                  <a:schemeClr val="tx1"/>
                </a:solidFill>
                <a:sym typeface="+mn-ea"/>
              </a:rPr>
              <a:t>это объекты, которые имеют свои свойства и методы, а также дают возможность к себе обращаться</a:t>
            </a:r>
            <a:endParaRPr lang="en-US" altLang="en-US" b="1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4600575"/>
            <a:ext cx="10245725" cy="1256665"/>
          </a:xfrm>
          <a:prstGeom prst="rect">
            <a:avLst/>
          </a:prstGeom>
        </p:spPr>
      </p:pic>
      <p:sp>
        <p:nvSpPr>
          <p:cNvPr id="7" name="矩形 7"/>
          <p:cNvSpPr/>
          <p:nvPr>
            <p:custDataLst>
              <p:tags r:id="rId3"/>
            </p:custDataLst>
          </p:nvPr>
        </p:nvSpPr>
        <p:spPr>
          <a:xfrm>
            <a:off x="4921885" y="3034665"/>
            <a:ext cx="6292215" cy="1163320"/>
          </a:xfrm>
          <a:prstGeom prst="rect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 b="1" dirty="0" err="1" smtClean="0">
                <a:solidFill>
                  <a:schemeClr val="tx1"/>
                </a:solidFill>
                <a:sym typeface="+mn-ea"/>
              </a:rPr>
              <a:t>document.getElementById</a:t>
            </a:r>
            <a:r>
              <a:rPr lang="en-US" sz="1700" b="1" dirty="0">
                <a:solidFill>
                  <a:schemeClr val="tx1"/>
                </a:solidFill>
                <a:sym typeface="+mn-ea"/>
              </a:rPr>
              <a:t>("demo").</a:t>
            </a:r>
            <a:r>
              <a:rPr lang="en-US" sz="1700" b="1" dirty="0" err="1">
                <a:solidFill>
                  <a:schemeClr val="tx1"/>
                </a:solidFill>
                <a:sym typeface="+mn-ea"/>
              </a:rPr>
              <a:t>innerHTML</a:t>
            </a:r>
            <a:r>
              <a:rPr lang="en-US" sz="1700" b="1" dirty="0">
                <a:solidFill>
                  <a:schemeClr val="tx1"/>
                </a:solidFill>
                <a:sym typeface="+mn-ea"/>
              </a:rPr>
              <a:t> = "Hello World</a:t>
            </a:r>
            <a:r>
              <a:rPr lang="en-US" sz="1700" b="1" dirty="0" smtClean="0">
                <a:solidFill>
                  <a:schemeClr val="tx1"/>
                </a:solidFill>
                <a:sym typeface="+mn-ea"/>
              </a:rPr>
              <a:t>!";</a:t>
            </a:r>
            <a:endParaRPr lang="en-US" altLang="zh-CN" sz="1700" b="1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/>
          <p:cNvSpPr txBox="1"/>
          <p:nvPr/>
        </p:nvSpPr>
        <p:spPr>
          <a:xfrm>
            <a:off x="4921885" y="503555"/>
            <a:ext cx="2348230" cy="430530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dist" defTabSz="228600"/>
            <a:r>
              <a:rPr lang="en-US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   </a:t>
            </a:r>
            <a:r>
              <a:rPr lang="ru-RU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ru-RU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</a:t>
            </a:r>
            <a:endParaRPr lang="en-US" altLang="ru-RU" sz="28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6"/>
          <p:cNvSpPr/>
          <p:nvPr>
            <p:custDataLst>
              <p:tags r:id="rId1"/>
            </p:custDataLst>
          </p:nvPr>
        </p:nvSpPr>
        <p:spPr>
          <a:xfrm>
            <a:off x="612140" y="1469390"/>
            <a:ext cx="4309745" cy="4592955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Выбрать: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 </a:t>
            </a:r>
            <a:endParaRPr lang="ru-RU" sz="2000" dirty="0" smtClean="0">
              <a:solidFill>
                <a:schemeClr val="tx1"/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getElementById;</a:t>
            </a:r>
            <a:endParaRPr lang="en-US" sz="2000" dirty="0" err="1" smtClean="0">
              <a:solidFill>
                <a:schemeClr val="tx1"/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getElementsByTagName;</a:t>
            </a:r>
            <a:endParaRPr lang="en-US" sz="2000" dirty="0" err="1" smtClean="0">
              <a:solidFill>
                <a:schemeClr val="tx1"/>
              </a:solidFill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getElementsByClassName;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Добавить или удалить: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 </a:t>
            </a:r>
            <a:endParaRPr lang="ru-RU" sz="2000" dirty="0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createElement;</a:t>
            </a:r>
            <a:endParaRPr lang="en-US" sz="2000" dirty="0" err="1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appendChild;</a:t>
            </a:r>
            <a:endParaRPr lang="en-US" sz="2000" dirty="0" err="1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removeChild;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Менять элементы:</a:t>
            </a:r>
            <a:endParaRPr lang="ru-RU" sz="2000" b="1" dirty="0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innerHTML;</a:t>
            </a:r>
            <a:endParaRPr lang="en-US" sz="2000" dirty="0" err="1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setAttribute;</a:t>
            </a:r>
            <a:endParaRPr lang="ru-RU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tx1"/>
                </a:solidFill>
                <a:sym typeface="+mn-ea"/>
              </a:rPr>
              <a:t>События</a:t>
            </a:r>
            <a:r>
              <a:rPr lang="ru-RU" sz="2000" b="1" i="1" dirty="0" smtClean="0">
                <a:solidFill>
                  <a:schemeClr val="tx1"/>
                </a:solidFill>
                <a:sym typeface="+mn-ea"/>
              </a:rPr>
              <a:t>:</a:t>
            </a:r>
            <a:endParaRPr lang="ru-RU" sz="2000" i="1" dirty="0" smtClean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onclick</a:t>
            </a:r>
            <a:r>
              <a:rPr lang="ru-RU" sz="2000" dirty="0" smtClean="0">
                <a:solidFill>
                  <a:schemeClr val="tx1"/>
                </a:solidFill>
                <a:sym typeface="+mn-ea"/>
              </a:rPr>
              <a:t> =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(event) { };</a:t>
            </a:r>
            <a:endParaRPr lang="en-US" altLang="en-US" sz="2000" b="1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910" y="3137535"/>
            <a:ext cx="6585585" cy="807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圆角矩形 5"/>
          <p:cNvSpPr/>
          <p:nvPr/>
        </p:nvSpPr>
        <p:spPr>
          <a:xfrm>
            <a:off x="5688330" y="2059305"/>
            <a:ext cx="5619115" cy="367792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indow 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–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объект окна браузера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lang="ru-RU" sz="24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– корень 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DOM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ocation</a:t>
            </a:r>
            <a:r>
              <a:rPr lang="ru-RU" sz="24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– адресная строка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history 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–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история браузера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onsole</a:t>
            </a:r>
            <a:r>
              <a:rPr lang="ru-RU" sz="24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– </a:t>
            </a:r>
            <a:r>
              <a:rPr lang="ru-RU" sz="2400" dirty="0" err="1" smtClean="0">
                <a:solidFill>
                  <a:schemeClr val="tx1"/>
                </a:solidFill>
                <a:sym typeface="+mn-ea"/>
              </a:rPr>
              <a:t>консоль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 браузера для отладки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creen</a:t>
            </a:r>
            <a:r>
              <a:rPr lang="ru-RU" sz="24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– экран</a:t>
            </a:r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ru-RU" altLang="ru-RU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endParaRPr lang="ru-RU" altLang="ru-RU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</a:pPr>
            <a:r>
              <a:rPr lang="ru-RU" altLang="ru-RU" i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Но это далеко не все объекты)</a:t>
            </a:r>
            <a:endParaRPr lang="ru-RU" altLang="ru-RU" i="1" dirty="0" smtClean="0">
              <a:solidFill>
                <a:schemeClr val="tx1">
                  <a:lumMod val="50000"/>
                  <a:lumOff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467360" y="497840"/>
            <a:ext cx="3660775" cy="15614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Глобальные объекты</a:t>
            </a:r>
            <a:endParaRPr lang="ru-RU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Изображение 1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5495" y="2335530"/>
            <a:ext cx="5541010" cy="3111500"/>
          </a:xfrm>
          <a:prstGeom prst="rect">
            <a:avLst/>
          </a:prstGeom>
        </p:spPr>
      </p:pic>
      <p:sp>
        <p:nvSpPr>
          <p:cNvPr id="2" name="Title 20"/>
          <p:cNvSpPr txBox="1"/>
          <p:nvPr/>
        </p:nvSpPr>
        <p:spPr>
          <a:xfrm>
            <a:off x="3220720" y="335598"/>
            <a:ext cx="5750560" cy="430530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dist" defTabSz="228600"/>
            <a:r>
              <a:rPr lang="ru-RU" altLang="zh-C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Дополнительная литература</a:t>
            </a:r>
            <a:endParaRPr lang="ru-RU" altLang="zh-CN" sz="28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272956" y="1759926"/>
            <a:ext cx="11645454" cy="4477101"/>
            <a:chOff x="382137" y="1759926"/>
            <a:chExt cx="11645454" cy="4477101"/>
          </a:xfrm>
        </p:grpSpPr>
        <p:sp>
          <p:nvSpPr>
            <p:cNvPr id="4" name="矩形 3"/>
            <p:cNvSpPr/>
            <p:nvPr>
              <p:custDataLst>
                <p:tags r:id="rId4"/>
              </p:custDataLst>
            </p:nvPr>
          </p:nvSpPr>
          <p:spPr>
            <a:xfrm>
              <a:off x="382137" y="1760561"/>
              <a:ext cx="3346854" cy="4476466"/>
            </a:xfrm>
            <a:prstGeom prst="rect">
              <a:avLst/>
            </a:prstGeom>
            <a:solidFill>
              <a:srgbClr val="B0CF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5"/>
              </p:custDataLst>
            </p:nvPr>
          </p:nvSpPr>
          <p:spPr>
            <a:xfrm>
              <a:off x="8680737" y="1759926"/>
              <a:ext cx="3346854" cy="4476466"/>
            </a:xfrm>
            <a:prstGeom prst="rect">
              <a:avLst/>
            </a:prstGeom>
            <a:solidFill>
              <a:srgbClr val="F3D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TextBox 1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2415" y="3416935"/>
            <a:ext cx="3347720" cy="17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HTML 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для</a:t>
            </a: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 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начинающих</a:t>
            </a: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: 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вопросы</a:t>
            </a: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 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и</a:t>
            </a: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 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ответы</a:t>
            </a: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 / 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Хабр</a:t>
            </a:r>
            <a:endParaRPr lang="en-US" altLang="en-US" sz="1400" dirty="0">
              <a:ea typeface="Calibri" panose="020F0502020204030204" pitchFamily="34" charset="0"/>
              <a:cs typeface="Calibri" panose="020F0502020204030204" pitchFamily="34" charset="0"/>
              <a:hlinkClick r:id="rId7" action="ppaction://hlinkfile"/>
            </a:endParaRPr>
          </a:p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endParaRPr lang="en-US" altLang="en-US" sz="1400" dirty="0">
              <a:ea typeface="Calibri" panose="020F0502020204030204" pitchFamily="34" charset="0"/>
              <a:cs typeface="Calibri" panose="020F0502020204030204" pitchFamily="34" charset="0"/>
              <a:hlinkClick r:id="rId7" action="ppaction://hlinkfile"/>
            </a:endParaRPr>
          </a:p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7" action="ppaction://hlinkfile"/>
              </a:rPr>
              <a:t> 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8" action="ppaction://hlinkfile"/>
              </a:rPr>
              <a:t>Основы</a:t>
            </a: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8" action="ppaction://hlinkfile"/>
              </a:rPr>
              <a:t> CSS - 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8" action="ppaction://hlinkfile"/>
              </a:rPr>
              <a:t>Изучение</a:t>
            </a: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8" action="ppaction://hlinkfile"/>
              </a:rPr>
              <a:t> 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8" action="ppaction://hlinkfile"/>
              </a:rPr>
              <a:t>веб</a:t>
            </a: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8" action="ppaction://hlinkfile"/>
              </a:rPr>
              <a:t>-</a:t>
            </a:r>
            <a:r>
              <a:rPr lang="en-US" altLang="en-US" sz="1400" dirty="0">
                <a:ea typeface="Calibri" panose="020F0502020204030204" pitchFamily="34" charset="0"/>
                <a:cs typeface="Calibri" panose="020F0502020204030204" pitchFamily="34" charset="0"/>
                <a:hlinkClick r:id="rId8" action="ppaction://hlinkfile"/>
              </a:rPr>
              <a:t>разработки</a:t>
            </a:r>
            <a:r>
              <a:rPr lang="en-US" altLang="ru-RU" sz="1400" dirty="0">
                <a:ea typeface="Calibri" panose="020F0502020204030204" pitchFamily="34" charset="0"/>
                <a:cs typeface="Calibri" panose="020F0502020204030204" pitchFamily="34" charset="0"/>
                <a:hlinkClick r:id="rId8" action="ppaction://hlinkfile"/>
              </a:rPr>
              <a:t> | MDN</a:t>
            </a:r>
            <a:endParaRPr lang="en-US" altLang="ru-RU" sz="1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62" y="2335780"/>
            <a:ext cx="892464" cy="892464"/>
          </a:xfrm>
          <a:prstGeom prst="rect">
            <a:avLst/>
          </a:prstGeom>
        </p:spPr>
      </p:pic>
      <p:sp>
        <p:nvSpPr>
          <p:cNvPr id="9" name="Text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573135" y="3416935"/>
            <a:ext cx="33464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r>
              <a:rPr lang="en-US" altLang="ru-RU" sz="1400" dirty="0" smtClean="0">
                <a:ea typeface="Calibri" panose="020F0502020204030204" pitchFamily="34" charset="0"/>
                <a:cs typeface="Calibri" panose="020F0502020204030204" pitchFamily="34" charset="0"/>
                <a:hlinkClick r:id="rId12" action="ppaction://hlinkfile"/>
              </a:rPr>
              <a:t>What is Frontend Development?</a:t>
            </a:r>
            <a:r>
              <a:rPr lang="zh-CN" altLang="en-US" sz="1400" dirty="0" smtClean="0">
                <a:ea typeface="Calibri" panose="020F0502020204030204" pitchFamily="34" charset="0"/>
                <a:cs typeface="Calibri" panose="020F0502020204030204" pitchFamily="34" charset="0"/>
                <a:hlinkClick r:id="rId12" action="ppaction://hlinkfile"/>
              </a:rPr>
              <a:t>
</a:t>
            </a:r>
            <a:endParaRPr lang="zh-CN" altLang="en-US" sz="1400" dirty="0" smtClean="0">
              <a:ea typeface="Calibri" panose="020F0502020204030204" pitchFamily="34" charset="0"/>
              <a:cs typeface="Calibri" panose="020F0502020204030204" pitchFamily="34" charset="0"/>
              <a:hlinkClick r:id="rId12" action="ppaction://hlinkfile"/>
            </a:endParaRPr>
          </a:p>
          <a:p>
            <a:pPr marL="342900" indent="-342900" algn="ctr" eaLnBrk="1" hangingPunct="1">
              <a:lnSpc>
                <a:spcPct val="150000"/>
              </a:lnSpc>
              <a:buAutoNum type="arabicPeriod"/>
            </a:pPr>
            <a:r>
              <a:rPr lang="en-US" altLang="en-US" sz="1400" dirty="0" smtClean="0">
                <a:ea typeface="Calibri" panose="020F0502020204030204" pitchFamily="34" charset="0"/>
                <a:cs typeface="Calibri" panose="020F0502020204030204" pitchFamily="34" charset="0"/>
                <a:hlinkClick r:id="rId13" action="ppaction://hlinkfile"/>
              </a:rPr>
              <a:t>Рендеринг</a:t>
            </a:r>
            <a:r>
              <a:rPr lang="en-US" altLang="ru-RU" sz="1400" dirty="0" smtClean="0">
                <a:ea typeface="Calibri" panose="020F0502020204030204" pitchFamily="34" charset="0"/>
                <a:cs typeface="Calibri" panose="020F0502020204030204" pitchFamily="34" charset="0"/>
                <a:hlinkClick r:id="rId13" action="ppaction://hlinkfile"/>
              </a:rPr>
              <a:t> </a:t>
            </a:r>
            <a:r>
              <a:rPr lang="en-US" altLang="en-US" sz="1400" dirty="0" smtClean="0">
                <a:ea typeface="Calibri" panose="020F0502020204030204" pitchFamily="34" charset="0"/>
                <a:cs typeface="Calibri" panose="020F0502020204030204" pitchFamily="34" charset="0"/>
                <a:hlinkClick r:id="rId13" action="ppaction://hlinkfile"/>
              </a:rPr>
              <a:t>веб</a:t>
            </a:r>
            <a:r>
              <a:rPr lang="en-US" altLang="ru-RU" sz="1400" dirty="0" smtClean="0">
                <a:ea typeface="Calibri" panose="020F0502020204030204" pitchFamily="34" charset="0"/>
                <a:cs typeface="Calibri" panose="020F0502020204030204" pitchFamily="34" charset="0"/>
                <a:hlinkClick r:id="rId13" action="ppaction://hlinkfile"/>
              </a:rPr>
              <a:t> </a:t>
            </a:r>
            <a:r>
              <a:rPr lang="en-US" altLang="en-US" sz="1400" dirty="0" smtClean="0">
                <a:ea typeface="Calibri" panose="020F0502020204030204" pitchFamily="34" charset="0"/>
                <a:cs typeface="Calibri" panose="020F0502020204030204" pitchFamily="34" charset="0"/>
                <a:hlinkClick r:id="rId13" action="ppaction://hlinkfile"/>
              </a:rPr>
              <a:t>сайтов</a:t>
            </a:r>
            <a:r>
              <a:rPr lang="en-US" altLang="ru-RU" sz="1400" dirty="0" smtClean="0">
                <a:ea typeface="Calibri" panose="020F0502020204030204" pitchFamily="34" charset="0"/>
                <a:cs typeface="Calibri" panose="020F0502020204030204" pitchFamily="34" charset="0"/>
                <a:hlinkClick r:id="rId13" action="ppaction://hlinkfile"/>
              </a:rPr>
              <a:t> 101</a:t>
            </a:r>
            <a:endParaRPr lang="zh-CN" altLang="en-US" sz="1400" dirty="0" smtClean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75" y="2335577"/>
            <a:ext cx="892464" cy="892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圆角矩形 5"/>
          <p:cNvSpPr/>
          <p:nvPr/>
        </p:nvSpPr>
        <p:spPr>
          <a:xfrm flipV="1">
            <a:off x="467360" y="4012565"/>
            <a:ext cx="10921365" cy="225107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951730" y="497840"/>
            <a:ext cx="6436360" cy="293052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solidFill>
                  <a:schemeClr val="tx1"/>
                </a:solidFill>
                <a:sym typeface="+mn-ea"/>
              </a:rPr>
              <a:t>Hypertext</a:t>
            </a:r>
            <a:r>
              <a:rPr lang="ru-RU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sym typeface="+mn-ea"/>
              </a:rPr>
              <a:t>Markup</a:t>
            </a:r>
            <a:r>
              <a:rPr lang="ru-RU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400" b="1" dirty="0" err="1" smtClean="0">
                <a:solidFill>
                  <a:schemeClr val="tx1"/>
                </a:solidFill>
                <a:sym typeface="+mn-ea"/>
              </a:rPr>
              <a:t>Language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 – язык разметки </a:t>
            </a:r>
            <a:r>
              <a:rPr lang="ru-RU" sz="2400" dirty="0">
                <a:solidFill>
                  <a:schemeClr val="tx1"/>
                </a:solidFill>
                <a:sym typeface="+mn-ea"/>
              </a:rPr>
              <a:t>для структурирования и отображения веб-страницы и её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контента</a:t>
            </a:r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algn="ctr"/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algn="ctr"/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marL="0" indent="0" algn="ctr">
              <a:buNone/>
            </a:pPr>
            <a:r>
              <a:rPr lang="ru-RU" sz="2400" b="1" dirty="0" smtClean="0">
                <a:solidFill>
                  <a:schemeClr val="tx1"/>
                </a:solidFill>
                <a:sym typeface="+mn-ea"/>
              </a:rPr>
              <a:t>Гипертекст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– текст со связями.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ru-RU" sz="2400" b="1" dirty="0" smtClean="0">
                <a:solidFill>
                  <a:schemeClr val="tx1"/>
                </a:solidFill>
                <a:sym typeface="+mn-ea"/>
              </a:rPr>
              <a:t>Язык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– значит, имеет свой синтаксис.</a:t>
            </a:r>
            <a:endParaRPr lang="en-US" altLang="ru-RU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圆角矩形 3"/>
          <p:cNvSpPr/>
          <p:nvPr/>
        </p:nvSpPr>
        <p:spPr>
          <a:xfrm>
            <a:off x="467360" y="497840"/>
            <a:ext cx="3902075" cy="29305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Что такое </a:t>
            </a:r>
            <a:r>
              <a:rPr lang="en-US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HTML?</a:t>
            </a:r>
            <a:endParaRPr lang="en-US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12" name="Рисунок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contrast="-6000"/>
          </a:blip>
          <a:stretch>
            <a:fillRect/>
          </a:stretch>
        </p:blipFill>
        <p:spPr>
          <a:xfrm>
            <a:off x="1283970" y="4160520"/>
            <a:ext cx="962406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/>
          <p:cNvSpPr txBox="1"/>
          <p:nvPr/>
        </p:nvSpPr>
        <p:spPr>
          <a:xfrm>
            <a:off x="4272280" y="503238"/>
            <a:ext cx="3647440" cy="430530"/>
          </a:xfrm>
          <a:prstGeom prst="rect">
            <a:avLst/>
          </a:prstGeom>
        </p:spPr>
        <p:txBody>
          <a:bodyPr vert="horz" wrap="square" lIns="45720" tIns="0" rIns="45720" bIns="0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dist" defTabSz="228600"/>
            <a:r>
              <a:rPr lang="ru-RU" altLang="ru-RU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ПРАВИЛА ЯЗЫКА</a:t>
            </a:r>
            <a:endParaRPr lang="ru-RU" altLang="ru-RU" sz="28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885" y="1678305"/>
            <a:ext cx="5869940" cy="4039870"/>
          </a:xfrm>
          <a:prstGeom prst="rect">
            <a:avLst/>
          </a:prstGeom>
        </p:spPr>
      </p:pic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940435" y="4998085"/>
            <a:ext cx="40716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b="1" dirty="0">
                <a:ea typeface="Calibri" panose="020F0502020204030204" pitchFamily="34" charset="0"/>
                <a:cs typeface="Calibri" panose="020F0502020204030204" pitchFamily="34" charset="0"/>
              </a:rPr>
              <a:t>Тег</a:t>
            </a:r>
            <a:r>
              <a:rPr lang="en-US" altLang="ru-RU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dirty="0">
                <a:ea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это</a:t>
            </a:r>
            <a:r>
              <a:rPr lang="en-US" altLang="ru-RU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основной</a:t>
            </a:r>
            <a:r>
              <a:rPr lang="en-US" altLang="ru-RU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строительный</a:t>
            </a:r>
            <a:r>
              <a:rPr lang="en-US" altLang="ru-RU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ea typeface="Calibri" panose="020F0502020204030204" pitchFamily="34" charset="0"/>
                <a:cs typeface="Calibri" panose="020F0502020204030204" pitchFamily="34" charset="0"/>
              </a:rPr>
              <a:t>блок</a:t>
            </a:r>
            <a:r>
              <a:rPr lang="en-US" altLang="ru-RU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i="1" dirty="0"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altLang="ru-RU" dirty="0"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ru-RU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6"/>
          <p:cNvSpPr/>
          <p:nvPr>
            <p:custDataLst>
              <p:tags r:id="rId2"/>
            </p:custDataLst>
          </p:nvPr>
        </p:nvSpPr>
        <p:spPr>
          <a:xfrm>
            <a:off x="977900" y="1469365"/>
            <a:ext cx="4051787" cy="657791"/>
          </a:xfrm>
          <a:prstGeom prst="rect">
            <a:avLst/>
          </a:prstGeom>
          <a:solidFill>
            <a:srgbClr val="F19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7"/>
          <p:cNvSpPr/>
          <p:nvPr>
            <p:custDataLst>
              <p:tags r:id="rId3"/>
            </p:custDataLst>
          </p:nvPr>
        </p:nvSpPr>
        <p:spPr>
          <a:xfrm>
            <a:off x="977117" y="2391217"/>
            <a:ext cx="4068946" cy="657791"/>
          </a:xfrm>
          <a:prstGeom prst="rect">
            <a:avLst/>
          </a:prstGeom>
          <a:solidFill>
            <a:srgbClr val="F3D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9"/>
          <p:cNvSpPr/>
          <p:nvPr>
            <p:custDataLst>
              <p:tags r:id="rId4"/>
            </p:custDataLst>
          </p:nvPr>
        </p:nvSpPr>
        <p:spPr>
          <a:xfrm>
            <a:off x="977265" y="1607820"/>
            <a:ext cx="405257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228600"/>
            <a:r>
              <a:rPr lang="ru-RU" sz="1600" b="1" dirty="0" smtClean="0">
                <a:sym typeface="+mn-ea"/>
              </a:rPr>
              <a:t>Допустимые символы, слова, константы</a:t>
            </a:r>
            <a:endParaRPr lang="ru-RU" altLang="en-US" sz="16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6" name="矩形 10"/>
          <p:cNvSpPr/>
          <p:nvPr>
            <p:custDataLst>
              <p:tags r:id="rId5"/>
            </p:custDataLst>
          </p:nvPr>
        </p:nvSpPr>
        <p:spPr>
          <a:xfrm>
            <a:off x="977900" y="2520315"/>
            <a:ext cx="4068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228600"/>
            <a:r>
              <a:rPr lang="ru-RU" altLang="en-US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lang="ru-RU" b="1" dirty="0" smtClean="0">
                <a:sym typeface="+mn-ea"/>
              </a:rPr>
              <a:t>равильная иерархическая структура</a:t>
            </a:r>
            <a:endParaRPr lang="ru-RU" altLang="en-US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矩形 6"/>
          <p:cNvSpPr/>
          <p:nvPr>
            <p:custDataLst>
              <p:tags r:id="rId6"/>
            </p:custDataLst>
          </p:nvPr>
        </p:nvSpPr>
        <p:spPr>
          <a:xfrm>
            <a:off x="977900" y="3313405"/>
            <a:ext cx="4051787" cy="657791"/>
          </a:xfrm>
          <a:prstGeom prst="rect">
            <a:avLst/>
          </a:prstGeom>
          <a:solidFill>
            <a:srgbClr val="F19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11"/>
          <p:cNvSpPr/>
          <p:nvPr>
            <p:custDataLst>
              <p:tags r:id="rId7"/>
            </p:custDataLst>
          </p:nvPr>
        </p:nvSpPr>
        <p:spPr>
          <a:xfrm>
            <a:off x="974725" y="3442335"/>
            <a:ext cx="40722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228600"/>
            <a:r>
              <a:rPr lang="ru-RU" sz="2000" b="1" dirty="0" smtClean="0">
                <a:sym typeface="+mn-ea"/>
              </a:rPr>
              <a:t>Теги, взаимосвязи тегов</a:t>
            </a:r>
            <a:endParaRPr lang="en-US" altLang="ru-RU" sz="20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8"/>
          <p:cNvSpPr/>
          <p:nvPr>
            <p:custDataLst>
              <p:tags r:id="rId8"/>
            </p:custDataLst>
          </p:nvPr>
        </p:nvSpPr>
        <p:spPr>
          <a:xfrm>
            <a:off x="974443" y="4235257"/>
            <a:ext cx="4071267" cy="657791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9"/>
          <p:cNvSpPr/>
          <p:nvPr>
            <p:custDataLst>
              <p:tags r:id="rId9"/>
            </p:custDataLst>
          </p:nvPr>
        </p:nvSpPr>
        <p:spPr>
          <a:xfrm>
            <a:off x="994410" y="4373880"/>
            <a:ext cx="405257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228600"/>
            <a:r>
              <a:rPr lang="ru-RU" sz="1600" b="1" dirty="0" smtClean="0">
                <a:sym typeface="+mn-ea"/>
              </a:rPr>
              <a:t>Атрибуты, насколько применимы к тегам</a:t>
            </a:r>
            <a:endParaRPr lang="ru-RU" altLang="en-US" sz="16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圆角矩形 5"/>
          <p:cNvSpPr/>
          <p:nvPr/>
        </p:nvSpPr>
        <p:spPr>
          <a:xfrm>
            <a:off x="467360" y="4736465"/>
            <a:ext cx="10922000" cy="154495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  <a:sym typeface="+mn-ea"/>
              </a:rPr>
              <a:t>Бывают самозакрывающиеся: </a:t>
            </a:r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&lt;image </a:t>
            </a:r>
            <a:r>
              <a:rPr lang="en-US" sz="2400" b="1" i="1" dirty="0" err="1">
                <a:solidFill>
                  <a:schemeClr val="tx1"/>
                </a:solidFill>
                <a:sym typeface="+mn-ea"/>
              </a:rPr>
              <a:t>src</a:t>
            </a:r>
            <a:r>
              <a:rPr lang="ru-RU" altLang="en-US" sz="2400" b="1" dirty="0" err="1">
                <a:solidFill>
                  <a:schemeClr val="tx1"/>
                </a:solidFill>
                <a:sym typeface="+mn-ea"/>
              </a:rPr>
              <a:t>=</a:t>
            </a:r>
            <a:r>
              <a:rPr lang="en-US" altLang="en-US" sz="2400" b="1" dirty="0" err="1">
                <a:solidFill>
                  <a:schemeClr val="tx1"/>
                </a:solidFill>
                <a:sym typeface="+mn-ea"/>
              </a:rPr>
              <a:t>”https://someLink”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&gt;&lt;/image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&gt;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 === 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image </a:t>
            </a:r>
            <a:r>
              <a:rPr lang="en-US" sz="2400" b="1" i="1" dirty="0" err="1">
                <a:solidFill>
                  <a:schemeClr val="tx1"/>
                </a:solidFill>
                <a:sym typeface="+mn-ea"/>
              </a:rPr>
              <a:t>src</a:t>
            </a:r>
            <a:r>
              <a:rPr lang="ru-RU" altLang="en-US" sz="2400" b="1" dirty="0" err="1">
                <a:solidFill>
                  <a:schemeClr val="tx1"/>
                </a:solidFill>
                <a:sym typeface="+mn-ea"/>
              </a:rPr>
              <a:t>=</a:t>
            </a:r>
            <a:r>
              <a:rPr lang="en-US" altLang="en-US" sz="2400" b="1" dirty="0" err="1">
                <a:solidFill>
                  <a:schemeClr val="tx1"/>
                </a:solidFill>
                <a:sym typeface="+mn-ea"/>
              </a:rPr>
              <a:t>”https://someLink”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 /&gt;</a:t>
            </a:r>
            <a:endParaRPr lang="ru-RU" altLang="ru-RU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545590"/>
            <a:ext cx="5370830" cy="289433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None/>
            </a:pP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&lt;p</a:t>
            </a:r>
            <a:r>
              <a:rPr lang="ru-RU" sz="24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sym typeface="+mn-ea"/>
              </a:rPr>
              <a:t>class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="</a:t>
            </a:r>
            <a:r>
              <a:rPr lang="en-US" sz="2400" b="1" dirty="0" err="1">
                <a:solidFill>
                  <a:schemeClr val="tx1"/>
                </a:solidFill>
                <a:sym typeface="+mn-ea"/>
              </a:rPr>
              <a:t>mainText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"&gt;</a:t>
            </a:r>
            <a:endParaRPr lang="en-US" sz="2400" b="1" dirty="0" smtClean="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ru-RU" sz="2400" dirty="0" smtClean="0">
                <a:solidFill>
                  <a:schemeClr val="tx1"/>
                </a:solidFill>
                <a:sym typeface="+mn-ea"/>
              </a:rPr>
              <a:t>    Это абзац текста</a:t>
            </a:r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&lt;/p&gt;</a:t>
            </a:r>
            <a:endParaRPr lang="en-US" sz="2400" b="1" dirty="0" smtClean="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&lt;a </a:t>
            </a:r>
            <a:r>
              <a:rPr lang="en-US" sz="2400" b="1" i="1" dirty="0" err="1">
                <a:solidFill>
                  <a:schemeClr val="tx1"/>
                </a:solidFill>
                <a:sym typeface="+mn-ea"/>
              </a:rPr>
              <a:t>href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="/some/page.html"&gt;</a:t>
            </a:r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ru-RU" sz="2400" dirty="0">
                <a:solidFill>
                  <a:schemeClr val="tx1"/>
                </a:solidFill>
                <a:sym typeface="+mn-ea"/>
              </a:rPr>
              <a:t>    Другая страница</a:t>
            </a:r>
            <a:endParaRPr lang="ru-RU" sz="2400" dirty="0">
              <a:solidFill>
                <a:schemeClr val="tx1"/>
              </a:solidFill>
              <a:sym typeface="+mn-ea"/>
            </a:endParaRPr>
          </a:p>
          <a:p>
            <a:pPr marL="0" indent="0" algn="l">
              <a:buNone/>
            </a:pPr>
            <a:r>
              <a:rPr lang="ru-RU" sz="24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&gt;</a:t>
            </a:r>
            <a:endParaRPr lang="en-US" altLang="ru-RU" sz="2400" b="1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圆角矩形 5"/>
          <p:cNvSpPr/>
          <p:nvPr/>
        </p:nvSpPr>
        <p:spPr>
          <a:xfrm>
            <a:off x="6259195" y="1545590"/>
            <a:ext cx="5129530" cy="289433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&lt;p&gt;, &lt;a&gt;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 - теги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sym typeface="+mn-ea"/>
              </a:rPr>
              <a:t>c</a:t>
            </a:r>
            <a:r>
              <a:rPr lang="en-US" sz="2400" b="1" i="1" dirty="0" smtClean="0">
                <a:solidFill>
                  <a:schemeClr val="tx1"/>
                </a:solidFill>
                <a:sym typeface="+mn-ea"/>
              </a:rPr>
              <a:t>lass, </a:t>
            </a:r>
            <a:r>
              <a:rPr lang="en-US" sz="2400" b="1" i="1" dirty="0" err="1" smtClean="0">
                <a:solidFill>
                  <a:schemeClr val="tx1"/>
                </a:solidFill>
                <a:sym typeface="+mn-ea"/>
              </a:rPr>
              <a:t>href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 – атрибуты</a:t>
            </a:r>
            <a:endParaRPr lang="ru-RU" sz="24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"</a:t>
            </a:r>
            <a:r>
              <a:rPr lang="en-US" sz="2400" b="1" dirty="0" err="1">
                <a:solidFill>
                  <a:schemeClr val="tx1"/>
                </a:solidFill>
                <a:sym typeface="+mn-ea"/>
              </a:rPr>
              <a:t>mainText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"</a:t>
            </a:r>
            <a:r>
              <a:rPr lang="ru-RU" sz="2400" b="1" dirty="0" smtClean="0">
                <a:solidFill>
                  <a:schemeClr val="tx1"/>
                </a:solidFill>
                <a:sym typeface="+mn-ea"/>
              </a:rPr>
              <a:t>,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sym typeface="+mn-ea"/>
              </a:rPr>
              <a:t>"/some/page.html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"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sym typeface="+mn-ea"/>
              </a:rPr>
              <a:t>– значения</a:t>
            </a:r>
            <a:endParaRPr lang="ru-RU" altLang="ru-RU" sz="2400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1365" cy="75120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Теги и атрибуты</a:t>
            </a:r>
            <a:endParaRPr lang="ru-RU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04715" y="2021840"/>
            <a:ext cx="6684010" cy="445198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&lt;html&gt;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  &lt;head&gt;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  <a:p>
            <a:pPr marL="0" indent="457200"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&lt;title&gt;</a:t>
            </a:r>
            <a:r>
              <a:rPr lang="ru-RU" sz="2400" dirty="0">
                <a:solidFill>
                  <a:schemeClr val="tx1"/>
                </a:solidFill>
                <a:sym typeface="+mn-ea"/>
              </a:rPr>
              <a:t>Название страницы&lt;/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title&gt;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&lt;link </a:t>
            </a:r>
            <a:r>
              <a:rPr lang="en-US" sz="2400" i="1" dirty="0" err="1">
                <a:solidFill>
                  <a:schemeClr val="tx1"/>
                </a:solidFill>
                <a:sym typeface="+mn-ea"/>
              </a:rPr>
              <a:t>href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="styles.css" </a:t>
            </a:r>
            <a:r>
              <a:rPr lang="en-US" sz="2400" i="1" dirty="0" err="1">
                <a:solidFill>
                  <a:schemeClr val="tx1"/>
                </a:solidFill>
                <a:sym typeface="+mn-ea"/>
              </a:rPr>
              <a:t>rel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="stylesheet"&gt;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  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&lt;/head&gt;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  &lt;body&gt;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&lt;div&gt;</a:t>
            </a:r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marL="457200" lvl="1" indent="457200"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&lt;h1&gt;</a:t>
            </a:r>
            <a:r>
              <a:rPr lang="ru-RU" sz="2400" dirty="0">
                <a:solidFill>
                  <a:schemeClr val="tx1"/>
                </a:solidFill>
                <a:sym typeface="+mn-ea"/>
              </a:rPr>
              <a:t>Заголовок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&lt;/h1&gt;</a:t>
            </a:r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marL="0" indent="457200"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&lt;/div&gt;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  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&lt;/body&gt;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sym typeface="+mn-ea"/>
              </a:rPr>
              <a:t>&lt;/html&gt;</a:t>
            </a:r>
            <a:endParaRPr lang="en-US" altLang="ru-RU" sz="2400" b="1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3575050" cy="19284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Теги структуры документа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04715" y="1388745"/>
            <a:ext cx="6684010" cy="5085080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&lt;div&gt;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&lt;p&gt;</a:t>
            </a:r>
            <a:r>
              <a:rPr lang="ru-RU" sz="2000" dirty="0">
                <a:solidFill>
                  <a:schemeClr val="tx1"/>
                </a:solidFill>
                <a:sym typeface="+mn-ea"/>
              </a:rPr>
              <a:t>Абзац текста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p&gt;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&lt;p&gt;</a:t>
            </a:r>
            <a:endParaRPr lang="en-US" sz="2000" b="1" dirty="0">
              <a:solidFill>
                <a:schemeClr val="tx1"/>
              </a:solidFill>
              <a:sym typeface="+mn-ea"/>
            </a:endParaRPr>
          </a:p>
          <a:p>
            <a:pPr marL="914400" lvl="2" indent="457200">
              <a:buNone/>
            </a:pPr>
            <a:r>
              <a:rPr lang="ru-RU" sz="2000" dirty="0">
                <a:solidFill>
                  <a:schemeClr val="tx1"/>
                </a:solidFill>
                <a:sym typeface="+mn-ea"/>
              </a:rPr>
              <a:t>Другой абзац текста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br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/&gt;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914400" lvl="2" indent="457200">
              <a:buNone/>
            </a:pPr>
            <a:r>
              <a:rPr lang="ru-RU" sz="2000" dirty="0">
                <a:solidFill>
                  <a:schemeClr val="tx1"/>
                </a:solidFill>
                <a:sym typeface="+mn-ea"/>
              </a:rPr>
              <a:t>после перехода строки</a:t>
            </a:r>
            <a:endParaRPr lang="ru-RU" sz="2000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None/>
            </a:pP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p&gt;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ul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  <a:sym typeface="+mn-ea"/>
            </a:endParaRPr>
          </a:p>
          <a:p>
            <a:pPr marL="914400" lvl="2" indent="45720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&lt;li&gt;</a:t>
            </a:r>
            <a:r>
              <a:rPr lang="ru-RU" sz="2000" dirty="0">
                <a:solidFill>
                  <a:schemeClr val="tx1"/>
                </a:solidFill>
                <a:sym typeface="+mn-ea"/>
              </a:rPr>
              <a:t>первый вариант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li&gt;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914400" lvl="2" indent="45720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&lt;li&gt;</a:t>
            </a:r>
            <a:r>
              <a:rPr lang="ru-RU" sz="2000" dirty="0">
                <a:solidFill>
                  <a:schemeClr val="tx1"/>
                </a:solidFill>
                <a:sym typeface="+mn-ea"/>
              </a:rPr>
              <a:t>второй вариант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li&gt;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ul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	&lt;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ol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  <a:sym typeface="+mn-ea"/>
            </a:endParaRPr>
          </a:p>
          <a:p>
            <a:pPr marL="914400" lvl="2" indent="45720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&lt;li&gt;</a:t>
            </a:r>
            <a:r>
              <a:rPr lang="ru-RU" sz="2000" dirty="0">
                <a:solidFill>
                  <a:schemeClr val="tx1"/>
                </a:solidFill>
                <a:sym typeface="+mn-ea"/>
              </a:rPr>
              <a:t>первый вариант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li&gt;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914400" lvl="2" indent="45720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&lt;li&gt;</a:t>
            </a:r>
            <a:r>
              <a:rPr lang="ru-RU" sz="2000" dirty="0">
                <a:solidFill>
                  <a:schemeClr val="tx1"/>
                </a:solidFill>
                <a:sym typeface="+mn-ea"/>
              </a:rPr>
              <a:t>второй вариант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li&gt;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ol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&lt;/div&gt;</a:t>
            </a:r>
            <a:endParaRPr lang="en-US" altLang="ru-RU" sz="2000" b="1" dirty="0" smtClean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3575050" cy="19284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Текстовые теги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7390"/>
            <a:ext cx="1092136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sym typeface="+mn-ea"/>
              </a:rPr>
              <a:t>&lt;h1&gt;</a:t>
            </a:r>
            <a:r>
              <a:rPr lang="en-US" sz="2400" b="1" dirty="0">
                <a:solidFill>
                  <a:schemeClr val="tx1"/>
                </a:solidFill>
                <a:sym typeface="+mn-ea"/>
              </a:rPr>
              <a:t>&lt;h2&gt;&lt;h3&gt;</a:t>
            </a:r>
            <a:r>
              <a:rPr lang="en-US" sz="2200" b="1" dirty="0">
                <a:solidFill>
                  <a:schemeClr val="tx1"/>
                </a:solidFill>
                <a:sym typeface="+mn-ea"/>
              </a:rPr>
              <a:t>&lt;h4&gt;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&lt;h5&gt;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&lt;h6&gt;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–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>
                <a:solidFill>
                  <a:schemeClr val="tx1"/>
                </a:solidFill>
                <a:sym typeface="+mn-ea"/>
              </a:rPr>
              <a:t>заголовки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p&gt;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–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>
                <a:solidFill>
                  <a:schemeClr val="tx1"/>
                </a:solidFill>
                <a:sym typeface="+mn-ea"/>
              </a:rPr>
              <a:t>абзац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b&gt;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–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b="1" dirty="0">
                <a:solidFill>
                  <a:schemeClr val="tx1"/>
                </a:solidFill>
                <a:sym typeface="+mn-ea"/>
              </a:rPr>
              <a:t>жирный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u&gt;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– </a:t>
            </a:r>
            <a:r>
              <a:rPr lang="ru-RU" sz="2800" u="sng" dirty="0">
                <a:solidFill>
                  <a:schemeClr val="tx1"/>
                </a:solidFill>
                <a:sym typeface="+mn-ea"/>
              </a:rPr>
              <a:t>подчеркнутый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 err="1">
                <a:solidFill>
                  <a:schemeClr val="tx1"/>
                </a:solidFill>
                <a:sym typeface="+mn-ea"/>
              </a:rPr>
              <a:t>i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&gt; 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–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i="1" dirty="0">
                <a:solidFill>
                  <a:schemeClr val="tx1"/>
                </a:solidFill>
                <a:sym typeface="+mn-ea"/>
              </a:rPr>
              <a:t>курсив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pre&gt;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–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без форматирования</a:t>
            </a:r>
            <a:endParaRPr lang="ru-RU" sz="2800" dirty="0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font&gt;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sym typeface="+mn-ea"/>
              </a:rPr>
              <a:t>–</a:t>
            </a:r>
            <a:r>
              <a:rPr lang="en-US" sz="2800" dirty="0">
                <a:solidFill>
                  <a:schemeClr val="tx1"/>
                </a:solidFill>
                <a:sym typeface="+mn-ea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указанный шрифт</a:t>
            </a:r>
            <a:endParaRPr lang="ru-RU" altLang="ru-RU" sz="2800" b="1" dirty="0" smtClean="0">
              <a:solidFill>
                <a:schemeClr val="tx1"/>
              </a:solidFill>
              <a:latin typeface="Impact" panose="020B0806030902050204" charset="0"/>
              <a:ea typeface="Calibri" panose="020F0502020204030204" pitchFamily="34" charset="0"/>
              <a:cs typeface="Impact" panose="020B080603090205020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Форматирование текста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7360" y="1977390"/>
            <a:ext cx="10921365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 err="1">
                <a:solidFill>
                  <a:schemeClr val="tx1"/>
                </a:solidFill>
                <a:sym typeface="+mn-ea"/>
              </a:rPr>
              <a:t>img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sym typeface="+mn-ea"/>
              </a:rPr>
              <a:t>src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="/path/to/image.jpg" /&gt;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sym typeface="+mn-ea"/>
              </a:rPr>
              <a:t>&lt;a </a:t>
            </a:r>
            <a:r>
              <a:rPr lang="en-US" sz="2800" b="1" i="1" dirty="0" err="1">
                <a:solidFill>
                  <a:schemeClr val="tx1"/>
                </a:solidFill>
                <a:sym typeface="+mn-ea"/>
              </a:rPr>
              <a:t>href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="/path/to/page.html"&gt;</a:t>
            </a:r>
            <a:endParaRPr lang="en-US" sz="2800" b="1" dirty="0">
              <a:solidFill>
                <a:schemeClr val="tx1"/>
              </a:solidFill>
              <a:sym typeface="+mn-ea"/>
            </a:endParaRPr>
          </a:p>
          <a:p>
            <a:pPr marL="0" indent="457200">
              <a:buNone/>
            </a:pPr>
            <a:r>
              <a:rPr lang="ru-RU" sz="2800" dirty="0">
                <a:solidFill>
                  <a:schemeClr val="tx1"/>
                </a:solidFill>
                <a:sym typeface="+mn-ea"/>
              </a:rPr>
              <a:t>Ссылка на страницу</a:t>
            </a:r>
            <a:endParaRPr lang="ru-RU" sz="2800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a&gt;</a:t>
            </a: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&lt;!-- href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="mailto:EMAIL"  </a:t>
            </a:r>
            <a:r>
              <a:rPr lang="en-US" sz="2800" i="1" dirty="0" err="1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href</a:t>
            </a: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="#NAME" --&gt;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script </a:t>
            </a:r>
            <a:r>
              <a:rPr lang="en-US" sz="2800" b="1" i="1" dirty="0" err="1">
                <a:solidFill>
                  <a:schemeClr val="tx1"/>
                </a:solidFill>
                <a:sym typeface="+mn-ea"/>
              </a:rPr>
              <a:t>src</a:t>
            </a:r>
            <a:r>
              <a:rPr lang="en-US" sz="2800" b="1" dirty="0">
                <a:solidFill>
                  <a:schemeClr val="tx1"/>
                </a:solidFill>
                <a:sym typeface="+mn-ea"/>
              </a:rPr>
              <a:t>="/path/to/script.js"&gt;&lt;/script&gt;</a:t>
            </a:r>
            <a:endParaRPr lang="en-US" altLang="ru-RU" sz="2800" b="1" dirty="0" smtClean="0">
              <a:solidFill>
                <a:schemeClr val="tx1"/>
              </a:solidFill>
              <a:latin typeface="Impact" panose="020B0806030902050204" charset="0"/>
              <a:ea typeface="Calibri" panose="020F0502020204030204" pitchFamily="34" charset="0"/>
              <a:cs typeface="Impact" panose="020B080603090205020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10920730" cy="87439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Ссылки, картинки, скрипты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FF8"/>
          </a:solidFill>
          <a:ln>
            <a:solidFill>
              <a:srgbClr val="B0CF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128895" y="1977390"/>
            <a:ext cx="6259830" cy="4496435"/>
          </a:xfrm>
          <a:prstGeom prst="roundRect">
            <a:avLst>
              <a:gd name="adj" fmla="val 8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&lt;table&gt;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tr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th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r>
              <a:rPr lang="ru-RU" sz="2000" dirty="0">
                <a:solidFill>
                  <a:schemeClr val="tx1"/>
                </a:solidFill>
                <a:sym typeface="+mn-ea"/>
              </a:rPr>
              <a:t>Код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th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    </a:t>
            </a:r>
            <a:r>
              <a:rPr lang="ru-RU" altLang="en-US" sz="2000" b="1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th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r>
              <a:rPr lang="ru-RU" sz="2000" dirty="0">
                <a:solidFill>
                  <a:schemeClr val="tx1"/>
                </a:solidFill>
                <a:sym typeface="+mn-ea"/>
              </a:rPr>
              <a:t>Значение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th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tr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tr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td&gt;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123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&lt;/td&gt;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&lt;td&gt;</a:t>
            </a:r>
            <a:r>
              <a:rPr lang="ru-RU" sz="2000" dirty="0">
                <a:solidFill>
                  <a:schemeClr val="tx1"/>
                </a:solidFill>
                <a:sym typeface="+mn-ea"/>
              </a:rPr>
              <a:t>Ромашка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td&gt;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tr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tr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td&gt;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456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&lt;/td&gt;</a:t>
            </a:r>
            <a:endParaRPr lang="en-US" sz="2000" b="1" dirty="0">
              <a:solidFill>
                <a:schemeClr val="tx1"/>
              </a:solidFill>
              <a:sym typeface="+mn-ea"/>
            </a:endParaRPr>
          </a:p>
          <a:p>
            <a:pPr marL="457200" lvl="1" indent="457200">
              <a:buNone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td&gt;</a:t>
            </a:r>
            <a:r>
              <a:rPr lang="ru-RU" sz="2000" dirty="0">
                <a:solidFill>
                  <a:schemeClr val="tx1"/>
                </a:solidFill>
                <a:sym typeface="+mn-ea"/>
              </a:rPr>
              <a:t>Тюльпан</a:t>
            </a:r>
            <a:r>
              <a:rPr lang="ru-RU" sz="2000" b="1" dirty="0">
                <a:solidFill>
                  <a:schemeClr val="tx1"/>
                </a:solidFill>
                <a:sym typeface="+mn-ea"/>
              </a:rPr>
              <a:t>&lt;/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td&gt;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</a:t>
            </a: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sym typeface="+mn-ea"/>
              </a:rPr>
              <a:t>tr</a:t>
            </a:r>
            <a:r>
              <a:rPr lang="en-US" sz="2000" b="1" dirty="0">
                <a:solidFill>
                  <a:schemeClr val="tx1"/>
                </a:solidFill>
                <a:sym typeface="+mn-ea"/>
              </a:rPr>
              <a:t>&gt;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sym typeface="+mn-ea"/>
              </a:rPr>
              <a:t>&lt;/table&gt;</a:t>
            </a:r>
            <a:endParaRPr lang="en-US" altLang="ru-RU" sz="2000" b="1" dirty="0" smtClean="0">
              <a:solidFill>
                <a:schemeClr val="tx1"/>
              </a:solidFill>
              <a:latin typeface="Impact" panose="020B0806030902050204" charset="0"/>
              <a:ea typeface="Calibri" panose="020F0502020204030204" pitchFamily="34" charset="0"/>
              <a:cs typeface="Impact" panose="020B0806030902050204" charset="0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7360" y="497840"/>
            <a:ext cx="3719830" cy="13652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Таблицы</a:t>
            </a:r>
            <a:endParaRPr lang="ru-RU" sz="36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10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11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12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3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4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5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6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7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8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19.xml><?xml version="1.0" encoding="utf-8"?>
<p:tagLst xmlns:p="http://schemas.openxmlformats.org/presentationml/2006/main">
  <p:tag name="KSO_WM_DIAGRAM_VIRTUALLY_FRAME" val="{&quot;height&quot;:352.4776377952756,&quot;left&quot;:21.492598425196853,&quot;top&quot;:138.62685039370078,&quot;width&quot;:917.0148818897638}"/>
</p:tagLst>
</file>

<file path=ppt/tags/tag2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3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4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5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6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7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8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ags/tag9.xml><?xml version="1.0" encoding="utf-8"?>
<p:tagLst xmlns:p="http://schemas.openxmlformats.org/presentationml/2006/main">
  <p:tag name="KSO_WM_DIAGRAM_VIRTUALLY_FRAME" val="{&quot;height&quot;:269.5945669291339,&quot;left&quot;:74.05,&quot;top&quot;:115.69803149606298,&quot;width&quot;:323.3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4258</Words>
  <Application>WPS Presentation</Application>
  <PresentationFormat>宽屏</PresentationFormat>
  <Paragraphs>231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01" baseType="lpstr">
      <vt:lpstr>Arial</vt:lpstr>
      <vt:lpstr>SimSun</vt:lpstr>
      <vt:lpstr>Wingdings</vt:lpstr>
      <vt:lpstr>Calibri</vt:lpstr>
      <vt:lpstr>Source Sans Pro ExtraLight</vt:lpstr>
      <vt:lpstr>Microsoft YaHei</vt:lpstr>
      <vt:lpstr>Arial Unicode MS</vt:lpstr>
      <vt:lpstr>Bahnschrift SemiBold</vt:lpstr>
      <vt:lpstr>Arial Narrow</vt:lpstr>
      <vt:lpstr>Century Gothic</vt:lpstr>
      <vt:lpstr>Calibri Light</vt:lpstr>
      <vt:lpstr>Corbel</vt:lpstr>
      <vt:lpstr>Constantia</vt:lpstr>
      <vt:lpstr>Consolas</vt:lpstr>
      <vt:lpstr>Impact</vt:lpstr>
      <vt:lpstr>Franklin Gothic Heavy</vt:lpstr>
      <vt:lpstr>Berlin Sans FB Demi</vt:lpstr>
      <vt:lpstr>Blackadder ITC</vt:lpstr>
      <vt:lpstr>Bodoni MT Poster Compressed</vt:lpstr>
      <vt:lpstr>Calisto MT</vt:lpstr>
      <vt:lpstr>Brush Script MT</vt:lpstr>
      <vt:lpstr>Broadway</vt:lpstr>
      <vt:lpstr>Copperplate Gothic Bold</vt:lpstr>
      <vt:lpstr>Cooper Black</vt:lpstr>
      <vt:lpstr>Edwardian Script ITC</vt:lpstr>
      <vt:lpstr>Elephant</vt:lpstr>
      <vt:lpstr>Engravers MT</vt:lpstr>
      <vt:lpstr>Freestyle Script</vt:lpstr>
      <vt:lpstr>Gigi</vt:lpstr>
      <vt:lpstr>Gadugi</vt:lpstr>
      <vt:lpstr>Gill Sans MT Ext Condensed Bold</vt:lpstr>
      <vt:lpstr>Gill Sans Ultra Bold</vt:lpstr>
      <vt:lpstr>Goudy Stout</vt:lpstr>
      <vt:lpstr>HoloLens MDL2 Assets</vt:lpstr>
      <vt:lpstr>Informal Roman</vt:lpstr>
      <vt:lpstr>Imprint MT Shadow</vt:lpstr>
      <vt:lpstr>Javanese Text</vt:lpstr>
      <vt:lpstr>Ink Free</vt:lpstr>
      <vt:lpstr>Juice ITC</vt:lpstr>
      <vt:lpstr>Kristen ITC</vt:lpstr>
      <vt:lpstr>Marlett</vt:lpstr>
      <vt:lpstr>Matura MT Script Capitals</vt:lpstr>
      <vt:lpstr>Magneto</vt:lpstr>
      <vt:lpstr>Showcard Gothic</vt:lpstr>
      <vt:lpstr>Snap ITC</vt:lpstr>
      <vt:lpstr>Wide Latin</vt:lpstr>
      <vt:lpstr>Wingdings</vt:lpstr>
      <vt:lpstr>Wingdings 2</vt:lpstr>
      <vt:lpstr>Vladimir Script</vt:lpstr>
      <vt:lpstr>Viner Hand ITC</vt:lpstr>
      <vt:lpstr>Vivaldi</vt:lpstr>
      <vt:lpstr>Tw Cen MT Condensed Extra Bold</vt:lpstr>
      <vt:lpstr>Tw Cen MT Condensed</vt:lpstr>
      <vt:lpstr>Tw Cen MT</vt:lpstr>
      <vt:lpstr>Tempus Sans ITC</vt:lpstr>
      <vt:lpstr>Symbol</vt:lpstr>
      <vt:lpstr>Stencil</vt:lpstr>
      <vt:lpstr>SimSun-ExtG</vt:lpstr>
      <vt:lpstr>SimSun-ExtB</vt:lpstr>
      <vt:lpstr>Segoe UI Symbol</vt:lpstr>
      <vt:lpstr>Segoe UI Historic</vt:lpstr>
      <vt:lpstr>Rockwell Condensed</vt:lpstr>
      <vt:lpstr>Rockwell</vt:lpstr>
      <vt:lpstr>Ravie</vt:lpstr>
      <vt:lpstr>Rage Italic</vt:lpstr>
      <vt:lpstr>Poor Richard</vt:lpstr>
      <vt:lpstr>PMingLiU-ExtB</vt:lpstr>
      <vt:lpstr>Playbill</vt:lpstr>
      <vt:lpstr>Perpetua Titling MT</vt:lpstr>
      <vt:lpstr>Lucida Sans</vt:lpstr>
      <vt:lpstr>Lucida Calligraphy</vt:lpstr>
      <vt:lpstr>Lucida Fax</vt:lpstr>
      <vt:lpstr>Lucida Handwriting</vt:lpstr>
      <vt:lpstr>Kunstler Script</vt:lpstr>
      <vt:lpstr>Castellar</vt:lpstr>
      <vt:lpstr>Bernard MT Condensed</vt:lpstr>
      <vt:lpstr>Baskerville Old Face</vt:lpstr>
      <vt:lpstr>Bauhaus 93</vt:lpstr>
      <vt:lpstr>Algerian</vt:lpstr>
      <vt:lpstr>Segoe UI Black</vt:lpstr>
      <vt:lpstr>Inter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AvtoBBus</cp:lastModifiedBy>
  <cp:revision>36</cp:revision>
  <dcterms:created xsi:type="dcterms:W3CDTF">2018-12-23T00:55:00Z</dcterms:created>
  <dcterms:modified xsi:type="dcterms:W3CDTF">2025-09-21T18:11:08Z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1049-12.2.0.22549</vt:lpwstr>
  </property>
  <property fmtid="{D5CDD505-2E9C-101B-9397-08002B2CF9AE}" pid="3" name="ICV">
    <vt:lpwstr>A9143F789CF14218BC7DCA2F454E73A6_13</vt:lpwstr>
  </property>
</Properties>
</file>