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3"/>
    <p:sldId id="258" r:id="rId4"/>
    <p:sldId id="259" r:id="rId5"/>
    <p:sldId id="257" r:id="rId6"/>
    <p:sldId id="260" r:id="rId7"/>
    <p:sldId id="289" r:id="rId8"/>
    <p:sldId id="290" r:id="rId9"/>
    <p:sldId id="291" r:id="rId10"/>
    <p:sldId id="292" r:id="rId11"/>
    <p:sldId id="293" r:id="rId12"/>
    <p:sldId id="294" r:id="rId13"/>
    <p:sldId id="286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287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347"/>
    <a:srgbClr val="FFB1A3"/>
    <a:srgbClr val="B0CFF8"/>
    <a:srgbClr val="F3D34B"/>
    <a:srgbClr val="EE82EE"/>
    <a:srgbClr val="F19352"/>
    <a:srgbClr val="E3F2FD"/>
    <a:srgbClr val="6BA7F2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14.png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hyperlink" Target="https://developer.mozilla.org/ru/docs/Learn_web_development/Getting_started/Your_first_website/Styling_the_content" TargetMode="External"/><Relationship Id="rId7" Type="http://schemas.openxmlformats.org/officeDocument/2006/relationships/hyperlink" Target="https://habr.com/ru/companies/vdsina/articles/500190/" TargetMode="Externa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29.jpeg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0.xml"/><Relationship Id="rId13" Type="http://schemas.openxmlformats.org/officeDocument/2006/relationships/hyperlink" Target="https://doka.guide/css/combined-selectors/?ysclid=mdyfb3ubk0848657441" TargetMode="External"/><Relationship Id="rId12" Type="http://schemas.openxmlformats.org/officeDocument/2006/relationships/hyperlink" Target="https://developer.mozilla.org/en-US/docs/Web/CSS/Pseudo-elements" TargetMode="External"/><Relationship Id="rId11" Type="http://schemas.openxmlformats.org/officeDocument/2006/relationships/tags" Target="../tags/tag19.xml"/><Relationship Id="rId10" Type="http://schemas.openxmlformats.org/officeDocument/2006/relationships/image" Target="../media/image30.png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03310" y="629653"/>
            <a:ext cx="3779528" cy="377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797" y="426332"/>
            <a:ext cx="6432096" cy="643209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36889" y="1140979"/>
            <a:ext cx="809219" cy="809219"/>
          </a:xfrm>
          <a:prstGeom prst="ellipse">
            <a:avLst/>
          </a:prstGeom>
          <a:solidFill>
            <a:srgbClr val="F3D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black">
          <a:xfrm>
            <a:off x="573405" y="2296795"/>
            <a:ext cx="5485765" cy="16941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Каскадная таблица стилей</a:t>
            </a:r>
            <a:endParaRPr lang="ru-RU" altLang="ru-RU" sz="6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555" y="3990975"/>
            <a:ext cx="124206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ru-RU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Лекция </a:t>
            </a:r>
            <a:r>
              <a:rPr lang="en-US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4</a:t>
            </a:r>
            <a:endParaRPr lang="en-US" altLang="ru-RU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360" y="1978025"/>
            <a:ext cx="5456555" cy="449580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@media only screen and (max-width: 600px) {</a:t>
            </a:r>
            <a:br>
              <a:rPr lang="en-US" dirty="0">
                <a:solidFill>
                  <a:schemeClr val="tx1"/>
                </a:solidFill>
                <a:sym typeface="+mn-ea"/>
              </a:rPr>
            </a:br>
            <a:r>
              <a:rPr lang="en-US" dirty="0">
                <a:solidFill>
                  <a:schemeClr val="tx1"/>
                </a:solidFill>
                <a:sym typeface="+mn-ea"/>
              </a:rPr>
              <a:t>  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body </a:t>
            </a:r>
            <a:r>
              <a:rPr lang="en-US" dirty="0">
                <a:solidFill>
                  <a:schemeClr val="tx1"/>
                </a:solidFill>
                <a:sym typeface="+mn-ea"/>
              </a:rPr>
              <a:t>{</a:t>
            </a:r>
            <a:br>
              <a:rPr lang="en-US" dirty="0">
                <a:solidFill>
                  <a:schemeClr val="tx1"/>
                </a:solidFill>
                <a:sym typeface="+mn-ea"/>
              </a:rPr>
            </a:br>
            <a:r>
              <a:rPr lang="en-US" dirty="0">
                <a:solidFill>
                  <a:schemeClr val="tx1"/>
                </a:solidFill>
                <a:sym typeface="+mn-ea"/>
              </a:rPr>
              <a:t>    background-color: </a:t>
            </a:r>
            <a:r>
              <a:rPr lang="en-US" i="1" dirty="0" err="1">
                <a:solidFill>
                  <a:srgbClr val="E3F2FD"/>
                </a:solidFill>
                <a:highlight>
                  <a:srgbClr val="C0C0C0"/>
                </a:highlight>
                <a:sym typeface="+mn-ea"/>
              </a:rPr>
              <a:t>lightblue</a:t>
            </a:r>
            <a:r>
              <a:rPr lang="en-US" dirty="0">
                <a:solidFill>
                  <a:schemeClr val="tx1"/>
                </a:solidFill>
                <a:sym typeface="+mn-ea"/>
              </a:rPr>
              <a:t>;</a:t>
            </a:r>
            <a:br>
              <a:rPr lang="en-US" dirty="0">
                <a:solidFill>
                  <a:schemeClr val="tx1"/>
                </a:solidFill>
                <a:sym typeface="+mn-ea"/>
              </a:rPr>
            </a:br>
            <a:r>
              <a:rPr lang="en-US" dirty="0">
                <a:solidFill>
                  <a:schemeClr val="tx1"/>
                </a:solidFill>
                <a:sym typeface="+mn-ea"/>
              </a:rPr>
              <a:t>  }</a:t>
            </a:r>
            <a:br>
              <a:rPr lang="en-US" dirty="0">
                <a:solidFill>
                  <a:schemeClr val="tx1"/>
                </a:solidFill>
                <a:sym typeface="+mn-ea"/>
              </a:rPr>
            </a:br>
            <a:r>
              <a:rPr lang="en-US" b="1" dirty="0" smtClean="0">
                <a:solidFill>
                  <a:schemeClr val="tx1"/>
                </a:solidFill>
                <a:sym typeface="+mn-ea"/>
              </a:rPr>
              <a:t>}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@media only screen and (min-width: 601px)</a:t>
            </a:r>
            <a:endParaRPr lang="en-US" b="1" dirty="0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{ /* ... */ }</a:t>
            </a:r>
            <a:endParaRPr lang="ru-RU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@media only screen and (orientation: landscape) </a:t>
            </a:r>
            <a:r>
              <a:rPr lang="en-US" b="1" dirty="0" smtClean="0">
                <a:solidFill>
                  <a:schemeClr val="tx1"/>
                </a:solidFill>
                <a:sym typeface="+mn-ea"/>
              </a:rPr>
              <a:t>{ /* ... */ }</a:t>
            </a:r>
            <a:endParaRPr lang="ru-RU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  <a:sym typeface="+mn-ea"/>
              </a:rPr>
              <a:t>&lt;link </a:t>
            </a:r>
            <a:r>
              <a:rPr lang="en-US" b="1" i="1" dirty="0" err="1">
                <a:solidFill>
                  <a:schemeClr val="tx1"/>
                </a:solidFill>
                <a:sym typeface="+mn-ea"/>
              </a:rPr>
              <a:t>rel</a:t>
            </a:r>
            <a:r>
              <a:rPr lang="en-US" b="1" i="1" dirty="0">
                <a:solidFill>
                  <a:schemeClr val="tx1"/>
                </a:solidFill>
                <a:sym typeface="+mn-ea"/>
              </a:rPr>
              <a:t>="stylesheet" media="screen and (min-width: 900px)" </a:t>
            </a:r>
            <a:r>
              <a:rPr lang="en-US" b="1" i="1" dirty="0" err="1">
                <a:solidFill>
                  <a:schemeClr val="tx1"/>
                </a:solidFill>
                <a:sym typeface="+mn-ea"/>
              </a:rPr>
              <a:t>href</a:t>
            </a:r>
            <a:r>
              <a:rPr lang="en-US" b="1" i="1" dirty="0">
                <a:solidFill>
                  <a:schemeClr val="tx1"/>
                </a:solidFill>
                <a:sym typeface="+mn-ea"/>
              </a:rPr>
              <a:t>="widescreen.css"&gt;</a:t>
            </a:r>
            <a:endParaRPr lang="ru-RU" b="1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altLang="ru-RU" b="1" i="1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0730" cy="8743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3600" b="1" i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@media</a:t>
            </a:r>
            <a:r>
              <a:rPr lang="ru-RU" altLang="ru-RU" sz="36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селекторы</a:t>
            </a:r>
            <a:endParaRPr lang="ru-RU" altLang="ru-RU" sz="36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圆角矩形 5"/>
          <p:cNvSpPr/>
          <p:nvPr/>
        </p:nvSpPr>
        <p:spPr>
          <a:xfrm>
            <a:off x="6077585" y="1977390"/>
            <a:ext cx="5310505" cy="449643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3180" y="2771140"/>
            <a:ext cx="4678680" cy="2909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0730" cy="8743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3600" b="1" i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@media</a:t>
            </a:r>
            <a:r>
              <a:rPr lang="ru-RU" altLang="ru-RU" sz="36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селекторы</a:t>
            </a:r>
            <a:endParaRPr lang="ru-RU" altLang="ru-RU" sz="36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圆角矩形 5"/>
          <p:cNvSpPr/>
          <p:nvPr/>
        </p:nvSpPr>
        <p:spPr>
          <a:xfrm>
            <a:off x="467360" y="1977390"/>
            <a:ext cx="10920730" cy="449643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2111375"/>
            <a:ext cx="4018915" cy="4213225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60" y="2111375"/>
            <a:ext cx="3566795" cy="4213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/>
          <p:cNvSpPr txBox="1"/>
          <p:nvPr/>
        </p:nvSpPr>
        <p:spPr>
          <a:xfrm>
            <a:off x="3637280" y="512763"/>
            <a:ext cx="4918075" cy="430530"/>
          </a:xfrm>
          <a:prstGeom prst="rect">
            <a:avLst/>
          </a:prstGeom>
        </p:spPr>
        <p:txBody>
          <a:bodyPr vert="horz" wrap="square" lIns="45720" tIns="0" rIns="4572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dist"/>
            <a:r>
              <a:rPr lang="ru-RU" sz="28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Подключение </a:t>
            </a:r>
            <a:r>
              <a:rPr lang="en-US" sz="28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CSS </a:t>
            </a:r>
            <a:r>
              <a:rPr lang="ru-RU" sz="28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к </a:t>
            </a:r>
            <a:r>
              <a:rPr lang="en-US" sz="28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HTML</a:t>
            </a:r>
            <a:endParaRPr lang="en-US" sz="28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2" name="矩形 6"/>
          <p:cNvSpPr/>
          <p:nvPr>
            <p:custDataLst>
              <p:tags r:id="rId1"/>
            </p:custDataLst>
          </p:nvPr>
        </p:nvSpPr>
        <p:spPr>
          <a:xfrm>
            <a:off x="775335" y="3734435"/>
            <a:ext cx="3354705" cy="657860"/>
          </a:xfrm>
          <a:prstGeom prst="rect">
            <a:avLst/>
          </a:prstGeom>
          <a:solidFill>
            <a:srgbClr val="F19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228600"/>
            <a:r>
              <a:rPr lang="en-US" altLang="en-US" sz="2000" b="1" dirty="0" smtClean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Внешняя</a:t>
            </a:r>
            <a:r>
              <a:rPr lang="en-US" altLang="ru-RU" sz="2000" b="1" dirty="0" smtClean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000" b="1" dirty="0" smtClean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таблица</a:t>
            </a:r>
            <a:r>
              <a:rPr lang="en-US" altLang="ru-RU" sz="2000" b="1" dirty="0" smtClean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000" b="1" dirty="0" smtClean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стилей</a:t>
            </a:r>
            <a:endParaRPr lang="en-US" altLang="en-US" sz="2000" b="1" dirty="0" smtClean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2"/>
          <a:srcRect b="23223"/>
          <a:stretch>
            <a:fillRect/>
          </a:stretch>
        </p:blipFill>
        <p:spPr>
          <a:xfrm>
            <a:off x="4423410" y="2274570"/>
            <a:ext cx="3345815" cy="1981835"/>
          </a:xfrm>
          <a:prstGeom prst="rect">
            <a:avLst/>
          </a:prstGeom>
        </p:spPr>
      </p:pic>
      <p:sp>
        <p:nvSpPr>
          <p:cNvPr id="5" name="矩形 8"/>
          <p:cNvSpPr/>
          <p:nvPr>
            <p:custDataLst>
              <p:tags r:id="rId3"/>
            </p:custDataLst>
          </p:nvPr>
        </p:nvSpPr>
        <p:spPr>
          <a:xfrm>
            <a:off x="8062595" y="3734435"/>
            <a:ext cx="3354705" cy="6578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buFont typeface="Calibri" panose="020F0502020204030204" charset="0"/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Встроенные</a:t>
            </a:r>
            <a:r>
              <a:rPr lang="en-US" altLang="ru-RU" sz="2000" b="1" dirty="0" smtClean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000" b="1" dirty="0" smtClean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стили</a:t>
            </a:r>
            <a:endParaRPr lang="en-US" altLang="en-US" sz="2000" b="1" dirty="0" smtClean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3" name="矩形 7"/>
          <p:cNvSpPr/>
          <p:nvPr>
            <p:custDataLst>
              <p:tags r:id="rId4"/>
            </p:custDataLst>
          </p:nvPr>
        </p:nvSpPr>
        <p:spPr>
          <a:xfrm>
            <a:off x="4418965" y="3734435"/>
            <a:ext cx="3354705" cy="657860"/>
          </a:xfrm>
          <a:prstGeom prst="rect">
            <a:avLst/>
          </a:prstGeom>
          <a:solidFill>
            <a:srgbClr val="F3D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000" b="1" dirty="0" smtClean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Внутренние</a:t>
            </a:r>
            <a:r>
              <a:rPr lang="en-US" altLang="ru-RU" sz="2000" b="1" dirty="0" smtClean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000" b="1" dirty="0" smtClean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стили</a:t>
            </a:r>
            <a:endParaRPr lang="en-US" altLang="en-US" sz="2000" b="1" dirty="0" smtClean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3" name="Изображение 2"/>
          <p:cNvPicPr/>
          <p:nvPr/>
        </p:nvPicPr>
        <p:blipFill>
          <a:blip r:embed="rId5"/>
          <a:srcRect t="37519" b="38164"/>
          <a:stretch>
            <a:fillRect/>
          </a:stretch>
        </p:blipFill>
        <p:spPr>
          <a:xfrm>
            <a:off x="774700" y="2274570"/>
            <a:ext cx="3355340" cy="1459865"/>
          </a:xfrm>
          <a:prstGeom prst="rect">
            <a:avLst/>
          </a:prstGeom>
        </p:spPr>
      </p:pic>
      <p:pic>
        <p:nvPicPr>
          <p:cNvPr id="6" name="Изображение 5"/>
          <p:cNvPicPr/>
          <p:nvPr/>
        </p:nvPicPr>
        <p:blipFill>
          <a:blip r:embed="rId6"/>
          <a:srcRect t="37317" b="18011"/>
          <a:stretch>
            <a:fillRect/>
          </a:stretch>
        </p:blipFill>
        <p:spPr>
          <a:xfrm>
            <a:off x="8062595" y="2672715"/>
            <a:ext cx="3354705" cy="8426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443855" y="2057400"/>
            <a:ext cx="5944235" cy="417449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ru-RU" sz="2000" b="1" dirty="0" err="1" smtClean="0">
                <a:solidFill>
                  <a:schemeClr val="tx1"/>
                </a:solidFill>
                <a:sym typeface="+mn-ea"/>
              </a:rPr>
              <a:t>Каскадность</a:t>
            </a:r>
            <a:r>
              <a:rPr lang="ru-RU" sz="2000" dirty="0" smtClean="0">
                <a:solidFill>
                  <a:schemeClr val="tx1"/>
                </a:solidFill>
                <a:sym typeface="+mn-ea"/>
              </a:rPr>
              <a:t> – возможность переопределения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ru-RU" sz="2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ru-RU" sz="2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b="1" dirty="0" err="1" smtClean="0">
                <a:solidFill>
                  <a:schemeClr val="tx1"/>
                </a:solidFill>
                <a:sym typeface="+mn-ea"/>
              </a:rPr>
              <a:t>Инлайн</a:t>
            </a:r>
            <a:endParaRPr lang="ru-RU" sz="2000" b="1" dirty="0" err="1" smtClean="0">
              <a:solidFill>
                <a:schemeClr val="tx1"/>
              </a:solidFill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endParaRPr lang="ru-RU" sz="20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b="1" dirty="0" smtClean="0">
                <a:solidFill>
                  <a:schemeClr val="tx1"/>
                </a:solidFill>
                <a:sym typeface="+mn-ea"/>
              </a:rPr>
              <a:t>Внешние и внутренние (по порядку следования)</a:t>
            </a:r>
            <a:endParaRPr lang="ru-RU" sz="2000" b="1" dirty="0" smtClean="0">
              <a:solidFill>
                <a:schemeClr val="tx1"/>
              </a:solidFill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endParaRPr lang="ru-RU" sz="20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b="1" dirty="0" err="1" smtClean="0">
                <a:solidFill>
                  <a:schemeClr val="tx1"/>
                </a:solidFill>
                <a:sym typeface="+mn-ea"/>
              </a:rPr>
              <a:t>Браузерные</a:t>
            </a:r>
            <a:r>
              <a:rPr lang="ru-RU" sz="2000" b="1" dirty="0" smtClean="0">
                <a:solidFill>
                  <a:schemeClr val="tx1"/>
                </a:solidFill>
                <a:sym typeface="+mn-ea"/>
              </a:rPr>
              <a:t> дефолтные</a:t>
            </a:r>
            <a:endParaRPr lang="ru-RU" altLang="ru-RU" sz="2000" b="1" dirty="0" smtClean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7" name="圆角矩形 3"/>
          <p:cNvSpPr/>
          <p:nvPr/>
        </p:nvSpPr>
        <p:spPr>
          <a:xfrm>
            <a:off x="1062355" y="497840"/>
            <a:ext cx="3134360" cy="15589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Приоритет</a:t>
            </a:r>
            <a:endParaRPr lang="ru-RU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圆角矩形 3"/>
          <p:cNvSpPr/>
          <p:nvPr/>
        </p:nvSpPr>
        <p:spPr>
          <a:xfrm>
            <a:off x="466725" y="497840"/>
            <a:ext cx="10921365" cy="66357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Пример</a:t>
            </a:r>
            <a:endParaRPr lang="ru-RU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4" name="圆角矩形 5"/>
          <p:cNvSpPr/>
          <p:nvPr/>
        </p:nvSpPr>
        <p:spPr>
          <a:xfrm>
            <a:off x="467360" y="1978025"/>
            <a:ext cx="5456555" cy="174434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lvl="1" indent="0">
              <a:buNone/>
            </a:pPr>
            <a:r>
              <a:rPr lang="ru-RU" b="1" dirty="0" smtClean="0">
                <a:solidFill>
                  <a:schemeClr val="tx1"/>
                </a:solidFill>
                <a:sym typeface="+mn-ea"/>
              </a:rPr>
              <a:t>Файл:</a:t>
            </a:r>
            <a:r>
              <a:rPr lang="en-US" b="1" i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b="1" i="1" dirty="0" smtClean="0">
                <a:solidFill>
                  <a:schemeClr val="tx1"/>
                </a:solidFill>
                <a:highlight>
                  <a:srgbClr val="C0C0C0"/>
                </a:highlight>
                <a:sym typeface="+mn-ea"/>
              </a:rPr>
              <a:t>mystyle.css </a:t>
            </a:r>
            <a:r>
              <a:rPr lang="en-US" b="1" i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b="1" i="1" dirty="0" smtClean="0">
                <a:solidFill>
                  <a:schemeClr val="tx1"/>
                </a:solidFill>
                <a:highlight>
                  <a:srgbClr val="C0C0C0"/>
                </a:highlight>
                <a:sym typeface="+mn-ea"/>
              </a:rPr>
              <a:t> </a:t>
            </a:r>
            <a:endParaRPr lang="en-US" dirty="0" smtClean="0">
              <a:solidFill>
                <a:schemeClr val="tx1"/>
              </a:solidFill>
              <a:highlight>
                <a:srgbClr val="C0C0C0"/>
              </a:highlight>
              <a:sym typeface="+mn-ea"/>
            </a:endParaRPr>
          </a:p>
          <a:p>
            <a:pPr marL="400050" lvl="1" indent="0">
              <a:buNone/>
            </a:pP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h1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{</a:t>
            </a:r>
            <a:br>
              <a:rPr lang="en-US" dirty="0">
                <a:solidFill>
                  <a:schemeClr val="tx1"/>
                </a:solidFill>
                <a:sym typeface="+mn-ea"/>
              </a:rPr>
            </a:br>
            <a:r>
              <a:rPr lang="en-US" dirty="0">
                <a:solidFill>
                  <a:schemeClr val="tx1"/>
                </a:solidFill>
                <a:sym typeface="+mn-ea"/>
              </a:rPr>
              <a:t>  color: navy;</a:t>
            </a:r>
            <a:br>
              <a:rPr lang="en-US" dirty="0">
                <a:solidFill>
                  <a:schemeClr val="tx1"/>
                </a:solidFill>
                <a:sym typeface="+mn-ea"/>
              </a:rPr>
            </a:br>
            <a:r>
              <a:rPr lang="en-US" dirty="0" smtClean="0">
                <a:solidFill>
                  <a:schemeClr val="tx1"/>
                </a:solidFill>
                <a:sym typeface="+mn-ea"/>
              </a:rPr>
              <a:t>}</a:t>
            </a:r>
            <a:endParaRPr lang="en-US" altLang="ru-RU" b="1" i="1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sp>
        <p:nvSpPr>
          <p:cNvPr id="5" name="圆角矩形 5"/>
          <p:cNvSpPr/>
          <p:nvPr/>
        </p:nvSpPr>
        <p:spPr>
          <a:xfrm>
            <a:off x="6077585" y="1977390"/>
            <a:ext cx="5310505" cy="449643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467360" y="3919855"/>
            <a:ext cx="5456555" cy="255397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lvl="1" indent="0">
              <a:buNone/>
            </a:pPr>
            <a:r>
              <a:rPr lang="ru-RU" b="1" dirty="0" smtClean="0">
                <a:solidFill>
                  <a:schemeClr val="tx1"/>
                </a:solidFill>
                <a:sym typeface="+mn-ea"/>
              </a:rPr>
              <a:t>Файл:</a:t>
            </a:r>
            <a:r>
              <a:rPr lang="en-US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b="1" i="1" dirty="0" smtClean="0">
                <a:solidFill>
                  <a:schemeClr val="tx1"/>
                </a:solidFill>
                <a:highlight>
                  <a:srgbClr val="C0C0C0"/>
                </a:highlight>
                <a:sym typeface="+mn-ea"/>
              </a:rPr>
              <a:t>index.html </a:t>
            </a:r>
            <a:r>
              <a:rPr lang="en-US" b="1" i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b="1" i="1" dirty="0" smtClean="0">
                <a:solidFill>
                  <a:schemeClr val="tx1"/>
                </a:solidFill>
                <a:highlight>
                  <a:srgbClr val="C0C0C0"/>
                </a:highlight>
                <a:sym typeface="+mn-ea"/>
              </a:rPr>
              <a:t> </a:t>
            </a:r>
            <a:endParaRPr lang="en-US" dirty="0" smtClean="0">
              <a:solidFill>
                <a:schemeClr val="tx1"/>
              </a:solidFill>
              <a:highlight>
                <a:srgbClr val="C0C0C0"/>
              </a:highlight>
              <a:sym typeface="+mn-ea"/>
            </a:endParaRPr>
          </a:p>
          <a:p>
            <a:pPr marL="400050" lvl="1" indent="0">
              <a:buNone/>
            </a:pP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chemeClr val="tx1"/>
                </a:solidFill>
                <a:sym typeface="+mn-ea"/>
              </a:rPr>
              <a:t>&lt;head&gt;</a:t>
            </a:r>
            <a:br>
              <a:rPr lang="en-US" sz="1400" dirty="0">
                <a:solidFill>
                  <a:schemeClr val="tx1"/>
                </a:solidFill>
                <a:sym typeface="+mn-ea"/>
              </a:rPr>
            </a:br>
            <a:r>
              <a:rPr lang="en-US" sz="1400" dirty="0">
                <a:solidFill>
                  <a:schemeClr val="tx1"/>
                </a:solidFill>
                <a:sym typeface="+mn-ea"/>
              </a:rPr>
              <a:t>    &lt;link </a:t>
            </a:r>
            <a:r>
              <a:rPr lang="en-US" sz="1400" dirty="0" err="1">
                <a:solidFill>
                  <a:schemeClr val="tx1"/>
                </a:solidFill>
                <a:sym typeface="+mn-ea"/>
              </a:rPr>
              <a:t>rel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="stylesheet" type="text/</a:t>
            </a:r>
            <a:r>
              <a:rPr lang="en-US" sz="1400" dirty="0" err="1">
                <a:solidFill>
                  <a:schemeClr val="tx1"/>
                </a:solidFill>
                <a:sym typeface="+mn-ea"/>
              </a:rPr>
              <a:t>css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" </a:t>
            </a:r>
            <a:r>
              <a:rPr lang="en-US" sz="1400" dirty="0" err="1">
                <a:solidFill>
                  <a:schemeClr val="tx1"/>
                </a:solidFill>
                <a:sym typeface="+mn-ea"/>
              </a:rPr>
              <a:t>href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="mystyle.css"&gt;</a:t>
            </a:r>
            <a:br>
              <a:rPr lang="en-US" sz="1400" dirty="0">
                <a:solidFill>
                  <a:schemeClr val="tx1"/>
                </a:solidFill>
                <a:sym typeface="+mn-ea"/>
              </a:rPr>
            </a:br>
            <a:r>
              <a:rPr lang="en-US" sz="1400" dirty="0">
                <a:solidFill>
                  <a:schemeClr val="tx1"/>
                </a:solidFill>
                <a:sym typeface="+mn-ea"/>
              </a:rPr>
              <a:t>    &lt;style&gt;</a:t>
            </a:r>
            <a:br>
              <a:rPr lang="en-US" sz="1400" dirty="0">
                <a:solidFill>
                  <a:schemeClr val="tx1"/>
                </a:solidFill>
                <a:sym typeface="+mn-ea"/>
              </a:rPr>
            </a:br>
            <a:r>
              <a:rPr lang="en-US" sz="14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en-US" sz="1400" b="1" dirty="0" smtClean="0">
                <a:solidFill>
                  <a:schemeClr val="tx1"/>
                </a:solidFill>
                <a:sym typeface="+mn-ea"/>
              </a:rPr>
              <a:t>h1</a:t>
            </a:r>
            <a:r>
              <a:rPr lang="en-US" sz="1400" dirty="0" smtClean="0">
                <a:solidFill>
                  <a:schemeClr val="tx1"/>
                </a:solidFill>
                <a:sym typeface="+mn-ea"/>
              </a:rPr>
              <a:t> {</a:t>
            </a:r>
            <a:br>
              <a:rPr lang="en-US" sz="1400" dirty="0" smtClean="0">
                <a:solidFill>
                  <a:schemeClr val="tx1"/>
                </a:solidFill>
                <a:sym typeface="+mn-ea"/>
              </a:rPr>
            </a:br>
            <a:r>
              <a:rPr lang="en-US" sz="1400" dirty="0" smtClean="0">
                <a:solidFill>
                  <a:schemeClr val="tx1"/>
                </a:solidFill>
                <a:sym typeface="+mn-ea"/>
              </a:rPr>
              <a:t>            color: orange;</a:t>
            </a:r>
            <a:br>
              <a:rPr lang="en-US" sz="1400" dirty="0" smtClean="0">
                <a:solidFill>
                  <a:schemeClr val="tx1"/>
                </a:solidFill>
                <a:sym typeface="+mn-ea"/>
              </a:rPr>
            </a:br>
            <a:r>
              <a:rPr lang="en-US" sz="1400" dirty="0" smtClean="0">
                <a:solidFill>
                  <a:schemeClr val="tx1"/>
                </a:solidFill>
                <a:sym typeface="+mn-ea"/>
              </a:rPr>
              <a:t>        }</a:t>
            </a:r>
            <a:br>
              <a:rPr lang="en-US" sz="1400" dirty="0" smtClean="0">
                <a:solidFill>
                  <a:schemeClr val="tx1"/>
                </a:solidFill>
                <a:sym typeface="+mn-ea"/>
              </a:rPr>
            </a:br>
            <a:r>
              <a:rPr lang="en-US" sz="1400" dirty="0" smtClean="0">
                <a:solidFill>
                  <a:schemeClr val="tx1"/>
                </a:solidFill>
                <a:sym typeface="+mn-ea"/>
              </a:rPr>
              <a:t>    &lt;/</a:t>
            </a:r>
            <a:r>
              <a:rPr lang="en-US" sz="1400" dirty="0">
                <a:solidFill>
                  <a:schemeClr val="tx1"/>
                </a:solidFill>
                <a:sym typeface="+mn-ea"/>
              </a:rPr>
              <a:t>style&gt;</a:t>
            </a:r>
            <a:br>
              <a:rPr lang="en-US" sz="1400" dirty="0">
                <a:solidFill>
                  <a:schemeClr val="tx1"/>
                </a:solidFill>
                <a:sym typeface="+mn-ea"/>
              </a:rPr>
            </a:br>
            <a:r>
              <a:rPr lang="en-US" sz="1400" dirty="0">
                <a:solidFill>
                  <a:schemeClr val="tx1"/>
                </a:solidFill>
                <a:sym typeface="+mn-ea"/>
              </a:rPr>
              <a:t>&lt;/head&gt;</a:t>
            </a:r>
            <a:endParaRPr lang="en-US" altLang="ru-RU" sz="1400" b="1" i="1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9780" y="3706495"/>
            <a:ext cx="3206750" cy="10375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3"/>
          <p:cNvSpPr/>
          <p:nvPr/>
        </p:nvSpPr>
        <p:spPr>
          <a:xfrm>
            <a:off x="8176895" y="2212340"/>
            <a:ext cx="3354705" cy="1282700"/>
          </a:xfrm>
          <a:prstGeom prst="roundRect">
            <a:avLst/>
          </a:prstGeom>
          <a:noFill/>
          <a:ln>
            <a:solidFill>
              <a:srgbClr val="B0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chemeClr val="tx1"/>
                </a:solidFill>
                <a:sym typeface="+mn-ea"/>
              </a:rPr>
              <a:t>border: 2px </a:t>
            </a:r>
            <a:r>
              <a:rPr lang="en-US" dirty="0">
                <a:solidFill>
                  <a:schemeClr val="tx1"/>
                </a:solidFill>
                <a:sym typeface="+mn-ea"/>
              </a:rPr>
              <a:t>solid </a:t>
            </a:r>
            <a:r>
              <a:rPr lang="en-US" dirty="0">
                <a:solidFill>
                  <a:srgbClr val="EE82EE"/>
                </a:solidFill>
                <a:sym typeface="+mn-ea"/>
              </a:rPr>
              <a:t>Violet</a:t>
            </a:r>
            <a:r>
              <a:rPr lang="en-US" dirty="0">
                <a:solidFill>
                  <a:schemeClr val="tx1"/>
                </a:solidFill>
                <a:sym typeface="+mn-ea"/>
              </a:rPr>
              <a:t>;</a:t>
            </a:r>
            <a:endParaRPr lang="en-US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9" name="圆角矩形 3"/>
          <p:cNvSpPr/>
          <p:nvPr/>
        </p:nvSpPr>
        <p:spPr>
          <a:xfrm>
            <a:off x="4418965" y="2212340"/>
            <a:ext cx="3354705" cy="1282700"/>
          </a:xfrm>
          <a:prstGeom prst="roundRect">
            <a:avLst/>
          </a:prstGeom>
          <a:noFill/>
          <a:ln>
            <a:solidFill>
              <a:srgbClr val="F3D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err="1" smtClean="0">
                <a:solidFill>
                  <a:schemeClr val="tx1"/>
                </a:solidFill>
                <a:sym typeface="+mn-ea"/>
              </a:rPr>
              <a:t>background-color:</a:t>
            </a:r>
            <a:r>
              <a:rPr lang="ru-RU" altLang="en-US" dirty="0" err="1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err="1" smtClean="0">
                <a:solidFill>
                  <a:srgbClr val="FF6347"/>
                </a:solidFill>
                <a:sym typeface="+mn-ea"/>
              </a:rPr>
              <a:t>Tomato</a:t>
            </a:r>
            <a:r>
              <a:rPr lang="en-US" dirty="0">
                <a:solidFill>
                  <a:schemeClr val="tx1"/>
                </a:solidFill>
                <a:sym typeface="+mn-ea"/>
              </a:rPr>
              <a:t>;</a:t>
            </a:r>
            <a:endParaRPr lang="en-US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1" name="圆角矩形 3"/>
          <p:cNvSpPr/>
          <p:nvPr/>
        </p:nvSpPr>
        <p:spPr>
          <a:xfrm>
            <a:off x="4016375" y="4453890"/>
            <a:ext cx="4161155" cy="1282700"/>
          </a:xfrm>
          <a:prstGeom prst="roundRect">
            <a:avLst/>
          </a:prstGeom>
          <a:noFill/>
          <a:ln>
            <a:solidFill>
              <a:srgbClr val="F3D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 dirty="0" smtClean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+mn-ea"/>
              </a:rPr>
              <a:t>box-shadow</a:t>
            </a:r>
            <a:r>
              <a:rPr lang="en-US" dirty="0">
                <a:solidFill>
                  <a:schemeClr val="tx1"/>
                </a:solidFill>
                <a:sym typeface="+mn-ea"/>
              </a:rPr>
              <a:t>: 0 0 10px 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rgba</a:t>
            </a:r>
            <a:r>
              <a:rPr lang="en-US" dirty="0">
                <a:solidFill>
                  <a:schemeClr val="tx1"/>
                </a:solidFill>
                <a:sym typeface="+mn-ea"/>
              </a:rPr>
              <a:t>(0,0,0,0.5);</a:t>
            </a:r>
            <a:endParaRPr lang="en-US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8" name="圆角矩形 3"/>
          <p:cNvSpPr/>
          <p:nvPr/>
        </p:nvSpPr>
        <p:spPr>
          <a:xfrm>
            <a:off x="661035" y="2212340"/>
            <a:ext cx="3354705" cy="1282700"/>
          </a:xfrm>
          <a:prstGeom prst="roundRect">
            <a:avLst/>
          </a:prstGeom>
          <a:noFill/>
          <a:ln>
            <a:solidFill>
              <a:srgbClr val="F19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chemeClr val="tx1"/>
                </a:solidFill>
                <a:sym typeface="+mn-ea"/>
              </a:rPr>
              <a:t>color: 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#ff0000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en-US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" name="Title 20"/>
          <p:cNvSpPr txBox="1"/>
          <p:nvPr/>
        </p:nvSpPr>
        <p:spPr>
          <a:xfrm>
            <a:off x="3637280" y="512763"/>
            <a:ext cx="4918075" cy="430530"/>
          </a:xfrm>
          <a:prstGeom prst="rect">
            <a:avLst/>
          </a:prstGeom>
        </p:spPr>
        <p:txBody>
          <a:bodyPr vert="horz" wrap="square" lIns="45720" tIns="0" rIns="4572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dist"/>
            <a:r>
              <a:rPr lang="ru-RU" sz="28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Кому можно поменять цвет?</a:t>
            </a:r>
            <a:endParaRPr lang="ru-RU" sz="28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2" name="矩形 6"/>
          <p:cNvSpPr/>
          <p:nvPr>
            <p:custDataLst>
              <p:tags r:id="rId1"/>
            </p:custDataLst>
          </p:nvPr>
        </p:nvSpPr>
        <p:spPr>
          <a:xfrm>
            <a:off x="661035" y="1762760"/>
            <a:ext cx="3354705" cy="657860"/>
          </a:xfrm>
          <a:prstGeom prst="rect">
            <a:avLst/>
          </a:prstGeom>
          <a:solidFill>
            <a:srgbClr val="F19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228600"/>
            <a:r>
              <a:rPr lang="ru-RU" altLang="en-US" sz="2000" b="1" dirty="0" smtClean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Текст</a:t>
            </a:r>
            <a:endParaRPr lang="ru-RU" altLang="en-US" sz="2000" b="1" dirty="0" smtClean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5" name="矩形 8"/>
          <p:cNvSpPr/>
          <p:nvPr>
            <p:custDataLst>
              <p:tags r:id="rId2"/>
            </p:custDataLst>
          </p:nvPr>
        </p:nvSpPr>
        <p:spPr>
          <a:xfrm>
            <a:off x="8176895" y="1762760"/>
            <a:ext cx="3354705" cy="6578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buFont typeface="Calibri" panose="020F0502020204030204" charset="0"/>
              <a:buNone/>
            </a:pPr>
            <a:r>
              <a:rPr lang="ru-RU" altLang="en-US" sz="2000" b="1" dirty="0" smtClean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Границы</a:t>
            </a:r>
            <a:endParaRPr lang="ru-RU" altLang="en-US" sz="2000" b="1" dirty="0" smtClean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3" name="矩形 7"/>
          <p:cNvSpPr/>
          <p:nvPr>
            <p:custDataLst>
              <p:tags r:id="rId3"/>
            </p:custDataLst>
          </p:nvPr>
        </p:nvSpPr>
        <p:spPr>
          <a:xfrm>
            <a:off x="4418965" y="1762760"/>
            <a:ext cx="3354705" cy="657860"/>
          </a:xfrm>
          <a:prstGeom prst="rect">
            <a:avLst/>
          </a:prstGeom>
          <a:solidFill>
            <a:srgbClr val="F3D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2000" b="1" dirty="0" smtClean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Фон</a:t>
            </a:r>
            <a:endParaRPr lang="ru-RU" altLang="en-US" sz="2000" b="1" dirty="0" smtClean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7" name="矩形 7"/>
          <p:cNvSpPr/>
          <p:nvPr>
            <p:custDataLst>
              <p:tags r:id="rId4"/>
            </p:custDataLst>
          </p:nvPr>
        </p:nvSpPr>
        <p:spPr>
          <a:xfrm>
            <a:off x="4016375" y="4137660"/>
            <a:ext cx="4160520" cy="657860"/>
          </a:xfrm>
          <a:prstGeom prst="rect">
            <a:avLst/>
          </a:prstGeom>
          <a:solidFill>
            <a:srgbClr val="F3D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2000" b="1" dirty="0" smtClean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Тени и прочие элементы</a:t>
            </a:r>
            <a:endParaRPr lang="ru-RU" altLang="en-US" sz="2000" b="1" dirty="0" smtClean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3"/>
          <p:cNvSpPr/>
          <p:nvPr/>
        </p:nvSpPr>
        <p:spPr>
          <a:xfrm>
            <a:off x="8176895" y="2212340"/>
            <a:ext cx="3354705" cy="1282700"/>
          </a:xfrm>
          <a:prstGeom prst="roundRect">
            <a:avLst/>
          </a:prstGeom>
          <a:noFill/>
          <a:ln>
            <a:solidFill>
              <a:srgbClr val="B0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>
                <a:solidFill>
                  <a:srgbClr val="FF6347"/>
                </a:solidFill>
                <a:sym typeface="+mn-ea"/>
              </a:rPr>
              <a:t>#ff6347</a:t>
            </a:r>
            <a:endParaRPr lang="en-US" dirty="0">
              <a:solidFill>
                <a:srgbClr val="FF6347"/>
              </a:solidFill>
              <a:sym typeface="+mn-ea"/>
            </a:endParaRPr>
          </a:p>
          <a:p>
            <a:pPr algn="ctr"/>
            <a:r>
              <a:rPr lang="en-US" dirty="0">
                <a:solidFill>
                  <a:srgbClr val="FF6347"/>
                </a:solidFill>
                <a:sym typeface="+mn-ea"/>
              </a:rPr>
              <a:t>#f63</a:t>
            </a:r>
            <a:endParaRPr lang="en-US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9" name="圆角矩形 3"/>
          <p:cNvSpPr/>
          <p:nvPr/>
        </p:nvSpPr>
        <p:spPr>
          <a:xfrm>
            <a:off x="4418965" y="2212340"/>
            <a:ext cx="3354705" cy="1282700"/>
          </a:xfrm>
          <a:prstGeom prst="roundRect">
            <a:avLst/>
          </a:prstGeom>
          <a:noFill/>
          <a:ln>
            <a:solidFill>
              <a:srgbClr val="F3D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err="1" smtClean="0">
                <a:solidFill>
                  <a:srgbClr val="FF6347"/>
                </a:solidFill>
                <a:sym typeface="+mn-ea"/>
              </a:rPr>
              <a:t>rgb</a:t>
            </a:r>
            <a:r>
              <a:rPr lang="en-US" dirty="0" smtClean="0">
                <a:solidFill>
                  <a:srgbClr val="FF6347"/>
                </a:solidFill>
                <a:sym typeface="+mn-ea"/>
              </a:rPr>
              <a:t>(255</a:t>
            </a:r>
            <a:r>
              <a:rPr lang="en-US" dirty="0">
                <a:solidFill>
                  <a:srgbClr val="FF6347"/>
                </a:solidFill>
                <a:sym typeface="+mn-ea"/>
              </a:rPr>
              <a:t>, 99, 71</a:t>
            </a:r>
            <a:r>
              <a:rPr lang="en-US" dirty="0" smtClean="0">
                <a:solidFill>
                  <a:srgbClr val="FF6347"/>
                </a:solidFill>
                <a:sym typeface="+mn-ea"/>
              </a:rPr>
              <a:t>)</a:t>
            </a:r>
            <a:endParaRPr lang="en-US" dirty="0" smtClean="0">
              <a:solidFill>
                <a:srgbClr val="FF6347"/>
              </a:solidFill>
              <a:sym typeface="+mn-ea"/>
            </a:endParaRPr>
          </a:p>
          <a:p>
            <a:pPr algn="ctr"/>
            <a:r>
              <a:rPr lang="en-US" dirty="0" smtClean="0">
                <a:solidFill>
                  <a:srgbClr val="FFB1A3"/>
                </a:solidFill>
                <a:sym typeface="+mn-ea"/>
              </a:rPr>
              <a:t>r</a:t>
            </a:r>
            <a:r>
              <a:rPr lang="en-US" dirty="0" err="1" smtClean="0">
                <a:solidFill>
                  <a:srgbClr val="FFB1A3"/>
                </a:solidFill>
                <a:sym typeface="+mn-ea"/>
              </a:rPr>
              <a:t>gba</a:t>
            </a:r>
            <a:r>
              <a:rPr lang="en-US" dirty="0" smtClean="0">
                <a:solidFill>
                  <a:srgbClr val="FFB1A3"/>
                </a:solidFill>
                <a:sym typeface="+mn-ea"/>
              </a:rPr>
              <a:t>(255</a:t>
            </a:r>
            <a:r>
              <a:rPr lang="en-US" dirty="0">
                <a:solidFill>
                  <a:srgbClr val="FFB1A3"/>
                </a:solidFill>
                <a:sym typeface="+mn-ea"/>
              </a:rPr>
              <a:t>, 99, 71, 0.5)</a:t>
            </a:r>
            <a:r>
              <a:rPr lang="en-US" dirty="0" smtClean="0">
                <a:solidFill>
                  <a:srgbClr val="FFB1A3"/>
                </a:solidFill>
                <a:sym typeface="+mn-ea"/>
              </a:rPr>
              <a:t> </a:t>
            </a:r>
            <a:endParaRPr lang="en-US" b="1" dirty="0" smtClean="0">
              <a:solidFill>
                <a:srgbClr val="FFB1A3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1" name="圆角矩形 3"/>
          <p:cNvSpPr/>
          <p:nvPr/>
        </p:nvSpPr>
        <p:spPr>
          <a:xfrm>
            <a:off x="4016375" y="4453890"/>
            <a:ext cx="4161155" cy="1282700"/>
          </a:xfrm>
          <a:prstGeom prst="roundRect">
            <a:avLst/>
          </a:prstGeom>
          <a:noFill/>
          <a:ln>
            <a:solidFill>
              <a:srgbClr val="F3D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ctr">
              <a:buNone/>
            </a:pPr>
            <a:endParaRPr lang="en-US" dirty="0" err="1" smtClean="0">
              <a:solidFill>
                <a:srgbClr val="FF6347"/>
              </a:solidFill>
              <a:sym typeface="+mn-ea"/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6347"/>
                </a:solidFill>
                <a:sym typeface="+mn-ea"/>
              </a:rPr>
              <a:t>hsl</a:t>
            </a:r>
            <a:r>
              <a:rPr lang="en-US" dirty="0" smtClean="0">
                <a:solidFill>
                  <a:srgbClr val="FF6347"/>
                </a:solidFill>
                <a:sym typeface="+mn-ea"/>
              </a:rPr>
              <a:t>(9</a:t>
            </a:r>
            <a:r>
              <a:rPr lang="en-US" dirty="0">
                <a:solidFill>
                  <a:srgbClr val="FF6347"/>
                </a:solidFill>
                <a:sym typeface="+mn-ea"/>
              </a:rPr>
              <a:t>, 100%, 64</a:t>
            </a:r>
            <a:r>
              <a:rPr lang="en-US" dirty="0" smtClean="0">
                <a:solidFill>
                  <a:srgbClr val="FF6347"/>
                </a:solidFill>
                <a:sym typeface="+mn-ea"/>
              </a:rPr>
              <a:t>%)</a:t>
            </a:r>
            <a:endParaRPr lang="ru-RU" dirty="0" smtClean="0">
              <a:solidFill>
                <a:srgbClr val="FF6347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B1A3"/>
                </a:solidFill>
                <a:sym typeface="+mn-ea"/>
              </a:rPr>
              <a:t>hsla(9, 100%, 64%, 0.5)</a:t>
            </a:r>
            <a:endParaRPr lang="en-US" dirty="0" err="1" smtClean="0">
              <a:solidFill>
                <a:srgbClr val="FFB1A3"/>
              </a:solidFill>
              <a:sym typeface="+mn-ea"/>
            </a:endParaRPr>
          </a:p>
        </p:txBody>
      </p:sp>
      <p:sp>
        <p:nvSpPr>
          <p:cNvPr id="8" name="圆角矩形 3"/>
          <p:cNvSpPr/>
          <p:nvPr/>
        </p:nvSpPr>
        <p:spPr>
          <a:xfrm>
            <a:off x="661035" y="2212340"/>
            <a:ext cx="3354705" cy="1282700"/>
          </a:xfrm>
          <a:prstGeom prst="roundRect">
            <a:avLst/>
          </a:prstGeom>
          <a:noFill/>
          <a:ln>
            <a:solidFill>
              <a:srgbClr val="F19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err="1" smtClean="0">
                <a:solidFill>
                  <a:srgbClr val="FF6347"/>
                </a:solidFill>
                <a:sym typeface="+mn-ea"/>
              </a:rPr>
              <a:t>Tomato</a:t>
            </a:r>
            <a:endParaRPr lang="en-US" b="1" dirty="0" err="1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" name="Title 20"/>
          <p:cNvSpPr txBox="1"/>
          <p:nvPr/>
        </p:nvSpPr>
        <p:spPr>
          <a:xfrm>
            <a:off x="4015740" y="513080"/>
            <a:ext cx="4161790" cy="430530"/>
          </a:xfrm>
          <a:prstGeom prst="rect">
            <a:avLst/>
          </a:prstGeom>
        </p:spPr>
        <p:txBody>
          <a:bodyPr vert="horz" wrap="square" lIns="45720" tIns="0" rIns="4572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dist"/>
            <a:r>
              <a:rPr lang="ru-RU" sz="28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Как задать цвет?</a:t>
            </a:r>
            <a:endParaRPr lang="ru-RU" sz="28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2" name="矩形 6"/>
          <p:cNvSpPr/>
          <p:nvPr>
            <p:custDataLst>
              <p:tags r:id="rId1"/>
            </p:custDataLst>
          </p:nvPr>
        </p:nvSpPr>
        <p:spPr>
          <a:xfrm>
            <a:off x="661035" y="1762760"/>
            <a:ext cx="3354705" cy="657860"/>
          </a:xfrm>
          <a:prstGeom prst="rect">
            <a:avLst/>
          </a:prstGeom>
          <a:solidFill>
            <a:srgbClr val="F19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228600"/>
            <a:r>
              <a:rPr lang="ru-RU" altLang="en-US" sz="2000" b="1" dirty="0" smtClean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Название</a:t>
            </a:r>
            <a:endParaRPr lang="ru-RU" altLang="en-US" sz="2000" b="1" dirty="0" smtClean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5" name="矩形 8"/>
          <p:cNvSpPr/>
          <p:nvPr>
            <p:custDataLst>
              <p:tags r:id="rId2"/>
            </p:custDataLst>
          </p:nvPr>
        </p:nvSpPr>
        <p:spPr>
          <a:xfrm>
            <a:off x="8176895" y="1762760"/>
            <a:ext cx="3354705" cy="6578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buFont typeface="Calibri" panose="020F0502020204030204" charset="0"/>
              <a:buNone/>
            </a:pPr>
            <a:r>
              <a:rPr lang="en-US" altLang="ru-RU" sz="2000" b="1" dirty="0" smtClean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HEX</a:t>
            </a:r>
            <a:endParaRPr lang="en-US" altLang="ru-RU" sz="2000" b="1" dirty="0" smtClean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3" name="矩形 7"/>
          <p:cNvSpPr/>
          <p:nvPr>
            <p:custDataLst>
              <p:tags r:id="rId3"/>
            </p:custDataLst>
          </p:nvPr>
        </p:nvSpPr>
        <p:spPr>
          <a:xfrm>
            <a:off x="4418965" y="1762760"/>
            <a:ext cx="3354705" cy="657860"/>
          </a:xfrm>
          <a:prstGeom prst="rect">
            <a:avLst/>
          </a:prstGeom>
          <a:solidFill>
            <a:srgbClr val="F3D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2000" b="1" dirty="0" smtClean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RGB | RGBA</a:t>
            </a:r>
            <a:endParaRPr lang="en-US" altLang="ru-RU" sz="2000" b="1" dirty="0" smtClean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7" name="矩形 7"/>
          <p:cNvSpPr/>
          <p:nvPr>
            <p:custDataLst>
              <p:tags r:id="rId4"/>
            </p:custDataLst>
          </p:nvPr>
        </p:nvSpPr>
        <p:spPr>
          <a:xfrm>
            <a:off x="4016375" y="4137660"/>
            <a:ext cx="4160520" cy="657860"/>
          </a:xfrm>
          <a:prstGeom prst="rect">
            <a:avLst/>
          </a:prstGeom>
          <a:solidFill>
            <a:srgbClr val="F3D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2000" b="1" dirty="0" smtClean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HSL | HSLA</a:t>
            </a:r>
            <a:endParaRPr lang="en-US" altLang="ru-RU" sz="2000" b="1" dirty="0" smtClean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360" y="1978025"/>
            <a:ext cx="5456555" cy="449580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background-color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: 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lightblue</a:t>
            </a:r>
            <a:r>
              <a:rPr lang="en-US" dirty="0">
                <a:solidFill>
                  <a:schemeClr val="tx1"/>
                </a:solidFill>
                <a:sym typeface="+mn-ea"/>
              </a:rPr>
              <a:t>;</a:t>
            </a:r>
            <a:endParaRPr lang="en-US" b="1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background-image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: 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url</a:t>
            </a:r>
            <a:r>
              <a:rPr lang="en-US" dirty="0">
                <a:solidFill>
                  <a:schemeClr val="tx1"/>
                </a:solidFill>
                <a:sym typeface="+mn-ea"/>
              </a:rPr>
              <a:t>("paper.gif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");</a:t>
            </a:r>
            <a:endParaRPr lang="en-US" altLang="ru-RU" i="1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0730" cy="8743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Определение фона</a:t>
            </a:r>
            <a:endParaRPr lang="ru-RU" sz="36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圆角矩形 5"/>
          <p:cNvSpPr/>
          <p:nvPr/>
        </p:nvSpPr>
        <p:spPr>
          <a:xfrm>
            <a:off x="6077585" y="1977390"/>
            <a:ext cx="5310505" cy="449643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pic>
        <p:nvPicPr>
          <p:cNvPr id="7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75" y="2800985"/>
            <a:ext cx="4606290" cy="28486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360" y="1978025"/>
            <a:ext cx="5456555" cy="449580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background-repeat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repeat-x;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sym typeface="+mn-ea"/>
              </a:rPr>
              <a:t>repeat-y</a:t>
            </a:r>
            <a:endParaRPr lang="en-US" altLang="en-US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sym typeface="+mn-ea"/>
              </a:rPr>
              <a:t>repeat</a:t>
            </a:r>
            <a:endParaRPr lang="en-US" altLang="en-US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sym typeface="+mn-ea"/>
              </a:rPr>
              <a:t>no-repeat</a:t>
            </a:r>
            <a:endParaRPr lang="en-US" altLang="en-US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background-position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right;</a:t>
            </a:r>
            <a:endParaRPr 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sym typeface="+mn-ea"/>
              </a:rPr>
              <a:t>top</a:t>
            </a:r>
            <a:endParaRPr lang="en-US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sym typeface="+mn-ea"/>
              </a:rPr>
              <a:t>center</a:t>
            </a:r>
            <a:endParaRPr lang="en-US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sym typeface="+mn-ea"/>
              </a:rPr>
              <a:t>bottom</a:t>
            </a:r>
            <a:endParaRPr lang="en-US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sym typeface="+mn-ea"/>
              </a:rPr>
              <a:t>50%</a:t>
            </a:r>
            <a:endParaRPr lang="en-US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background-attachment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scroll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ru-RU" dirty="0" smtClean="0">
                <a:solidFill>
                  <a:schemeClr val="bg1">
                    <a:lumMod val="65000"/>
                  </a:schemeClr>
                </a:solidFill>
                <a:ea typeface="Calibri" panose="020F0502020204030204" charset="0"/>
                <a:cs typeface="+mn-lt"/>
                <a:sym typeface="+mn-ea"/>
              </a:rPr>
              <a:t>fixed</a:t>
            </a:r>
            <a:endParaRPr lang="en-US" altLang="ru-RU" dirty="0" smtClean="0">
              <a:solidFill>
                <a:schemeClr val="bg1">
                  <a:lumMod val="65000"/>
                </a:schemeClr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0730" cy="8743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Параметризация фона</a:t>
            </a:r>
            <a:endParaRPr lang="ru-RU" sz="36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圆角矩形 5"/>
          <p:cNvSpPr/>
          <p:nvPr/>
        </p:nvSpPr>
        <p:spPr>
          <a:xfrm>
            <a:off x="6077585" y="1977390"/>
            <a:ext cx="5310505" cy="81343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buFont typeface="Arial" panose="020B0604020202020204" pitchFamily="34" charset="0"/>
              <a:buNone/>
            </a:pPr>
            <a:r>
              <a:rPr lang="en-US" altLang="ru-RU" b="1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background-position: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25% 75%;</a:t>
            </a: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sp>
        <p:nvSpPr>
          <p:cNvPr id="8" name="圆角矩形 5"/>
          <p:cNvSpPr/>
          <p:nvPr/>
        </p:nvSpPr>
        <p:spPr>
          <a:xfrm>
            <a:off x="6077585" y="3022600"/>
            <a:ext cx="5310505" cy="345186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Arial" panose="020B0604020202020204" pitchFamily="34" charset="0"/>
              <a:buNone/>
            </a:pP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0225" y="3340100"/>
            <a:ext cx="3705225" cy="28162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360" y="1978025"/>
            <a:ext cx="5456555" cy="449580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border-style:</a:t>
            </a:r>
            <a:r>
              <a:rPr lang="en-US" dirty="0">
                <a:solidFill>
                  <a:schemeClr val="tx1"/>
                </a:solidFill>
                <a:sym typeface="+mn-ea"/>
              </a:rPr>
              <a:t> dotted;</a:t>
            </a:r>
            <a:endParaRPr 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sym typeface="+mn-ea"/>
              </a:rPr>
              <a:t>dashed</a:t>
            </a:r>
            <a:endParaRPr lang="en-US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sym typeface="+mn-ea"/>
              </a:rPr>
              <a:t>solid</a:t>
            </a:r>
            <a:endParaRPr lang="en-US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sym typeface="+mn-ea"/>
              </a:rPr>
              <a:t>double</a:t>
            </a:r>
            <a:endParaRPr lang="en-US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groove</a:t>
            </a:r>
            <a:endParaRPr lang="en-US" dirty="0" smtClean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sym typeface="+mn-ea"/>
              </a:rPr>
              <a:t>ridge</a:t>
            </a:r>
            <a:endParaRPr lang="en-US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sym typeface="+mn-ea"/>
              </a:rPr>
              <a:t>inset</a:t>
            </a:r>
            <a:endParaRPr lang="en-US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sym typeface="+mn-ea"/>
              </a:rPr>
              <a:t>outset</a:t>
            </a:r>
            <a:endParaRPr lang="en-US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sym typeface="+mn-ea"/>
              </a:rPr>
              <a:t>none</a:t>
            </a:r>
            <a:endParaRPr lang="en-US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sym typeface="+mn-ea"/>
              </a:rPr>
              <a:t>hidden</a:t>
            </a:r>
            <a:endParaRPr lang="en-US" altLang="ru-RU" dirty="0" smtClean="0">
              <a:solidFill>
                <a:schemeClr val="bg1">
                  <a:lumMod val="65000"/>
                </a:schemeClr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0730" cy="8743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36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Определение границ</a:t>
            </a:r>
            <a:endParaRPr lang="ru-RU" altLang="ru-RU" sz="36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8" name="圆角矩形 5"/>
          <p:cNvSpPr/>
          <p:nvPr/>
        </p:nvSpPr>
        <p:spPr>
          <a:xfrm>
            <a:off x="6077585" y="1976755"/>
            <a:ext cx="5310505" cy="449707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Arial" panose="020B0604020202020204" pitchFamily="34" charset="0"/>
              <a:buNone/>
            </a:pP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pic>
        <p:nvPicPr>
          <p:cNvPr id="7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9360" y="2631440"/>
            <a:ext cx="4847590" cy="3188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/>
          <p:cNvSpPr txBox="1"/>
          <p:nvPr/>
        </p:nvSpPr>
        <p:spPr>
          <a:xfrm>
            <a:off x="4272280" y="375603"/>
            <a:ext cx="3647440" cy="430530"/>
          </a:xfrm>
          <a:prstGeom prst="rect">
            <a:avLst/>
          </a:prstGeom>
        </p:spPr>
        <p:txBody>
          <a:bodyPr vert="horz" wrap="square" lIns="45720" tIns="0" rIns="4572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dist"/>
            <a:r>
              <a:rPr lang="ru-RU" sz="28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Немного вспомним</a:t>
            </a:r>
            <a:endParaRPr lang="ru-RU" sz="28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2" name="矩形 6"/>
          <p:cNvSpPr/>
          <p:nvPr>
            <p:custDataLst>
              <p:tags r:id="rId1"/>
            </p:custDataLst>
          </p:nvPr>
        </p:nvSpPr>
        <p:spPr>
          <a:xfrm>
            <a:off x="3162300" y="1083945"/>
            <a:ext cx="5866765" cy="657860"/>
          </a:xfrm>
          <a:prstGeom prst="rect">
            <a:avLst/>
          </a:prstGeom>
          <a:solidFill>
            <a:srgbClr val="F19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228600"/>
            <a:r>
              <a:rPr lang="ru-RU" b="1" dirty="0" smtClean="0">
                <a:solidFill>
                  <a:schemeClr val="tx1"/>
                </a:solidFill>
                <a:sym typeface="+mn-ea"/>
              </a:rPr>
              <a:t>Что проиходит в браузере?</a:t>
            </a:r>
            <a:endParaRPr lang="ru-RU" altLang="zh-CN" b="1" dirty="0" smtClean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rcRect l="4133" t="4299" r="3854" b="8375"/>
          <a:stretch>
            <a:fillRect/>
          </a:stretch>
        </p:blipFill>
        <p:spPr>
          <a:xfrm>
            <a:off x="3162300" y="2175510"/>
            <a:ext cx="5866765" cy="37274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360" y="1978025"/>
            <a:ext cx="5456555" cy="449580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border-color: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</a:t>
            </a:r>
            <a:r>
              <a:rPr lang="en-US" dirty="0">
                <a:solidFill>
                  <a:srgbClr val="FF0000"/>
                </a:solidFill>
                <a:sym typeface="+mn-ea"/>
              </a:rPr>
              <a:t>red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border-color: 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sym typeface="+mn-ea"/>
              </a:rPr>
              <a:t>red </a:t>
            </a:r>
            <a:r>
              <a:rPr lang="en-US" dirty="0">
                <a:solidFill>
                  <a:srgbClr val="00B050"/>
                </a:solidFill>
                <a:highlight>
                  <a:srgbClr val="C0C0C0"/>
                </a:highlight>
                <a:sym typeface="+mn-ea"/>
              </a:rPr>
              <a:t>green </a:t>
            </a: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sym typeface="+mn-ea"/>
              </a:rPr>
              <a:t>blue </a:t>
            </a:r>
            <a:r>
              <a:rPr lang="en-US" dirty="0">
                <a:solidFill>
                  <a:srgbClr val="FFFF00"/>
                </a:solidFill>
                <a:highlight>
                  <a:srgbClr val="C0C0C0"/>
                </a:highlight>
                <a:sym typeface="+mn-ea"/>
              </a:rPr>
              <a:t>yellow</a:t>
            </a:r>
            <a:r>
              <a:rPr lang="en-US" dirty="0" smtClean="0">
                <a:solidFill>
                  <a:schemeClr val="tx1"/>
                </a:solidFill>
                <a:highlight>
                  <a:srgbClr val="C0C0C0"/>
                </a:highlight>
                <a:sym typeface="+mn-ea"/>
              </a:rPr>
              <a:t>;</a:t>
            </a:r>
            <a:endParaRPr lang="en-US" dirty="0" smtClean="0">
              <a:solidFill>
                <a:schemeClr val="tx1"/>
              </a:solidFill>
              <a:highlight>
                <a:srgbClr val="C0C0C0"/>
              </a:highlight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border-width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5px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border-width: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5px 20px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border-radius: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5px;</a:t>
            </a:r>
            <a:endParaRPr lang="en-US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border-top-style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</a:t>
            </a:r>
            <a:r>
              <a:rPr lang="en-US" dirty="0">
                <a:solidFill>
                  <a:schemeClr val="tx1"/>
                </a:solidFill>
                <a:sym typeface="+mn-ea"/>
              </a:rPr>
              <a:t>dotted;</a:t>
            </a:r>
            <a:endParaRPr lang="en-US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border-right-style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solid;</a:t>
            </a:r>
            <a:endParaRPr lang="en-US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border-bottom-style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dotted;</a:t>
            </a:r>
            <a:endParaRPr lang="en-US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border-left-style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solid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border: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5px solid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red</a:t>
            </a:r>
            <a:r>
              <a:rPr lang="en-US" dirty="0">
                <a:solidFill>
                  <a:schemeClr val="tx1"/>
                </a:solidFill>
                <a:sym typeface="+mn-ea"/>
              </a:rPr>
              <a:t>;</a:t>
            </a: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0730" cy="8743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Параметризация </a:t>
            </a:r>
            <a:r>
              <a:rPr lang="ru-RU" altLang="ru-RU" sz="36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границ</a:t>
            </a:r>
            <a:endParaRPr lang="ru-RU" altLang="ru-RU" sz="36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8" name="圆角矩形 5"/>
          <p:cNvSpPr/>
          <p:nvPr/>
        </p:nvSpPr>
        <p:spPr>
          <a:xfrm>
            <a:off x="6077585" y="1976755"/>
            <a:ext cx="5310505" cy="449707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Arial" panose="020B0604020202020204" pitchFamily="34" charset="0"/>
              <a:buNone/>
            </a:pP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pic>
        <p:nvPicPr>
          <p:cNvPr id="7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9360" y="2631440"/>
            <a:ext cx="4847590" cy="31889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360" y="1978025"/>
            <a:ext cx="5456555" cy="449580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margin </a:t>
            </a:r>
            <a:r>
              <a:rPr lang="en-US" dirty="0">
                <a:solidFill>
                  <a:schemeClr val="tx1"/>
                </a:solidFill>
                <a:sym typeface="+mn-ea"/>
              </a:rPr>
              <a:t>-</a:t>
            </a:r>
            <a:r>
              <a:rPr lang="ru-RU" altLang="en-US" dirty="0">
                <a:solidFill>
                  <a:schemeClr val="tx1"/>
                </a:solidFill>
                <a:sym typeface="+mn-ea"/>
              </a:rPr>
              <a:t> Внешний отступ</a:t>
            </a:r>
            <a:endParaRPr lang="ru-RU" altLang="en-US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b="1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padding</a:t>
            </a:r>
            <a:r>
              <a:rPr lang="ru-RU" altLang="ru-RU" b="1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- Внутренний отступ</a:t>
            </a:r>
            <a:endParaRPr lang="ru-RU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0730" cy="8743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36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Отступы</a:t>
            </a:r>
            <a:endParaRPr lang="ru-RU" altLang="ru-RU" sz="36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8" name="圆角矩形 5"/>
          <p:cNvSpPr/>
          <p:nvPr/>
        </p:nvSpPr>
        <p:spPr>
          <a:xfrm>
            <a:off x="6077585" y="1976755"/>
            <a:ext cx="5310505" cy="449707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Arial" panose="020B0604020202020204" pitchFamily="34" charset="0"/>
              <a:buNone/>
            </a:pP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pic>
        <p:nvPicPr>
          <p:cNvPr id="2050" name="Picture 2" descr="CSS] Margin, Padding 차이점과 사용법 정리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27" y="2606357"/>
            <a:ext cx="42481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360" y="1978025"/>
            <a:ext cx="5456555" cy="449580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margin-top: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100px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margin: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2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%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 5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%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margin: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lang="en-US" dirty="0" err="1" smtClean="0">
                <a:solidFill>
                  <a:schemeClr val="tx1"/>
                </a:solidFill>
                <a:sym typeface="+mn-ea"/>
              </a:rPr>
              <a:t>pt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5</a:t>
            </a:r>
            <a:r>
              <a:rPr lang="en-US" dirty="0" err="1" smtClean="0">
                <a:solidFill>
                  <a:schemeClr val="tx1"/>
                </a:solidFill>
                <a:sym typeface="+mn-ea"/>
              </a:rPr>
              <a:t>pt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6</a:t>
            </a:r>
            <a:r>
              <a:rPr lang="en-US" dirty="0" err="1" smtClean="0">
                <a:solidFill>
                  <a:schemeClr val="tx1"/>
                </a:solidFill>
                <a:sym typeface="+mn-ea"/>
              </a:rPr>
              <a:t>pt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margin: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25px 50px 75px 100px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margin: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auto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margin-left: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inherit;</a:t>
            </a:r>
            <a:endParaRPr lang="en-US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padding: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2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%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 5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%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padding: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lang="en-US" dirty="0" err="1" smtClean="0">
                <a:solidFill>
                  <a:schemeClr val="tx1"/>
                </a:solidFill>
                <a:sym typeface="+mn-ea"/>
              </a:rPr>
              <a:t>pt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5</a:t>
            </a:r>
            <a:r>
              <a:rPr lang="en-US" dirty="0" err="1" smtClean="0">
                <a:solidFill>
                  <a:schemeClr val="tx1"/>
                </a:solidFill>
                <a:sym typeface="+mn-ea"/>
              </a:rPr>
              <a:t>pt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6</a:t>
            </a:r>
            <a:r>
              <a:rPr lang="en-US" dirty="0" err="1" smtClean="0">
                <a:solidFill>
                  <a:schemeClr val="tx1"/>
                </a:solidFill>
                <a:sym typeface="+mn-ea"/>
              </a:rPr>
              <a:t>pt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padding: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25px 50px 75px 100px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0730" cy="8743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Параметризация </a:t>
            </a:r>
            <a:r>
              <a:rPr lang="ru-RU" altLang="ru-RU" sz="36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отступов</a:t>
            </a:r>
            <a:endParaRPr lang="ru-RU" altLang="ru-RU" sz="36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8" name="圆角矩形 5"/>
          <p:cNvSpPr/>
          <p:nvPr/>
        </p:nvSpPr>
        <p:spPr>
          <a:xfrm>
            <a:off x="6077585" y="1976755"/>
            <a:ext cx="5310505" cy="449707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Arial" panose="020B0604020202020204" pitchFamily="34" charset="0"/>
              <a:buNone/>
            </a:pP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pic>
        <p:nvPicPr>
          <p:cNvPr id="2050" name="Picture 2" descr="CSS] Margin, Padding 차이점과 사용법 정리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27" y="2606357"/>
            <a:ext cx="42481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360" y="1978025"/>
            <a:ext cx="5456555" cy="449580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height</a:t>
            </a:r>
            <a:endParaRPr lang="en-US" b="1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width</a:t>
            </a:r>
            <a:endParaRPr lang="en-US" b="1" dirty="0" smtClean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min-height</a:t>
            </a:r>
            <a:endParaRPr lang="en-US" b="1" dirty="0" smtClean="0">
              <a:solidFill>
                <a:schemeClr val="tx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 </a:t>
            </a:r>
            <a:endParaRPr lang="en-US" b="1" dirty="0" smtClean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min-</a:t>
            </a:r>
            <a:r>
              <a:rPr lang="en-US" b="1" dirty="0" smtClean="0">
                <a:solidFill>
                  <a:schemeClr val="tx1"/>
                </a:solidFill>
                <a:sym typeface="+mn-ea"/>
              </a:rPr>
              <a:t>width</a:t>
            </a:r>
            <a:endParaRPr lang="en-US" b="1" dirty="0" smtClean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max-height </a:t>
            </a:r>
            <a:endParaRPr lang="en-US" b="1" dirty="0" smtClean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max-width</a:t>
            </a:r>
            <a:endParaRPr lang="en-US" altLang="ru-RU" b="1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0730" cy="8743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36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Размеры всего</a:t>
            </a:r>
            <a:endParaRPr lang="ru-RU" altLang="en-US" sz="36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8" name="圆角矩形 5"/>
          <p:cNvSpPr/>
          <p:nvPr/>
        </p:nvSpPr>
        <p:spPr>
          <a:xfrm>
            <a:off x="6077585" y="1976755"/>
            <a:ext cx="5310505" cy="449707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Arial" panose="020B0604020202020204" pitchFamily="34" charset="0"/>
              <a:buNone/>
            </a:pP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3170" y="2295525"/>
            <a:ext cx="4816475" cy="190563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4429125"/>
            <a:ext cx="4820285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360" y="1978025"/>
            <a:ext cx="5456555" cy="449580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Arial" panose="020B0604020202020204" pitchFamily="34" charset="0"/>
              <a:buNone/>
            </a:pPr>
            <a:r>
              <a:rPr lang="ru-RU" altLang="en-US" dirty="0">
                <a:solidFill>
                  <a:schemeClr val="tx1"/>
                </a:solidFill>
                <a:sym typeface="+mn-ea"/>
              </a:rPr>
              <a:t>Выравнивание текста</a:t>
            </a:r>
            <a:endParaRPr lang="en-US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text-align: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center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text-align-last: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justify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vertical-align: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text-top;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direction: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</a:t>
            </a:r>
            <a:r>
              <a:rPr lang="en-US" dirty="0" err="1">
                <a:solidFill>
                  <a:schemeClr val="tx1"/>
                </a:solidFill>
                <a:sym typeface="+mn-ea"/>
              </a:rPr>
              <a:t>rtl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  <a:sym typeface="+mn-ea"/>
              </a:rPr>
              <a:t>unicode</a:t>
            </a:r>
            <a:r>
              <a:rPr lang="en-US" b="1" dirty="0" smtClean="0">
                <a:solidFill>
                  <a:schemeClr val="tx1"/>
                </a:solidFill>
                <a:sym typeface="+mn-ea"/>
              </a:rPr>
              <a:t>-bidi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bidi-override;</a:t>
            </a: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0730" cy="8743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Параметризация текста</a:t>
            </a:r>
            <a:endParaRPr lang="en-US" altLang="ru-RU" sz="36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8" name="圆角矩形 5"/>
          <p:cNvSpPr/>
          <p:nvPr/>
        </p:nvSpPr>
        <p:spPr>
          <a:xfrm>
            <a:off x="6077585" y="1976755"/>
            <a:ext cx="5310505" cy="449707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Arial" panose="020B0604020202020204" pitchFamily="34" charset="0"/>
              <a:buNone/>
            </a:pP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75" y="2242820"/>
            <a:ext cx="4606925" cy="188658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4309745"/>
            <a:ext cx="4654550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360" y="1978025"/>
            <a:ext cx="5456555" cy="449580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Arial" panose="020B0604020202020204" pitchFamily="34" charset="0"/>
              <a:buNone/>
            </a:pPr>
            <a:r>
              <a:rPr lang="ru-RU" altLang="en-US" dirty="0">
                <a:solidFill>
                  <a:schemeClr val="tx1"/>
                </a:solidFill>
                <a:sym typeface="+mn-ea"/>
              </a:rPr>
              <a:t>Подчеркивание текста</a:t>
            </a:r>
            <a:endParaRPr lang="en-US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text-decoration-line: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</a:t>
            </a:r>
            <a:r>
              <a:rPr lang="en-US" u="sng" dirty="0">
                <a:solidFill>
                  <a:schemeClr val="tx1"/>
                </a:solidFill>
                <a:sym typeface="+mn-ea"/>
              </a:rPr>
              <a:t>underline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text-decoration-color: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</a:t>
            </a:r>
            <a:r>
              <a:rPr lang="en-US" dirty="0">
                <a:solidFill>
                  <a:srgbClr val="FF0000"/>
                </a:solidFill>
                <a:sym typeface="+mn-ea"/>
              </a:rPr>
              <a:t>red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text-decoration-style: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double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text-decoration-thickness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25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%;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text-decoration: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underline red double 5px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text-decoration: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none;</a:t>
            </a: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0730" cy="8743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Параметризация текста</a:t>
            </a:r>
            <a:endParaRPr lang="en-US" altLang="ru-RU" sz="36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8" name="圆角矩形 5"/>
          <p:cNvSpPr/>
          <p:nvPr/>
        </p:nvSpPr>
        <p:spPr>
          <a:xfrm>
            <a:off x="6077585" y="1976755"/>
            <a:ext cx="5310505" cy="449707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Arial" panose="020B0604020202020204" pitchFamily="34" charset="0"/>
              <a:buNone/>
            </a:pP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6185" y="3235325"/>
            <a:ext cx="485394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360" y="1976755"/>
            <a:ext cx="5456555" cy="449580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Изменение регистра</a:t>
            </a:r>
            <a:endParaRPr 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text-transform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uppercase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text-transform: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lowercase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text-transform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: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capitalize;</a:t>
            </a:r>
            <a:endParaRPr lang="ru-RU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0730" cy="8743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Параметризация текста</a:t>
            </a:r>
            <a:endParaRPr lang="en-US" altLang="ru-RU" sz="36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8" name="圆角矩形 5"/>
          <p:cNvSpPr/>
          <p:nvPr/>
        </p:nvSpPr>
        <p:spPr>
          <a:xfrm>
            <a:off x="6077585" y="1976755"/>
            <a:ext cx="5310505" cy="449707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Arial" panose="020B0604020202020204" pitchFamily="34" charset="0"/>
              <a:buNone/>
            </a:pP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3015" y="3215640"/>
            <a:ext cx="4779645" cy="20199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360" y="1976755"/>
            <a:ext cx="5456555" cy="449580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Arial" panose="020B0604020202020204" pitchFamily="34" charset="0"/>
              <a:buNone/>
            </a:pPr>
            <a:endParaRPr 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Задание шрифта</a:t>
            </a:r>
            <a:endParaRPr 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+mn-ea"/>
              </a:rPr>
              <a:t>font-family: "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Sofia"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, 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Tahoma</a:t>
            </a:r>
            <a:r>
              <a:rPr lang="en-US" dirty="0">
                <a:solidFill>
                  <a:schemeClr val="tx1"/>
                </a:solidFill>
                <a:sym typeface="+mn-ea"/>
              </a:rPr>
              <a:t>, Verdana, sans-serif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+mn-ea"/>
              </a:rPr>
              <a:t>font-style: normal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+mn-ea"/>
              </a:rPr>
              <a:t>font-weight: bold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+mn-ea"/>
              </a:rPr>
              <a:t>font-variant: small-caps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+mn-ea"/>
              </a:rPr>
              <a:t>font-size: 30px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;</a:t>
            </a: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b="1" i="1" dirty="0">
                <a:solidFill>
                  <a:schemeClr val="tx1"/>
                </a:solidFill>
                <a:sym typeface="+mn-ea"/>
              </a:rPr>
              <a:t>&lt;link </a:t>
            </a:r>
            <a:r>
              <a:rPr lang="en-US" b="1" i="1" dirty="0" err="1">
                <a:solidFill>
                  <a:schemeClr val="tx1"/>
                </a:solidFill>
                <a:sym typeface="+mn-ea"/>
              </a:rPr>
              <a:t>rel</a:t>
            </a:r>
            <a:r>
              <a:rPr lang="en-US" b="1" i="1" dirty="0">
                <a:solidFill>
                  <a:schemeClr val="tx1"/>
                </a:solidFill>
                <a:sym typeface="+mn-ea"/>
              </a:rPr>
              <a:t>="stylesheet" </a:t>
            </a:r>
            <a:r>
              <a:rPr lang="en-US" b="1" i="1" dirty="0" err="1">
                <a:solidFill>
                  <a:schemeClr val="tx1"/>
                </a:solidFill>
                <a:sym typeface="+mn-ea"/>
              </a:rPr>
              <a:t>href</a:t>
            </a:r>
            <a:r>
              <a:rPr lang="en-US" b="1" i="1" dirty="0">
                <a:solidFill>
                  <a:schemeClr val="tx1"/>
                </a:solidFill>
                <a:sym typeface="+mn-ea"/>
              </a:rPr>
              <a:t>="https://fonts.googleapis.com/</a:t>
            </a:r>
            <a:r>
              <a:rPr lang="en-US" b="1" i="1" dirty="0" err="1">
                <a:solidFill>
                  <a:schemeClr val="tx1"/>
                </a:solidFill>
                <a:sym typeface="+mn-ea"/>
              </a:rPr>
              <a:t>css?family</a:t>
            </a:r>
            <a:r>
              <a:rPr lang="en-US" b="1" i="1" dirty="0">
                <a:solidFill>
                  <a:schemeClr val="tx1"/>
                </a:solidFill>
                <a:sym typeface="+mn-ea"/>
              </a:rPr>
              <a:t>=Sofia"&gt;</a:t>
            </a:r>
            <a:endParaRPr lang="ru-RU" b="1" i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0730" cy="8743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Параметризация текста</a:t>
            </a:r>
            <a:endParaRPr lang="en-US" altLang="ru-RU" sz="36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8" name="圆角矩形 5"/>
          <p:cNvSpPr/>
          <p:nvPr/>
        </p:nvSpPr>
        <p:spPr>
          <a:xfrm>
            <a:off x="6077585" y="1976755"/>
            <a:ext cx="5310505" cy="449707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Arial" panose="020B0604020202020204" pitchFamily="34" charset="0"/>
              <a:buNone/>
            </a:pP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9675" y="3195320"/>
            <a:ext cx="4886325" cy="205867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Изображение 1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25495" y="2335530"/>
            <a:ext cx="5541010" cy="3111500"/>
          </a:xfrm>
          <a:prstGeom prst="rect">
            <a:avLst/>
          </a:prstGeom>
        </p:spPr>
      </p:pic>
      <p:sp>
        <p:nvSpPr>
          <p:cNvPr id="2" name="Title 20"/>
          <p:cNvSpPr txBox="1"/>
          <p:nvPr/>
        </p:nvSpPr>
        <p:spPr>
          <a:xfrm>
            <a:off x="3220720" y="335598"/>
            <a:ext cx="5750560" cy="430530"/>
          </a:xfrm>
          <a:prstGeom prst="rect">
            <a:avLst/>
          </a:prstGeom>
        </p:spPr>
        <p:txBody>
          <a:bodyPr vert="horz" wrap="square" lIns="45720" tIns="0" rIns="4572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dist" defTabSz="228600"/>
            <a:r>
              <a:rPr lang="ru-RU" altLang="zh-CN" sz="28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Дополнительная литература</a:t>
            </a:r>
            <a:endParaRPr lang="ru-RU" altLang="zh-CN" sz="28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272956" y="1759926"/>
            <a:ext cx="11645454" cy="4477101"/>
            <a:chOff x="382137" y="1759926"/>
            <a:chExt cx="11645454" cy="4477101"/>
          </a:xfrm>
        </p:grpSpPr>
        <p:sp>
          <p:nvSpPr>
            <p:cNvPr id="4" name="矩形 3"/>
            <p:cNvSpPr/>
            <p:nvPr>
              <p:custDataLst>
                <p:tags r:id="rId4"/>
              </p:custDataLst>
            </p:nvPr>
          </p:nvSpPr>
          <p:spPr>
            <a:xfrm>
              <a:off x="382137" y="1760561"/>
              <a:ext cx="3346854" cy="4476466"/>
            </a:xfrm>
            <a:prstGeom prst="rect">
              <a:avLst/>
            </a:prstGeom>
            <a:solidFill>
              <a:srgbClr val="B0CF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5"/>
              </p:custDataLst>
            </p:nvPr>
          </p:nvSpPr>
          <p:spPr>
            <a:xfrm>
              <a:off x="8680737" y="1759926"/>
              <a:ext cx="3346854" cy="4476466"/>
            </a:xfrm>
            <a:prstGeom prst="rect">
              <a:avLst/>
            </a:prstGeom>
            <a:solidFill>
              <a:srgbClr val="F3D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7" name="TextBox 1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050" y="3740150"/>
            <a:ext cx="334772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icrosoft YaHei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icrosoft YaHei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icrosoft YaHei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icrosoft YaHei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icrosoft YaHei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Microsoft YaHei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Microsoft YaHei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Microsoft YaHei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Microsoft YaHei" panose="020B0503020204020204" charset="-122"/>
              </a:defRPr>
            </a:lvl9pPr>
          </a:lstStyle>
          <a:p>
            <a:pPr marL="342900" indent="-342900" algn="ctr" eaLnBrk="1" hangingPunct="1">
              <a:lnSpc>
                <a:spcPct val="150000"/>
              </a:lnSpc>
              <a:buAutoNum type="arabicPeriod"/>
            </a:pPr>
            <a:r>
              <a:rPr lang="en-US" altLang="ru-RU" sz="1400" dirty="0">
                <a:ea typeface="Calibri" panose="020F0502020204030204" charset="0"/>
                <a:cs typeface="Calibri" panose="020F0502020204030204" charset="0"/>
                <a:hlinkClick r:id="rId7" action="ppaction://hlinkfile"/>
              </a:rPr>
              <a:t>HTML </a:t>
            </a:r>
            <a:r>
              <a:rPr lang="en-US" altLang="en-US" sz="1400" dirty="0">
                <a:ea typeface="Calibri" panose="020F0502020204030204" charset="0"/>
                <a:cs typeface="Calibri" panose="020F0502020204030204" charset="0"/>
                <a:hlinkClick r:id="rId7" action="ppaction://hlinkfile"/>
              </a:rPr>
              <a:t>для</a:t>
            </a:r>
            <a:r>
              <a:rPr lang="en-US" altLang="ru-RU" sz="1400" dirty="0">
                <a:ea typeface="Calibri" panose="020F0502020204030204" charset="0"/>
                <a:cs typeface="Calibri" panose="020F0502020204030204" charset="0"/>
                <a:hlinkClick r:id="rId7" action="ppaction://hlinkfile"/>
              </a:rPr>
              <a:t> </a:t>
            </a:r>
            <a:r>
              <a:rPr lang="en-US" altLang="en-US" sz="1400" dirty="0">
                <a:ea typeface="Calibri" panose="020F0502020204030204" charset="0"/>
                <a:cs typeface="Calibri" panose="020F0502020204030204" charset="0"/>
                <a:hlinkClick r:id="rId7" action="ppaction://hlinkfile"/>
              </a:rPr>
              <a:t>начинающих</a:t>
            </a:r>
            <a:r>
              <a:rPr lang="en-US" altLang="ru-RU" sz="1400" dirty="0">
                <a:ea typeface="Calibri" panose="020F0502020204030204" charset="0"/>
                <a:cs typeface="Calibri" panose="020F0502020204030204" charset="0"/>
                <a:hlinkClick r:id="rId7" action="ppaction://hlinkfile"/>
              </a:rPr>
              <a:t>: </a:t>
            </a:r>
            <a:r>
              <a:rPr lang="en-US" altLang="en-US" sz="1400" dirty="0">
                <a:ea typeface="Calibri" panose="020F0502020204030204" charset="0"/>
                <a:cs typeface="Calibri" panose="020F0502020204030204" charset="0"/>
                <a:hlinkClick r:id="rId7" action="ppaction://hlinkfile"/>
              </a:rPr>
              <a:t>вопросы</a:t>
            </a:r>
            <a:r>
              <a:rPr lang="en-US" altLang="ru-RU" sz="1400" dirty="0">
                <a:ea typeface="Calibri" panose="020F0502020204030204" charset="0"/>
                <a:cs typeface="Calibri" panose="020F0502020204030204" charset="0"/>
                <a:hlinkClick r:id="rId7" action="ppaction://hlinkfile"/>
              </a:rPr>
              <a:t> </a:t>
            </a:r>
            <a:r>
              <a:rPr lang="en-US" altLang="en-US" sz="1400" dirty="0">
                <a:ea typeface="Calibri" panose="020F0502020204030204" charset="0"/>
                <a:cs typeface="Calibri" panose="020F0502020204030204" charset="0"/>
                <a:hlinkClick r:id="rId7" action="ppaction://hlinkfile"/>
              </a:rPr>
              <a:t>и</a:t>
            </a:r>
            <a:r>
              <a:rPr lang="en-US" altLang="ru-RU" sz="1400" dirty="0">
                <a:ea typeface="Calibri" panose="020F0502020204030204" charset="0"/>
                <a:cs typeface="Calibri" panose="020F0502020204030204" charset="0"/>
                <a:hlinkClick r:id="rId7" action="ppaction://hlinkfile"/>
              </a:rPr>
              <a:t> </a:t>
            </a:r>
            <a:r>
              <a:rPr lang="en-US" altLang="en-US" sz="1400" dirty="0">
                <a:ea typeface="Calibri" panose="020F0502020204030204" charset="0"/>
                <a:cs typeface="Calibri" panose="020F0502020204030204" charset="0"/>
                <a:hlinkClick r:id="rId7" action="ppaction://hlinkfile"/>
              </a:rPr>
              <a:t>ответы</a:t>
            </a:r>
            <a:r>
              <a:rPr lang="en-US" altLang="ru-RU" sz="1400" dirty="0">
                <a:ea typeface="Calibri" panose="020F0502020204030204" charset="0"/>
                <a:cs typeface="Calibri" panose="020F0502020204030204" charset="0"/>
                <a:hlinkClick r:id="rId7" action="ppaction://hlinkfile"/>
              </a:rPr>
              <a:t> / </a:t>
            </a:r>
            <a:r>
              <a:rPr lang="en-US" altLang="en-US" sz="1400" dirty="0">
                <a:ea typeface="Calibri" panose="020F0502020204030204" charset="0"/>
                <a:cs typeface="Calibri" panose="020F0502020204030204" charset="0"/>
                <a:hlinkClick r:id="rId7" action="ppaction://hlinkfile"/>
              </a:rPr>
              <a:t>Хабр</a:t>
            </a:r>
            <a:endParaRPr lang="en-US" altLang="en-US" sz="1400" dirty="0">
              <a:ea typeface="Calibri" panose="020F0502020204030204" charset="0"/>
              <a:cs typeface="Calibri" panose="020F0502020204030204" charset="0"/>
              <a:hlinkClick r:id="rId7" action="ppaction://hlinkfile"/>
            </a:endParaRPr>
          </a:p>
          <a:p>
            <a:pPr marL="342900" indent="-342900" algn="ctr" eaLnBrk="1" hangingPunct="1">
              <a:lnSpc>
                <a:spcPct val="150000"/>
              </a:lnSpc>
              <a:buAutoNum type="arabicPeriod"/>
            </a:pPr>
            <a:endParaRPr lang="en-US" altLang="en-US" sz="1400" dirty="0">
              <a:ea typeface="Calibri" panose="020F0502020204030204" charset="0"/>
              <a:cs typeface="Calibri" panose="020F0502020204030204" charset="0"/>
              <a:hlinkClick r:id="rId7" action="ppaction://hlinkfile"/>
            </a:endParaRPr>
          </a:p>
          <a:p>
            <a:pPr marL="342900" indent="-342900" algn="ctr" eaLnBrk="1" hangingPunct="1">
              <a:lnSpc>
                <a:spcPct val="150000"/>
              </a:lnSpc>
              <a:buAutoNum type="arabicPeriod"/>
            </a:pPr>
            <a:r>
              <a:rPr lang="ru-RU" sz="1400" dirty="0" smtClean="0">
                <a:ea typeface="Calibri" panose="020F0502020204030204" charset="0"/>
                <a:cs typeface="Calibri" panose="020F0502020204030204" charset="0"/>
                <a:sym typeface="+mn-ea"/>
                <a:hlinkClick r:id="rId8" action="ppaction://hlinkfile"/>
              </a:rPr>
              <a:t>Основы </a:t>
            </a:r>
            <a:r>
              <a:rPr lang="en-US" sz="1400" dirty="0" smtClean="0">
                <a:ea typeface="Calibri" panose="020F0502020204030204" charset="0"/>
                <a:cs typeface="Calibri" panose="020F0502020204030204" charset="0"/>
                <a:sym typeface="+mn-ea"/>
                <a:hlinkClick r:id="rId8" action="ppaction://hlinkfile"/>
              </a:rPr>
              <a:t>CSS</a:t>
            </a:r>
            <a:endParaRPr lang="en-US" altLang="ru-RU" sz="1400" dirty="0"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62" y="2335780"/>
            <a:ext cx="892464" cy="892464"/>
          </a:xfrm>
          <a:prstGeom prst="rect">
            <a:avLst/>
          </a:prstGeom>
        </p:spPr>
      </p:pic>
      <p:sp>
        <p:nvSpPr>
          <p:cNvPr id="9" name="TextBox 1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571865" y="3902075"/>
            <a:ext cx="334645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icrosoft YaHei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icrosoft YaHei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icrosoft YaHei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icrosoft YaHei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icrosoft YaHei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Microsoft YaHei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Microsoft YaHei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Microsoft YaHei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Microsoft YaHei" panose="020B0503020204020204" charset="-122"/>
              </a:defRPr>
            </a:lvl9pPr>
          </a:lstStyle>
          <a:p>
            <a:pPr marL="342900" indent="-342900" algn="ctr" eaLnBrk="1" hangingPunct="1">
              <a:lnSpc>
                <a:spcPct val="150000"/>
              </a:lnSpc>
              <a:buAutoNum type="arabicPeriod"/>
            </a:pPr>
            <a:r>
              <a:rPr lang="ru-RU" sz="1400" dirty="0" smtClean="0">
                <a:ea typeface="Calibri" panose="020F0502020204030204" charset="0"/>
                <a:cs typeface="Calibri" panose="020F0502020204030204" charset="0"/>
                <a:hlinkClick r:id="rId12" tooltip="" action="ppaction://hlinkfile"/>
              </a:rPr>
              <a:t>Псевдо-элементы</a:t>
            </a:r>
            <a:endParaRPr lang="ru-RU" sz="1400" dirty="0" smtClean="0">
              <a:ea typeface="Calibri" panose="020F0502020204030204" charset="0"/>
              <a:cs typeface="Calibri" panose="020F0502020204030204" charset="0"/>
              <a:hlinkClick r:id="rId12" tooltip="" action="ppaction://hlinkfile"/>
            </a:endParaRPr>
          </a:p>
          <a:p>
            <a:pPr marL="342900" indent="-342900" algn="ctr" eaLnBrk="1" hangingPunct="1">
              <a:lnSpc>
                <a:spcPct val="150000"/>
              </a:lnSpc>
              <a:buAutoNum type="arabicPeriod"/>
            </a:pPr>
            <a:endParaRPr lang="ru-RU" sz="1400" dirty="0" smtClean="0">
              <a:ea typeface="Calibri" panose="020F0502020204030204" charset="0"/>
              <a:cs typeface="Calibri" panose="020F0502020204030204" charset="0"/>
              <a:hlinkClick r:id="rId12" tooltip="" action="ppaction://hlinkfile"/>
            </a:endParaRPr>
          </a:p>
          <a:p>
            <a:pPr marL="342900" indent="-342900" algn="ctr" eaLnBrk="1" hangingPunct="1">
              <a:lnSpc>
                <a:spcPct val="150000"/>
              </a:lnSpc>
              <a:buAutoNum type="arabicPeriod"/>
            </a:pPr>
            <a:r>
              <a:rPr lang="ru-RU" sz="1400" dirty="0" smtClean="0">
                <a:ea typeface="Calibri" panose="020F0502020204030204" charset="0"/>
                <a:cs typeface="Calibri" panose="020F0502020204030204" charset="0"/>
                <a:hlinkClick r:id="rId13" tooltip="" action="ppaction://hlinkfile"/>
              </a:rPr>
              <a:t>Комбинированные селекторы</a:t>
            </a:r>
            <a:endParaRPr lang="ru-RU" sz="1400" dirty="0" smtClean="0"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875" y="2335577"/>
            <a:ext cx="892464" cy="8924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360" y="1977390"/>
            <a:ext cx="5456555" cy="449643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+mn-ea"/>
              </a:rPr>
              <a:t>Cascading Style 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Sheets – 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язык описания стилей для элементов 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HTML</a:t>
            </a: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i="1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Селектор</a:t>
            </a:r>
            <a:r>
              <a:rPr lang="en-US" altLang="ru-RU" b="1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—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это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указатель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на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HTML-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элемент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(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ы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),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к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которому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мы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хотим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применить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стили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;</a:t>
            </a: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i="1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Блок</a:t>
            </a:r>
            <a:r>
              <a:rPr lang="en-US" altLang="ru-RU" b="1" i="1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b="1" i="1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объявлений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—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всё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,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что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находится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внутри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фигурных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скобок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;</a:t>
            </a: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i="1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Свойство</a:t>
            </a:r>
            <a:r>
              <a:rPr lang="en-US" altLang="ru-RU" b="1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—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атрибут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внешнего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вида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,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который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мы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хотим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изменить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;</a:t>
            </a: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i="1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Значение</a:t>
            </a:r>
            <a:r>
              <a:rPr lang="en-US" altLang="ru-RU" b="1" i="1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—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конкретная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настройка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для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свойства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;</a:t>
            </a: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i="1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Каждая</a:t>
            </a:r>
            <a:r>
              <a:rPr lang="en-US" altLang="ru-RU" b="1" i="1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b="1" i="1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пара</a:t>
            </a:r>
            <a:r>
              <a:rPr lang="en-US" altLang="ru-RU" b="1" i="1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b="1" i="1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свойство</a:t>
            </a:r>
            <a:r>
              <a:rPr lang="en-US" altLang="ru-RU" b="1" i="1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: </a:t>
            </a:r>
            <a:r>
              <a:rPr lang="en-US" altLang="en-US" b="1" i="1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значение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должна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заканчиваться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точкой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с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запятой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US" altLang="ru-RU" b="1" i="1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;</a:t>
            </a:r>
            <a:r>
              <a:rPr lang="en-US" altLang="ru-RU" dirty="0" smtClean="0">
                <a:solidFill>
                  <a:schemeClr val="tx1"/>
                </a:solidFill>
                <a:ea typeface="Calibri" panose="020F0502020204030204" charset="0"/>
                <a:cs typeface="+mn-lt"/>
                <a:sym typeface="+mn-ea"/>
              </a:rPr>
              <a:t>.</a:t>
            </a: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0730" cy="8743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Что такое </a:t>
            </a:r>
            <a:r>
              <a:rPr lang="en-US" alt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CSS?</a:t>
            </a:r>
            <a:endParaRPr lang="en-US" altLang="ru-RU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圆角矩形 5"/>
          <p:cNvSpPr/>
          <p:nvPr/>
        </p:nvSpPr>
        <p:spPr>
          <a:xfrm>
            <a:off x="6077585" y="1977390"/>
            <a:ext cx="5310505" cy="449643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pic>
        <p:nvPicPr>
          <p:cNvPr id="8" name="Изображение 7"/>
          <p:cNvPicPr/>
          <p:nvPr/>
        </p:nvPicPr>
        <p:blipFill>
          <a:blip r:embed="rId1"/>
          <a:stretch>
            <a:fillRect/>
          </a:stretch>
        </p:blipFill>
        <p:spPr>
          <a:xfrm>
            <a:off x="6555105" y="2995295"/>
            <a:ext cx="4355465" cy="2459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443855" y="2057400"/>
            <a:ext cx="5944235" cy="417449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tx1"/>
                </a:solidFill>
                <a:sym typeface="+mn-ea"/>
              </a:rPr>
              <a:t>Простые:</a:t>
            </a:r>
            <a:r>
              <a:rPr lang="ru-RU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sz="2000" i="1" dirty="0" smtClean="0">
                <a:solidFill>
                  <a:schemeClr val="tx1"/>
                </a:solidFill>
                <a:sym typeface="+mn-ea"/>
              </a:rPr>
              <a:t>.</a:t>
            </a:r>
            <a:r>
              <a:rPr lang="ru-RU" sz="2000" i="1" dirty="0" smtClean="0">
                <a:solidFill>
                  <a:schemeClr val="tx1"/>
                </a:solidFill>
                <a:sym typeface="+mn-ea"/>
              </a:rPr>
              <a:t>классы</a:t>
            </a:r>
            <a:r>
              <a:rPr lang="ru-RU" sz="2000" dirty="0" smtClean="0">
                <a:solidFill>
                  <a:schemeClr val="tx1"/>
                </a:solidFill>
                <a:sym typeface="+mn-ea"/>
              </a:rPr>
              <a:t>, элементы, </a:t>
            </a:r>
            <a:r>
              <a:rPr lang="en-US" altLang="ru-RU" sz="2000" i="1" dirty="0" smtClean="0">
                <a:solidFill>
                  <a:schemeClr val="tx1"/>
                </a:solidFill>
                <a:sym typeface="+mn-ea"/>
              </a:rPr>
              <a:t>#</a:t>
            </a:r>
            <a:r>
              <a:rPr lang="en-US" sz="2000" i="1" dirty="0" smtClean="0">
                <a:solidFill>
                  <a:schemeClr val="tx1"/>
                </a:solidFill>
                <a:sym typeface="+mn-ea"/>
              </a:rPr>
              <a:t>ID</a:t>
            </a:r>
            <a:endParaRPr lang="en-US" sz="2000" i="1" dirty="0" smtClean="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tx1"/>
                </a:solidFill>
                <a:sym typeface="+mn-ea"/>
              </a:rPr>
              <a:t>Комбинированные:</a:t>
            </a:r>
            <a:r>
              <a:rPr lang="ru-RU" sz="2000" dirty="0" smtClean="0">
                <a:solidFill>
                  <a:schemeClr val="tx1"/>
                </a:solidFill>
                <a:sym typeface="+mn-ea"/>
              </a:rPr>
              <a:t> условия на отношениях между элементами</a:t>
            </a:r>
            <a:endParaRPr lang="ru-RU" sz="2000" dirty="0" smtClean="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solidFill>
                  <a:schemeClr val="tx1"/>
                </a:solidFill>
                <a:sym typeface="+mn-ea"/>
              </a:rPr>
              <a:t>Псевдоклассы</a:t>
            </a:r>
            <a:endParaRPr lang="ru-RU" sz="2000" b="1" dirty="0" err="1" smtClean="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solidFill>
                  <a:schemeClr val="tx1"/>
                </a:solidFill>
                <a:sym typeface="+mn-ea"/>
              </a:rPr>
              <a:t>Псевдоэлементы</a:t>
            </a:r>
            <a:endParaRPr lang="ru-RU" sz="2000" b="1" dirty="0" err="1" smtClean="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tx1"/>
                </a:solidFill>
                <a:sym typeface="+mn-ea"/>
              </a:rPr>
              <a:t>На атрибутах элементов</a:t>
            </a:r>
            <a:endParaRPr lang="ru-RU" altLang="ru-RU" sz="2000" b="1" dirty="0" smtClean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7" name="圆角矩形 3"/>
          <p:cNvSpPr/>
          <p:nvPr/>
        </p:nvSpPr>
        <p:spPr>
          <a:xfrm>
            <a:off x="1062355" y="497840"/>
            <a:ext cx="3134360" cy="15589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Селекторы</a:t>
            </a:r>
            <a:endParaRPr lang="ru-RU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360" y="1978025"/>
            <a:ext cx="5456555" cy="449580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sym typeface="+mn-ea"/>
              </a:rPr>
              <a:t>p { /* ... */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sz="2000" b="1" dirty="0">
                <a:solidFill>
                  <a:schemeClr val="tx1"/>
                </a:solidFill>
                <a:sym typeface="+mn-ea"/>
              </a:rPr>
              <a:t>}</a:t>
            </a:r>
            <a:br>
              <a:rPr lang="en-US" sz="2000" b="1" dirty="0">
                <a:solidFill>
                  <a:schemeClr val="tx1"/>
                </a:solidFill>
                <a:sym typeface="+mn-ea"/>
              </a:rPr>
            </a:br>
            <a:endParaRPr lang="ru-RU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tx1"/>
                </a:solidFill>
                <a:sym typeface="+mn-ea"/>
              </a:rPr>
              <a:t>#</a:t>
            </a:r>
            <a:r>
              <a:rPr lang="es-ES" sz="2000" b="1" dirty="0">
                <a:solidFill>
                  <a:schemeClr val="tx1"/>
                </a:solidFill>
                <a:sym typeface="+mn-ea"/>
              </a:rPr>
              <a:t>para1 {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 /* ... */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sz="2000" b="1" dirty="0">
                <a:solidFill>
                  <a:schemeClr val="tx1"/>
                </a:solidFill>
                <a:sym typeface="+mn-ea"/>
              </a:rPr>
              <a:t>}</a:t>
            </a:r>
            <a:br>
              <a:rPr lang="en-US" sz="2000" b="1" dirty="0">
                <a:solidFill>
                  <a:schemeClr val="tx1"/>
                </a:solidFill>
                <a:sym typeface="+mn-ea"/>
              </a:rPr>
            </a:br>
            <a:r>
              <a:rPr lang="es-ES" sz="2000" b="1" dirty="0">
                <a:solidFill>
                  <a:schemeClr val="tx1"/>
                </a:solidFill>
                <a:sym typeface="+mn-ea"/>
              </a:rPr>
              <a:t> </a:t>
            </a:r>
            <a:endParaRPr lang="ru-RU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sym typeface="+mn-ea"/>
              </a:rPr>
              <a:t>.</a:t>
            </a:r>
            <a:r>
              <a:rPr lang="en-US" sz="2000" b="1" dirty="0" err="1" smtClean="0">
                <a:solidFill>
                  <a:schemeClr val="tx1"/>
                </a:solidFill>
                <a:sym typeface="+mn-ea"/>
              </a:rPr>
              <a:t>leftBlock</a:t>
            </a:r>
            <a:r>
              <a:rPr lang="es-ES" sz="2000" b="1" dirty="0">
                <a:solidFill>
                  <a:schemeClr val="tx1"/>
                </a:solidFill>
                <a:sym typeface="+mn-ea"/>
              </a:rPr>
              <a:t> {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 /* ... */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sz="2000" b="1" dirty="0">
                <a:solidFill>
                  <a:schemeClr val="tx1"/>
                </a:solidFill>
                <a:sym typeface="+mn-ea"/>
              </a:rPr>
              <a:t>}</a:t>
            </a:r>
            <a:endParaRPr lang="en-US" altLang="ru-RU" sz="2000" b="1" dirty="0">
              <a:solidFill>
                <a:schemeClr val="tx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chemeClr val="tx1"/>
                </a:solidFill>
                <a:sym typeface="+mn-ea"/>
              </a:rPr>
              <a:t>  </a:t>
            </a:r>
            <a:endParaRPr lang="ru-RU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tx1"/>
                </a:solidFill>
                <a:sym typeface="+mn-ea"/>
              </a:rPr>
              <a:t>p.leftBlock</a:t>
            </a:r>
            <a:r>
              <a:rPr lang="en-US" sz="20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 {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 /* ... */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sz="2000" b="1" dirty="0">
                <a:solidFill>
                  <a:schemeClr val="tx1"/>
                </a:solidFill>
                <a:sym typeface="+mn-ea"/>
              </a:rPr>
              <a:t>}</a:t>
            </a:r>
            <a:br>
              <a:rPr lang="en-US" sz="2000" b="1" dirty="0">
                <a:solidFill>
                  <a:schemeClr val="tx1"/>
                </a:solidFill>
                <a:sym typeface="+mn-ea"/>
              </a:rPr>
            </a:br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sym typeface="+mn-ea"/>
              </a:rPr>
              <a:t>h1, h2, p </a:t>
            </a:r>
            <a:r>
              <a:rPr lang="en-US" sz="2000" b="1" dirty="0" smtClean="0">
                <a:solidFill>
                  <a:schemeClr val="tx1"/>
                </a:solidFill>
                <a:sym typeface="+mn-ea"/>
              </a:rPr>
              <a:t>{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 /* ... */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sz="2000" b="1" dirty="0">
                <a:solidFill>
                  <a:schemeClr val="tx1"/>
                </a:solidFill>
                <a:sym typeface="+mn-ea"/>
              </a:rPr>
              <a:t>}</a:t>
            </a:r>
            <a:br>
              <a:rPr lang="en-US" sz="2000" b="1" dirty="0">
                <a:solidFill>
                  <a:schemeClr val="tx1"/>
                </a:solidFill>
                <a:sym typeface="+mn-ea"/>
              </a:rPr>
            </a:br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sym typeface="+mn-ea"/>
              </a:rPr>
              <a:t>* {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 /* ... */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sz="2000" b="1" dirty="0">
                <a:solidFill>
                  <a:schemeClr val="tx1"/>
                </a:solidFill>
                <a:sym typeface="+mn-ea"/>
              </a:rPr>
              <a:t>}</a:t>
            </a:r>
            <a:endParaRPr lang="en-US" altLang="ru-RU" sz="2000" b="1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0730" cy="8743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36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Простые селекторы</a:t>
            </a:r>
            <a:endParaRPr lang="ru-RU" altLang="ru-RU" sz="36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圆角矩形 5"/>
          <p:cNvSpPr/>
          <p:nvPr/>
        </p:nvSpPr>
        <p:spPr>
          <a:xfrm>
            <a:off x="6077585" y="1977390"/>
            <a:ext cx="5310505" cy="449643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5075" y="2924175"/>
            <a:ext cx="4836160" cy="260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360" y="1978025"/>
            <a:ext cx="5456555" cy="449580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sym typeface="+mn-ea"/>
              </a:rPr>
              <a:t>div p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 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{ /* ... */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sz="2000" b="1" dirty="0">
                <a:solidFill>
                  <a:schemeClr val="tx1"/>
                </a:solidFill>
                <a:sym typeface="+mn-ea"/>
              </a:rPr>
              <a:t>}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ru-RU" sz="2000" dirty="0" smtClean="0">
                <a:solidFill>
                  <a:srgbClr val="B2B2B2"/>
                </a:solidFill>
                <a:sym typeface="+mn-ea"/>
              </a:rPr>
              <a:t>- какой-то </a:t>
            </a:r>
            <a:r>
              <a:rPr lang="en-US" sz="2000" b="1" i="1" dirty="0" smtClean="0">
                <a:solidFill>
                  <a:srgbClr val="B2B2B2"/>
                </a:solidFill>
                <a:sym typeface="+mn-ea"/>
              </a:rPr>
              <a:t>p</a:t>
            </a:r>
            <a:r>
              <a:rPr lang="ru-RU" sz="2000" dirty="0" smtClean="0">
                <a:solidFill>
                  <a:srgbClr val="B2B2B2"/>
                </a:solidFill>
                <a:sym typeface="+mn-ea"/>
              </a:rPr>
              <a:t> внутри</a:t>
            </a:r>
            <a:r>
              <a:rPr lang="en-US" sz="2000" b="1" i="1" dirty="0" smtClean="0">
                <a:solidFill>
                  <a:srgbClr val="B2B2B2"/>
                </a:solidFill>
                <a:sym typeface="+mn-ea"/>
              </a:rPr>
              <a:t> div</a:t>
            </a:r>
            <a:endParaRPr lang="en-US" sz="2000" dirty="0" smtClean="0">
              <a:solidFill>
                <a:srgbClr val="B2B2B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sym typeface="+mn-ea"/>
              </a:rPr>
              <a:t>div &gt; p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{ /* ... */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sz="2000" b="1" dirty="0">
                <a:solidFill>
                  <a:schemeClr val="tx1"/>
                </a:solidFill>
                <a:sym typeface="+mn-ea"/>
              </a:rPr>
              <a:t>}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2000" dirty="0" smtClean="0">
                <a:solidFill>
                  <a:srgbClr val="B2B2B2"/>
                </a:solidFill>
                <a:sym typeface="+mn-ea"/>
              </a:rPr>
              <a:t>- </a:t>
            </a:r>
            <a:r>
              <a:rPr lang="en-US" sz="2000" b="1" i="1" dirty="0" smtClean="0">
                <a:solidFill>
                  <a:srgbClr val="B2B2B2"/>
                </a:solidFill>
                <a:sym typeface="+mn-ea"/>
              </a:rPr>
              <a:t>p</a:t>
            </a:r>
            <a:r>
              <a:rPr lang="en-US" sz="2000" dirty="0" smtClean="0">
                <a:solidFill>
                  <a:srgbClr val="B2B2B2"/>
                </a:solidFill>
                <a:sym typeface="+mn-ea"/>
              </a:rPr>
              <a:t> </a:t>
            </a:r>
            <a:r>
              <a:rPr lang="ru-RU" sz="2000" dirty="0" smtClean="0">
                <a:solidFill>
                  <a:srgbClr val="B2B2B2"/>
                </a:solidFill>
                <a:sym typeface="+mn-ea"/>
              </a:rPr>
              <a:t>непосредственно 			        внутри </a:t>
            </a:r>
            <a:r>
              <a:rPr lang="en-US" sz="2000" b="1" i="1" dirty="0" smtClean="0">
                <a:solidFill>
                  <a:srgbClr val="B2B2B2"/>
                </a:solidFill>
                <a:sym typeface="+mn-ea"/>
              </a:rPr>
              <a:t>div</a:t>
            </a:r>
            <a:endParaRPr lang="en-US" sz="2000" dirty="0" smtClean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sym typeface="+mn-ea"/>
              </a:rPr>
              <a:t>div + p</a:t>
            </a:r>
            <a:r>
              <a:rPr lang="ru-RU" alt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{ /* ... */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sz="2000" b="1" dirty="0">
                <a:solidFill>
                  <a:schemeClr val="tx1"/>
                </a:solidFill>
                <a:sym typeface="+mn-ea"/>
              </a:rPr>
              <a:t>}</a:t>
            </a:r>
            <a:r>
              <a:rPr lang="ru-RU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ru-RU" sz="2000" dirty="0" smtClean="0">
                <a:solidFill>
                  <a:srgbClr val="B2B2B2"/>
                </a:solidFill>
                <a:sym typeface="+mn-ea"/>
              </a:rPr>
              <a:t>- </a:t>
            </a:r>
            <a:r>
              <a:rPr lang="en-US" sz="2000" b="1" i="1" dirty="0" smtClean="0">
                <a:solidFill>
                  <a:srgbClr val="B2B2B2"/>
                </a:solidFill>
                <a:sym typeface="+mn-ea"/>
              </a:rPr>
              <a:t>p</a:t>
            </a:r>
            <a:r>
              <a:rPr lang="en-US" sz="2000" dirty="0" smtClean="0">
                <a:solidFill>
                  <a:srgbClr val="B2B2B2"/>
                </a:solidFill>
                <a:sym typeface="+mn-ea"/>
              </a:rPr>
              <a:t> </a:t>
            </a:r>
            <a:r>
              <a:rPr lang="ru-RU" sz="2000" dirty="0" smtClean="0">
                <a:solidFill>
                  <a:srgbClr val="B2B2B2"/>
                </a:solidFill>
                <a:sym typeface="+mn-ea"/>
              </a:rPr>
              <a:t>сразу после </a:t>
            </a:r>
            <a:r>
              <a:rPr lang="en-US" sz="2000" b="1" i="1" dirty="0" smtClean="0">
                <a:solidFill>
                  <a:srgbClr val="B2B2B2"/>
                </a:solidFill>
                <a:sym typeface="+mn-ea"/>
              </a:rPr>
              <a:t>div</a:t>
            </a:r>
            <a:endParaRPr lang="en-US" sz="2000" dirty="0" smtClean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sym typeface="+mn-ea"/>
              </a:rPr>
              <a:t>div ~ p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 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{ /* ... */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sz="2000" b="1" dirty="0">
                <a:solidFill>
                  <a:schemeClr val="tx1"/>
                </a:solidFill>
                <a:sym typeface="+mn-ea"/>
              </a:rPr>
              <a:t>}</a:t>
            </a:r>
            <a:r>
              <a:rPr lang="ru-RU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ru-RU" sz="2000" dirty="0" smtClean="0">
                <a:solidFill>
                  <a:srgbClr val="B2B2B2"/>
                </a:solidFill>
                <a:sym typeface="+mn-ea"/>
              </a:rPr>
              <a:t>- все </a:t>
            </a:r>
            <a:r>
              <a:rPr lang="en-US" sz="2000" b="1" i="1" dirty="0" smtClean="0">
                <a:solidFill>
                  <a:srgbClr val="B2B2B2"/>
                </a:solidFill>
                <a:sym typeface="+mn-ea"/>
              </a:rPr>
              <a:t>p</a:t>
            </a:r>
            <a:r>
              <a:rPr lang="ru-RU" sz="2000" dirty="0" smtClean="0">
                <a:solidFill>
                  <a:srgbClr val="B2B2B2"/>
                </a:solidFill>
                <a:sym typeface="+mn-ea"/>
              </a:rPr>
              <a:t> после </a:t>
            </a:r>
            <a:r>
              <a:rPr lang="en-US" sz="2000" b="1" i="1" dirty="0" smtClean="0">
                <a:solidFill>
                  <a:srgbClr val="B2B2B2"/>
                </a:solidFill>
                <a:sym typeface="+mn-ea"/>
              </a:rPr>
              <a:t>div</a:t>
            </a:r>
            <a:endParaRPr lang="en-US" altLang="ru-RU" sz="2000" b="1" i="1" dirty="0" smtClean="0">
              <a:solidFill>
                <a:srgbClr val="B2B2B2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0730" cy="8743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36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Комбинированные селекторы</a:t>
            </a:r>
            <a:endParaRPr lang="ru-RU" altLang="ru-RU" sz="36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圆角矩形 5"/>
          <p:cNvSpPr/>
          <p:nvPr/>
        </p:nvSpPr>
        <p:spPr>
          <a:xfrm>
            <a:off x="6077585" y="1977390"/>
            <a:ext cx="5310505" cy="449643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rcRect l="118" t="391"/>
          <a:stretch>
            <a:fillRect/>
          </a:stretch>
        </p:blipFill>
        <p:spPr>
          <a:xfrm>
            <a:off x="7115810" y="2214245"/>
            <a:ext cx="3238500" cy="4039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360" y="1978025"/>
            <a:ext cx="5456555" cy="449580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  <a:sym typeface="+mn-ea"/>
              </a:rPr>
              <a:t>selector:pseudo-class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 {</a:t>
            </a:r>
            <a:br>
              <a:rPr lang="en-US"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  </a:t>
            </a:r>
            <a:r>
              <a:rPr lang="ru-RU" sz="2000" dirty="0" smtClean="0">
                <a:solidFill>
                  <a:schemeClr val="tx1"/>
                </a:solidFill>
                <a:sym typeface="+mn-ea"/>
              </a:rPr>
              <a:t>          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  property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: value;</a:t>
            </a:r>
            <a:br>
              <a:rPr lang="en-US" sz="2000" dirty="0">
                <a:solidFill>
                  <a:schemeClr val="tx1"/>
                </a:solidFill>
                <a:sym typeface="+mn-ea"/>
              </a:rPr>
            </a:br>
            <a:r>
              <a:rPr lang="ru-RU" sz="2000" dirty="0" smtClean="0">
                <a:solidFill>
                  <a:schemeClr val="tx1"/>
                </a:solidFill>
                <a:sym typeface="+mn-ea"/>
              </a:rPr>
              <a:t>          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}</a:t>
            </a:r>
            <a:endParaRPr 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lang="en-US" sz="2000" b="1" dirty="0" smtClean="0">
                <a:solidFill>
                  <a:schemeClr val="tx1"/>
                </a:solidFill>
                <a:sym typeface="+mn-ea"/>
              </a:rPr>
              <a:t>:link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 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{ /* ... */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sz="2000" b="1" dirty="0">
                <a:solidFill>
                  <a:schemeClr val="tx1"/>
                </a:solidFill>
                <a:sym typeface="+mn-ea"/>
              </a:rPr>
              <a:t>}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endParaRPr lang="ru-RU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sym typeface="+mn-ea"/>
              </a:rPr>
              <a:t>a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:hover 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{ /* ... */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sz="2000" b="1" dirty="0">
                <a:solidFill>
                  <a:schemeClr val="tx1"/>
                </a:solidFill>
                <a:sym typeface="+mn-ea"/>
              </a:rPr>
              <a:t>}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sym typeface="+mn-ea"/>
              </a:rPr>
              <a:t>input</a:t>
            </a:r>
            <a:r>
              <a:rPr lang="en-US" sz="2000" b="1" dirty="0" err="1">
                <a:solidFill>
                  <a:schemeClr val="tx1"/>
                </a:solidFill>
                <a:sym typeface="+mn-ea"/>
              </a:rPr>
              <a:t>:checked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 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{ /* ... */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sz="2000" b="1" dirty="0">
                <a:solidFill>
                  <a:schemeClr val="tx1"/>
                </a:solidFill>
                <a:sym typeface="+mn-ea"/>
              </a:rPr>
              <a:t>}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endParaRPr lang="ru-RU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sym typeface="+mn-ea"/>
              </a:rPr>
              <a:t>a.highlight</a:t>
            </a:r>
            <a:r>
              <a:rPr lang="en-US" sz="2000" b="1" dirty="0" err="1" smtClean="0">
                <a:solidFill>
                  <a:schemeClr val="tx1"/>
                </a:solidFill>
                <a:sym typeface="+mn-ea"/>
              </a:rPr>
              <a:t>:hover</a:t>
            </a:r>
            <a:r>
              <a:rPr lang="ru-RU" sz="20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{ /* ... */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sz="2000" b="1" dirty="0">
                <a:solidFill>
                  <a:schemeClr val="tx1"/>
                </a:solidFill>
                <a:sym typeface="+mn-ea"/>
              </a:rPr>
              <a:t>}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sym typeface="+mn-ea"/>
              </a:rPr>
              <a:t>p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:first-child 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{ /* ... */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sz="2000" b="1" dirty="0">
                <a:solidFill>
                  <a:schemeClr val="tx1"/>
                </a:solidFill>
                <a:sym typeface="+mn-ea"/>
              </a:rPr>
              <a:t>}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sym typeface="+mn-ea"/>
              </a:rPr>
              <a:t>div</a:t>
            </a:r>
            <a:r>
              <a:rPr lang="en-US" sz="2000" b="1" dirty="0" err="1">
                <a:solidFill>
                  <a:schemeClr val="tx1"/>
                </a:solidFill>
                <a:sym typeface="+mn-ea"/>
              </a:rPr>
              <a:t>:hover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p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 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{ /* ... */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sz="2000" b="1" dirty="0">
                <a:solidFill>
                  <a:schemeClr val="tx1"/>
                </a:solidFill>
                <a:sym typeface="+mn-ea"/>
              </a:rPr>
              <a:t>}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endParaRPr lang="en-US" altLang="ru-RU" sz="2000" b="1" i="1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0730" cy="8743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36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Псевдо-классы</a:t>
            </a:r>
            <a:endParaRPr lang="ru-RU" altLang="ru-RU" sz="36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圆角矩形 5"/>
          <p:cNvSpPr/>
          <p:nvPr/>
        </p:nvSpPr>
        <p:spPr>
          <a:xfrm>
            <a:off x="6077585" y="1977390"/>
            <a:ext cx="5310505" cy="449643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0" y="2406015"/>
            <a:ext cx="4791075" cy="3638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360" y="1978025"/>
            <a:ext cx="5456555" cy="449580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sym typeface="+mn-ea"/>
              </a:rPr>
              <a:t>p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::first-line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 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{</a:t>
            </a:r>
            <a:br>
              <a:rPr lang="en-US"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  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color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:</a:t>
            </a:r>
            <a:r>
              <a:rPr lang="en-US" sz="2000" dirty="0">
                <a:solidFill>
                  <a:srgbClr val="FF0000"/>
                </a:solidFill>
                <a:sym typeface="+mn-ea"/>
              </a:rPr>
              <a:t> </a:t>
            </a:r>
            <a:r>
              <a:rPr lang="en-US" sz="2000" i="1" dirty="0">
                <a:solidFill>
                  <a:srgbClr val="FF0000"/>
                </a:solidFill>
                <a:sym typeface="+mn-ea"/>
              </a:rPr>
              <a:t>#ff0000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;</a:t>
            </a:r>
            <a:br>
              <a:rPr lang="en-US"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  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font-variant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: </a:t>
            </a:r>
            <a:r>
              <a:rPr lang="en-US" sz="2000" i="1" dirty="0">
                <a:solidFill>
                  <a:schemeClr val="tx1"/>
                </a:solidFill>
                <a:sym typeface="+mn-ea"/>
              </a:rPr>
              <a:t>small-caps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;</a:t>
            </a:r>
            <a:br>
              <a:rPr lang="en-US" sz="2000" dirty="0">
                <a:solidFill>
                  <a:schemeClr val="tx1"/>
                </a:solidFill>
                <a:sym typeface="+mn-ea"/>
              </a:rPr>
            </a:br>
            <a:r>
              <a:rPr lang="en-US" sz="2000" b="1" dirty="0" smtClean="0">
                <a:solidFill>
                  <a:schemeClr val="tx1"/>
                </a:solidFill>
                <a:sym typeface="+mn-ea"/>
              </a:rPr>
              <a:t>}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sym typeface="+mn-ea"/>
              </a:rPr>
              <a:t>p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::first-letter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 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{ /* ... */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sz="2000" b="1" dirty="0">
                <a:solidFill>
                  <a:schemeClr val="tx1"/>
                </a:solidFill>
                <a:sym typeface="+mn-ea"/>
              </a:rPr>
              <a:t>}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endParaRPr lang="ru-RU" sz="20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sym typeface="+mn-ea"/>
              </a:rPr>
              <a:t>h1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::before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 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{ /* ... */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sz="2000" b="1" dirty="0">
                <a:solidFill>
                  <a:schemeClr val="tx1"/>
                </a:solidFill>
                <a:sym typeface="+mn-ea"/>
              </a:rPr>
              <a:t>}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sym typeface="+mn-ea"/>
              </a:rPr>
              <a:t>h1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::after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 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{ /* ... */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sz="2000" b="1" dirty="0">
                <a:solidFill>
                  <a:schemeClr val="tx1"/>
                </a:solidFill>
                <a:sym typeface="+mn-ea"/>
              </a:rPr>
              <a:t>}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sym typeface="+mn-ea"/>
              </a:rPr>
              <a:t>::selection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 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{ /* ... */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sz="2000" b="1" dirty="0">
                <a:solidFill>
                  <a:schemeClr val="tx1"/>
                </a:solidFill>
                <a:sym typeface="+mn-ea"/>
              </a:rPr>
              <a:t>}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 </a:t>
            </a:r>
            <a:endParaRPr lang="en-US" altLang="ru-RU" sz="2000" b="1" i="1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0730" cy="8743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36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Псевдо-элементы</a:t>
            </a:r>
            <a:endParaRPr lang="ru-RU" altLang="ru-RU" sz="36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圆角矩形 5"/>
          <p:cNvSpPr/>
          <p:nvPr/>
        </p:nvSpPr>
        <p:spPr>
          <a:xfrm>
            <a:off x="6077585" y="1977390"/>
            <a:ext cx="5310505" cy="449643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5230" y="2209165"/>
            <a:ext cx="4895215" cy="220218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595" y="4690110"/>
            <a:ext cx="4895850" cy="14395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360" y="1978025"/>
            <a:ext cx="5456555" cy="449580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+mn-ea"/>
              </a:rPr>
              <a:t>a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[target="_blank"]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{ /* ... */</a:t>
            </a:r>
            <a:r>
              <a:rPr lang="ru-RU" altLang="en-US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b="1" dirty="0">
                <a:solidFill>
                  <a:schemeClr val="tx1"/>
                </a:solidFill>
                <a:sym typeface="+mn-ea"/>
              </a:rPr>
              <a:t>}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 - равенство</a:t>
            </a:r>
            <a:endParaRPr lang="ru-RU" dirty="0" smtClean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Clr>
                <a:srgbClr val="A6A6A6"/>
              </a:buClr>
              <a:buFont typeface="Wingdings" panose="05000000000000000000" charset="0"/>
              <a:buChar char="§"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[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title~="flower"]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{ /* ... */</a:t>
            </a:r>
            <a:r>
              <a:rPr lang="ru-RU" altLang="en-US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b="1" dirty="0">
                <a:solidFill>
                  <a:schemeClr val="tx1"/>
                </a:solidFill>
                <a:sym typeface="+mn-ea"/>
              </a:rPr>
              <a:t>}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 - содержит слово</a:t>
            </a:r>
            <a:endParaRPr lang="ru-RU" dirty="0" smtClean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Clr>
                <a:srgbClr val="A6A6A6"/>
              </a:buClr>
              <a:buFont typeface="Wingdings" panose="05000000000000000000" charset="0"/>
              <a:buChar char="§"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[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class|="top"]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{ /* ... */</a:t>
            </a:r>
            <a:r>
              <a:rPr lang="ru-RU" altLang="en-US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b="1" dirty="0">
                <a:solidFill>
                  <a:schemeClr val="tx1"/>
                </a:solidFill>
                <a:sym typeface="+mn-ea"/>
              </a:rPr>
              <a:t>}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 - содержит </a:t>
            </a:r>
            <a:r>
              <a:rPr lang="ru-RU" dirty="0" err="1" smtClean="0">
                <a:solidFill>
                  <a:schemeClr val="tx1"/>
                </a:solidFill>
                <a:sym typeface="+mn-ea"/>
              </a:rPr>
              <a:t>подслово</a:t>
            </a:r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[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class^="top"]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{ /* ... */</a:t>
            </a:r>
            <a:r>
              <a:rPr lang="ru-RU" altLang="en-US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b="1" dirty="0">
                <a:solidFill>
                  <a:schemeClr val="tx1"/>
                </a:solidFill>
                <a:sym typeface="+mn-ea"/>
              </a:rPr>
              <a:t>}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 - начинается со слова</a:t>
            </a:r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[class$="test"]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{ /* ... */</a:t>
            </a:r>
            <a:r>
              <a:rPr lang="ru-RU" altLang="en-US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b="1" dirty="0">
                <a:solidFill>
                  <a:schemeClr val="tx1"/>
                </a:solidFill>
                <a:sym typeface="+mn-ea"/>
              </a:rPr>
              <a:t>}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 - заканчивается на слово</a:t>
            </a:r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[class*="</a:t>
            </a:r>
            <a:r>
              <a:rPr lang="en-US" b="1" dirty="0" err="1">
                <a:solidFill>
                  <a:schemeClr val="tx1"/>
                </a:solidFill>
                <a:sym typeface="+mn-ea"/>
              </a:rPr>
              <a:t>te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"]</a:t>
            </a:r>
            <a:r>
              <a:rPr lang="en-US" dirty="0">
                <a:solidFill>
                  <a:schemeClr val="tx1"/>
                </a:solidFill>
                <a:sym typeface="+mn-ea"/>
              </a:rPr>
              <a:t> 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{ /* ... */</a:t>
            </a:r>
            <a:r>
              <a:rPr lang="ru-RU" altLang="en-US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ru-RU" b="1" dirty="0">
                <a:solidFill>
                  <a:schemeClr val="tx1"/>
                </a:solidFill>
                <a:sym typeface="+mn-ea"/>
              </a:rPr>
              <a:t>}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 - содержит часть слова</a:t>
            </a:r>
            <a:endParaRPr lang="ru-RU" altLang="ru-RU" b="1" i="1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0730" cy="8743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3600" b="1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Селекторы на атрибутах</a:t>
            </a:r>
            <a:endParaRPr lang="ru-RU" altLang="ru-RU" sz="3600" b="1" dirty="0" smtClean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圆角矩形 5"/>
          <p:cNvSpPr/>
          <p:nvPr/>
        </p:nvSpPr>
        <p:spPr>
          <a:xfrm>
            <a:off x="6077585" y="1977390"/>
            <a:ext cx="5310505" cy="449643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dirty="0" smtClean="0">
              <a:solidFill>
                <a:schemeClr val="tx1"/>
              </a:solidFill>
              <a:ea typeface="Calibri" panose="020F0502020204030204" charset="0"/>
              <a:cs typeface="+mn-lt"/>
              <a:sym typeface="+mn-ea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4140" y="2209800"/>
            <a:ext cx="4552950" cy="121920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140" y="3844925"/>
            <a:ext cx="4591050" cy="21793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ags/tag10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ags/tag11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ags/tag12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ags/tag13.xml><?xml version="1.0" encoding="utf-8"?>
<p:tagLst xmlns:p="http://schemas.openxmlformats.org/presentationml/2006/main">
  <p:tag name="KSO_WM_DIAGRAM_VIRTUALLY_FRAME" val="{&quot;height&quot;:352.4776377952756,&quot;left&quot;:21.492598425196853,&quot;top&quot;:138.62685039370078,&quot;width&quot;:917.0148818897638}"/>
</p:tagLst>
</file>

<file path=ppt/tags/tag14.xml><?xml version="1.0" encoding="utf-8"?>
<p:tagLst xmlns:p="http://schemas.openxmlformats.org/presentationml/2006/main">
  <p:tag name="KSO_WM_DIAGRAM_VIRTUALLY_FRAME" val="{&quot;height&quot;:352.4776377952756,&quot;left&quot;:21.492598425196853,&quot;top&quot;:138.62685039370078,&quot;width&quot;:917.0148818897638}"/>
</p:tagLst>
</file>

<file path=ppt/tags/tag15.xml><?xml version="1.0" encoding="utf-8"?>
<p:tagLst xmlns:p="http://schemas.openxmlformats.org/presentationml/2006/main">
  <p:tag name="KSO_WM_DIAGRAM_VIRTUALLY_FRAME" val="{&quot;height&quot;:352.4776377952756,&quot;left&quot;:21.492598425196853,&quot;top&quot;:138.62685039370078,&quot;width&quot;:917.0148818897638}"/>
</p:tagLst>
</file>

<file path=ppt/tags/tag16.xml><?xml version="1.0" encoding="utf-8"?>
<p:tagLst xmlns:p="http://schemas.openxmlformats.org/presentationml/2006/main">
  <p:tag name="KSO_WM_DIAGRAM_VIRTUALLY_FRAME" val="{&quot;height&quot;:352.4776377952756,&quot;left&quot;:21.492598425196853,&quot;top&quot;:138.62685039370078,&quot;width&quot;:917.0148818897638}"/>
</p:tagLst>
</file>

<file path=ppt/tags/tag17.xml><?xml version="1.0" encoding="utf-8"?>
<p:tagLst xmlns:p="http://schemas.openxmlformats.org/presentationml/2006/main">
  <p:tag name="KSO_WM_DIAGRAM_VIRTUALLY_FRAME" val="{&quot;height&quot;:352.4776377952756,&quot;left&quot;:21.492598425196853,&quot;top&quot;:138.62685039370078,&quot;width&quot;:917.0148818897638}"/>
</p:tagLst>
</file>

<file path=ppt/tags/tag18.xml><?xml version="1.0" encoding="utf-8"?>
<p:tagLst xmlns:p="http://schemas.openxmlformats.org/presentationml/2006/main">
  <p:tag name="KSO_WM_DIAGRAM_VIRTUALLY_FRAME" val="{&quot;height&quot;:352.4776377952756,&quot;left&quot;:21.492598425196853,&quot;top&quot;:138.62685039370078,&quot;width&quot;:917.0148818897638}"/>
</p:tagLst>
</file>

<file path=ppt/tags/tag19.xml><?xml version="1.0" encoding="utf-8"?>
<p:tagLst xmlns:p="http://schemas.openxmlformats.org/presentationml/2006/main">
  <p:tag name="KSO_WM_DIAGRAM_VIRTUALLY_FRAME" val="{&quot;height&quot;:352.4776377952756,&quot;left&quot;:21.492598425196853,&quot;top&quot;:138.62685039370078,&quot;width&quot;:917.0148818897638}"/>
</p:tagLst>
</file>

<file path=ppt/tags/tag2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ags/tag20.xml><?xml version="1.0" encoding="utf-8"?>
<p:tagLst xmlns:p="http://schemas.openxmlformats.org/presentationml/2006/main">
  <p:tag name="KSO_WM_DIAGRAM_VIRTUALLY_FRAME" val="{&quot;height&quot;:352.4776377952756,&quot;left&quot;:21.492598425196853,&quot;top&quot;:138.62685039370078,&quot;width&quot;:917.0148818897638}"/>
</p:tagLst>
</file>

<file path=ppt/tags/tag3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ags/tag4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ags/tag5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ags/tag6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ags/tag7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ags/tag8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ags/tag9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4534</Words>
  <Application>WPS Presentation</Application>
  <PresentationFormat>宽屏</PresentationFormat>
  <Paragraphs>310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SimSun</vt:lpstr>
      <vt:lpstr>Wingdings</vt:lpstr>
      <vt:lpstr>Calibri Light</vt:lpstr>
      <vt:lpstr>Calibri</vt:lpstr>
      <vt:lpstr>Source Sans Pro ExtraLight</vt:lpstr>
      <vt:lpstr>Microsoft YaHei</vt:lpstr>
      <vt:lpstr>Arial Unicode MS</vt:lpstr>
      <vt:lpstr>Calibri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AvtoBBus</cp:lastModifiedBy>
  <cp:revision>69</cp:revision>
  <dcterms:created xsi:type="dcterms:W3CDTF">2025-07-23T00:59:00Z</dcterms:created>
  <dcterms:modified xsi:type="dcterms:W3CDTF">2025-10-20T09:09:53Z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1049-12.2.0.23131</vt:lpwstr>
  </property>
  <property fmtid="{D5CDD505-2E9C-101B-9397-08002B2CF9AE}" pid="3" name="ICV">
    <vt:lpwstr>4F1AE8E347154247878AA3D633F7AFCB_13</vt:lpwstr>
  </property>
</Properties>
</file>