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>
  <p:sldMasterIdLst>
    <p:sldMasterId id="2147483648" r:id="rId1"/>
  </p:sldMasterIdLst>
  <p:notesMasterIdLst>
    <p:notesMasterId r:id="rId24"/>
  </p:notesMasterIdLst>
  <p:sldIdLst>
    <p:sldId id="256" r:id="rId3"/>
    <p:sldId id="257" r:id="rId4"/>
    <p:sldId id="258" r:id="rId5"/>
    <p:sldId id="261" r:id="rId6"/>
    <p:sldId id="259" r:id="rId7"/>
    <p:sldId id="262" r:id="rId8"/>
    <p:sldId id="272" r:id="rId9"/>
    <p:sldId id="273" r:id="rId10"/>
    <p:sldId id="265" r:id="rId11"/>
    <p:sldId id="263" r:id="rId12"/>
    <p:sldId id="274" r:id="rId13"/>
    <p:sldId id="275" r:id="rId14"/>
    <p:sldId id="266" r:id="rId15"/>
    <p:sldId id="264" r:id="rId16"/>
    <p:sldId id="267" r:id="rId17"/>
    <p:sldId id="276" r:id="rId18"/>
    <p:sldId id="268" r:id="rId19"/>
    <p:sldId id="269" r:id="rId20"/>
    <p:sldId id="270" r:id="rId21"/>
    <p:sldId id="277" r:id="rId22"/>
    <p:sldId id="271" r:id="rId23"/>
  </p:sldIdLst>
  <p:sldSz cx="9144000" cy="6858000" type="screen4x3"/>
  <p:notesSz cx="7099300" cy="1023429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1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83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A11BD55-1133-48EC-A6AD-390289D46585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C52C2E4-22DC-4015-BEF0-8DA6E9731182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B9205-DEEE-4008-90C6-706C9E559267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DB27-A8E5-49D0-B122-AAE11124AD95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1EF8D-AB25-487A-856E-59CF4071E5A4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7B0D8-B7D7-4FB0-B626-F72FC72B4B01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5589E-C10B-4084-803C-08100F63737A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45681-DE0A-4D52-B945-34F03A14FE0E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9BC-C2AA-40F9-9F45-678AA6C77ADA}" type="datetime1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0E30-E676-458E-BA21-1D815BC92165}" type="datetime1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36FC-EB37-4744-B1B9-711E76AB0F4D}" type="datetime1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555B-C91A-447E-9B2E-BEE5D5AED05C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F83C-6372-4A7A-A9BB-A029A3A71367}" type="datetime1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B5309-E360-4787-8996-049BAA0CA8EC}" type="datetime1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s://roadmap.sh/fronten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roadmap.sh/javascript" TargetMode="Externa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owasp.org/www-project-top-ten/" TargetMode="External"/><Relationship Id="rId3" Type="http://schemas.openxmlformats.org/officeDocument/2006/relationships/hyperlink" Target="https://learn.javascript.ru/" TargetMode="External"/><Relationship Id="rId2" Type="http://schemas.openxmlformats.org/officeDocument/2006/relationships/hyperlink" Target="http://htmlbook.ru/" TargetMode="External"/><Relationship Id="rId1" Type="http://schemas.openxmlformats.org/officeDocument/2006/relationships/hyperlink" Target="https://www.w3schools.com/" TargetMode="Externa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Users\amaksimov\Pictures\Рисунок2.jp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0" y="-12700"/>
            <a:ext cx="9156700" cy="68707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573746" y="1870347"/>
            <a:ext cx="6274163" cy="175432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3600" dirty="0" smtClean="0">
                <a:solidFill>
                  <a:schemeClr val="bg1"/>
                </a:solidFill>
              </a:rPr>
              <a:t>Безопасность веб-приложений</a:t>
            </a:r>
            <a:endParaRPr lang="ru-RU" sz="3600" dirty="0" smtClean="0">
              <a:solidFill>
                <a:schemeClr val="bg1"/>
              </a:solidFill>
            </a:endParaRPr>
          </a:p>
          <a:p>
            <a:pPr algn="ctr"/>
            <a:br>
              <a:rPr lang="ru-RU" sz="3600" dirty="0" smtClean="0">
                <a:solidFill>
                  <a:schemeClr val="bg1"/>
                </a:solidFill>
              </a:rPr>
            </a:br>
            <a:r>
              <a:rPr lang="ru-RU" sz="3600" dirty="0" smtClean="0">
                <a:solidFill>
                  <a:schemeClr val="bg1"/>
                </a:solidFill>
              </a:rPr>
              <a:t>Лекция 1</a:t>
            </a:r>
            <a:endParaRPr lang="en-US" sz="3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39270" y="4764283"/>
            <a:ext cx="3846286" cy="95410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Александр Сергеев</a:t>
            </a:r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endParaRPr lang="en-US" sz="1400" dirty="0" smtClean="0">
              <a:solidFill>
                <a:schemeClr val="bg1"/>
              </a:solidFill>
              <a:latin typeface="Elektra Text Pro" panose="02000503030000020004" pitchFamily="50" charset="-52"/>
            </a:endParaRPr>
          </a:p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Кафедра </a:t>
            </a:r>
            <a:r>
              <a:rPr lang="ru-RU" sz="1400" dirty="0" err="1" smtClean="0">
                <a:solidFill>
                  <a:schemeClr val="bg1"/>
                </a:solidFill>
                <a:latin typeface="Elektra Text Pro" panose="02000503030000020004" pitchFamily="50" charset="-52"/>
              </a:rPr>
              <a:t>геоинформатики</a:t>
            </a:r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 и информационной безопасности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39270" y="624202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1400" dirty="0" smtClean="0">
                <a:solidFill>
                  <a:schemeClr val="bg1"/>
                </a:solidFill>
                <a:latin typeface="Elektra Text Pro" panose="02000503030000020004" pitchFamily="50" charset="-52"/>
              </a:rPr>
              <a:t>2022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</a:t>
            </a:r>
            <a:r>
              <a:rPr lang="en-US" dirty="0"/>
              <a:t>HTTP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4862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ru-RU" dirty="0" smtClean="0"/>
              <a:t>Язык общения браузеров и серверов в </a:t>
            </a:r>
            <a:r>
              <a:rPr lang="en-US" dirty="0" smtClean="0"/>
              <a:t>Web</a:t>
            </a:r>
            <a:endParaRPr lang="ru-RU" dirty="0" smtClean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r>
              <a:rPr lang="en-US" sz="1900" dirty="0" smtClean="0">
                <a:solidFill>
                  <a:srgbClr val="FF0000"/>
                </a:solidFill>
              </a:rPr>
              <a:t>GET</a:t>
            </a:r>
            <a:r>
              <a:rPr lang="en-US" sz="1900" dirty="0" smtClean="0"/>
              <a:t> </a:t>
            </a:r>
            <a:r>
              <a:rPr lang="en-US" sz="1900" dirty="0"/>
              <a:t>/ HTTP/1.1 </a:t>
            </a:r>
            <a:endParaRPr lang="ru-RU" sz="1900" dirty="0" smtClean="0"/>
          </a:p>
          <a:p>
            <a:pPr marL="0" indent="0">
              <a:buNone/>
            </a:pPr>
            <a:r>
              <a:rPr lang="en-US" sz="1900" dirty="0" smtClean="0"/>
              <a:t>Host</a:t>
            </a:r>
            <a:r>
              <a:rPr lang="en-US" sz="1900" dirty="0"/>
              <a:t>: </a:t>
            </a:r>
            <a:r>
              <a:rPr lang="en-US" sz="1900" dirty="0" smtClean="0">
                <a:solidFill>
                  <a:srgbClr val="FF0000"/>
                </a:solidFill>
              </a:rPr>
              <a:t>www.opera.com</a:t>
            </a:r>
            <a:endParaRPr lang="ru-RU" sz="19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sz="1900" dirty="0"/>
          </a:p>
          <a:p>
            <a:pPr marL="0" indent="0">
              <a:buNone/>
            </a:pPr>
            <a:r>
              <a:rPr lang="en-US" sz="1900" dirty="0"/>
              <a:t>HTTP/1.1 </a:t>
            </a:r>
            <a:r>
              <a:rPr lang="en-US" sz="1900" dirty="0">
                <a:solidFill>
                  <a:srgbClr val="FF0000"/>
                </a:solidFill>
              </a:rPr>
              <a:t>200 OK</a:t>
            </a:r>
            <a:endParaRPr lang="en-US" sz="19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900" dirty="0"/>
              <a:t>Date: Wed, 23 Nov 2011 19:41:37 GMT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Server: Apache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Content-Type: </a:t>
            </a:r>
            <a:r>
              <a:rPr lang="en-US" sz="1900" dirty="0">
                <a:solidFill>
                  <a:srgbClr val="FF0000"/>
                </a:solidFill>
              </a:rPr>
              <a:t>text/html</a:t>
            </a:r>
            <a:r>
              <a:rPr lang="en-US" sz="1900" dirty="0"/>
              <a:t>; charset=utf-8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Set-Cookie: language=none; path=/; domain=www.opera.com; expires=Thu, 25-Aug-2011 19:41:38 GMT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Set-Cookie: language=</a:t>
            </a:r>
            <a:r>
              <a:rPr lang="en-US" sz="1900" dirty="0" err="1"/>
              <a:t>en</a:t>
            </a:r>
            <a:r>
              <a:rPr lang="en-US" sz="1900" dirty="0"/>
              <a:t>; path=/; domain=.opera.com; expires=Sat, 20-Nov-2021 19:41:38 GMT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Vary: Accept-Encoding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Transfer-Encoding: chunked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&lt;!DOCTYPE html&gt;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&lt;html </a:t>
            </a:r>
            <a:r>
              <a:rPr lang="en-US" sz="1900" dirty="0" err="1"/>
              <a:t>lang</a:t>
            </a:r>
            <a:r>
              <a:rPr lang="en-US" sz="1900" dirty="0"/>
              <a:t>="</a:t>
            </a:r>
            <a:r>
              <a:rPr lang="en-US" sz="1900" dirty="0" err="1"/>
              <a:t>en</a:t>
            </a:r>
            <a:r>
              <a:rPr lang="en-US" sz="1900" dirty="0"/>
              <a:t>"&gt;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…</a:t>
            </a:r>
            <a:endParaRPr lang="ru-RU" sz="19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Анатомия </a:t>
            </a:r>
            <a:r>
              <a:rPr lang="en-US" dirty="0" smtClean="0"/>
              <a:t>HTTP</a:t>
            </a:r>
            <a:r>
              <a:rPr lang="ru-RU" dirty="0" smtClean="0"/>
              <a:t> запроса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</a:t>
            </a:r>
            <a:r>
              <a:rPr lang="en-US" dirty="0" smtClean="0"/>
              <a:t>URL - </a:t>
            </a:r>
            <a:r>
              <a:rPr lang="en-US" dirty="0"/>
              <a:t>Uniform Resource Locator</a:t>
            </a:r>
            <a:r>
              <a:rPr lang="en-US" dirty="0" smtClean="0"/>
              <a:t> </a:t>
            </a: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Тип запроса: </a:t>
            </a:r>
            <a:r>
              <a:rPr lang="en-US" dirty="0"/>
              <a:t>GET, </a:t>
            </a:r>
            <a:r>
              <a:rPr lang="en-US" dirty="0" smtClean="0"/>
              <a:t>POST,</a:t>
            </a:r>
            <a:r>
              <a:rPr lang="ru-RU" dirty="0" smtClean="0"/>
              <a:t> </a:t>
            </a:r>
            <a:r>
              <a:rPr lang="en-US" dirty="0" smtClean="0"/>
              <a:t>OPTIONS</a:t>
            </a:r>
            <a:r>
              <a:rPr lang="en-US" dirty="0"/>
              <a:t>, </a:t>
            </a:r>
            <a:r>
              <a:rPr lang="en-US" dirty="0" smtClean="0"/>
              <a:t>HEAD</a:t>
            </a:r>
            <a:r>
              <a:rPr lang="en-US" dirty="0"/>
              <a:t>, </a:t>
            </a:r>
            <a:r>
              <a:rPr lang="en-US" dirty="0" smtClean="0"/>
              <a:t>PUT</a:t>
            </a:r>
            <a:r>
              <a:rPr lang="en-US" dirty="0"/>
              <a:t>, DELETE, TRACE, </a:t>
            </a:r>
            <a:r>
              <a:rPr lang="en-US" dirty="0" smtClean="0"/>
              <a:t>CONNECT</a:t>
            </a:r>
            <a:endParaRPr lang="en-US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Заголовки запроса</a:t>
            </a: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Тело запроса</a:t>
            </a: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Статус ответа: 200, 302, 404, 403, 503</a:t>
            </a: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Заголовки ответа</a:t>
            </a: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Тело ответа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URL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71451"/>
            <a:ext cx="8229600" cy="485471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http</a:t>
            </a:r>
            <a:r>
              <a:rPr lang="en-US" sz="2000" dirty="0"/>
              <a:t>://</a:t>
            </a:r>
            <a:r>
              <a:rPr lang="en-US" sz="2000" dirty="0" smtClean="0"/>
              <a:t>www.example.com:80/path/to/myfile.html?key1=value1</a:t>
            </a:r>
            <a:br>
              <a:rPr lang="ru-RU" sz="2000" dirty="0" smtClean="0"/>
            </a:br>
            <a:r>
              <a:rPr lang="en-US" sz="2000" dirty="0" smtClean="0"/>
              <a:t>&amp;key2=value2#SomewhereInTheDocument</a:t>
            </a:r>
            <a:endParaRPr lang="en-US" sz="2000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  <p:pic>
        <p:nvPicPr>
          <p:cNvPr id="4099" name="Picture 3" descr="Schem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866" y="2093250"/>
            <a:ext cx="4047426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Author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013" y="2980172"/>
            <a:ext cx="4628568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Path to the fi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234" y="3867094"/>
            <a:ext cx="452571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 descr="Parameter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07" y="4754016"/>
            <a:ext cx="452571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7" name="Picture 11" descr="Anch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089" y="5636350"/>
            <a:ext cx="4525711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Cookies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199" y="1600200"/>
            <a:ext cx="8451669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 smtClean="0"/>
              <a:t>Информация, хранимая в браузере, связанная с доменом.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Зачем нужны</a:t>
            </a:r>
            <a:r>
              <a:rPr lang="ru-RU" sz="2400" dirty="0"/>
              <a:t>:</a:t>
            </a:r>
            <a:endParaRPr lang="ru-RU" sz="2400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2400" dirty="0" smtClean="0"/>
              <a:t> повышение </a:t>
            </a:r>
            <a:r>
              <a:rPr lang="ru-RU" sz="2400" dirty="0"/>
              <a:t>удобства работы </a:t>
            </a:r>
            <a:r>
              <a:rPr lang="ru-RU" sz="2400" dirty="0" smtClean="0"/>
              <a:t>пользователей (авторизация</a:t>
            </a:r>
            <a:r>
              <a:rPr lang="ru-RU" sz="2400" dirty="0"/>
              <a:t>)</a:t>
            </a:r>
            <a:endParaRPr lang="ru-RU" sz="2400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sz="2400" dirty="0" smtClean="0"/>
              <a:t> сбор </a:t>
            </a:r>
            <a:r>
              <a:rPr lang="ru-RU" sz="2400" dirty="0"/>
              <a:t>статистики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Типы </a:t>
            </a:r>
            <a:r>
              <a:rPr lang="ru-RU" sz="2400" dirty="0" err="1"/>
              <a:t>куков</a:t>
            </a:r>
            <a:r>
              <a:rPr lang="ru-RU" sz="2400" dirty="0"/>
              <a:t>: </a:t>
            </a:r>
            <a:endParaRPr lang="ru-RU" sz="2400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sz="2400" dirty="0"/>
              <a:t>с</a:t>
            </a:r>
            <a:r>
              <a:rPr lang="ru-RU" sz="2400" dirty="0" smtClean="0"/>
              <a:t>ессионные</a:t>
            </a:r>
            <a:endParaRPr lang="ru-RU" sz="2400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sz="2400" dirty="0"/>
              <a:t>п</a:t>
            </a:r>
            <a:r>
              <a:rPr lang="ru-RU" sz="2400" dirty="0" smtClean="0"/>
              <a:t>остоянные</a:t>
            </a:r>
            <a:endParaRPr lang="ru-RU" sz="2400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sz="2400" dirty="0" smtClean="0"/>
              <a:t>защищенные</a:t>
            </a:r>
            <a:endParaRPr lang="ru-RU" sz="24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2853" y="3126376"/>
            <a:ext cx="5068964" cy="30012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Браузеры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Приложение для отображения </a:t>
            </a:r>
            <a:r>
              <a:rPr lang="en-US" dirty="0" smtClean="0"/>
              <a:t>Web-</a:t>
            </a:r>
            <a:r>
              <a:rPr lang="ru-RU" dirty="0" smtClean="0"/>
              <a:t>страниц.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Среда исполнения для </a:t>
            </a:r>
            <a:r>
              <a:rPr lang="ru-RU" dirty="0" err="1" smtClean="0"/>
              <a:t>браузерных</a:t>
            </a:r>
            <a:r>
              <a:rPr lang="ru-RU" dirty="0" smtClean="0"/>
              <a:t> приложений.</a:t>
            </a:r>
            <a:endParaRPr lang="ru-RU" dirty="0"/>
          </a:p>
          <a:p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Chrome, Firefox, Opera, Edge, Safari</a:t>
            </a:r>
            <a:r>
              <a:rPr lang="ru-RU" dirty="0" smtClean="0"/>
              <a:t>, мобильные версии тех же самых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Различаем термины: </a:t>
            </a:r>
            <a:br>
              <a:rPr lang="ru-RU" dirty="0" smtClean="0"/>
            </a:br>
            <a:r>
              <a:rPr lang="ru-RU" dirty="0" smtClean="0"/>
              <a:t>  </a:t>
            </a:r>
            <a:r>
              <a:rPr lang="en-US" dirty="0" smtClean="0"/>
              <a:t>Web-</a:t>
            </a:r>
            <a:r>
              <a:rPr lang="ru-RU" dirty="0" smtClean="0"/>
              <a:t>страница, </a:t>
            </a:r>
            <a:r>
              <a:rPr lang="en-US" dirty="0" smtClean="0"/>
              <a:t>Web-</a:t>
            </a:r>
            <a:r>
              <a:rPr lang="ru-RU" dirty="0" smtClean="0"/>
              <a:t>сайт, </a:t>
            </a:r>
            <a:r>
              <a:rPr lang="en-US" dirty="0" smtClean="0"/>
              <a:t>Web-</a:t>
            </a:r>
            <a:r>
              <a:rPr lang="ru-RU" dirty="0" smtClean="0"/>
              <a:t>сервер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браузер загружает страницу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1381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sz="2800" dirty="0" smtClean="0"/>
              <a:t>пользователь ввел адрес</a:t>
            </a:r>
            <a:endParaRPr lang="ru-RU" sz="2800" dirty="0" smtClean="0"/>
          </a:p>
          <a:p>
            <a:pPr>
              <a:buFontTx/>
              <a:buChar char="-"/>
            </a:pPr>
            <a:r>
              <a:rPr lang="ru-RU" sz="2800" dirty="0"/>
              <a:t>б</a:t>
            </a:r>
            <a:r>
              <a:rPr lang="ru-RU" sz="2800" dirty="0" smtClean="0"/>
              <a:t>раузер узнал </a:t>
            </a:r>
            <a:r>
              <a:rPr lang="en-US" sz="2800" dirty="0" smtClean="0"/>
              <a:t>IP</a:t>
            </a:r>
            <a:r>
              <a:rPr lang="ru-RU" sz="2800" dirty="0" smtClean="0"/>
              <a:t> у </a:t>
            </a:r>
            <a:r>
              <a:rPr lang="en-US" sz="2800" dirty="0" smtClean="0"/>
              <a:t>DNS</a:t>
            </a:r>
            <a:endParaRPr lang="ru-RU" sz="2800" dirty="0" smtClean="0"/>
          </a:p>
          <a:p>
            <a:pPr>
              <a:buFontTx/>
              <a:buChar char="-"/>
            </a:pPr>
            <a:r>
              <a:rPr lang="ru-RU" sz="2800" dirty="0" smtClean="0"/>
              <a:t>сделал </a:t>
            </a:r>
            <a:r>
              <a:rPr lang="en-US" sz="2800" dirty="0" smtClean="0"/>
              <a:t>HTTP</a:t>
            </a:r>
            <a:r>
              <a:rPr lang="ru-RU" sz="2800" dirty="0" smtClean="0"/>
              <a:t> запрос</a:t>
            </a:r>
            <a:endParaRPr lang="ru-RU" sz="2800" dirty="0" smtClean="0"/>
          </a:p>
          <a:p>
            <a:pPr>
              <a:buFontTx/>
              <a:buChar char="-"/>
            </a:pPr>
            <a:r>
              <a:rPr lang="ru-RU" sz="2800" dirty="0" smtClean="0"/>
              <a:t>в зависимости </a:t>
            </a:r>
            <a:br>
              <a:rPr lang="ru-RU" sz="2800" dirty="0" smtClean="0"/>
            </a:br>
            <a:r>
              <a:rPr lang="ru-RU" sz="2800" dirty="0" smtClean="0"/>
              <a:t>от ответа порождает </a:t>
            </a:r>
            <a:br>
              <a:rPr lang="ru-RU" sz="2800" dirty="0" smtClean="0"/>
            </a:br>
            <a:r>
              <a:rPr lang="ru-RU" sz="2800" dirty="0" smtClean="0"/>
              <a:t>новые запросы</a:t>
            </a:r>
            <a:endParaRPr lang="ru-RU" sz="2800" dirty="0" smtClean="0"/>
          </a:p>
          <a:p>
            <a:pPr>
              <a:buFontTx/>
              <a:buChar char="-"/>
            </a:pPr>
            <a:r>
              <a:rPr lang="ru-RU" sz="2800" dirty="0" smtClean="0"/>
              <a:t>отображает полученное</a:t>
            </a:r>
            <a:br>
              <a:rPr lang="ru-RU" sz="2800" dirty="0" smtClean="0"/>
            </a:br>
            <a:r>
              <a:rPr lang="en-US" sz="2800" dirty="0" smtClean="0"/>
              <a:t>HTML+CSS</a:t>
            </a:r>
            <a:r>
              <a:rPr lang="ru-RU" sz="2800" dirty="0" smtClean="0"/>
              <a:t>+медиа</a:t>
            </a:r>
            <a:endParaRPr lang="ru-RU" sz="2800" dirty="0" smtClean="0"/>
          </a:p>
          <a:p>
            <a:pPr>
              <a:buFontTx/>
              <a:buChar char="-"/>
            </a:pPr>
            <a:r>
              <a:rPr lang="ru-RU" sz="2800" dirty="0" smtClean="0"/>
              <a:t>исполняет программный код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9888" y="2200651"/>
            <a:ext cx="4078781" cy="302449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Веб-серверы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Приложение для обработки </a:t>
            </a:r>
            <a:r>
              <a:rPr lang="en-US" dirty="0" smtClean="0"/>
              <a:t>HTTP</a:t>
            </a:r>
            <a:r>
              <a:rPr lang="ru-RU" dirty="0" smtClean="0"/>
              <a:t>-запросов: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Apache, IIS, Tomcat, </a:t>
            </a:r>
            <a:r>
              <a:rPr lang="en-US" dirty="0" err="1"/>
              <a:t>nginx</a:t>
            </a:r>
            <a:r>
              <a:rPr lang="ru-RU" dirty="0"/>
              <a:t>, …</a:t>
            </a:r>
            <a:endParaRPr lang="en-US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Роли:</a:t>
            </a: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раздача статики</a:t>
            </a: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динамические запросы (сервер приложений)</a:t>
            </a: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потоковые раздачи</a:t>
            </a:r>
            <a:endParaRPr lang="ru-RU" dirty="0" smtClean="0"/>
          </a:p>
          <a:p>
            <a:pPr marL="0" indent="0">
              <a:buNone/>
            </a:pPr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80160"/>
            <a:ext cx="8229600" cy="4846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err="1"/>
              <a:t>Hypertext</a:t>
            </a:r>
            <a:r>
              <a:rPr lang="ru-RU" sz="2800" dirty="0"/>
              <a:t> </a:t>
            </a:r>
            <a:r>
              <a:rPr lang="ru-RU" sz="2800" dirty="0" err="1"/>
              <a:t>Markup</a:t>
            </a:r>
            <a:r>
              <a:rPr lang="ru-RU" sz="2800" dirty="0"/>
              <a:t> </a:t>
            </a:r>
            <a:r>
              <a:rPr lang="ru-RU" sz="2800" dirty="0" err="1" smtClean="0"/>
              <a:t>Language</a:t>
            </a:r>
            <a:r>
              <a:rPr lang="ru-RU" sz="2800" dirty="0" smtClean="0"/>
              <a:t> – язык разметки </a:t>
            </a:r>
            <a:r>
              <a:rPr lang="ru-RU" sz="2800" dirty="0"/>
              <a:t>для структурирования и отображения веб-страницы и её </a:t>
            </a:r>
            <a:r>
              <a:rPr lang="ru-RU" sz="2800" dirty="0" smtClean="0"/>
              <a:t>контента</a:t>
            </a:r>
            <a:endParaRPr lang="en-US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 smtClean="0"/>
              <a:t>Теги: </a:t>
            </a:r>
            <a:r>
              <a:rPr lang="en-US" sz="2800" dirty="0" smtClean="0"/>
              <a:t>&lt;html&gt;, &lt;div&gt;, &lt;p&gt;, &lt;a&gt;, &lt;</a:t>
            </a:r>
            <a:r>
              <a:rPr lang="en-US" sz="2800" dirty="0" err="1" smtClean="0"/>
              <a:t>img</a:t>
            </a:r>
            <a:r>
              <a:rPr lang="en-US" sz="2800" dirty="0" smtClean="0"/>
              <a:t>&gt;, &lt;script&gt;, …</a:t>
            </a:r>
            <a:endParaRPr lang="en-US" sz="2800" dirty="0" smtClean="0"/>
          </a:p>
          <a:p>
            <a:pPr marL="0" indent="0">
              <a:buNone/>
            </a:pPr>
            <a:r>
              <a:rPr lang="ru-RU" sz="2800" dirty="0" err="1" smtClean="0"/>
              <a:t>Аттрибуты</a:t>
            </a:r>
            <a:r>
              <a:rPr lang="ru-RU" sz="2800" dirty="0" smtClean="0"/>
              <a:t>: </a:t>
            </a:r>
            <a:r>
              <a:rPr lang="en-US" sz="2800" dirty="0" smtClean="0"/>
              <a:t>id, class, </a:t>
            </a:r>
            <a:r>
              <a:rPr lang="en-US" sz="2800" dirty="0" err="1" smtClean="0"/>
              <a:t>href</a:t>
            </a:r>
            <a:r>
              <a:rPr lang="en-US" sz="2800" dirty="0" smtClean="0"/>
              <a:t>, style, …</a:t>
            </a:r>
            <a:endParaRPr lang="en-US" sz="28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937" y="2866515"/>
            <a:ext cx="7877674" cy="160098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Cascading Style </a:t>
            </a:r>
            <a:r>
              <a:rPr lang="en-US" dirty="0" smtClean="0"/>
              <a:t>Sheets – </a:t>
            </a:r>
            <a:r>
              <a:rPr lang="ru-RU" dirty="0" smtClean="0"/>
              <a:t>язык описания стилей для элементов </a:t>
            </a:r>
            <a:r>
              <a:rPr lang="en-US" dirty="0" smtClean="0"/>
              <a:t>HTML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3164" y="2878698"/>
            <a:ext cx="7382905" cy="23720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778" y="4294352"/>
            <a:ext cx="3804851" cy="21486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14994"/>
            <a:ext cx="8229600" cy="4811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 smtClean="0"/>
              <a:t>Скриптовый язык, исполняемый на </a:t>
            </a:r>
            <a:r>
              <a:rPr lang="en-US" sz="2800" dirty="0" smtClean="0"/>
              <a:t>web-</a:t>
            </a:r>
            <a:r>
              <a:rPr lang="ru-RU" sz="2800" dirty="0" smtClean="0"/>
              <a:t>странице.</a:t>
            </a: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 marL="0" indent="0">
              <a:buNone/>
            </a:pPr>
            <a:endParaRPr lang="ru-RU" sz="2800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sz="2800" dirty="0" smtClean="0"/>
              <a:t> интерактивные </a:t>
            </a:r>
            <a:br>
              <a:rPr lang="ru-RU" sz="2800" dirty="0" smtClean="0"/>
            </a:br>
            <a:r>
              <a:rPr lang="ru-RU" sz="2800" dirty="0" smtClean="0"/>
              <a:t> действия</a:t>
            </a:r>
            <a:endParaRPr lang="ru-RU" sz="2800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sz="2800" dirty="0" smtClean="0"/>
              <a:t> динамическая </a:t>
            </a:r>
            <a:br>
              <a:rPr lang="ru-RU" sz="2800" dirty="0" smtClean="0"/>
            </a:br>
            <a:r>
              <a:rPr lang="ru-RU" sz="2800" dirty="0" smtClean="0"/>
              <a:t> </a:t>
            </a:r>
            <a:r>
              <a:rPr lang="ru-RU" sz="2800" dirty="0" err="1" smtClean="0"/>
              <a:t>подгрузка</a:t>
            </a:r>
            <a:r>
              <a:rPr lang="ru-RU" sz="2800" dirty="0" smtClean="0"/>
              <a:t> контента</a:t>
            </a:r>
            <a:endParaRPr lang="ru-RU" sz="2800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sz="2800" dirty="0" smtClean="0"/>
              <a:t> сложная </a:t>
            </a:r>
            <a:r>
              <a:rPr lang="ru-RU" sz="2800" dirty="0"/>
              <a:t>стилизация</a:t>
            </a:r>
            <a:endParaRPr lang="ru-RU" sz="2800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sz="2800" dirty="0" smtClean="0"/>
              <a:t> «</a:t>
            </a:r>
            <a:r>
              <a:rPr lang="en-US" sz="2800" dirty="0" smtClean="0"/>
              <a:t>rich internet applications</a:t>
            </a:r>
            <a:r>
              <a:rPr lang="ru-RU" sz="2800" dirty="0" smtClean="0"/>
              <a:t>» </a:t>
            </a:r>
            <a:endParaRPr lang="ru-RU" sz="28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1574" y="2101956"/>
            <a:ext cx="4286848" cy="30198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План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41417"/>
            <a:ext cx="8229600" cy="45847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18 лекций, </a:t>
            </a:r>
            <a:r>
              <a:rPr lang="ru-RU" dirty="0" smtClean="0"/>
              <a:t>8 лабораторных работ</a:t>
            </a: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HTML (3)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CSS (2)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JS (2)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</a:t>
            </a:r>
            <a:r>
              <a:rPr lang="ru-RU" dirty="0" err="1" smtClean="0"/>
              <a:t>ReactJS</a:t>
            </a:r>
            <a:r>
              <a:rPr lang="ru-RU" dirty="0" smtClean="0"/>
              <a:t> (2) 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Архитектуры веб-приложений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Аутентификация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Уязвимости (3)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Методика </a:t>
            </a:r>
            <a:r>
              <a:rPr lang="ru-RU" dirty="0"/>
              <a:t>тестирования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происходит в браузере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375954" y="1846217"/>
            <a:ext cx="2098766" cy="896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HTML</a:t>
            </a:r>
            <a:endParaRPr lang="ru-RU" sz="36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5503817" y="1846217"/>
            <a:ext cx="2098766" cy="896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CSS</a:t>
            </a:r>
            <a:endParaRPr lang="ru-RU" sz="36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474720" y="4646022"/>
            <a:ext cx="2098766" cy="8969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JS</a:t>
            </a:r>
            <a:endParaRPr lang="ru-RU" sz="3600" dirty="0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3474720" y="2194562"/>
            <a:ext cx="20290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83412" y="1860064"/>
            <a:ext cx="10350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стилизует</a:t>
            </a:r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250432" y="1476885"/>
            <a:ext cx="234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Определяет структуру</a:t>
            </a:r>
            <a:endParaRPr lang="ru-RU" dirty="0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3474720" y="2416631"/>
            <a:ext cx="202909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505495" y="2364922"/>
            <a:ext cx="1963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с</a:t>
            </a:r>
            <a:r>
              <a:rPr lang="ru-RU" sz="1600" dirty="0" smtClean="0"/>
              <a:t>сылается на классы</a:t>
            </a:r>
            <a:endParaRPr lang="ru-RU" sz="16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2055223" y="2743200"/>
            <a:ext cx="2098766" cy="19028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/>
          <p:nvPr/>
        </p:nvCxnSpPr>
        <p:spPr>
          <a:xfrm>
            <a:off x="2629683" y="2763062"/>
            <a:ext cx="2064091" cy="18829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553178">
            <a:off x="1672050" y="3606534"/>
            <a:ext cx="2592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в</a:t>
            </a:r>
            <a:r>
              <a:rPr lang="ru-RU" sz="1400" dirty="0" smtClean="0"/>
              <a:t>заимодействует с элементами</a:t>
            </a:r>
            <a:endParaRPr lang="ru-RU" sz="1400" dirty="0"/>
          </a:p>
        </p:txBody>
      </p:sp>
      <p:sp>
        <p:nvSpPr>
          <p:cNvPr id="22" name="TextBox 21"/>
          <p:cNvSpPr txBox="1"/>
          <p:nvPr/>
        </p:nvSpPr>
        <p:spPr>
          <a:xfrm rot="2553178">
            <a:off x="2913118" y="3492160"/>
            <a:ext cx="1802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п</a:t>
            </a:r>
            <a:r>
              <a:rPr lang="ru-RU" sz="1400" dirty="0" smtClean="0"/>
              <a:t>одписка на события</a:t>
            </a:r>
            <a:endParaRPr lang="ru-RU" sz="1400" dirty="0"/>
          </a:p>
        </p:txBody>
      </p:sp>
      <p:cxnSp>
        <p:nvCxnSpPr>
          <p:cNvPr id="23" name="Прямая со стрелкой 22"/>
          <p:cNvCxnSpPr>
            <a:endCxn id="7" idx="2"/>
          </p:cNvCxnSpPr>
          <p:nvPr/>
        </p:nvCxnSpPr>
        <p:spPr>
          <a:xfrm flipV="1">
            <a:off x="4918504" y="2743200"/>
            <a:ext cx="1634696" cy="19028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8708781">
            <a:off x="5074337" y="3626185"/>
            <a:ext cx="16232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/>
              <a:t>переопределяет</a:t>
            </a:r>
            <a:endParaRPr lang="ru-RU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5285046" y="1472830"/>
            <a:ext cx="2888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Компоновка и оформление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3474720" y="5543005"/>
            <a:ext cx="225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Программная логика</a:t>
            </a:r>
            <a:endParaRPr lang="ru-RU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Инструменты для </a:t>
            </a:r>
            <a:r>
              <a:rPr lang="ru-RU" dirty="0" smtClean="0"/>
              <a:t>разработк</a:t>
            </a:r>
            <a:r>
              <a:rPr lang="ru-RU" dirty="0"/>
              <a:t>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017168"/>
            <a:ext cx="8229600" cy="3669530"/>
          </a:xfrm>
        </p:spPr>
        <p:txBody>
          <a:bodyPr>
            <a:normAutofit lnSpcReduction="10000"/>
          </a:bodyPr>
          <a:lstStyle/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Текстовый редактор (</a:t>
            </a:r>
            <a:r>
              <a:rPr lang="en-US" dirty="0" smtClean="0"/>
              <a:t>VS Code</a:t>
            </a:r>
            <a:r>
              <a:rPr lang="ru-RU" dirty="0" smtClean="0"/>
              <a:t> или по вкусу)</a:t>
            </a: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Браузер (отладка – </a:t>
            </a:r>
            <a:r>
              <a:rPr lang="en-US" dirty="0" smtClean="0"/>
              <a:t>F12)</a:t>
            </a: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/>
              <a:t> Локальный веб-сервер (статика – </a:t>
            </a:r>
            <a:r>
              <a:rPr lang="en-US" dirty="0" err="1" smtClean="0"/>
              <a:t>nginx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dirty="0" smtClean="0"/>
              <a:t> динамика – </a:t>
            </a:r>
            <a:r>
              <a:rPr lang="en-US" dirty="0" smtClean="0"/>
              <a:t>Apache, Tomcat, IIS)</a:t>
            </a:r>
            <a:endParaRPr lang="ru-RU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/>
              <a:t> </a:t>
            </a:r>
            <a:r>
              <a:rPr lang="en-US" dirty="0" err="1" smtClean="0"/>
              <a:t>Git</a:t>
            </a:r>
            <a:endParaRPr lang="en-US" dirty="0" smtClean="0"/>
          </a:p>
          <a:p>
            <a:pPr>
              <a:buFont typeface="Calibri" panose="020F0502020204030204" pitchFamily="34" charset="0"/>
              <a:buChar char="—"/>
            </a:pPr>
            <a:r>
              <a:rPr lang="en-US" dirty="0"/>
              <a:t> </a:t>
            </a:r>
            <a:r>
              <a:rPr lang="ru-RU" dirty="0" smtClean="0"/>
              <a:t>справочники по ссылкам со слайда 5 </a:t>
            </a:r>
            <a:br>
              <a:rPr lang="ru-RU" dirty="0" smtClean="0"/>
            </a:br>
            <a:r>
              <a:rPr lang="ru-RU" dirty="0" smtClean="0"/>
              <a:t> (или из </a:t>
            </a:r>
            <a:r>
              <a:rPr lang="en-US" dirty="0" err="1" smtClean="0"/>
              <a:t>itsecd</a:t>
            </a:r>
            <a:r>
              <a:rPr lang="en-US" dirty="0" smtClean="0"/>
              <a:t>/</a:t>
            </a:r>
            <a:r>
              <a:rPr lang="en-US" dirty="0" err="1" smtClean="0"/>
              <a:t>websec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Траектории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45326"/>
            <a:ext cx="8229600" cy="488083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1"/>
              </a:rPr>
              <a:t>https://</a:t>
            </a:r>
            <a:r>
              <a:rPr lang="en-US" dirty="0" smtClean="0">
                <a:hlinkClick r:id="rId1"/>
              </a:rPr>
              <a:t>roadmap.sh/frontend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074" y="1792553"/>
            <a:ext cx="7071361" cy="44111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Траектории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245326"/>
            <a:ext cx="8229600" cy="488083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1"/>
              </a:rPr>
              <a:t>https://</a:t>
            </a:r>
            <a:r>
              <a:rPr lang="en-US" dirty="0" smtClean="0">
                <a:hlinkClick r:id="rId1"/>
              </a:rPr>
              <a:t>roadmap.sh/javascript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3" y="1833318"/>
            <a:ext cx="7236823" cy="45143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учиться помимо лекций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Интерактивные курсы HTML, CSS, JS: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>
                <a:hlinkClick r:id="rId1"/>
              </a:rPr>
              <a:t> https</a:t>
            </a:r>
            <a:r>
              <a:rPr lang="ru-RU" dirty="0">
                <a:hlinkClick r:id="rId1"/>
              </a:rPr>
              <a:t>://www.w3schools.com/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Справочники на русском: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>
                <a:hlinkClick r:id="rId2"/>
              </a:rPr>
              <a:t> http</a:t>
            </a:r>
            <a:r>
              <a:rPr lang="ru-RU" dirty="0">
                <a:hlinkClick r:id="rId2"/>
              </a:rPr>
              <a:t>://htmlbook.ru/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>
                <a:hlinkClick r:id="rId3"/>
              </a:rPr>
              <a:t> https</a:t>
            </a:r>
            <a:r>
              <a:rPr lang="ru-RU" dirty="0">
                <a:hlinkClick r:id="rId3"/>
              </a:rPr>
              <a:t>://learn.javascript.ru/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По уязвимостям:</a:t>
            </a:r>
            <a:endParaRPr lang="ru-RU" dirty="0"/>
          </a:p>
          <a:p>
            <a:pPr>
              <a:buFont typeface="Calibri" panose="020F0502020204030204" pitchFamily="34" charset="0"/>
              <a:buChar char="—"/>
            </a:pPr>
            <a:r>
              <a:rPr lang="ru-RU" dirty="0" smtClean="0">
                <a:hlinkClick r:id="rId4"/>
              </a:rPr>
              <a:t> </a:t>
            </a: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://owasp.org/www-project-top-ten/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 интернет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  <p:pic>
        <p:nvPicPr>
          <p:cNvPr id="1026" name="Picture 2" descr="Two computers linked together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603" y="1815055"/>
            <a:ext cx="2235606" cy="56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 computers all togeth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380" y="2226061"/>
            <a:ext cx="2932009" cy="2814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en computers with a rou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147" y="3345180"/>
            <a:ext cx="3024519" cy="290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 интернет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  <p:pic>
        <p:nvPicPr>
          <p:cNvPr id="2050" name="Picture 2" descr="Routers linked to route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998" y="2242094"/>
            <a:ext cx="3506002" cy="3289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ull Internet sta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661" y="1818107"/>
            <a:ext cx="1211671" cy="4607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Протоколы передачи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8308" y="4458789"/>
            <a:ext cx="8068491" cy="1667374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IP-</a:t>
            </a:r>
            <a:r>
              <a:rPr lang="ru-RU" dirty="0" smtClean="0"/>
              <a:t>адрес</a:t>
            </a:r>
            <a:r>
              <a:rPr lang="en-US" dirty="0"/>
              <a:t>: 142.251.1.113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Web = TCP/IP + HTTP + HTML</a:t>
            </a: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082038" y="1567270"/>
          <a:ext cx="7141030" cy="2479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653"/>
                <a:gridCol w="4650377"/>
              </a:tblGrid>
              <a:tr h="376844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уровень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протоколы</a:t>
                      </a:r>
                      <a:endParaRPr lang="ru-RU" sz="2400" dirty="0"/>
                    </a:p>
                  </a:txBody>
                  <a:tcPr/>
                </a:tc>
              </a:tr>
              <a:tr h="376844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канальный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Ethernet</a:t>
                      </a:r>
                      <a:r>
                        <a:rPr lang="ru-RU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IEEE 802</a:t>
                      </a:r>
                      <a:endParaRPr lang="ru-RU" sz="2400" dirty="0"/>
                    </a:p>
                  </a:txBody>
                  <a:tcPr/>
                </a:tc>
              </a:tr>
              <a:tr h="376844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сетевой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IPv4</a:t>
                      </a:r>
                      <a:r>
                        <a:rPr lang="ru-RU" sz="24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IPv6</a:t>
                      </a:r>
                      <a:endParaRPr lang="ru-RU" sz="2400" dirty="0"/>
                    </a:p>
                  </a:txBody>
                  <a:tcPr/>
                </a:tc>
              </a:tr>
              <a:tr h="376844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транспортный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TCP</a:t>
                      </a:r>
                      <a:endParaRPr lang="ru-RU" sz="2400" dirty="0"/>
                    </a:p>
                  </a:txBody>
                  <a:tcPr/>
                </a:tc>
              </a:tr>
              <a:tr h="650444">
                <a:tc>
                  <a:txBody>
                    <a:bodyPr/>
                    <a:lstStyle/>
                    <a:p>
                      <a:r>
                        <a:rPr lang="ru-RU" sz="2400" dirty="0" smtClean="0"/>
                        <a:t>прикладной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HTTP, SMTP,</a:t>
                      </a:r>
                      <a:r>
                        <a:rPr lang="en-US" sz="2400" baseline="0" dirty="0" smtClean="0"/>
                        <a:t> POP3, FTP, TELNET</a:t>
                      </a:r>
                      <a:endParaRPr lang="ru-RU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Система Доменных </a:t>
            </a:r>
            <a:r>
              <a:rPr lang="ru-RU" dirty="0" smtClean="0"/>
              <a:t>Имён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    </a:t>
            </a:r>
            <a:r>
              <a:rPr lang="en-US" dirty="0" smtClean="0"/>
              <a:t>google.com  </a:t>
            </a:r>
            <a:r>
              <a:rPr lang="en-US" dirty="0"/>
              <a:t>→ </a:t>
            </a:r>
            <a:r>
              <a:rPr lang="en-US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 обращение к </a:t>
            </a:r>
            <a:r>
              <a:rPr lang="en-US" dirty="0" smtClean="0"/>
              <a:t>DNS</a:t>
            </a:r>
            <a:r>
              <a:rPr lang="ru-RU" dirty="0" smtClean="0"/>
              <a:t>-серверу </a:t>
            </a:r>
            <a:r>
              <a:rPr lang="en-US" dirty="0"/>
              <a:t>→ </a:t>
            </a:r>
            <a:r>
              <a:rPr lang="ru-RU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        получение адреса </a:t>
            </a:r>
            <a:r>
              <a:rPr lang="en-US" dirty="0"/>
              <a:t>→ </a:t>
            </a:r>
            <a:r>
              <a:rPr lang="ru-RU" dirty="0" smtClean="0"/>
              <a:t>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                </a:t>
            </a:r>
            <a:r>
              <a:rPr lang="en-US" dirty="0" smtClean="0"/>
              <a:t>HTTP</a:t>
            </a:r>
            <a:r>
              <a:rPr lang="ru-RU" dirty="0" smtClean="0"/>
              <a:t> запрос к </a:t>
            </a:r>
            <a:r>
              <a:rPr lang="en-US" dirty="0" smtClean="0"/>
              <a:t>142.251.1.113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</a:fld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3334</Words>
  <Application>WPS Presentation</Application>
  <PresentationFormat>Экран (4:3)</PresentationFormat>
  <Paragraphs>256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0" baseType="lpstr">
      <vt:lpstr>Arial</vt:lpstr>
      <vt:lpstr>SimSun</vt:lpstr>
      <vt:lpstr>Wingdings</vt:lpstr>
      <vt:lpstr>Elektra Text Pro</vt:lpstr>
      <vt:lpstr>Yu Gothic UI</vt:lpstr>
      <vt:lpstr>Calibri</vt:lpstr>
      <vt:lpstr>Microsoft YaHei</vt:lpstr>
      <vt:lpstr>Arial Unicode MS</vt:lpstr>
      <vt:lpstr>Тема Office</vt:lpstr>
      <vt:lpstr>PowerPoint 演示文稿</vt:lpstr>
      <vt:lpstr>План курса</vt:lpstr>
      <vt:lpstr>Траектории развития</vt:lpstr>
      <vt:lpstr>Траектории развития</vt:lpstr>
      <vt:lpstr>Где учиться помимо лекций</vt:lpstr>
      <vt:lpstr>Как устроен интернет</vt:lpstr>
      <vt:lpstr>Как устроен интернет</vt:lpstr>
      <vt:lpstr>Протоколы передачи данных</vt:lpstr>
      <vt:lpstr>DNS</vt:lpstr>
      <vt:lpstr>Протокол HTTP</vt:lpstr>
      <vt:lpstr>Анатомия HTTP запроса </vt:lpstr>
      <vt:lpstr>URL</vt:lpstr>
      <vt:lpstr>Cookies</vt:lpstr>
      <vt:lpstr>Браузеры</vt:lpstr>
      <vt:lpstr>Как браузер загружает страницу</vt:lpstr>
      <vt:lpstr>Веб-серверы</vt:lpstr>
      <vt:lpstr>HTML</vt:lpstr>
      <vt:lpstr>CSS</vt:lpstr>
      <vt:lpstr>JavaScript</vt:lpstr>
      <vt:lpstr>Что происходит в браузере</vt:lpstr>
      <vt:lpstr>Инструменты для разработки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AvtoBBus</cp:lastModifiedBy>
  <cp:revision>504</cp:revision>
  <dcterms:created xsi:type="dcterms:W3CDTF">2016-03-09T10:31:00Z</dcterms:created>
  <dcterms:modified xsi:type="dcterms:W3CDTF">2025-10-21T11:09:33Z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0205BC84E8224943B15CE8B4851C2A12_13</vt:lpwstr>
  </property>
  <property fmtid="{D5CDD505-2E9C-101B-9397-08002B2CF9AE}" pid="3" name="KSOProductBuildVer">
    <vt:lpwstr>1049-12.2.0.23131</vt:lpwstr>
  </property>
</Properties>
</file>