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2" r:id="rId1"/>
  </p:sldMasterIdLst>
  <p:notesMasterIdLst>
    <p:notesMasterId r:id="rId19"/>
  </p:notesMasterIdLst>
  <p:sldIdLst>
    <p:sldId id="256" r:id="rId2"/>
    <p:sldId id="268" r:id="rId3"/>
    <p:sldId id="269" r:id="rId4"/>
    <p:sldId id="276" r:id="rId5"/>
    <p:sldId id="275" r:id="rId6"/>
    <p:sldId id="279" r:id="rId7"/>
    <p:sldId id="281" r:id="rId8"/>
    <p:sldId id="282" r:id="rId9"/>
    <p:sldId id="278" r:id="rId10"/>
    <p:sldId id="277" r:id="rId11"/>
    <p:sldId id="280" r:id="rId12"/>
    <p:sldId id="274" r:id="rId13"/>
    <p:sldId id="270" r:id="rId14"/>
    <p:sldId id="271" r:id="rId15"/>
    <p:sldId id="272" r:id="rId16"/>
    <p:sldId id="273" r:id="rId17"/>
    <p:sldId id="283" r:id="rId18"/>
  </p:sldIdLst>
  <p:sldSz cx="9144000" cy="6858000" type="screen4x3"/>
  <p:notesSz cx="7099300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3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A11BD55-1133-48EC-A6AD-390289D46585}" type="datetimeFigureOut">
              <a:rPr lang="ru-RU" smtClean="0"/>
              <a:pPr/>
              <a:t>12.09.2022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C52C2E4-22DC-4015-BEF0-8DA6E973118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4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9205-DEEE-4008-90C6-706C9E559267}" type="datetime1">
              <a:rPr lang="ru-RU" smtClean="0"/>
              <a:pPr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DB27-A8E5-49D0-B122-AAE11124AD95}" type="datetime1">
              <a:rPr lang="ru-RU" smtClean="0"/>
              <a:pPr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EF8D-AB25-487A-856E-59CF4071E5A4}" type="datetime1">
              <a:rPr lang="ru-RU" smtClean="0"/>
              <a:pPr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B0D8-B7D7-4FB0-B626-F72FC72B4B01}" type="datetime1">
              <a:rPr lang="ru-RU" smtClean="0"/>
              <a:pPr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589E-C10B-4084-803C-08100F63737A}" type="datetime1">
              <a:rPr lang="ru-RU" smtClean="0"/>
              <a:pPr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5681-DE0A-4D52-B945-34F03A14FE0E}" type="datetime1">
              <a:rPr lang="ru-RU" smtClean="0"/>
              <a:pPr/>
              <a:t>12.09.2022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9BC-C2AA-40F9-9F45-678AA6C77ADA}" type="datetime1">
              <a:rPr lang="ru-RU" smtClean="0"/>
              <a:pPr/>
              <a:t>12.09.2022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0E30-E676-458E-BA21-1D815BC92165}" type="datetime1">
              <a:rPr lang="ru-RU" smtClean="0"/>
              <a:pPr/>
              <a:t>12.09.2022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36FC-EB37-4744-B1B9-711E76AB0F4D}" type="datetime1">
              <a:rPr lang="ru-RU" smtClean="0"/>
              <a:pPr/>
              <a:t>12.09.2022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555B-C91A-447E-9B2E-BEE5D5AED05C}" type="datetime1">
              <a:rPr lang="ru-RU" smtClean="0"/>
              <a:pPr/>
              <a:t>12.09.2022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F83C-6372-4A7A-A9BB-A029A3A71367}" type="datetime1">
              <a:rPr lang="ru-RU" smtClean="0"/>
              <a:pPr/>
              <a:t>12.09.2022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5309-E360-4787-8996-049BAA0CA8EC}" type="datetime1">
              <a:rPr lang="ru-RU" smtClean="0"/>
              <a:pPr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s://dom.spec.whatwg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amaksimov\Pictures\Рисунок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56700" cy="68707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573746" y="1870347"/>
            <a:ext cx="6274163" cy="175432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>Безопасность веб-приложений</a:t>
            </a:r>
          </a:p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/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Лекция 2</a:t>
            </a:r>
            <a:endParaRPr lang="en-US" sz="3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9270" y="4764283"/>
            <a:ext cx="3846286" cy="95410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Александр Сергеев</a:t>
            </a:r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Кафедра </a:t>
            </a:r>
            <a:r>
              <a:rPr lang="ru-RU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геоинформатики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и информационной безопасности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9270" y="624202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2022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Таблицы с группировкой ячеек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3074" name="Picture 2" descr="colspan rowspan e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811496"/>
            <a:ext cx="7546990" cy="306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54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Теги форм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&lt;form&gt;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— вся форма целиком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&lt;input&gt;   </a:t>
            </a:r>
            <a:r>
              <a:rPr lang="en-US" dirty="0" smtClean="0"/>
              <a:t>type</a:t>
            </a:r>
            <a:r>
              <a:rPr lang="en-US" dirty="0"/>
              <a:t>= </a:t>
            </a:r>
            <a:r>
              <a:rPr lang="en-US" dirty="0">
                <a:solidFill>
                  <a:srgbClr val="C00000"/>
                </a:solidFill>
              </a:rPr>
              <a:t>button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checkbox</a:t>
            </a:r>
            <a:r>
              <a:rPr lang="en-US" dirty="0"/>
              <a:t>, color, date, </a:t>
            </a:r>
            <a:r>
              <a:rPr lang="en-US" dirty="0" err="1"/>
              <a:t>datetime</a:t>
            </a:r>
            <a:r>
              <a:rPr lang="en-US" dirty="0"/>
              <a:t>-local, email, file, </a:t>
            </a:r>
            <a:r>
              <a:rPr lang="en-US" dirty="0">
                <a:solidFill>
                  <a:srgbClr val="C00000"/>
                </a:solidFill>
              </a:rPr>
              <a:t>hidden</a:t>
            </a:r>
            <a:r>
              <a:rPr lang="en-US" dirty="0"/>
              <a:t>, image, month, number, password, </a:t>
            </a:r>
            <a:r>
              <a:rPr lang="en-US" dirty="0">
                <a:solidFill>
                  <a:srgbClr val="C00000"/>
                </a:solidFill>
              </a:rPr>
              <a:t>radio</a:t>
            </a:r>
            <a:r>
              <a:rPr lang="en-US" dirty="0"/>
              <a:t>, range, reset, search, </a:t>
            </a:r>
            <a:r>
              <a:rPr lang="en-US" dirty="0">
                <a:solidFill>
                  <a:srgbClr val="C00000"/>
                </a:solidFill>
              </a:rPr>
              <a:t>submit</a:t>
            </a:r>
            <a:r>
              <a:rPr lang="en-US" dirty="0"/>
              <a:t>, </a:t>
            </a:r>
            <a:r>
              <a:rPr lang="en-US" dirty="0" err="1"/>
              <a:t>tel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text</a:t>
            </a:r>
            <a:r>
              <a:rPr lang="en-US" dirty="0"/>
              <a:t>, time,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smtClean="0"/>
              <a:t>week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&lt;button&gt;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/>
              <a:t>—</a:t>
            </a:r>
            <a:r>
              <a:rPr lang="ru-RU" dirty="0" smtClean="0"/>
              <a:t> кнопка с интерактивностью на </a:t>
            </a:r>
            <a:r>
              <a:rPr lang="en-US" dirty="0" smtClean="0"/>
              <a:t>JS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&lt;select&gt; </a:t>
            </a:r>
            <a:r>
              <a:rPr lang="ru-RU" dirty="0" smtClean="0"/>
              <a:t>+ 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 smtClean="0">
                <a:solidFill>
                  <a:srgbClr val="C00000"/>
                </a:solidFill>
              </a:rPr>
              <a:t>option&gt;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/>
              <a:t>—</a:t>
            </a:r>
            <a:r>
              <a:rPr lang="ru-RU" dirty="0" smtClean="0"/>
              <a:t> выпадающие список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&lt;label&gt;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/>
              <a:t>—</a:t>
            </a:r>
            <a:r>
              <a:rPr lang="ru-RU" dirty="0" smtClean="0"/>
              <a:t> подпись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 err="1" smtClean="0">
                <a:solidFill>
                  <a:srgbClr val="C00000"/>
                </a:solidFill>
              </a:rPr>
              <a:t>textarea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/>
              <a:t>—</a:t>
            </a:r>
            <a:r>
              <a:rPr lang="ru-RU" dirty="0" smtClean="0"/>
              <a:t> многострочный текст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565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&lt;form action="/</a:t>
            </a:r>
            <a:r>
              <a:rPr lang="en-US" dirty="0" err="1"/>
              <a:t>action_page.php</a:t>
            </a:r>
            <a:r>
              <a:rPr lang="en-US" dirty="0"/>
              <a:t>" method="post"&gt;</a:t>
            </a:r>
          </a:p>
          <a:p>
            <a:pPr marL="0" indent="0">
              <a:buNone/>
            </a:pPr>
            <a:r>
              <a:rPr lang="en-US" dirty="0"/>
              <a:t>  &lt;label for="</a:t>
            </a:r>
            <a:r>
              <a:rPr lang="en-US" dirty="0" err="1"/>
              <a:t>fieldName</a:t>
            </a:r>
            <a:r>
              <a:rPr lang="en-US" dirty="0"/>
              <a:t>"&gt;</a:t>
            </a:r>
            <a:r>
              <a:rPr lang="ru-RU" dirty="0"/>
              <a:t>Имя:&lt;/</a:t>
            </a:r>
            <a:r>
              <a:rPr lang="en-US" dirty="0"/>
              <a:t>label&gt;</a:t>
            </a:r>
          </a:p>
          <a:p>
            <a:pPr marL="0" indent="0">
              <a:buNone/>
            </a:pPr>
            <a:r>
              <a:rPr lang="en-US" dirty="0"/>
              <a:t>  &lt;input type="text" id="</a:t>
            </a:r>
            <a:r>
              <a:rPr lang="en-US" dirty="0" err="1"/>
              <a:t>fieldName</a:t>
            </a:r>
            <a:r>
              <a:rPr lang="en-US" dirty="0"/>
              <a:t>" name="</a:t>
            </a:r>
            <a:r>
              <a:rPr lang="en-US" dirty="0" err="1"/>
              <a:t>fieldName</a:t>
            </a:r>
            <a:r>
              <a:rPr lang="en-US" dirty="0"/>
              <a:t>"&gt;  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/>
              <a:t>select id="</a:t>
            </a:r>
            <a:r>
              <a:rPr lang="en-US" dirty="0" err="1"/>
              <a:t>fieldSelect</a:t>
            </a:r>
            <a:r>
              <a:rPr lang="en-US" dirty="0"/>
              <a:t>" name="</a:t>
            </a:r>
            <a:r>
              <a:rPr lang="en-US" dirty="0" err="1"/>
              <a:t>fieldSelect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	&lt;option&gt;</a:t>
            </a:r>
            <a:r>
              <a:rPr lang="ru-RU" dirty="0"/>
              <a:t>вариант 1&lt;/</a:t>
            </a:r>
            <a:r>
              <a:rPr lang="en-US" dirty="0"/>
              <a:t>option&gt;</a:t>
            </a:r>
          </a:p>
          <a:p>
            <a:pPr marL="0" indent="0">
              <a:buNone/>
            </a:pPr>
            <a:r>
              <a:rPr lang="en-US" dirty="0"/>
              <a:t>	&lt;option&gt;</a:t>
            </a:r>
            <a:r>
              <a:rPr lang="ru-RU" dirty="0"/>
              <a:t>вариант 2&lt;/</a:t>
            </a:r>
            <a:r>
              <a:rPr lang="en-US" dirty="0"/>
              <a:t>option&gt;</a:t>
            </a:r>
          </a:p>
          <a:p>
            <a:pPr marL="0" indent="0">
              <a:buNone/>
            </a:pPr>
            <a:r>
              <a:rPr lang="en-US" dirty="0"/>
              <a:t>	&lt;option&gt;</a:t>
            </a:r>
            <a:r>
              <a:rPr lang="ru-RU" dirty="0"/>
              <a:t>вариант 3&lt;/</a:t>
            </a:r>
            <a:r>
              <a:rPr lang="en-US" dirty="0"/>
              <a:t>option&gt;</a:t>
            </a:r>
          </a:p>
          <a:p>
            <a:pPr marL="0" indent="0">
              <a:buNone/>
            </a:pPr>
            <a:r>
              <a:rPr lang="en-US" dirty="0"/>
              <a:t>  &lt;/select&gt;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id="</a:t>
            </a:r>
            <a:r>
              <a:rPr lang="en-US" dirty="0" err="1"/>
              <a:t>fieldText</a:t>
            </a:r>
            <a:r>
              <a:rPr lang="en-US" dirty="0"/>
              <a:t>" name="</a:t>
            </a:r>
            <a:r>
              <a:rPr lang="en-US" dirty="0" err="1"/>
              <a:t>fieldText</a:t>
            </a:r>
            <a:r>
              <a:rPr lang="en-US" dirty="0"/>
              <a:t>" rows="4" cols="50"&gt;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Длинный текст</a:t>
            </a:r>
          </a:p>
          <a:p>
            <a:pPr marL="0" indent="0">
              <a:buNone/>
            </a:pPr>
            <a:r>
              <a:rPr lang="ru-RU" dirty="0"/>
              <a:t>  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&lt;button type="button"&gt;</a:t>
            </a:r>
            <a:r>
              <a:rPr lang="ru-RU" dirty="0"/>
              <a:t>Нажми меня&lt;/</a:t>
            </a:r>
            <a:r>
              <a:rPr lang="en-US" dirty="0"/>
              <a:t>button&gt;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&lt;input type="submit" value="</a:t>
            </a:r>
            <a:r>
              <a:rPr lang="ru-RU" dirty="0"/>
              <a:t>Отправить"&gt;</a:t>
            </a:r>
          </a:p>
          <a:p>
            <a:pPr marL="0" indent="0">
              <a:buNone/>
            </a:pPr>
            <a:r>
              <a:rPr lang="ru-RU" dirty="0"/>
              <a:t>&lt;/</a:t>
            </a:r>
            <a:r>
              <a:rPr lang="en-US" dirty="0"/>
              <a:t>form&gt;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75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71452"/>
            <a:ext cx="8229600" cy="4854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Объектная модель документа. Раньше были у всех браузеров разные, теперь есть стандарты: </a:t>
            </a:r>
            <a:br>
              <a:rPr lang="ru-RU" sz="2800" dirty="0" smtClean="0"/>
            </a:br>
            <a:r>
              <a:rPr lang="da-DK" sz="2800" dirty="0" smtClean="0"/>
              <a:t>Core </a:t>
            </a:r>
            <a:r>
              <a:rPr lang="da-DK" sz="2800" dirty="0"/>
              <a:t>DOM, XML DOM, HTML </a:t>
            </a:r>
            <a:r>
              <a:rPr lang="da-DK" sz="2800" dirty="0" smtClean="0"/>
              <a:t>DOM</a:t>
            </a:r>
            <a:endParaRPr lang="ru-RU" sz="2800" dirty="0" smtClean="0"/>
          </a:p>
          <a:p>
            <a:pPr marL="0" indent="0" algn="ctr">
              <a:buNone/>
            </a:pPr>
            <a:r>
              <a:rPr lang="da-DK" sz="2800" dirty="0" smtClean="0"/>
              <a:t> </a:t>
            </a: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://dom.spec.whatwg.org</a:t>
            </a:r>
            <a:r>
              <a:rPr lang="en-US" sz="2800" dirty="0" smtClean="0">
                <a:hlinkClick r:id="rId2"/>
              </a:rPr>
              <a:t>/</a:t>
            </a:r>
            <a:r>
              <a:rPr lang="ru-RU" sz="2800" dirty="0" smtClean="0"/>
              <a:t> 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1028" name="Picture 4" descr="JS HTML 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499" y="3170401"/>
            <a:ext cx="5511761" cy="301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026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браузеру </a:t>
            </a:r>
            <a:r>
              <a:rPr lang="en-US" dirty="0" smtClean="0"/>
              <a:t>DOM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Чтобы строить </a:t>
            </a:r>
            <a:r>
              <a:rPr lang="en-US" dirty="0" smtClean="0"/>
              <a:t>render tree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JS </a:t>
            </a:r>
            <a:r>
              <a:rPr lang="ru-RU" dirty="0" smtClean="0"/>
              <a:t>может менять </a:t>
            </a:r>
            <a:r>
              <a:rPr lang="en-US" dirty="0" smtClean="0"/>
              <a:t>DOM</a:t>
            </a:r>
            <a:r>
              <a:rPr lang="ru-RU" dirty="0" smtClean="0"/>
              <a:t> и реагировать на события </a:t>
            </a:r>
            <a:r>
              <a:rPr lang="en-US" dirty="0" smtClean="0"/>
              <a:t>DOM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5" name="Picture 2" descr="Critical Rendering Path или как создается веб-страница в браузер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13" y="2350860"/>
            <a:ext cx="5937687" cy="242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70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</a:t>
            </a:r>
            <a:r>
              <a:rPr lang="ru-RU" dirty="0" smtClean="0"/>
              <a:t> и </a:t>
            </a:r>
            <a:r>
              <a:rPr lang="en-US" dirty="0" smtClean="0"/>
              <a:t>DOM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08314"/>
            <a:ext cx="84429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HTML</a:t>
            </a:r>
            <a:r>
              <a:rPr lang="ru-RU" sz="2400" dirty="0" smtClean="0"/>
              <a:t> элементы – это объекты.</a:t>
            </a:r>
          </a:p>
          <a:p>
            <a:pPr marL="0" indent="0">
              <a:buNone/>
            </a:pPr>
            <a:r>
              <a:rPr lang="ru-RU" sz="2400" dirty="0" smtClean="0"/>
              <a:t>У них есть свойства, методы и события.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 = "Hello World</a:t>
            </a:r>
            <a:r>
              <a:rPr lang="en-US" sz="2400" dirty="0" smtClean="0"/>
              <a:t>!";</a:t>
            </a:r>
            <a:endParaRPr lang="ru-RU" sz="24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Выбрать: </a:t>
            </a:r>
            <a:r>
              <a:rPr lang="en-US" sz="2000" dirty="0" err="1" smtClean="0"/>
              <a:t>getElementById</a:t>
            </a:r>
            <a:r>
              <a:rPr lang="ru-RU" sz="2000" dirty="0" smtClean="0"/>
              <a:t>, </a:t>
            </a:r>
            <a:r>
              <a:rPr lang="en-US" sz="2000" dirty="0" err="1" smtClean="0"/>
              <a:t>getElementsByTagName</a:t>
            </a:r>
            <a:r>
              <a:rPr lang="ru-RU" sz="2000" dirty="0" smtClean="0"/>
              <a:t>, </a:t>
            </a:r>
            <a:r>
              <a:rPr lang="en-US" sz="2000" dirty="0" err="1" smtClean="0"/>
              <a:t>getElementsByClassName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Добавить или удалить: </a:t>
            </a:r>
            <a:r>
              <a:rPr lang="en-US" sz="2000" dirty="0" err="1" smtClean="0"/>
              <a:t>createElement</a:t>
            </a:r>
            <a:r>
              <a:rPr lang="ru-RU" sz="2000" dirty="0" smtClean="0"/>
              <a:t>, </a:t>
            </a:r>
            <a:r>
              <a:rPr lang="en-US" sz="2000" dirty="0" err="1" smtClean="0"/>
              <a:t>appendChild</a:t>
            </a:r>
            <a:r>
              <a:rPr lang="ru-RU" sz="2000" dirty="0" smtClean="0"/>
              <a:t>, </a:t>
            </a:r>
            <a:r>
              <a:rPr lang="en-US" sz="2000" dirty="0" err="1" smtClean="0"/>
              <a:t>replaceChild</a:t>
            </a:r>
            <a:r>
              <a:rPr lang="ru-RU" sz="2000" dirty="0" smtClean="0"/>
              <a:t>, </a:t>
            </a:r>
            <a:r>
              <a:rPr lang="en-US" sz="2000" dirty="0" err="1" smtClean="0"/>
              <a:t>removeChild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Менять элементы: </a:t>
            </a:r>
            <a:r>
              <a:rPr lang="en-US" sz="2000" dirty="0" err="1" smtClean="0"/>
              <a:t>innerHTML</a:t>
            </a:r>
            <a:r>
              <a:rPr lang="ru-RU" sz="2000" dirty="0" smtClean="0"/>
              <a:t>, </a:t>
            </a:r>
            <a:r>
              <a:rPr lang="en-US" sz="2000" dirty="0" err="1" smtClean="0"/>
              <a:t>setAttribute</a:t>
            </a:r>
            <a:r>
              <a:rPr lang="ru-RU" sz="2000" dirty="0" smtClean="0"/>
              <a:t>, </a:t>
            </a:r>
            <a:r>
              <a:rPr lang="en-US" sz="2000" i="1" dirty="0" smtClean="0"/>
              <a:t>attribute</a:t>
            </a:r>
            <a:r>
              <a:rPr lang="ru-RU" sz="2000" dirty="0" smtClean="0"/>
              <a:t>, </a:t>
            </a:r>
            <a:r>
              <a:rPr lang="en-US" sz="2000" dirty="0" err="1" smtClean="0"/>
              <a:t>style.</a:t>
            </a:r>
            <a:r>
              <a:rPr lang="en-US" sz="2000" i="1" dirty="0" err="1" smtClean="0"/>
              <a:t>property</a:t>
            </a:r>
            <a:endParaRPr lang="ru-RU" sz="2000" i="1" dirty="0"/>
          </a:p>
          <a:p>
            <a:pPr marL="0" indent="0">
              <a:buNone/>
            </a:pPr>
            <a:r>
              <a:rPr lang="ru-RU" sz="2000" dirty="0" smtClean="0"/>
              <a:t>События</a:t>
            </a:r>
            <a:r>
              <a:rPr lang="ru-RU" sz="2000" i="1" dirty="0" smtClean="0"/>
              <a:t>: </a:t>
            </a:r>
            <a:r>
              <a:rPr lang="en-US" sz="2000" dirty="0" err="1" smtClean="0"/>
              <a:t>onclick</a:t>
            </a:r>
            <a:r>
              <a:rPr lang="ru-RU" sz="2000" dirty="0" smtClean="0"/>
              <a:t> = </a:t>
            </a:r>
            <a:r>
              <a:rPr lang="en-US" sz="2000" dirty="0"/>
              <a:t>function</a:t>
            </a:r>
            <a:r>
              <a:rPr lang="en-US" sz="2000" dirty="0" smtClean="0"/>
              <a:t>(){ </a:t>
            </a:r>
            <a:r>
              <a:rPr lang="en-US" sz="2000" i="1" dirty="0" smtClean="0"/>
              <a:t>code </a:t>
            </a:r>
            <a:r>
              <a:rPr lang="en-US" sz="2000" dirty="0" smtClean="0"/>
              <a:t>}</a:t>
            </a:r>
            <a:r>
              <a:rPr lang="ru-RU" sz="2000" dirty="0" smtClean="0"/>
              <a:t>, </a:t>
            </a:r>
            <a:r>
              <a:rPr lang="en-US" sz="2000" dirty="0" smtClean="0"/>
              <a:t>on&lt;</a:t>
            </a:r>
            <a:r>
              <a:rPr lang="ru-RU" sz="2000" dirty="0" smtClean="0"/>
              <a:t>что-то еще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49" y="5359475"/>
            <a:ext cx="8129451" cy="99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53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Глобальные объекты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indow – </a:t>
            </a:r>
            <a:r>
              <a:rPr lang="ru-RU" dirty="0" smtClean="0"/>
              <a:t>объект окна браузера</a:t>
            </a:r>
          </a:p>
          <a:p>
            <a:pPr marL="0" indent="0">
              <a:buNone/>
            </a:pPr>
            <a:r>
              <a:rPr lang="en-US" dirty="0" smtClean="0"/>
              <a:t>document</a:t>
            </a:r>
            <a:r>
              <a:rPr lang="ru-RU" dirty="0" smtClean="0"/>
              <a:t> – корень </a:t>
            </a:r>
            <a:r>
              <a:rPr lang="en-US" dirty="0" smtClean="0"/>
              <a:t>DOM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ocation</a:t>
            </a:r>
            <a:r>
              <a:rPr lang="ru-RU" dirty="0" smtClean="0"/>
              <a:t> – адресная строка</a:t>
            </a:r>
          </a:p>
          <a:p>
            <a:pPr marL="0" indent="0">
              <a:buNone/>
            </a:pPr>
            <a:r>
              <a:rPr lang="en-US" dirty="0" smtClean="0"/>
              <a:t>history – </a:t>
            </a:r>
            <a:r>
              <a:rPr lang="ru-RU" dirty="0" smtClean="0"/>
              <a:t>история браузера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onsole</a:t>
            </a:r>
            <a:r>
              <a:rPr lang="ru-RU" dirty="0" smtClean="0"/>
              <a:t> – </a:t>
            </a:r>
            <a:r>
              <a:rPr lang="ru-RU" dirty="0" err="1" smtClean="0"/>
              <a:t>консолька</a:t>
            </a:r>
            <a:r>
              <a:rPr lang="ru-RU" dirty="0" smtClean="0"/>
              <a:t> браузера для отладки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creen</a:t>
            </a:r>
            <a:r>
              <a:rPr lang="ru-RU" dirty="0" smtClean="0"/>
              <a:t> – экран</a:t>
            </a:r>
            <a:br>
              <a:rPr lang="ru-RU" dirty="0" smtClean="0"/>
            </a:b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есть и другие глобальные объекты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776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599" cy="4525963"/>
          </a:xfrm>
        </p:spPr>
        <p:txBody>
          <a:bodyPr/>
          <a:lstStyle/>
          <a:p>
            <a:pPr>
              <a:buFont typeface="Calibri" panose="020F0502020204030204" pitchFamily="34" charset="0"/>
              <a:buChar char="—"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>
                <a:hlinkClick r:id="rId2"/>
              </a:rPr>
              <a:t>https</a:t>
            </a:r>
            <a:r>
              <a:rPr lang="en-US" sz="3600" dirty="0">
                <a:hlinkClick r:id="rId2"/>
              </a:rPr>
              <a:t>://www.w3schools.com</a:t>
            </a:r>
            <a:r>
              <a:rPr lang="en-US" sz="3600" dirty="0" smtClean="0">
                <a:hlinkClick r:id="rId2"/>
              </a:rPr>
              <a:t>/</a:t>
            </a:r>
            <a:r>
              <a:rPr lang="en-US" sz="3600" dirty="0" smtClean="0"/>
              <a:t> </a:t>
            </a:r>
            <a:endParaRPr lang="en-US" sz="3600" dirty="0"/>
          </a:p>
          <a:p>
            <a:pPr marL="0" indent="0" algn="ctr">
              <a:buNone/>
            </a:pPr>
            <a:r>
              <a:rPr lang="en-US" sz="3600" dirty="0" smtClean="0">
                <a:hlinkClick r:id="rId3"/>
              </a:rPr>
              <a:t>http</a:t>
            </a:r>
            <a:r>
              <a:rPr lang="en-US" sz="3600" dirty="0">
                <a:hlinkClick r:id="rId3"/>
              </a:rPr>
              <a:t>://htmlbook.ru</a:t>
            </a:r>
            <a:r>
              <a:rPr lang="en-US" sz="3600" dirty="0" smtClean="0">
                <a:hlinkClick r:id="rId3"/>
              </a:rPr>
              <a:t>/</a:t>
            </a:r>
            <a:r>
              <a:rPr lang="en-US" sz="3600" dirty="0" smtClean="0"/>
              <a:t> 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3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4846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err="1"/>
              <a:t>Hypertext</a:t>
            </a:r>
            <a:r>
              <a:rPr lang="ru-RU" sz="2800" dirty="0"/>
              <a:t> </a:t>
            </a:r>
            <a:r>
              <a:rPr lang="ru-RU" sz="2800" dirty="0" err="1"/>
              <a:t>Markup</a:t>
            </a:r>
            <a:r>
              <a:rPr lang="ru-RU" sz="2800" dirty="0"/>
              <a:t> </a:t>
            </a:r>
            <a:r>
              <a:rPr lang="ru-RU" sz="2800" dirty="0" err="1" smtClean="0"/>
              <a:t>Language</a:t>
            </a:r>
            <a:r>
              <a:rPr lang="ru-RU" sz="2800" dirty="0" smtClean="0"/>
              <a:t> – язык разметки </a:t>
            </a:r>
            <a:r>
              <a:rPr lang="ru-RU" sz="2800" dirty="0"/>
              <a:t>для структурирования и отображения веб-страницы и её </a:t>
            </a:r>
            <a:r>
              <a:rPr lang="ru-RU" sz="2800" dirty="0" smtClean="0"/>
              <a:t>контента</a:t>
            </a:r>
            <a:endParaRPr lang="en-US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Гипертекст – текст со связями.</a:t>
            </a: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Язык – значит, имеет свой синтаксис.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37" y="2866515"/>
            <a:ext cx="7877674" cy="160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Синтаксические:</a:t>
            </a:r>
          </a:p>
          <a:p>
            <a:r>
              <a:rPr lang="ru-RU" dirty="0" smtClean="0"/>
              <a:t>допустимые символы, слова, константы</a:t>
            </a:r>
          </a:p>
          <a:p>
            <a:r>
              <a:rPr lang="ru-RU" dirty="0" smtClean="0"/>
              <a:t>правильная иерархическая структура</a:t>
            </a:r>
          </a:p>
          <a:p>
            <a:r>
              <a:rPr lang="ru-RU" dirty="0" smtClean="0"/>
              <a:t>теги, взаимосвязи тегов</a:t>
            </a:r>
          </a:p>
          <a:p>
            <a:r>
              <a:rPr lang="ru-RU" dirty="0" smtClean="0"/>
              <a:t>атрибуты, насколько применимы к тегам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Семантические: что вообще значит документ</a:t>
            </a:r>
            <a:r>
              <a:rPr lang="en-US" dirty="0" smtClean="0"/>
              <a:t>?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все в порядке, можно создать </a:t>
            </a:r>
            <a:r>
              <a:rPr lang="en-US" dirty="0" smtClean="0"/>
              <a:t>DOM.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43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Теги и атрибуты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&lt;p</a:t>
            </a:r>
            <a:r>
              <a:rPr lang="ru-RU" dirty="0" smtClean="0"/>
              <a:t> </a:t>
            </a:r>
            <a:r>
              <a:rPr lang="en-US" dirty="0"/>
              <a:t>class</a:t>
            </a:r>
            <a:r>
              <a:rPr lang="en-US" dirty="0" smtClean="0"/>
              <a:t>="</a:t>
            </a:r>
            <a:r>
              <a:rPr lang="en-US" dirty="0" err="1"/>
              <a:t>mainText</a:t>
            </a:r>
            <a:r>
              <a:rPr lang="en-US" dirty="0" smtClean="0"/>
              <a:t>"&gt;</a:t>
            </a:r>
            <a:r>
              <a:rPr lang="ru-RU" dirty="0" smtClean="0"/>
              <a:t>Это абзац текста</a:t>
            </a:r>
            <a:r>
              <a:rPr lang="en-US" dirty="0" smtClean="0"/>
              <a:t>&lt;/p&gt;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="/some/page.html"&gt;</a:t>
            </a:r>
            <a:r>
              <a:rPr lang="ru-RU" dirty="0"/>
              <a:t>Другая страница&lt;/</a:t>
            </a:r>
            <a:r>
              <a:rPr lang="en-US" dirty="0"/>
              <a:t>a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&lt;p&gt;, &lt;a&gt;</a:t>
            </a:r>
            <a:r>
              <a:rPr lang="ru-RU" dirty="0" smtClean="0"/>
              <a:t> - теги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lass, </a:t>
            </a:r>
            <a:r>
              <a:rPr lang="en-US" dirty="0" err="1" smtClean="0"/>
              <a:t>href</a:t>
            </a:r>
            <a:r>
              <a:rPr lang="ru-RU" dirty="0" smtClean="0"/>
              <a:t> – атрибуты</a:t>
            </a:r>
          </a:p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 err="1"/>
              <a:t>mainText</a:t>
            </a:r>
            <a:r>
              <a:rPr lang="en-US" dirty="0" smtClean="0"/>
              <a:t>"</a:t>
            </a:r>
            <a:r>
              <a:rPr lang="ru-RU" dirty="0" smtClean="0"/>
              <a:t>,</a:t>
            </a:r>
            <a:r>
              <a:rPr lang="en-US" dirty="0"/>
              <a:t> </a:t>
            </a:r>
            <a:r>
              <a:rPr lang="en-US" dirty="0" smtClean="0"/>
              <a:t>"/some/page.html</a:t>
            </a:r>
            <a:r>
              <a:rPr lang="en-US" dirty="0"/>
              <a:t>" </a:t>
            </a:r>
            <a:r>
              <a:rPr lang="ru-RU" dirty="0" smtClean="0"/>
              <a:t>– значения</a:t>
            </a:r>
          </a:p>
          <a:p>
            <a:pPr marL="0" indent="0" algn="ctr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Бывают самозакрывающиеся: </a:t>
            </a:r>
          </a:p>
          <a:p>
            <a:pPr marL="0" indent="0" algn="ctr">
              <a:buNone/>
            </a:pPr>
            <a:r>
              <a:rPr lang="en-US" dirty="0" smtClean="0"/>
              <a:t>&lt;image </a:t>
            </a:r>
            <a:r>
              <a:rPr lang="en-US" dirty="0" err="1"/>
              <a:t>src</a:t>
            </a:r>
            <a:r>
              <a:rPr lang="en-US" dirty="0"/>
              <a:t>...&gt;&lt;/image</a:t>
            </a:r>
            <a:r>
              <a:rPr lang="en-US" dirty="0" smtClean="0"/>
              <a:t>&gt;</a:t>
            </a:r>
            <a:r>
              <a:rPr lang="ru-RU" dirty="0" smtClean="0"/>
              <a:t> === </a:t>
            </a:r>
            <a:r>
              <a:rPr lang="en-US" dirty="0" smtClean="0"/>
              <a:t>&lt;</a:t>
            </a:r>
            <a:r>
              <a:rPr lang="en-US" dirty="0"/>
              <a:t>image </a:t>
            </a:r>
            <a:r>
              <a:rPr lang="en-US" dirty="0" err="1"/>
              <a:t>src</a:t>
            </a:r>
            <a:r>
              <a:rPr lang="en-US" dirty="0"/>
              <a:t>... /&gt;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6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Теги структуры документа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dirty="0"/>
              <a:t>	&lt;title&gt;</a:t>
            </a:r>
            <a:r>
              <a:rPr lang="ru-RU" dirty="0"/>
              <a:t>Название страницы&lt;/</a:t>
            </a:r>
            <a:r>
              <a:rPr lang="en-US" dirty="0"/>
              <a:t>title&gt;</a:t>
            </a:r>
          </a:p>
          <a:p>
            <a:pPr marL="0" indent="0">
              <a:buNone/>
            </a:pPr>
            <a:r>
              <a:rPr lang="en-US" dirty="0"/>
              <a:t>	&lt;link </a:t>
            </a:r>
            <a:r>
              <a:rPr lang="en-US" dirty="0" err="1"/>
              <a:t>href</a:t>
            </a:r>
            <a:r>
              <a:rPr lang="en-US" dirty="0"/>
              <a:t>="styles.css" </a:t>
            </a:r>
            <a:r>
              <a:rPr lang="en-US" dirty="0" err="1"/>
              <a:t>rel</a:t>
            </a:r>
            <a:r>
              <a:rPr lang="en-US" dirty="0"/>
              <a:t>="stylesheet"&gt;	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&lt;body&gt;</a:t>
            </a:r>
          </a:p>
          <a:p>
            <a:pPr marL="0" indent="0">
              <a:buNone/>
            </a:pPr>
            <a:r>
              <a:rPr lang="en-US" dirty="0"/>
              <a:t>    ...  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	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79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Теги структуры текста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&lt;div&gt;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&lt;p&gt;</a:t>
            </a:r>
            <a:r>
              <a:rPr lang="ru-RU" dirty="0"/>
              <a:t>Абзац текста&lt;/</a:t>
            </a:r>
            <a:r>
              <a:rPr lang="en-US" dirty="0"/>
              <a:t>p&gt;</a:t>
            </a:r>
          </a:p>
          <a:p>
            <a:pPr marL="0" indent="0">
              <a:buNone/>
            </a:pPr>
            <a:r>
              <a:rPr lang="en-US" dirty="0"/>
              <a:t>	&lt;p&gt;</a:t>
            </a:r>
            <a:r>
              <a:rPr lang="ru-RU" dirty="0"/>
              <a:t>Другой абзац текста&lt;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ru-RU" dirty="0"/>
              <a:t>после перехода строки&lt;/</a:t>
            </a:r>
            <a:r>
              <a:rPr lang="en-US" dirty="0"/>
              <a:t>p&gt;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ul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&lt;li&gt;</a:t>
            </a:r>
            <a:r>
              <a:rPr lang="ru-RU" dirty="0"/>
              <a:t>первый вариант&lt;/</a:t>
            </a:r>
            <a:r>
              <a:rPr lang="en-US" dirty="0"/>
              <a:t>li&gt;</a:t>
            </a:r>
          </a:p>
          <a:p>
            <a:pPr marL="0" indent="0">
              <a:buNone/>
            </a:pPr>
            <a:r>
              <a:rPr lang="en-US" dirty="0"/>
              <a:t>		&lt;li&gt;</a:t>
            </a:r>
            <a:r>
              <a:rPr lang="ru-RU" dirty="0"/>
              <a:t>второй вариант&lt;/</a:t>
            </a:r>
            <a:r>
              <a:rPr lang="en-US" dirty="0"/>
              <a:t>li&gt;</a:t>
            </a:r>
          </a:p>
          <a:p>
            <a:pPr marL="0" indent="0">
              <a:buNone/>
            </a:pPr>
            <a:r>
              <a:rPr lang="en-US" dirty="0"/>
              <a:t>	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ol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>		&lt;li&gt;</a:t>
            </a:r>
            <a:r>
              <a:rPr lang="ru-RU" dirty="0"/>
              <a:t>первый вариант&lt;/</a:t>
            </a:r>
            <a:r>
              <a:rPr lang="en-US" dirty="0"/>
              <a:t>li&gt;</a:t>
            </a:r>
          </a:p>
          <a:p>
            <a:pPr marL="0" indent="0">
              <a:buNone/>
            </a:pPr>
            <a:r>
              <a:rPr lang="en-US" dirty="0"/>
              <a:t>		&lt;li&gt;</a:t>
            </a:r>
            <a:r>
              <a:rPr lang="ru-RU" dirty="0"/>
              <a:t>второй вариант&lt;/</a:t>
            </a:r>
            <a:r>
              <a:rPr lang="en-US" dirty="0"/>
              <a:t>li&gt;</a:t>
            </a:r>
          </a:p>
          <a:p>
            <a:pPr marL="0" indent="0">
              <a:buNone/>
            </a:pPr>
            <a:r>
              <a:rPr lang="en-US" dirty="0"/>
              <a:t>	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98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текста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&lt;h1&gt;&lt;h2&gt;&lt;h3&gt;&lt;h4&gt;&lt;h5&gt;&lt;h6&gt; </a:t>
            </a:r>
            <a:r>
              <a:rPr lang="en-US" dirty="0"/>
              <a:t>- </a:t>
            </a:r>
            <a:r>
              <a:rPr lang="ru-RU" dirty="0"/>
              <a:t>заголовки</a:t>
            </a: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p&gt; </a:t>
            </a:r>
            <a:r>
              <a:rPr lang="en-US" dirty="0"/>
              <a:t>- </a:t>
            </a:r>
            <a:r>
              <a:rPr lang="ru-RU" dirty="0"/>
              <a:t>абзац</a:t>
            </a: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b&gt; </a:t>
            </a:r>
            <a:r>
              <a:rPr lang="en-US" dirty="0"/>
              <a:t>- </a:t>
            </a:r>
            <a:r>
              <a:rPr lang="ru-RU" dirty="0"/>
              <a:t>жирный</a:t>
            </a: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u&gt; </a:t>
            </a:r>
            <a:r>
              <a:rPr lang="en-US" dirty="0"/>
              <a:t>- </a:t>
            </a:r>
            <a:r>
              <a:rPr lang="ru-RU" dirty="0"/>
              <a:t>подчеркнутый</a:t>
            </a: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&gt; </a:t>
            </a:r>
            <a:r>
              <a:rPr lang="en-US" dirty="0"/>
              <a:t>- </a:t>
            </a:r>
            <a:r>
              <a:rPr lang="ru-RU" dirty="0"/>
              <a:t>курсив</a:t>
            </a: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pre&gt; </a:t>
            </a:r>
            <a:r>
              <a:rPr lang="en-US" dirty="0"/>
              <a:t>- </a:t>
            </a:r>
            <a:r>
              <a:rPr lang="ru-RU" dirty="0"/>
              <a:t>без форматирования</a:t>
            </a: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font&gt; </a:t>
            </a:r>
            <a:r>
              <a:rPr lang="en-US" dirty="0"/>
              <a:t>- </a:t>
            </a:r>
            <a:r>
              <a:rPr lang="ru-RU" dirty="0"/>
              <a:t>указанный шрифт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57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Ссылки, картинки, скрипты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img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src</a:t>
            </a:r>
            <a:r>
              <a:rPr lang="en-US" dirty="0"/>
              <a:t>="/path/to/image.jpg" /&gt;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&lt;a </a:t>
            </a:r>
            <a:r>
              <a:rPr lang="en-US" dirty="0" err="1">
                <a:solidFill>
                  <a:srgbClr val="C00000"/>
                </a:solidFill>
              </a:rPr>
              <a:t>href</a:t>
            </a:r>
            <a:r>
              <a:rPr lang="en-US" dirty="0"/>
              <a:t>="/path/to/page.html"&gt;</a:t>
            </a:r>
            <a:r>
              <a:rPr lang="ru-RU" dirty="0"/>
              <a:t>Ссылка на страницу&lt;/</a:t>
            </a:r>
            <a:r>
              <a:rPr lang="en-US" dirty="0"/>
              <a:t>a&gt;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href</a:t>
            </a:r>
            <a:r>
              <a:rPr lang="en-US" dirty="0"/>
              <a:t>="mailto:EMAIL"  </a:t>
            </a:r>
            <a:r>
              <a:rPr lang="en-US" dirty="0" err="1"/>
              <a:t>href</a:t>
            </a:r>
            <a:r>
              <a:rPr lang="en-US" dirty="0"/>
              <a:t>="#NAME"</a:t>
            </a:r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script </a:t>
            </a:r>
            <a:r>
              <a:rPr lang="en-US" dirty="0" err="1"/>
              <a:t>src</a:t>
            </a:r>
            <a:r>
              <a:rPr lang="en-US" dirty="0"/>
              <a:t>="/path/to/script.js"&gt;&lt;/script&gt;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45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Теги таблиц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6949" y="1624012"/>
            <a:ext cx="7223759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&lt;table&gt;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tr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ru-RU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th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ru-RU" dirty="0"/>
              <a:t>Код&lt;/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ru-RU" dirty="0" smtClean="0"/>
              <a:t>		</a:t>
            </a:r>
            <a:r>
              <a:rPr lang="en-US" dirty="0" smtClean="0"/>
              <a:t>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ru-RU" dirty="0"/>
              <a:t>Значение&lt;/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ru-RU" dirty="0" smtClean="0"/>
              <a:t>	</a:t>
            </a:r>
            <a:r>
              <a:rPr lang="en-US" dirty="0" smtClean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ru-RU" dirty="0" smtClean="0"/>
              <a:t>	</a:t>
            </a:r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ru-RU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td&gt;</a:t>
            </a:r>
            <a:r>
              <a:rPr lang="en-US" dirty="0"/>
              <a:t>123&lt;/td&gt;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ru-RU" dirty="0" smtClean="0"/>
              <a:t>		</a:t>
            </a:r>
            <a:r>
              <a:rPr lang="en-US" dirty="0" smtClean="0"/>
              <a:t>&lt;</a:t>
            </a:r>
            <a:r>
              <a:rPr lang="en-US" dirty="0"/>
              <a:t>td&gt;</a:t>
            </a:r>
            <a:r>
              <a:rPr lang="ru-RU" dirty="0"/>
              <a:t>Ромашка&lt;/</a:t>
            </a:r>
            <a:r>
              <a:rPr lang="en-US" dirty="0"/>
              <a:t>td&gt;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ru-RU" dirty="0" smtClean="0"/>
              <a:t>	</a:t>
            </a:r>
            <a:r>
              <a:rPr lang="en-US" dirty="0" smtClean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ru-RU" dirty="0" smtClean="0"/>
              <a:t>	</a:t>
            </a:r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ru-RU" dirty="0" smtClean="0"/>
              <a:t>		</a:t>
            </a:r>
            <a:r>
              <a:rPr lang="en-US" dirty="0" smtClean="0"/>
              <a:t>&lt;</a:t>
            </a:r>
            <a:r>
              <a:rPr lang="en-US" dirty="0"/>
              <a:t>td&gt;456&lt;/td&gt;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ru-RU" dirty="0" smtClean="0"/>
              <a:t>		</a:t>
            </a:r>
            <a:r>
              <a:rPr lang="en-US" dirty="0" smtClean="0"/>
              <a:t>&lt;</a:t>
            </a:r>
            <a:r>
              <a:rPr lang="en-US" dirty="0"/>
              <a:t>td&gt;</a:t>
            </a:r>
            <a:r>
              <a:rPr lang="ru-RU" dirty="0"/>
              <a:t>Тюльпан&lt;/</a:t>
            </a:r>
            <a:r>
              <a:rPr lang="en-US" dirty="0"/>
              <a:t>td&gt;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ru-RU" dirty="0" smtClean="0"/>
              <a:t>	</a:t>
            </a:r>
            <a:r>
              <a:rPr lang="en-US" dirty="0" smtClean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4267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11047</TotalTime>
  <Words>484</Words>
  <Application>Microsoft Office PowerPoint</Application>
  <PresentationFormat>Экран (4:3)</PresentationFormat>
  <Paragraphs>162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Elektra Text Pro</vt:lpstr>
      <vt:lpstr>Тема Office</vt:lpstr>
      <vt:lpstr>Презентация PowerPoint</vt:lpstr>
      <vt:lpstr>HTML</vt:lpstr>
      <vt:lpstr>Правила языка</vt:lpstr>
      <vt:lpstr>Теги и атрибуты</vt:lpstr>
      <vt:lpstr>Теги структуры документа</vt:lpstr>
      <vt:lpstr>Теги структуры текста</vt:lpstr>
      <vt:lpstr>Форматирование текста</vt:lpstr>
      <vt:lpstr>Ссылки, картинки, скрипты</vt:lpstr>
      <vt:lpstr>Теги таблиц</vt:lpstr>
      <vt:lpstr>Таблицы с группировкой ячеек</vt:lpstr>
      <vt:lpstr>Теги форм</vt:lpstr>
      <vt:lpstr>Пример формы</vt:lpstr>
      <vt:lpstr>DOM</vt:lpstr>
      <vt:lpstr>Зачем браузеру DOM</vt:lpstr>
      <vt:lpstr>JS и DOM</vt:lpstr>
      <vt:lpstr>Глобальные объекты</vt:lpstr>
      <vt:lpstr>Справочники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Alik Sergeev</cp:lastModifiedBy>
  <cp:revision>522</cp:revision>
  <dcterms:created xsi:type="dcterms:W3CDTF">2016-03-09T10:31:39Z</dcterms:created>
  <dcterms:modified xsi:type="dcterms:W3CDTF">2022-09-12T10:21:08Z</dcterms:modified>
</cp:coreProperties>
</file>