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72" r:id="rId1"/>
  </p:sldMasterIdLst>
  <p:notesMasterIdLst>
    <p:notesMasterId r:id="rId22"/>
  </p:notesMasterIdLst>
  <p:sldIdLst>
    <p:sldId id="256" r:id="rId2"/>
    <p:sldId id="285" r:id="rId3"/>
    <p:sldId id="286" r:id="rId4"/>
    <p:sldId id="294" r:id="rId5"/>
    <p:sldId id="296" r:id="rId6"/>
    <p:sldId id="297" r:id="rId7"/>
    <p:sldId id="298" r:id="rId8"/>
    <p:sldId id="299" r:id="rId9"/>
    <p:sldId id="300" r:id="rId10"/>
    <p:sldId id="314" r:id="rId11"/>
    <p:sldId id="288" r:id="rId12"/>
    <p:sldId id="295" r:id="rId13"/>
    <p:sldId id="303" r:id="rId14"/>
    <p:sldId id="302" r:id="rId15"/>
    <p:sldId id="289" r:id="rId16"/>
    <p:sldId id="308" r:id="rId17"/>
    <p:sldId id="309" r:id="rId18"/>
    <p:sldId id="315" r:id="rId19"/>
    <p:sldId id="310" r:id="rId20"/>
    <p:sldId id="283" r:id="rId21"/>
  </p:sldIdLst>
  <p:sldSz cx="9144000" cy="6858000" type="screen4x3"/>
  <p:notesSz cx="7099300" cy="102346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71" autoAdjust="0"/>
    <p:restoredTop sz="95857" autoAdjust="0"/>
  </p:normalViewPr>
  <p:slideViewPr>
    <p:cSldViewPr snapToGrid="0">
      <p:cViewPr varScale="1">
        <p:scale>
          <a:sx n="111" d="100"/>
          <a:sy n="111" d="100"/>
        </p:scale>
        <p:origin x="1800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0A11BD55-1133-48EC-A6AD-390289D46585}" type="datetimeFigureOut">
              <a:rPr lang="ru-RU" smtClean="0"/>
              <a:pPr/>
              <a:t>28.11.2022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AC52C2E4-22DC-4015-BEF0-8DA6E973118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8437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9205-DEEE-4008-90C6-706C9E559267}" type="datetime1">
              <a:rPr lang="ru-RU" smtClean="0"/>
              <a:pPr/>
              <a:t>28.11.2022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DB27-A8E5-49D0-B122-AAE11124AD95}" type="datetime1">
              <a:rPr lang="ru-RU" smtClean="0"/>
              <a:pPr/>
              <a:t>28.11.2022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1EF8D-AB25-487A-856E-59CF4071E5A4}" type="datetime1">
              <a:rPr lang="ru-RU" smtClean="0"/>
              <a:pPr/>
              <a:t>28.11.2022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B0D8-B7D7-4FB0-B626-F72FC72B4B01}" type="datetime1">
              <a:rPr lang="ru-RU" smtClean="0"/>
              <a:pPr/>
              <a:t>28.11.2022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589E-C10B-4084-803C-08100F63737A}" type="datetime1">
              <a:rPr lang="ru-RU" smtClean="0"/>
              <a:pPr/>
              <a:t>28.11.2022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45681-DE0A-4D52-B945-34F03A14FE0E}" type="datetime1">
              <a:rPr lang="ru-RU" smtClean="0"/>
              <a:pPr/>
              <a:t>28.11.2022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29BC-C2AA-40F9-9F45-678AA6C77ADA}" type="datetime1">
              <a:rPr lang="ru-RU" smtClean="0"/>
              <a:pPr/>
              <a:t>28.11.2022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70E30-E676-458E-BA21-1D815BC92165}" type="datetime1">
              <a:rPr lang="ru-RU" smtClean="0"/>
              <a:pPr/>
              <a:t>28.11.2022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536FC-EB37-4744-B1B9-711E76AB0F4D}" type="datetime1">
              <a:rPr lang="ru-RU" smtClean="0"/>
              <a:pPr/>
              <a:t>28.11.2022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A555B-C91A-447E-9B2E-BEE5D5AED05C}" type="datetime1">
              <a:rPr lang="ru-RU" smtClean="0"/>
              <a:pPr/>
              <a:t>28.11.2022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F83C-6372-4A7A-A9BB-A029A3A71367}" type="datetime1">
              <a:rPr lang="ru-RU" smtClean="0"/>
              <a:pPr/>
              <a:t>28.11.2022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B5309-E360-4787-8996-049BAA0CA8EC}" type="datetime1">
              <a:rPr lang="ru-RU" smtClean="0"/>
              <a:pPr/>
              <a:t>28.11.2022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owasp.org/www-project-top-ten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we.mitre.org/" TargetMode="External"/><Relationship Id="rId2" Type="http://schemas.openxmlformats.org/officeDocument/2006/relationships/hyperlink" Target="https://owasp.org/www-project-top-te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upport.f5.com/csp/article/K13570030" TargetMode="External"/><Relationship Id="rId5" Type="http://schemas.openxmlformats.org/officeDocument/2006/relationships/hyperlink" Target="https://support.f5.com/csp/article/K00174750" TargetMode="External"/><Relationship Id="rId4" Type="http://schemas.openxmlformats.org/officeDocument/2006/relationships/hyperlink" Target="https://support.f5.com/csp/article/K44094284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ybankingapp.test/cgi-bin/hpe.py?accountId=4463" TargetMode="External"/><Relationship Id="rId2" Type="http://schemas.openxmlformats.org/officeDocument/2006/relationships/hyperlink" Target="https://mybankingapp.test/cgi-bin/hpe.py?accountId=4462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amaksimov\Pictures\Рисунок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2700"/>
            <a:ext cx="9156700" cy="68707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573746" y="1870347"/>
            <a:ext cx="6274163" cy="1754326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3600" dirty="0" smtClean="0">
                <a:solidFill>
                  <a:schemeClr val="bg1"/>
                </a:solidFill>
              </a:rPr>
              <a:t>Безопасность веб-приложений</a:t>
            </a:r>
          </a:p>
          <a:p>
            <a:pPr algn="ctr"/>
            <a:r>
              <a:rPr lang="ru-RU" sz="3600" dirty="0" smtClean="0">
                <a:solidFill>
                  <a:schemeClr val="bg1"/>
                </a:solidFill>
              </a:rPr>
              <a:t/>
            </a:r>
            <a:br>
              <a:rPr lang="ru-RU" sz="3600" dirty="0" smtClean="0">
                <a:solidFill>
                  <a:schemeClr val="bg1"/>
                </a:solidFill>
              </a:rPr>
            </a:br>
            <a:r>
              <a:rPr lang="ru-RU" sz="3600" dirty="0" smtClean="0">
                <a:solidFill>
                  <a:schemeClr val="bg1"/>
                </a:solidFill>
              </a:rPr>
              <a:t>Лекция </a:t>
            </a:r>
            <a:r>
              <a:rPr lang="en-US" sz="3600" dirty="0" smtClean="0">
                <a:solidFill>
                  <a:schemeClr val="bg1"/>
                </a:solidFill>
              </a:rPr>
              <a:t>13</a:t>
            </a:r>
            <a:endParaRPr lang="en-US" sz="3400" dirty="0" smtClean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39270" y="4764283"/>
            <a:ext cx="3846286" cy="95410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Александр Сергеев</a:t>
            </a:r>
            <a:endParaRPr lang="en-US" sz="1400" dirty="0" smtClean="0">
              <a:solidFill>
                <a:schemeClr val="bg1"/>
              </a:solidFill>
              <a:latin typeface="Elektra Text Pro" panose="02000503030000020004" pitchFamily="50" charset="-52"/>
            </a:endParaRPr>
          </a:p>
          <a:p>
            <a:pPr algn="ctr"/>
            <a:endParaRPr lang="en-US" sz="1400" dirty="0" smtClean="0">
              <a:solidFill>
                <a:schemeClr val="bg1"/>
              </a:solidFill>
              <a:latin typeface="Elektra Text Pro" panose="02000503030000020004" pitchFamily="50" charset="-52"/>
            </a:endParaRPr>
          </a:p>
          <a:p>
            <a:pPr algn="ctr"/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Кафедра </a:t>
            </a:r>
            <a:r>
              <a:rPr lang="ru-RU" sz="1400" dirty="0" err="1" smtClean="0">
                <a:solidFill>
                  <a:schemeClr val="bg1"/>
                </a:solidFill>
                <a:latin typeface="Elektra Text Pro" panose="02000503030000020004" pitchFamily="50" charset="-52"/>
              </a:rPr>
              <a:t>геоинформатики</a:t>
            </a:r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 и информационной безопасности</a:t>
            </a:r>
            <a:endParaRPr lang="ru-RU" sz="14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39270" y="6242028"/>
            <a:ext cx="3846286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2022</a:t>
            </a:r>
            <a:endParaRPr lang="ru-RU" sz="14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48247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не допустить </a:t>
            </a:r>
            <a:r>
              <a:rPr lang="en-US" dirty="0" smtClean="0"/>
              <a:t>A01:2021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—"/>
            </a:pPr>
            <a:r>
              <a:rPr lang="ru-RU" sz="2500" dirty="0"/>
              <a:t>По умолчанию всё запрещайте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ru-RU" sz="2500" dirty="0" smtClean="0"/>
              <a:t>Выполняйте контроль доступа только в серверных компонентах</a:t>
            </a:r>
            <a:endParaRPr lang="en-US" sz="2500" dirty="0" smtClean="0"/>
          </a:p>
          <a:p>
            <a:pPr>
              <a:buFont typeface="Calibri" panose="020F0502020204030204" pitchFamily="34" charset="0"/>
              <a:buChar char="—"/>
            </a:pPr>
            <a:r>
              <a:rPr lang="ru-RU" sz="2500" dirty="0" smtClean="0"/>
              <a:t>Используйте все три модели контроля доступа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ru-RU" sz="2500" dirty="0" smtClean="0"/>
              <a:t>Реализуйте логику контроля один раз и используйте во всем приложении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ru-RU" sz="2500" dirty="0" smtClean="0"/>
              <a:t>Вычищайте лишнее и временное из каталога исполняемых файлов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ru-RU" sz="2500" dirty="0" smtClean="0"/>
              <a:t>Регистрируйте сбои управления доступом и изучайте их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ru-RU" sz="2500" dirty="0" smtClean="0"/>
              <a:t>Зачищайте и отзывайте сессионные </a:t>
            </a:r>
            <a:r>
              <a:rPr lang="ru-RU" sz="2500" dirty="0" err="1" smtClean="0"/>
              <a:t>токены</a:t>
            </a:r>
            <a:r>
              <a:rPr lang="ru-RU" sz="2500" dirty="0" smtClean="0"/>
              <a:t>, когда они становятся не нужны</a:t>
            </a:r>
            <a:endParaRPr lang="ru-RU" sz="25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4357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A02:2021-</a:t>
            </a:r>
            <a:r>
              <a:rPr lang="ru-RU" dirty="0"/>
              <a:t>Сбои в </a:t>
            </a:r>
            <a:r>
              <a:rPr lang="ru-RU" dirty="0" smtClean="0"/>
              <a:t>криптографии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Calibri" panose="020F0502020204030204" pitchFamily="34" charset="0"/>
              <a:buChar char="—"/>
            </a:pPr>
            <a:r>
              <a:rPr lang="ru-RU" sz="2800" i="1" dirty="0" smtClean="0"/>
              <a:t> CWE-259</a:t>
            </a:r>
            <a:r>
              <a:rPr lang="ru-RU" sz="2800" i="1" dirty="0"/>
              <a:t>: Использование жестко закодированного </a:t>
            </a:r>
            <a:r>
              <a:rPr lang="ru-RU" sz="2800" i="1" dirty="0" smtClean="0"/>
              <a:t>пароля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ru-RU" sz="2800" i="1" dirty="0" smtClean="0"/>
              <a:t> CWE-327</a:t>
            </a:r>
            <a:r>
              <a:rPr lang="ru-RU" sz="2800" i="1" dirty="0"/>
              <a:t>: Сломанный или рискованный криптографический </a:t>
            </a:r>
            <a:r>
              <a:rPr lang="ru-RU" sz="2800" i="1" dirty="0" smtClean="0"/>
              <a:t>алгоритм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ru-RU" sz="2800" i="1" dirty="0" smtClean="0"/>
              <a:t> CWE-331 Недостаточная энтропия</a:t>
            </a:r>
          </a:p>
          <a:p>
            <a:pPr>
              <a:buFont typeface="Calibri" panose="020F0502020204030204" pitchFamily="34" charset="0"/>
              <a:buChar char="—"/>
            </a:pPr>
            <a:endParaRPr lang="ru-RU" sz="2800" i="1" dirty="0"/>
          </a:p>
          <a:p>
            <a:pPr marL="0" indent="0">
              <a:buNone/>
            </a:pPr>
            <a:r>
              <a:rPr lang="ru-RU" sz="2600" dirty="0" smtClean="0"/>
              <a:t>Передача и хранение без криптографической защиты чувствительных данных: </a:t>
            </a:r>
            <a:r>
              <a:rPr lang="ru-RU" sz="2600" dirty="0"/>
              <a:t>пароли, номера кредитных карт, медицинские записи, личная информация и коммерческая </a:t>
            </a:r>
            <a:r>
              <a:rPr lang="ru-RU" sz="2600" dirty="0" smtClean="0"/>
              <a:t>тайна. Требование законов и стандартов: GDPR, PCI DSS</a:t>
            </a:r>
            <a:endParaRPr lang="ru-RU" sz="2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2973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A02:2021-</a:t>
            </a:r>
            <a:r>
              <a:rPr lang="ru-RU" dirty="0"/>
              <a:t>Сбои в </a:t>
            </a:r>
            <a:r>
              <a:rPr lang="ru-RU" dirty="0" smtClean="0"/>
              <a:t>криптографии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—"/>
            </a:pPr>
            <a:r>
              <a:rPr lang="ru-RU" sz="2600" dirty="0" smtClean="0"/>
              <a:t> Передача данных открытым текстом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ru-RU" sz="2600" dirty="0"/>
              <a:t> </a:t>
            </a:r>
            <a:r>
              <a:rPr lang="ru-RU" sz="2600" dirty="0" smtClean="0"/>
              <a:t>Слабые, устаревшие криптографические алгоритмы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ru-RU" sz="2600" dirty="0"/>
              <a:t> </a:t>
            </a:r>
            <a:r>
              <a:rPr lang="ru-RU" sz="2600" dirty="0" smtClean="0"/>
              <a:t>Использование крипто-ключей по умолчанию или скомпрометированных ранее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ru-RU" sz="2600" dirty="0"/>
              <a:t> </a:t>
            </a:r>
            <a:r>
              <a:rPr lang="ru-RU" sz="2600" dirty="0" smtClean="0"/>
              <a:t>Ненадежная проверка сертификата и цепочки доверия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ru-RU" sz="2600" dirty="0"/>
              <a:t> </a:t>
            </a:r>
            <a:r>
              <a:rPr lang="ru-RU" sz="2600" dirty="0" smtClean="0"/>
              <a:t>Отсутствие случайности в криптографических алгоритмах</a:t>
            </a:r>
            <a:endParaRPr lang="ru-RU" sz="2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7592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атак с </a:t>
            </a:r>
            <a:r>
              <a:rPr lang="en-US" dirty="0"/>
              <a:t>A02:2021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7034" y="1600200"/>
            <a:ext cx="8479766" cy="4525963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—"/>
            </a:pPr>
            <a:r>
              <a:rPr lang="ru-RU" sz="2500" dirty="0" smtClean="0"/>
              <a:t>Приложение хранит номера кредиток в БД с внутренним механизмом шифрования СУБД. Шифрует при помещении, расшифровывает при извлечении. </a:t>
            </a:r>
            <a:br>
              <a:rPr lang="ru-RU" sz="2500" dirty="0" smtClean="0"/>
            </a:br>
            <a:r>
              <a:rPr lang="en-US" sz="2500" dirty="0" smtClean="0"/>
              <a:t>SQL-</a:t>
            </a:r>
            <a:r>
              <a:rPr lang="ru-RU" sz="2500" dirty="0" smtClean="0"/>
              <a:t>инъекция может получить их открытым текстом. 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ru-RU" sz="2500" dirty="0" smtClean="0"/>
              <a:t>Сайт не требует </a:t>
            </a:r>
            <a:r>
              <a:rPr lang="en-US" sz="2500" dirty="0" smtClean="0"/>
              <a:t>TLS</a:t>
            </a:r>
            <a:r>
              <a:rPr lang="ru-RU" sz="2500" dirty="0" smtClean="0"/>
              <a:t> (или слабый алгоритм, или не все страницы). В небезопасной </a:t>
            </a:r>
            <a:r>
              <a:rPr lang="en-US" sz="2500" dirty="0" err="1" smtClean="0"/>
              <a:t>WiFi</a:t>
            </a:r>
            <a:r>
              <a:rPr lang="ru-RU" sz="2500" dirty="0" smtClean="0"/>
              <a:t> злодей понижает </a:t>
            </a:r>
            <a:r>
              <a:rPr lang="en-US" sz="2500" dirty="0" smtClean="0"/>
              <a:t>HTTPS</a:t>
            </a:r>
            <a:r>
              <a:rPr lang="ru-RU" sz="2500" dirty="0" smtClean="0"/>
              <a:t> до </a:t>
            </a:r>
            <a:r>
              <a:rPr lang="en-US" sz="2500" dirty="0" smtClean="0"/>
              <a:t>HTTP</a:t>
            </a:r>
            <a:r>
              <a:rPr lang="ru-RU" sz="2500" dirty="0" smtClean="0"/>
              <a:t> и перехватывает запрос – крадет </a:t>
            </a:r>
            <a:r>
              <a:rPr lang="en-US" sz="2500" dirty="0" smtClean="0"/>
              <a:t>cookies</a:t>
            </a:r>
            <a:r>
              <a:rPr lang="ru-RU" sz="2500" dirty="0" smtClean="0"/>
              <a:t>.</a:t>
            </a:r>
            <a:endParaRPr lang="en-US" sz="2500" dirty="0" smtClean="0"/>
          </a:p>
          <a:p>
            <a:pPr>
              <a:buFont typeface="Calibri" panose="020F0502020204030204" pitchFamily="34" charset="0"/>
              <a:buChar char="—"/>
            </a:pPr>
            <a:r>
              <a:rPr lang="ru-RU" sz="2500" dirty="0" smtClean="0"/>
              <a:t>Пароли хранятся в БД. </a:t>
            </a:r>
            <a:r>
              <a:rPr lang="ru-RU" sz="2500" dirty="0" err="1" smtClean="0"/>
              <a:t>Хешируются</a:t>
            </a:r>
            <a:r>
              <a:rPr lang="ru-RU" sz="2500" dirty="0" smtClean="0"/>
              <a:t> без соли или старым алгоритмом. БД украдена. Раскрытие паролей за незначительное время – перебором по словарю, радужными таблицами.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3153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не допустить </a:t>
            </a:r>
            <a:r>
              <a:rPr lang="en-US" dirty="0" smtClean="0"/>
              <a:t>A02:2021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Calibri" panose="020F0502020204030204" pitchFamily="34" charset="0"/>
              <a:buChar char="—"/>
            </a:pPr>
            <a:r>
              <a:rPr lang="ru-RU" dirty="0" smtClean="0"/>
              <a:t>Засекречиваем хранимое, передаваемое и обрабатываемое. Проводим аудит.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ru-RU" dirty="0" smtClean="0"/>
              <a:t>Не храним вообще без крайней необходимости. 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ru-RU" dirty="0" smtClean="0"/>
              <a:t>Используем надежные современные алгоритмы шифрования и протоколы передачи, требуем от пользователей того же.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ru-RU" dirty="0" smtClean="0"/>
              <a:t>Не используем слабые </a:t>
            </a:r>
            <a:r>
              <a:rPr lang="ru-RU" dirty="0" err="1" smtClean="0"/>
              <a:t>хеши</a:t>
            </a:r>
            <a:r>
              <a:rPr lang="ru-RU" dirty="0" smtClean="0"/>
              <a:t>, добавляем соль.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ru-RU" dirty="0" smtClean="0"/>
              <a:t>Используем одноразовые коды и </a:t>
            </a:r>
            <a:r>
              <a:rPr lang="en-US" dirty="0"/>
              <a:t>CSPRNG</a:t>
            </a:r>
            <a:endParaRPr lang="ru-RU" dirty="0" smtClean="0"/>
          </a:p>
          <a:p>
            <a:pPr>
              <a:buFont typeface="Calibri" panose="020F0502020204030204" pitchFamily="34" charset="0"/>
              <a:buChar char="—"/>
            </a:pPr>
            <a:r>
              <a:rPr lang="ru-RU" dirty="0" smtClean="0"/>
              <a:t>Используем аутентифицированное шифрование.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5076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A03:2021- </a:t>
            </a:r>
            <a:r>
              <a:rPr lang="ru-RU" dirty="0"/>
              <a:t>Внедрение </a:t>
            </a:r>
            <a:r>
              <a:rPr lang="ru-RU" dirty="0" smtClean="0"/>
              <a:t>кода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—"/>
            </a:pPr>
            <a:r>
              <a:rPr lang="ru-RU" sz="2400" i="1" dirty="0" smtClean="0"/>
              <a:t> CWE-79</a:t>
            </a:r>
            <a:r>
              <a:rPr lang="ru-RU" sz="2400" i="1" dirty="0"/>
              <a:t>: Межсайтовый </a:t>
            </a:r>
            <a:r>
              <a:rPr lang="ru-RU" sz="2400" i="1" dirty="0" err="1" smtClean="0"/>
              <a:t>скриптинг</a:t>
            </a:r>
            <a:endParaRPr lang="ru-RU" sz="2400" i="1" dirty="0" smtClean="0"/>
          </a:p>
          <a:p>
            <a:pPr>
              <a:buFont typeface="Calibri" panose="020F0502020204030204" pitchFamily="34" charset="0"/>
              <a:buChar char="—"/>
            </a:pPr>
            <a:r>
              <a:rPr lang="ru-RU" sz="2400" i="1" dirty="0" smtClean="0"/>
              <a:t> CWE-89</a:t>
            </a:r>
            <a:r>
              <a:rPr lang="ru-RU" sz="2400" i="1" dirty="0"/>
              <a:t>: Внедрение </a:t>
            </a:r>
            <a:r>
              <a:rPr lang="ru-RU" sz="2400" i="1" dirty="0" smtClean="0"/>
              <a:t>SQL</a:t>
            </a:r>
            <a:endParaRPr lang="ru-RU" sz="2400" i="1" dirty="0"/>
          </a:p>
          <a:p>
            <a:pPr>
              <a:buFont typeface="Calibri" panose="020F0502020204030204" pitchFamily="34" charset="0"/>
              <a:buChar char="—"/>
            </a:pPr>
            <a:r>
              <a:rPr lang="ru-RU" sz="2400" i="1" dirty="0" smtClean="0"/>
              <a:t> CWE-73</a:t>
            </a:r>
            <a:r>
              <a:rPr lang="ru-RU" sz="2400" i="1" dirty="0"/>
              <a:t>: Внешний контроль имени файла или </a:t>
            </a:r>
            <a:r>
              <a:rPr lang="ru-RU" sz="2400" i="1" dirty="0" smtClean="0"/>
              <a:t>пути</a:t>
            </a:r>
          </a:p>
          <a:p>
            <a:pPr>
              <a:buFont typeface="Calibri" panose="020F0502020204030204" pitchFamily="34" charset="0"/>
              <a:buChar char="—"/>
            </a:pPr>
            <a:endParaRPr lang="ru-RU" sz="2400" i="1" dirty="0"/>
          </a:p>
          <a:p>
            <a:pPr>
              <a:buFont typeface="Calibri" panose="020F0502020204030204" pitchFamily="34" charset="0"/>
              <a:buChar char="—"/>
            </a:pPr>
            <a:r>
              <a:rPr lang="ru-RU" sz="2400" dirty="0"/>
              <a:t>Предоставленные пользователем данные не проверяются, не фильтруются и не обрабатываются </a:t>
            </a:r>
            <a:r>
              <a:rPr lang="ru-RU" sz="2400" dirty="0" smtClean="0"/>
              <a:t>приложением</a:t>
            </a:r>
            <a:endParaRPr lang="ru-RU" sz="2400" dirty="0"/>
          </a:p>
          <a:p>
            <a:pPr>
              <a:buFont typeface="Calibri" panose="020F0502020204030204" pitchFamily="34" charset="0"/>
              <a:buChar char="—"/>
            </a:pPr>
            <a:r>
              <a:rPr lang="ru-RU" sz="2400" dirty="0" smtClean="0"/>
              <a:t>Параметры из динамических запросов используются напрямую</a:t>
            </a:r>
            <a:endParaRPr lang="ru-RU" sz="2400" dirty="0"/>
          </a:p>
          <a:p>
            <a:pPr>
              <a:buFont typeface="Calibri" panose="020F0502020204030204" pitchFamily="34" charset="0"/>
              <a:buChar char="—"/>
            </a:pPr>
            <a:r>
              <a:rPr lang="ru-RU" sz="2400" dirty="0" smtClean="0"/>
              <a:t>Непроверенные данные в </a:t>
            </a:r>
            <a:r>
              <a:rPr lang="en-US" sz="2400" dirty="0"/>
              <a:t>object-relational </a:t>
            </a:r>
            <a:r>
              <a:rPr lang="en-US" sz="2400" dirty="0" smtClean="0"/>
              <a:t>mapping (ORM)</a:t>
            </a:r>
            <a:endParaRPr lang="ru-RU" sz="2400" dirty="0"/>
          </a:p>
          <a:p>
            <a:pPr>
              <a:buFont typeface="Calibri" panose="020F0502020204030204" pitchFamily="34" charset="0"/>
              <a:buChar char="—"/>
            </a:pPr>
            <a:r>
              <a:rPr lang="ru-RU" sz="2400" dirty="0" smtClean="0"/>
              <a:t>Непроверенные данные встраиваются как строки в </a:t>
            </a:r>
            <a:r>
              <a:rPr lang="en-US" sz="2400" dirty="0" smtClean="0"/>
              <a:t>SQL</a:t>
            </a:r>
            <a:r>
              <a:rPr lang="ru-RU" sz="2400" dirty="0" smtClean="0"/>
              <a:t> или исполняемые команды</a:t>
            </a:r>
            <a:endParaRPr lang="ru-RU" sz="2400" dirty="0"/>
          </a:p>
          <a:p>
            <a:pPr>
              <a:buFont typeface="Calibri" panose="020F0502020204030204" pitchFamily="34" charset="0"/>
              <a:buChar char="—"/>
            </a:pP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4229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атаки с </a:t>
            </a:r>
            <a:r>
              <a:rPr lang="en-US" dirty="0" smtClean="0"/>
              <a:t>SQL Injection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String query = "SELECT * FROM accounts WHERE </a:t>
            </a:r>
            <a:r>
              <a:rPr lang="en-US" sz="2800" dirty="0" err="1"/>
              <a:t>custID</a:t>
            </a:r>
            <a:r>
              <a:rPr lang="en-US" sz="2800" dirty="0"/>
              <a:t>='" + </a:t>
            </a:r>
            <a:r>
              <a:rPr lang="en-US" sz="2800" dirty="0" err="1"/>
              <a:t>request.getParameter</a:t>
            </a:r>
            <a:r>
              <a:rPr lang="en-US" sz="2800" dirty="0"/>
              <a:t>("id") + "'";</a:t>
            </a:r>
          </a:p>
          <a:p>
            <a:pPr marL="0" indent="0">
              <a:buNone/>
            </a:pPr>
            <a:r>
              <a:rPr lang="en-US" sz="2800" dirty="0"/>
              <a:t>  </a:t>
            </a:r>
          </a:p>
          <a:p>
            <a:pPr marL="0" indent="0">
              <a:buNone/>
            </a:pPr>
            <a:r>
              <a:rPr lang="en-US" sz="2800" dirty="0"/>
              <a:t> http://example.com/app/accountView?id=</a:t>
            </a:r>
            <a:r>
              <a:rPr lang="en-US" sz="2800" b="1" dirty="0">
                <a:solidFill>
                  <a:srgbClr val="FF0000"/>
                </a:solidFill>
              </a:rPr>
              <a:t>' or '1'='1</a:t>
            </a:r>
          </a:p>
          <a:p>
            <a:pPr marL="0" indent="0">
              <a:buNone/>
            </a:pPr>
            <a:r>
              <a:rPr lang="en-US" sz="2800" dirty="0"/>
              <a:t>  </a:t>
            </a:r>
          </a:p>
          <a:p>
            <a:pPr marL="0" indent="0">
              <a:buNone/>
            </a:pPr>
            <a:r>
              <a:rPr lang="en-US" sz="2800" dirty="0"/>
              <a:t> SELECT * FROM accounts WHERE </a:t>
            </a:r>
            <a:r>
              <a:rPr lang="en-US" sz="2800" dirty="0" err="1"/>
              <a:t>custID</a:t>
            </a:r>
            <a:r>
              <a:rPr lang="en-US" sz="2800" dirty="0"/>
              <a:t>='' or '1'='1'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786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атаки с </a:t>
            </a:r>
            <a:r>
              <a:rPr lang="en-US" dirty="0" smtClean="0"/>
              <a:t>command injection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String </a:t>
            </a:r>
            <a:r>
              <a:rPr lang="en-US" sz="2800" dirty="0" err="1"/>
              <a:t>btype</a:t>
            </a:r>
            <a:r>
              <a:rPr lang="en-US" sz="2800" dirty="0"/>
              <a:t> = </a:t>
            </a:r>
            <a:r>
              <a:rPr lang="en-US" sz="2800" dirty="0" err="1"/>
              <a:t>request.getParameter</a:t>
            </a:r>
            <a:r>
              <a:rPr lang="en-US" sz="2800" dirty="0"/>
              <a:t>("</a:t>
            </a:r>
            <a:r>
              <a:rPr lang="en-US" sz="2800" dirty="0" err="1"/>
              <a:t>backuptype</a:t>
            </a:r>
            <a:r>
              <a:rPr lang="en-US" sz="2800" dirty="0"/>
              <a:t>");</a:t>
            </a:r>
          </a:p>
          <a:p>
            <a:pPr marL="0" indent="0">
              <a:buNone/>
            </a:pPr>
            <a:r>
              <a:rPr lang="en-US" sz="2800" dirty="0"/>
              <a:t>String </a:t>
            </a:r>
            <a:r>
              <a:rPr lang="en-US" sz="2800" dirty="0" err="1"/>
              <a:t>cmd</a:t>
            </a:r>
            <a:r>
              <a:rPr lang="en-US" sz="2800" dirty="0"/>
              <a:t> = new String("cmd.exe /K \"c:\\util\\rmanDB.bat " </a:t>
            </a:r>
            <a:r>
              <a:rPr lang="en-US" sz="2800" b="1" dirty="0">
                <a:solidFill>
                  <a:srgbClr val="FF0000"/>
                </a:solidFill>
              </a:rPr>
              <a:t>+</a:t>
            </a:r>
            <a:r>
              <a:rPr lang="en-US" sz="2800" b="1" dirty="0" err="1">
                <a:solidFill>
                  <a:srgbClr val="FF0000"/>
                </a:solidFill>
              </a:rPr>
              <a:t>btype</a:t>
            </a:r>
            <a:r>
              <a:rPr lang="en-US" sz="2800" b="1" dirty="0">
                <a:solidFill>
                  <a:srgbClr val="FF0000"/>
                </a:solidFill>
              </a:rPr>
              <a:t>+ </a:t>
            </a:r>
            <a:r>
              <a:rPr lang="en-US" sz="2800" dirty="0"/>
              <a:t>"&amp;&amp;c:\\</a:t>
            </a:r>
            <a:r>
              <a:rPr lang="en-US" sz="2800" dirty="0" err="1"/>
              <a:t>utl</a:t>
            </a:r>
            <a:r>
              <a:rPr lang="en-US" sz="2800" dirty="0"/>
              <a:t>\\cleanup.bat\"")</a:t>
            </a:r>
          </a:p>
          <a:p>
            <a:pPr marL="0" indent="0">
              <a:buNone/>
            </a:pPr>
            <a:r>
              <a:rPr lang="en-US" sz="2800" dirty="0" err="1"/>
              <a:t>System.Runtime.getRuntime</a:t>
            </a:r>
            <a:r>
              <a:rPr lang="en-US" sz="2800" dirty="0"/>
              <a:t>().exec(</a:t>
            </a:r>
            <a:r>
              <a:rPr lang="en-US" sz="2800" dirty="0" err="1"/>
              <a:t>cmd</a:t>
            </a:r>
            <a:r>
              <a:rPr lang="en-US" sz="2800" dirty="0"/>
              <a:t>);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...?</a:t>
            </a:r>
            <a:r>
              <a:rPr lang="en-US" sz="2800" dirty="0" err="1"/>
              <a:t>backuptype</a:t>
            </a:r>
            <a:r>
              <a:rPr lang="en-US" sz="2800" dirty="0"/>
              <a:t>=</a:t>
            </a:r>
            <a:r>
              <a:rPr lang="en-US" sz="2800" b="1" dirty="0">
                <a:solidFill>
                  <a:srgbClr val="FF0000"/>
                </a:solidFill>
              </a:rPr>
              <a:t>&amp; del c:\\dbms\\*.*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9135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атаки с </a:t>
            </a:r>
            <a:r>
              <a:rPr lang="en-US" dirty="0" smtClean="0"/>
              <a:t>JS injection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http://example.com/app/error?message=An error has occurred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&lt;div class="</a:t>
            </a:r>
            <a:r>
              <a:rPr lang="en-US" dirty="0" err="1"/>
              <a:t>errorBlock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  &lt;? echo $_GET['message'] ?&gt;  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http://example.com/app/error?message=</a:t>
            </a:r>
            <a:r>
              <a:rPr lang="en-US" b="1" dirty="0">
                <a:solidFill>
                  <a:srgbClr val="FF0000"/>
                </a:solidFill>
              </a:rPr>
              <a:t>&lt;script&gt;alert(1)&lt;/script&gt;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&lt;div class="</a:t>
            </a:r>
            <a:r>
              <a:rPr lang="en-US" dirty="0" err="1"/>
              <a:t>errorBlock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  &lt;script&gt;alert(1)&lt;/script&gt;</a:t>
            </a:r>
          </a:p>
          <a:p>
            <a:pPr marL="0" indent="0">
              <a:buNone/>
            </a:pPr>
            <a:r>
              <a:rPr lang="en-US" dirty="0"/>
              <a:t>&lt;/div&gt;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74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не допустить </a:t>
            </a:r>
            <a:r>
              <a:rPr lang="en-US" dirty="0"/>
              <a:t>A03:2021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alibri" panose="020F0502020204030204" pitchFamily="34" charset="0"/>
              <a:buChar char="—"/>
            </a:pPr>
            <a:r>
              <a:rPr lang="ru-RU" dirty="0" smtClean="0"/>
              <a:t> Никогда не доверяйте пользовательским данным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ru-RU" dirty="0" smtClean="0"/>
              <a:t> Фильтруйте, очищайте, </a:t>
            </a:r>
            <a:r>
              <a:rPr lang="ru-RU" dirty="0" err="1" smtClean="0"/>
              <a:t>эскейпите</a:t>
            </a:r>
            <a:r>
              <a:rPr lang="ru-RU" dirty="0" smtClean="0"/>
              <a:t> их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ru-RU" dirty="0" smtClean="0"/>
              <a:t> Перед отдачей ответа – так же кодируйте по необходимости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ru-RU" dirty="0" smtClean="0"/>
              <a:t> Ограничивайте время и объемы данных при операциях с БД, так же и для </a:t>
            </a:r>
            <a:r>
              <a:rPr lang="ru-RU" dirty="0" err="1" smtClean="0"/>
              <a:t>межсерверного</a:t>
            </a:r>
            <a:r>
              <a:rPr lang="ru-RU" dirty="0" smtClean="0"/>
              <a:t> взаимодействия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7258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OWASP Top 10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https://owasp.org/www-project-top-ten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ru-RU" sz="2800" dirty="0" smtClean="0"/>
              <a:t>наиболее актуальные проблемы безопасности </a:t>
            </a:r>
            <a:br>
              <a:rPr lang="ru-RU" sz="2800" dirty="0" smtClean="0"/>
            </a:br>
            <a:r>
              <a:rPr lang="ru-RU" sz="2800" dirty="0" smtClean="0"/>
              <a:t>веб-приложений и рекомендации по их устранению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2</a:t>
            </a:fld>
            <a:endParaRPr lang="ru-RU"/>
          </a:p>
        </p:txBody>
      </p:sp>
      <p:pic>
        <p:nvPicPr>
          <p:cNvPr id="1026" name="Picture 2" descr="Mapp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53813"/>
            <a:ext cx="8220808" cy="2265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35810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еще почитать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79562" y="2070340"/>
            <a:ext cx="8229599" cy="34665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https://owasp.org/www-project-top-ten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pPr marL="0" indent="0" algn="ctr">
              <a:buNone/>
            </a:pP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://cwe.mitre.org</a:t>
            </a:r>
            <a:r>
              <a:rPr lang="en-US" dirty="0" smtClean="0">
                <a:hlinkClick r:id="rId3"/>
              </a:rPr>
              <a:t>/</a:t>
            </a:r>
            <a:r>
              <a:rPr lang="ru-RU" dirty="0" smtClean="0"/>
              <a:t> </a:t>
            </a:r>
            <a:endParaRPr lang="ru-RU" dirty="0" smtClean="0"/>
          </a:p>
          <a:p>
            <a:pPr marL="0" indent="0" algn="ctr">
              <a:buNone/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support.f5.com/csp/article/K44094284</a:t>
            </a:r>
            <a:r>
              <a:rPr lang="ru-RU" dirty="0" smtClean="0"/>
              <a:t> </a:t>
            </a:r>
            <a:endParaRPr lang="ru-RU" dirty="0"/>
          </a:p>
          <a:p>
            <a:pPr marL="0" indent="0" algn="ctr">
              <a:buNone/>
            </a:pP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support.f5.com/csp/article/K00174750</a:t>
            </a:r>
            <a:r>
              <a:rPr lang="ru-RU" dirty="0" smtClean="0"/>
              <a:t> </a:t>
            </a:r>
          </a:p>
          <a:p>
            <a:pPr marL="0" indent="0" algn="ctr">
              <a:buNone/>
            </a:pP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support.f5.com/csp/article/K13570030</a:t>
            </a:r>
            <a:r>
              <a:rPr lang="ru-RU" dirty="0" smtClean="0"/>
              <a:t> 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733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A01:2021- </a:t>
            </a:r>
            <a:r>
              <a:rPr lang="ru-RU" sz="3600" dirty="0"/>
              <a:t>Нарушение контроля доступа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—"/>
            </a:pPr>
            <a:r>
              <a:rPr lang="ru-RU" sz="2800" dirty="0" smtClean="0"/>
              <a:t> CWE-200</a:t>
            </a:r>
            <a:r>
              <a:rPr lang="ru-RU" sz="2800" dirty="0"/>
              <a:t>: Раскрытие конфиденциальной информации Неавторизованному </a:t>
            </a:r>
            <a:r>
              <a:rPr lang="ru-RU" sz="2800" dirty="0" smtClean="0"/>
              <a:t>Субъекту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ru-RU" sz="2800" dirty="0" smtClean="0"/>
              <a:t> CWE-201</a:t>
            </a:r>
            <a:r>
              <a:rPr lang="ru-RU" sz="2800" dirty="0"/>
              <a:t>: Раскрытие конфиденциальной информации через Отправленные </a:t>
            </a:r>
            <a:r>
              <a:rPr lang="ru-RU" sz="2800" dirty="0" smtClean="0"/>
              <a:t>данные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ru-RU" sz="2800" dirty="0" smtClean="0"/>
              <a:t> CWE-352</a:t>
            </a:r>
            <a:r>
              <a:rPr lang="ru-RU" sz="2800" dirty="0"/>
              <a:t>: Межсайтовая Подделка </a:t>
            </a:r>
            <a:r>
              <a:rPr lang="ru-RU" sz="2800" dirty="0" smtClean="0"/>
              <a:t>запросов</a:t>
            </a:r>
          </a:p>
          <a:p>
            <a:pPr>
              <a:buFont typeface="Calibri" panose="020F0502020204030204" pitchFamily="34" charset="0"/>
              <a:buChar char="—"/>
            </a:pPr>
            <a:endParaRPr lang="ru-RU" sz="2800" dirty="0"/>
          </a:p>
          <a:p>
            <a:pPr marL="0" indent="0">
              <a:buNone/>
            </a:pPr>
            <a:r>
              <a:rPr lang="ru-RU" sz="2800" dirty="0"/>
              <a:t>При управлении доступом применяется политика, позволяющая пользователям действовать за пределами своих предполагаемых разрешений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7499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A01:2021- </a:t>
            </a:r>
            <a:r>
              <a:rPr lang="ru-RU" sz="3600" dirty="0"/>
              <a:t>Нарушение контроля доступа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1015" y="1239715"/>
            <a:ext cx="8475785" cy="5187461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—"/>
            </a:pPr>
            <a:r>
              <a:rPr lang="ru-RU" sz="1600" dirty="0"/>
              <a:t>Нарушение принципа наименьших привилегий или отказа по умолчанию, когда доступ должен предоставляться только для определенных возможностей, ролей или пользователей, но доступен </a:t>
            </a:r>
            <a:r>
              <a:rPr lang="ru-RU" sz="1600" dirty="0" smtClean="0"/>
              <a:t>любому</a:t>
            </a:r>
            <a:endParaRPr lang="ru-RU" sz="1600" dirty="0"/>
          </a:p>
          <a:p>
            <a:pPr>
              <a:buFont typeface="Calibri" panose="020F0502020204030204" pitchFamily="34" charset="0"/>
              <a:buChar char="—"/>
            </a:pPr>
            <a:r>
              <a:rPr lang="ru-RU" sz="1600" dirty="0"/>
              <a:t>Обход проверок контроля доступа путем изменения URL-адреса (изменение параметров или принудительный просмотр), состояния внутреннего приложения или HTML-страницы или с помощью средства атаки, изменяющего запросы </a:t>
            </a:r>
            <a:r>
              <a:rPr lang="ru-RU" sz="1600" dirty="0" smtClean="0"/>
              <a:t>API</a:t>
            </a:r>
            <a:endParaRPr lang="ru-RU" sz="1600" dirty="0"/>
          </a:p>
          <a:p>
            <a:pPr>
              <a:buFont typeface="Calibri" panose="020F0502020204030204" pitchFamily="34" charset="0"/>
              <a:buChar char="—"/>
            </a:pPr>
            <a:r>
              <a:rPr lang="ru-RU" sz="1600" dirty="0"/>
              <a:t>Разрешение просмотра или редактирования чужой учетной записи путем предоставления ее уникального идентификатора (небезопасные прямые ссылки на объекты)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ru-RU" sz="1600" dirty="0"/>
              <a:t>Доступ к API с отсутствующими элементами управления доступом для </a:t>
            </a:r>
            <a:r>
              <a:rPr lang="ru-RU" sz="1600" dirty="0" smtClean="0"/>
              <a:t>публикации, размещения и удаления</a:t>
            </a:r>
            <a:endParaRPr lang="ru-RU" sz="1600" dirty="0"/>
          </a:p>
          <a:p>
            <a:pPr>
              <a:buFont typeface="Calibri" panose="020F0502020204030204" pitchFamily="34" charset="0"/>
              <a:buChar char="—"/>
            </a:pPr>
            <a:r>
              <a:rPr lang="ru-RU" sz="1600" dirty="0"/>
              <a:t>Повышение привилегий. Действовать как пользователь без входа в систему или действовать как администратор при входе в систему как </a:t>
            </a:r>
            <a:r>
              <a:rPr lang="ru-RU" sz="1600" dirty="0" smtClean="0"/>
              <a:t>пользователь</a:t>
            </a:r>
            <a:endParaRPr lang="ru-RU" sz="1600" dirty="0"/>
          </a:p>
          <a:p>
            <a:pPr>
              <a:buFont typeface="Calibri" panose="020F0502020204030204" pitchFamily="34" charset="0"/>
              <a:buChar char="—"/>
            </a:pPr>
            <a:r>
              <a:rPr lang="ru-RU" sz="1600" dirty="0"/>
              <a:t>Обращение с метаданными, </a:t>
            </a:r>
            <a:r>
              <a:rPr lang="ru-RU" sz="1600" dirty="0" smtClean="0"/>
              <a:t>изменение </a:t>
            </a:r>
            <a:r>
              <a:rPr lang="en-US" sz="1600" dirty="0" smtClean="0"/>
              <a:t>cookie</a:t>
            </a:r>
            <a:r>
              <a:rPr lang="ru-RU" sz="1600" dirty="0" smtClean="0"/>
              <a:t>, в том числе объектные </a:t>
            </a:r>
            <a:r>
              <a:rPr lang="ru-RU" sz="1600" dirty="0"/>
              <a:t>JSON </a:t>
            </a:r>
            <a:r>
              <a:rPr lang="ru-RU" sz="1600" dirty="0" err="1"/>
              <a:t>Web</a:t>
            </a:r>
            <a:r>
              <a:rPr lang="ru-RU" sz="1600" dirty="0"/>
              <a:t> </a:t>
            </a:r>
            <a:r>
              <a:rPr lang="ru-RU" sz="1600" dirty="0" err="1"/>
              <a:t>Token</a:t>
            </a:r>
            <a:r>
              <a:rPr lang="ru-RU" sz="1600" dirty="0"/>
              <a:t> (JWT</a:t>
            </a:r>
            <a:r>
              <a:rPr lang="ru-RU" sz="1600" dirty="0" smtClean="0"/>
              <a:t>)</a:t>
            </a:r>
            <a:endParaRPr lang="ru-RU" sz="1600" dirty="0"/>
          </a:p>
          <a:p>
            <a:pPr>
              <a:buFont typeface="Calibri" panose="020F0502020204030204" pitchFamily="34" charset="0"/>
              <a:buChar char="—"/>
            </a:pPr>
            <a:r>
              <a:rPr lang="ru-RU" sz="1600" dirty="0"/>
              <a:t>Неправильная конфигурация </a:t>
            </a:r>
            <a:r>
              <a:rPr lang="ru-RU" sz="1600" dirty="0" smtClean="0"/>
              <a:t>CORS, </a:t>
            </a:r>
            <a:r>
              <a:rPr lang="ru-RU" sz="1600" dirty="0"/>
              <a:t>доступ к API из неавторизованных/ненадежных </a:t>
            </a:r>
            <a:r>
              <a:rPr lang="ru-RU" sz="1600" dirty="0" smtClean="0"/>
              <a:t>источников</a:t>
            </a:r>
            <a:endParaRPr lang="ru-RU" sz="1600" dirty="0"/>
          </a:p>
          <a:p>
            <a:pPr>
              <a:buFont typeface="Calibri" panose="020F0502020204030204" pitchFamily="34" charset="0"/>
              <a:buChar char="—"/>
            </a:pPr>
            <a:r>
              <a:rPr lang="ru-RU" sz="1600" dirty="0"/>
              <a:t>Принудительный просмотр аутентифицированных страниц как пользователь, не прошедший проверку подлинности, или привилегированных страниц как обычный </a:t>
            </a:r>
            <a:r>
              <a:rPr lang="ru-RU" sz="1600" dirty="0" smtClean="0"/>
              <a:t>пользователь</a:t>
            </a:r>
            <a:endParaRPr lang="ru-RU" sz="1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5305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Вертикальный контроль </a:t>
            </a:r>
            <a:r>
              <a:rPr lang="ru-RU" dirty="0" smtClean="0"/>
              <a:t>доступа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5</a:t>
            </a:fld>
            <a:endParaRPr lang="ru-RU"/>
          </a:p>
        </p:txBody>
      </p:sp>
      <p:pic>
        <p:nvPicPr>
          <p:cNvPr id="1026" name="Picture 2" descr="https://habrastorage.org/r/w1560/getpro/habr/upload_files/e98/a1f/36c/e98a1f36ca23903e7dfb56b3795067d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85" y="1417638"/>
            <a:ext cx="7444597" cy="481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109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«безопасность </a:t>
            </a:r>
            <a:r>
              <a:rPr lang="ru-RU" sz="3600" dirty="0"/>
              <a:t>за счет </a:t>
            </a:r>
            <a:r>
              <a:rPr lang="ru-RU" sz="3600" dirty="0" smtClean="0"/>
              <a:t>неизвестности»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9342" y="1600200"/>
            <a:ext cx="8117457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Адреса и параметры функций скрыты </a:t>
            </a:r>
            <a:br>
              <a:rPr lang="ru-RU" dirty="0" smtClean="0"/>
            </a:br>
            <a:r>
              <a:rPr lang="ru-RU" sz="1800" dirty="0" smtClean="0"/>
              <a:t>(или не очень)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 algn="ctr">
              <a:buNone/>
            </a:pPr>
            <a:r>
              <a:rPr lang="ru-RU" b="1" dirty="0">
                <a:solidFill>
                  <a:srgbClr val="FF0000"/>
                </a:solidFill>
              </a:rPr>
              <a:t>Не рассчитывайте на неизвестность!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6</a:t>
            </a:fld>
            <a:endParaRPr lang="ru-RU"/>
          </a:p>
        </p:txBody>
      </p:sp>
      <p:pic>
        <p:nvPicPr>
          <p:cNvPr id="2050" name="Picture 2" descr="https://hsto.org/getpro/habr/upload_files/7a0/3f1/960/7a03f19607a7dfbd4a3939a0a55e91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874" y="2425520"/>
            <a:ext cx="5360403" cy="272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638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Горизонтальный контроль </a:t>
            </a:r>
            <a:r>
              <a:rPr lang="ru-RU" dirty="0" smtClean="0"/>
              <a:t>доступа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7</a:t>
            </a:fld>
            <a:endParaRPr lang="ru-RU"/>
          </a:p>
        </p:txBody>
      </p:sp>
      <p:pic>
        <p:nvPicPr>
          <p:cNvPr id="3074" name="Picture 2" descr="https://habrastorage.org/r/w1560/getpro/habr/upload_files/b3c/c73/d16/b3cc73d1637b95f29c2b4673cbf0487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843" y="1348627"/>
            <a:ext cx="6935337" cy="4890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97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ошибки и атаки с ГКД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GET 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mybankingapp.test/cgi-bin/hpe.py?accountId=</a:t>
            </a:r>
            <a:r>
              <a:rPr lang="en-US" u="sng" dirty="0" smtClean="0">
                <a:hlinkClick r:id="rId2"/>
              </a:rPr>
              <a:t>4462</a:t>
            </a:r>
            <a:endParaRPr lang="en-US" u="sng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4462 – </a:t>
            </a:r>
            <a:r>
              <a:rPr lang="ru-RU" dirty="0" smtClean="0"/>
              <a:t>мой, 4463 – не мой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GET  </a:t>
            </a:r>
            <a:r>
              <a:rPr lang="en-US" dirty="0"/>
              <a:t> 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mybankingapp.test/cgi-bin/hpe.py?accountId=</a:t>
            </a:r>
            <a:r>
              <a:rPr lang="en-US" u="sng" dirty="0" smtClean="0">
                <a:hlinkClick r:id="rId3"/>
              </a:rPr>
              <a:t>4463  </a:t>
            </a:r>
            <a:endParaRPr lang="en-US" u="sng" dirty="0" smtClean="0"/>
          </a:p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r>
              <a:rPr lang="ru-RU" dirty="0"/>
              <a:t>{«Идентификатор счета»: 4463, «Баланс»: 130 719,92 рублей, «ФИО»: </a:t>
            </a:r>
            <a:r>
              <a:rPr lang="ru-RU" dirty="0" err="1"/>
              <a:t>Здвижков</a:t>
            </a:r>
            <a:r>
              <a:rPr lang="ru-RU" dirty="0"/>
              <a:t> Д.В.}</a:t>
            </a:r>
            <a:endParaRPr lang="en-US" u="sng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876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Контекстно-зависимый контроль </a:t>
            </a:r>
            <a:r>
              <a:rPr lang="ru-RU" sz="3600" dirty="0" smtClean="0"/>
              <a:t>доступа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9</a:t>
            </a:fld>
            <a:endParaRPr lang="ru-RU"/>
          </a:p>
        </p:txBody>
      </p:sp>
      <p:pic>
        <p:nvPicPr>
          <p:cNvPr id="4098" name="Picture 2" descr="https://habrastorage.org/r/w1560/getpro/habr/upload_files/ebe/472/e90/ebe472e901bf8b94cdd4313ebc4394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94" y="1253746"/>
            <a:ext cx="7565066" cy="4872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91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12746</TotalTime>
  <Words>727</Words>
  <Application>Microsoft Office PowerPoint</Application>
  <PresentationFormat>Экран (4:3)</PresentationFormat>
  <Paragraphs>138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Arial</vt:lpstr>
      <vt:lpstr>Calibri</vt:lpstr>
      <vt:lpstr>Elektra Text Pro</vt:lpstr>
      <vt:lpstr>Тема Office</vt:lpstr>
      <vt:lpstr>Презентация PowerPoint</vt:lpstr>
      <vt:lpstr>OWASP Top 10</vt:lpstr>
      <vt:lpstr>A01:2021- Нарушение контроля доступа</vt:lpstr>
      <vt:lpstr>A01:2021- Нарушение контроля доступа</vt:lpstr>
      <vt:lpstr>Вертикальный контроль доступа</vt:lpstr>
      <vt:lpstr>«безопасность за счет неизвестности»</vt:lpstr>
      <vt:lpstr>Горизонтальный контроль доступа</vt:lpstr>
      <vt:lpstr>Пример ошибки и атаки с ГКД</vt:lpstr>
      <vt:lpstr>Контекстно-зависимый контроль доступа</vt:lpstr>
      <vt:lpstr>Как не допустить A01:2021</vt:lpstr>
      <vt:lpstr>A02:2021-Сбои в криптографии</vt:lpstr>
      <vt:lpstr>A02:2021-Сбои в криптографии</vt:lpstr>
      <vt:lpstr>Примеры атак с A02:2021</vt:lpstr>
      <vt:lpstr>Как не допустить A02:2021 </vt:lpstr>
      <vt:lpstr>A03:2021- Внедрение кода</vt:lpstr>
      <vt:lpstr>Пример атаки с SQL Injection</vt:lpstr>
      <vt:lpstr>Пример атаки с command injection</vt:lpstr>
      <vt:lpstr>Пример атаки с JS injection</vt:lpstr>
      <vt:lpstr>Как не допустить A03:2021 </vt:lpstr>
      <vt:lpstr>Что еще почитать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Евгений Степанов</dc:creator>
  <cp:lastModifiedBy>Alik Sergeev</cp:lastModifiedBy>
  <cp:revision>703</cp:revision>
  <dcterms:created xsi:type="dcterms:W3CDTF">2016-03-09T10:31:39Z</dcterms:created>
  <dcterms:modified xsi:type="dcterms:W3CDTF">2022-11-28T11:10:07Z</dcterms:modified>
</cp:coreProperties>
</file>