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72" r:id="rId1"/>
  </p:sldMasterIdLst>
  <p:notesMasterIdLst>
    <p:notesMasterId r:id="rId25"/>
  </p:notesMasterIdLst>
  <p:sldIdLst>
    <p:sldId id="256" r:id="rId2"/>
    <p:sldId id="298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306" r:id="rId14"/>
    <p:sldId id="294" r:id="rId15"/>
    <p:sldId id="295" r:id="rId16"/>
    <p:sldId id="296" r:id="rId17"/>
    <p:sldId id="297" r:id="rId18"/>
    <p:sldId id="299" r:id="rId19"/>
    <p:sldId id="300" r:id="rId20"/>
    <p:sldId id="301" r:id="rId21"/>
    <p:sldId id="302" r:id="rId22"/>
    <p:sldId id="303" r:id="rId23"/>
    <p:sldId id="283" r:id="rId24"/>
  </p:sldIdLst>
  <p:sldSz cx="9144000" cy="6858000" type="screen4x3"/>
  <p:notesSz cx="7099300" cy="102346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71" autoAdjust="0"/>
    <p:restoredTop sz="95857" autoAdjust="0"/>
  </p:normalViewPr>
  <p:slideViewPr>
    <p:cSldViewPr snapToGrid="0">
      <p:cViewPr varScale="1">
        <p:scale>
          <a:sx n="111" d="100"/>
          <a:sy n="111" d="100"/>
        </p:scale>
        <p:origin x="1800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0A11BD55-1133-48EC-A6AD-390289D46585}" type="datetimeFigureOut">
              <a:rPr lang="ru-RU" smtClean="0"/>
              <a:pPr/>
              <a:t>14.11.2022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AC52C2E4-22DC-4015-BEF0-8DA6E973118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8437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9205-DEEE-4008-90C6-706C9E559267}" type="datetime1">
              <a:rPr lang="ru-RU" smtClean="0"/>
              <a:pPr/>
              <a:t>14.11.2022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DB27-A8E5-49D0-B122-AAE11124AD95}" type="datetime1">
              <a:rPr lang="ru-RU" smtClean="0"/>
              <a:pPr/>
              <a:t>14.11.2022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1EF8D-AB25-487A-856E-59CF4071E5A4}" type="datetime1">
              <a:rPr lang="ru-RU" smtClean="0"/>
              <a:pPr/>
              <a:t>14.11.2022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B0D8-B7D7-4FB0-B626-F72FC72B4B01}" type="datetime1">
              <a:rPr lang="ru-RU" smtClean="0"/>
              <a:pPr/>
              <a:t>14.11.2022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589E-C10B-4084-803C-08100F63737A}" type="datetime1">
              <a:rPr lang="ru-RU" smtClean="0"/>
              <a:pPr/>
              <a:t>14.11.2022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45681-DE0A-4D52-B945-34F03A14FE0E}" type="datetime1">
              <a:rPr lang="ru-RU" smtClean="0"/>
              <a:pPr/>
              <a:t>14.11.2022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29BC-C2AA-40F9-9F45-678AA6C77ADA}" type="datetime1">
              <a:rPr lang="ru-RU" smtClean="0"/>
              <a:pPr/>
              <a:t>14.11.2022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70E30-E676-458E-BA21-1D815BC92165}" type="datetime1">
              <a:rPr lang="ru-RU" smtClean="0"/>
              <a:pPr/>
              <a:t>14.11.2022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536FC-EB37-4744-B1B9-711E76AB0F4D}" type="datetime1">
              <a:rPr lang="ru-RU" smtClean="0"/>
              <a:pPr/>
              <a:t>14.11.2022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A555B-C91A-447E-9B2E-BEE5D5AED05C}" type="datetime1">
              <a:rPr lang="ru-RU" smtClean="0"/>
              <a:pPr/>
              <a:t>14.11.2022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F83C-6372-4A7A-A9BB-A029A3A71367}" type="datetime1">
              <a:rPr lang="ru-RU" smtClean="0"/>
              <a:pPr/>
              <a:t>14.11.2022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B5309-E360-4787-8996-049BAA0CA8EC}" type="datetime1">
              <a:rPr lang="ru-RU" smtClean="0"/>
              <a:pPr/>
              <a:t>14.11.2022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swagger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amaksimov\Pictures\Рисунок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2700"/>
            <a:ext cx="9156700" cy="68707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573746" y="1870347"/>
            <a:ext cx="6274163" cy="1754326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3600" dirty="0" smtClean="0">
                <a:solidFill>
                  <a:schemeClr val="bg1"/>
                </a:solidFill>
              </a:rPr>
              <a:t>Безопасность веб-приложений</a:t>
            </a:r>
          </a:p>
          <a:p>
            <a:pPr algn="ctr"/>
            <a:r>
              <a:rPr lang="ru-RU" sz="3600" dirty="0" smtClean="0">
                <a:solidFill>
                  <a:schemeClr val="bg1"/>
                </a:solidFill>
              </a:rPr>
              <a:t/>
            </a:r>
            <a:br>
              <a:rPr lang="ru-RU" sz="3600" dirty="0" smtClean="0">
                <a:solidFill>
                  <a:schemeClr val="bg1"/>
                </a:solidFill>
              </a:rPr>
            </a:br>
            <a:r>
              <a:rPr lang="ru-RU" sz="3600" dirty="0" smtClean="0">
                <a:solidFill>
                  <a:schemeClr val="bg1"/>
                </a:solidFill>
              </a:rPr>
              <a:t>Лекция </a:t>
            </a:r>
            <a:r>
              <a:rPr lang="ru-RU" sz="3600" dirty="0" smtClean="0">
                <a:solidFill>
                  <a:schemeClr val="bg1"/>
                </a:solidFill>
              </a:rPr>
              <a:t>11</a:t>
            </a:r>
            <a:endParaRPr lang="en-US" sz="3400" dirty="0" smtClean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39270" y="4764283"/>
            <a:ext cx="3846286" cy="95410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Александр Сергеев</a:t>
            </a:r>
            <a:endParaRPr lang="en-US" sz="1400" dirty="0" smtClean="0">
              <a:solidFill>
                <a:schemeClr val="bg1"/>
              </a:solidFill>
              <a:latin typeface="Elektra Text Pro" panose="02000503030000020004" pitchFamily="50" charset="-52"/>
            </a:endParaRPr>
          </a:p>
          <a:p>
            <a:pPr algn="ctr"/>
            <a:endParaRPr lang="en-US" sz="1400" dirty="0" smtClean="0">
              <a:solidFill>
                <a:schemeClr val="bg1"/>
              </a:solidFill>
              <a:latin typeface="Elektra Text Pro" panose="02000503030000020004" pitchFamily="50" charset="-52"/>
            </a:endParaRPr>
          </a:p>
          <a:p>
            <a:pPr algn="ctr"/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Кафедра </a:t>
            </a:r>
            <a:r>
              <a:rPr lang="ru-RU" sz="1400" dirty="0" err="1" smtClean="0">
                <a:solidFill>
                  <a:schemeClr val="bg1"/>
                </a:solidFill>
                <a:latin typeface="Elektra Text Pro" panose="02000503030000020004" pitchFamily="50" charset="-52"/>
              </a:rPr>
              <a:t>геоинформатики</a:t>
            </a:r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 и информационной безопасности</a:t>
            </a:r>
            <a:endParaRPr lang="ru-RU" sz="14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39270" y="6242028"/>
            <a:ext cx="3846286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2022</a:t>
            </a:r>
            <a:endParaRPr lang="ru-RU" sz="14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48247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Сессии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10</a:t>
            </a:fld>
            <a:endParaRPr lang="ru-RU"/>
          </a:p>
        </p:txBody>
      </p:sp>
      <p:pic>
        <p:nvPicPr>
          <p:cNvPr id="5124" name="Picture 4" descr="http://xn--80aaghdqfmgbznzk1h1c8b.xn--p1ai/lec/mdk0202/8/img/cooki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835" y="1667804"/>
            <a:ext cx="5131872" cy="2662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1486" y="4701396"/>
            <a:ext cx="73497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Что там в </a:t>
            </a:r>
            <a:r>
              <a:rPr lang="ru-RU" sz="2400" dirty="0" err="1" smtClean="0"/>
              <a:t>куке</a:t>
            </a:r>
            <a:r>
              <a:rPr lang="ru-RU" sz="2400" dirty="0" smtClean="0"/>
              <a:t>?</a:t>
            </a:r>
          </a:p>
          <a:p>
            <a:pPr marL="285750" indent="-285750">
              <a:buFont typeface="Calibri" panose="020F0502020204030204" pitchFamily="34" charset="0"/>
              <a:buChar char="—"/>
            </a:pPr>
            <a:r>
              <a:rPr lang="ru-RU" sz="2400" dirty="0" smtClean="0"/>
              <a:t>просто </a:t>
            </a:r>
            <a:r>
              <a:rPr lang="ru-RU" sz="2400" dirty="0" err="1" smtClean="0"/>
              <a:t>рандомный</a:t>
            </a:r>
            <a:r>
              <a:rPr lang="ru-RU" sz="2400" dirty="0" smtClean="0"/>
              <a:t> идентификатор сессии</a:t>
            </a:r>
          </a:p>
          <a:p>
            <a:pPr marL="285750" indent="-285750">
              <a:buFont typeface="Calibri" panose="020F0502020204030204" pitchFamily="34" charset="0"/>
              <a:buChar char="—"/>
            </a:pPr>
            <a:r>
              <a:rPr lang="ru-RU" sz="2400" dirty="0" smtClean="0"/>
              <a:t>зашифрованный объект с данными пользователя (</a:t>
            </a:r>
            <a:r>
              <a:rPr lang="en-US" sz="2400" dirty="0" smtClean="0"/>
              <a:t>stateless </a:t>
            </a:r>
            <a:r>
              <a:rPr lang="ru-RU" sz="2400" dirty="0" smtClean="0"/>
              <a:t>сервер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880934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Состояние в сессии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11</a:t>
            </a:fld>
            <a:endParaRPr lang="ru-RU"/>
          </a:p>
        </p:txBody>
      </p:sp>
      <p:pic>
        <p:nvPicPr>
          <p:cNvPr id="5" name="Picture 6" descr="http://xn--80aaghdqfmgbznzk1h1c8b.xn--p1ai/lec/mdk0202/8/img/sessio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618" y="1624941"/>
            <a:ext cx="5348763" cy="3154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05153" y="5336859"/>
            <a:ext cx="8333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Хранение сессионной информации: оперативка, файлы, СУБД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59512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Для </a:t>
            </a:r>
            <a:r>
              <a:rPr lang="en-US" dirty="0" smtClean="0"/>
              <a:t>API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Если клиент – не браузер, но передать логин и пароль надо: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ru-RU" dirty="0"/>
              <a:t> </a:t>
            </a:r>
            <a:r>
              <a:rPr lang="ru-RU" dirty="0" smtClean="0"/>
              <a:t>параметрами в </a:t>
            </a:r>
            <a:r>
              <a:rPr lang="en-US" dirty="0" smtClean="0"/>
              <a:t>URL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FF0000"/>
                </a:solidFill>
              </a:rPr>
              <a:t>– не безопасно!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ru-RU" dirty="0" smtClean="0"/>
              <a:t> тело </a:t>
            </a:r>
            <a:r>
              <a:rPr lang="en-US" dirty="0" smtClean="0"/>
              <a:t>POST</a:t>
            </a:r>
            <a:r>
              <a:rPr lang="ru-RU" dirty="0" smtClean="0"/>
              <a:t>-запроса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ru-RU" dirty="0"/>
              <a:t> </a:t>
            </a:r>
            <a:r>
              <a:rPr lang="ru-RU" dirty="0" smtClean="0"/>
              <a:t>заголовки </a:t>
            </a:r>
            <a:r>
              <a:rPr lang="en-US" dirty="0" smtClean="0"/>
              <a:t>HTTP</a:t>
            </a:r>
            <a:r>
              <a:rPr lang="ru-RU" dirty="0" smtClean="0"/>
              <a:t>-запросов</a:t>
            </a:r>
          </a:p>
          <a:p>
            <a:pPr>
              <a:buFont typeface="Calibri" panose="020F0502020204030204" pitchFamily="34" charset="0"/>
              <a:buChar char="—"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Схема в целом та же, что для форм.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809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Аутентификация по ключам доступа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958196"/>
            <a:ext cx="8229600" cy="4167967"/>
          </a:xfrm>
        </p:spPr>
        <p:txBody>
          <a:bodyPr/>
          <a:lstStyle/>
          <a:p>
            <a:pPr marL="0" indent="0">
              <a:buNone/>
            </a:pPr>
            <a:r>
              <a:rPr lang="ru-RU" sz="2800" dirty="0" smtClean="0"/>
              <a:t>Одна </a:t>
            </a:r>
            <a:r>
              <a:rPr lang="ru-RU" sz="2800" dirty="0" err="1" smtClean="0"/>
              <a:t>учетка</a:t>
            </a:r>
            <a:r>
              <a:rPr lang="ru-RU" sz="2800" dirty="0" smtClean="0"/>
              <a:t>, много ключей доступа: </a:t>
            </a:r>
            <a:r>
              <a:rPr lang="ru-RU" sz="2800" dirty="0" err="1" smtClean="0"/>
              <a:t>рандомные</a:t>
            </a:r>
            <a:r>
              <a:rPr lang="ru-RU" sz="2800" dirty="0" smtClean="0"/>
              <a:t> строки, связанные с набором прав.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13</a:t>
            </a:fld>
            <a:endParaRPr lang="ru-RU"/>
          </a:p>
        </p:txBody>
      </p:sp>
      <p:pic>
        <p:nvPicPr>
          <p:cNvPr id="8194" name="Picture 2" descr="https://habrastorage.org/files/5e1/fa4/ad6/5e1fa4ad660e45e4ad005bd335e4294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734" y="3417652"/>
            <a:ext cx="6331489" cy="1328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4419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Распространенные уязвимости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88457"/>
          </a:xfrm>
        </p:spPr>
        <p:txBody>
          <a:bodyPr>
            <a:normAutofit fontScale="62500" lnSpcReduction="20000"/>
          </a:bodyPr>
          <a:lstStyle/>
          <a:p>
            <a:pPr>
              <a:buFont typeface="Calibri" panose="020F0502020204030204" pitchFamily="34" charset="0"/>
              <a:buChar char="—"/>
            </a:pPr>
            <a:r>
              <a:rPr lang="ru-RU" dirty="0"/>
              <a:t>Веб-приложение позволяет пользователям создавать простые пароли.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ru-RU" dirty="0"/>
              <a:t>Веб-приложение не защищено от возможности перебора паролей (</a:t>
            </a:r>
            <a:r>
              <a:rPr lang="ru-RU" dirty="0" err="1"/>
              <a:t>brute-force</a:t>
            </a:r>
            <a:r>
              <a:rPr lang="ru-RU" dirty="0"/>
              <a:t> </a:t>
            </a:r>
            <a:r>
              <a:rPr lang="ru-RU" dirty="0" err="1"/>
              <a:t>attacks</a:t>
            </a:r>
            <a:r>
              <a:rPr lang="ru-RU" dirty="0"/>
              <a:t>).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ru-RU" dirty="0"/>
              <a:t>Веб-приложение само генерирует и распространяет пароли пользователям, однако не требует смены пароля после первого входа (т.е. текущий пароль где-то записан).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ru-RU" dirty="0"/>
              <a:t>Веб-приложение допускает передачу паролей по незащищенному HTTP-соединению, либо в строке URL.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ru-RU" dirty="0"/>
              <a:t>Веб-приложение не использует безопасные хэш-функции для хранения паролей пользователей.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ru-RU" dirty="0"/>
              <a:t>Веб-приложение не предоставляет пользователям возможность изменения пароля либо не нотифицирует пользователей об изменении их паролей</a:t>
            </a:r>
            <a:r>
              <a:rPr lang="ru-RU" dirty="0" smtClean="0"/>
              <a:t>.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ru-RU" dirty="0"/>
              <a:t>Веб-приложение использует уязвимую функцию восстановления пароля, которую можно использовать для получения несанкционированного доступа к другим учетным записям.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2050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Распространенные уязвимости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 smtClean="0"/>
              <a:t>Веб-приложение </a:t>
            </a:r>
            <a:r>
              <a:rPr lang="ru-RU" dirty="0"/>
              <a:t>не требует повторной аутентификации пользователя для важных действий: смена пароля, изменения адреса доставки товаров и т. п.</a:t>
            </a:r>
          </a:p>
          <a:p>
            <a:r>
              <a:rPr lang="ru-RU" dirty="0"/>
              <a:t>Веб-приложение создает </a:t>
            </a:r>
            <a:r>
              <a:rPr lang="ru-RU" dirty="0" err="1"/>
              <a:t>session</a:t>
            </a:r>
            <a:r>
              <a:rPr lang="ru-RU" dirty="0"/>
              <a:t> </a:t>
            </a:r>
            <a:r>
              <a:rPr lang="ru-RU" dirty="0" err="1"/>
              <a:t>tokens</a:t>
            </a:r>
            <a:r>
              <a:rPr lang="ru-RU" dirty="0"/>
              <a:t> таким образом, что они могут быть подобраны или предсказаны для других пользователей.</a:t>
            </a:r>
          </a:p>
          <a:p>
            <a:r>
              <a:rPr lang="ru-RU" dirty="0"/>
              <a:t>Веб-приложение допускает передачу </a:t>
            </a:r>
            <a:r>
              <a:rPr lang="ru-RU" dirty="0" err="1"/>
              <a:t>session</a:t>
            </a:r>
            <a:r>
              <a:rPr lang="ru-RU" dirty="0"/>
              <a:t> </a:t>
            </a:r>
            <a:r>
              <a:rPr lang="ru-RU" dirty="0" err="1"/>
              <a:t>tokens</a:t>
            </a:r>
            <a:r>
              <a:rPr lang="ru-RU" dirty="0"/>
              <a:t> по незащищенному HTTP-соединению, либо в строке URL.</a:t>
            </a:r>
          </a:p>
          <a:p>
            <a:r>
              <a:rPr lang="ru-RU" dirty="0"/>
              <a:t>Веб-приложение уязвимо для </a:t>
            </a:r>
            <a:r>
              <a:rPr lang="ru-RU" dirty="0" err="1"/>
              <a:t>session</a:t>
            </a:r>
            <a:r>
              <a:rPr lang="ru-RU" dirty="0"/>
              <a:t> </a:t>
            </a:r>
            <a:r>
              <a:rPr lang="ru-RU" dirty="0" err="1"/>
              <a:t>fixation</a:t>
            </a:r>
            <a:r>
              <a:rPr lang="ru-RU" dirty="0"/>
              <a:t>-атак (т. е. не заменяет </a:t>
            </a:r>
            <a:r>
              <a:rPr lang="ru-RU" dirty="0" err="1"/>
              <a:t>session</a:t>
            </a:r>
            <a:r>
              <a:rPr lang="ru-RU" dirty="0"/>
              <a:t> </a:t>
            </a:r>
            <a:r>
              <a:rPr lang="ru-RU" dirty="0" err="1"/>
              <a:t>token</a:t>
            </a:r>
            <a:r>
              <a:rPr lang="ru-RU" dirty="0"/>
              <a:t> при переходе анонимной сессии пользователя в аутентифицированную).</a:t>
            </a:r>
          </a:p>
          <a:p>
            <a:r>
              <a:rPr lang="ru-RU" dirty="0"/>
              <a:t>Веб-приложение не устанавливает флаги </a:t>
            </a:r>
            <a:r>
              <a:rPr lang="ru-RU" dirty="0" err="1"/>
              <a:t>HttpOnly</a:t>
            </a:r>
            <a:r>
              <a:rPr lang="ru-RU" dirty="0"/>
              <a:t> и </a:t>
            </a:r>
            <a:r>
              <a:rPr lang="ru-RU" dirty="0" err="1"/>
              <a:t>Secure</a:t>
            </a:r>
            <a:r>
              <a:rPr lang="ru-RU" dirty="0"/>
              <a:t> для </a:t>
            </a:r>
            <a:r>
              <a:rPr lang="ru-RU" dirty="0" err="1"/>
              <a:t>browser</a:t>
            </a:r>
            <a:r>
              <a:rPr lang="ru-RU" dirty="0"/>
              <a:t> </a:t>
            </a:r>
            <a:r>
              <a:rPr lang="ru-RU" dirty="0" err="1"/>
              <a:t>cookies</a:t>
            </a:r>
            <a:r>
              <a:rPr lang="ru-RU" dirty="0"/>
              <a:t>, содержащих </a:t>
            </a:r>
            <a:r>
              <a:rPr lang="ru-RU" dirty="0" err="1"/>
              <a:t>session</a:t>
            </a:r>
            <a:r>
              <a:rPr lang="ru-RU" dirty="0"/>
              <a:t> </a:t>
            </a:r>
            <a:r>
              <a:rPr lang="ru-RU" dirty="0" err="1"/>
              <a:t>tokens</a:t>
            </a:r>
            <a:r>
              <a:rPr lang="ru-RU" dirty="0"/>
              <a:t>.</a:t>
            </a:r>
          </a:p>
          <a:p>
            <a:r>
              <a:rPr lang="ru-RU" dirty="0"/>
              <a:t>Веб-приложение не уничтожает сессии пользователя после короткого периода неактивности либо не предоставляет функцию выхода из аутентифицированной сессии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3191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Аутентификация по сертификатам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Сертификат – </a:t>
            </a:r>
            <a:r>
              <a:rPr lang="ru-RU" dirty="0" err="1" smtClean="0"/>
              <a:t>криптографически</a:t>
            </a:r>
            <a:r>
              <a:rPr lang="ru-RU" dirty="0" smtClean="0"/>
              <a:t> подписанный набор личных атрибутов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16</a:t>
            </a:fld>
            <a:endParaRPr lang="ru-RU"/>
          </a:p>
        </p:txBody>
      </p:sp>
      <p:pic>
        <p:nvPicPr>
          <p:cNvPr id="6146" name="Picture 2" descr="https://habrastorage.org/files/681/fec/01d/681fec01de36423183fd3da27396b2a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916" y="2887991"/>
            <a:ext cx="3562410" cy="3238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4017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Двухфакторная аутентификация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—"/>
            </a:pPr>
            <a:r>
              <a:rPr lang="ru-RU" sz="2800" dirty="0" smtClean="0"/>
              <a:t> пользователь что-то знает 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ru-RU" sz="2800" dirty="0" smtClean="0"/>
              <a:t> пользователь чем-то владеет </a:t>
            </a:r>
          </a:p>
          <a:p>
            <a:pPr>
              <a:buFont typeface="Calibri" panose="020F0502020204030204" pitchFamily="34" charset="0"/>
              <a:buChar char="—"/>
            </a:pPr>
            <a:endParaRPr lang="ru-RU" sz="2800" dirty="0" smtClean="0"/>
          </a:p>
          <a:p>
            <a:pPr marL="0" indent="0">
              <a:buNone/>
            </a:pPr>
            <a:r>
              <a:rPr lang="ru-RU" sz="2800" dirty="0" smtClean="0"/>
              <a:t>Как реализуется: 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ru-RU" sz="2800" dirty="0"/>
              <a:t> </a:t>
            </a:r>
            <a:r>
              <a:rPr lang="ru-RU" sz="2800" dirty="0" smtClean="0"/>
              <a:t>случайный код в </a:t>
            </a:r>
            <a:r>
              <a:rPr lang="en-US" sz="2800" dirty="0" smtClean="0"/>
              <a:t>SMS</a:t>
            </a:r>
            <a:r>
              <a:rPr lang="ru-RU" sz="2800" dirty="0" smtClean="0"/>
              <a:t>, </a:t>
            </a:r>
            <a:r>
              <a:rPr lang="en-US" sz="2800" dirty="0" smtClean="0"/>
              <a:t>e-mail, push</a:t>
            </a:r>
            <a:r>
              <a:rPr lang="ru-RU" sz="2800" dirty="0" smtClean="0"/>
              <a:t>-уведомление</a:t>
            </a:r>
            <a:endParaRPr lang="ru-RU" sz="2800" dirty="0"/>
          </a:p>
          <a:p>
            <a:pPr>
              <a:buFont typeface="Calibri" panose="020F0502020204030204" pitchFamily="34" charset="0"/>
              <a:buChar char="—"/>
            </a:pPr>
            <a:r>
              <a:rPr lang="ru-RU" sz="2800" dirty="0" smtClean="0"/>
              <a:t> одноразовые пароли из аппаратного </a:t>
            </a:r>
            <a:r>
              <a:rPr lang="ru-RU" sz="2800" dirty="0" err="1" smtClean="0"/>
              <a:t>токена</a:t>
            </a:r>
            <a:endParaRPr lang="ru-RU" sz="2800" dirty="0" smtClean="0"/>
          </a:p>
          <a:p>
            <a:pPr>
              <a:buFont typeface="Calibri" panose="020F0502020204030204" pitchFamily="34" charset="0"/>
              <a:buChar char="—"/>
            </a:pPr>
            <a:r>
              <a:rPr lang="ru-RU" sz="2800" dirty="0"/>
              <a:t> </a:t>
            </a:r>
            <a:r>
              <a:rPr lang="en-US" sz="2800" dirty="0" smtClean="0"/>
              <a:t>scratch cards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2010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Sign-On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/>
              <a:t>ш</a:t>
            </a:r>
            <a:r>
              <a:rPr lang="ru-RU" dirty="0" smtClean="0"/>
              <a:t>ироко известен как «вход через </a:t>
            </a:r>
            <a:r>
              <a:rPr lang="ru-RU" dirty="0" err="1" smtClean="0"/>
              <a:t>соцсети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18</a:t>
            </a:fld>
            <a:endParaRPr lang="ru-RU"/>
          </a:p>
        </p:txBody>
      </p:sp>
      <p:pic>
        <p:nvPicPr>
          <p:cNvPr id="9218" name="Picture 2" descr="https://habrastorage.org/files/553/6a3/98c/5536a398ca884b81a8a9b649c7bb84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97" y="2421574"/>
            <a:ext cx="7800234" cy="3461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07026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Разновидности  </a:t>
            </a:r>
            <a:r>
              <a:rPr lang="en-US" dirty="0" smtClean="0"/>
              <a:t>SSO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800" dirty="0" smtClean="0"/>
              <a:t>Протоколы: </a:t>
            </a:r>
            <a:r>
              <a:rPr lang="en-US" sz="2800" dirty="0" smtClean="0"/>
              <a:t>OAuth</a:t>
            </a:r>
            <a:r>
              <a:rPr lang="en-US" sz="2800" dirty="0"/>
              <a:t>, OpenID Connect, SAML, </a:t>
            </a:r>
            <a:r>
              <a:rPr lang="en-US" sz="2800" dirty="0" smtClean="0"/>
              <a:t>WS-Federation</a:t>
            </a:r>
            <a:endParaRPr lang="ru-RU" sz="2800" dirty="0" smtClean="0"/>
          </a:p>
          <a:p>
            <a:pPr marL="0" indent="0">
              <a:buNone/>
            </a:pPr>
            <a:endParaRPr lang="ru-RU" sz="2800" dirty="0" smtClean="0"/>
          </a:p>
          <a:p>
            <a:pPr marL="0" indent="0">
              <a:buNone/>
            </a:pPr>
            <a:r>
              <a:rPr lang="ru-RU" sz="2800" dirty="0" smtClean="0"/>
              <a:t>Форматы </a:t>
            </a:r>
            <a:r>
              <a:rPr lang="ru-RU" sz="2800" dirty="0" err="1" smtClean="0"/>
              <a:t>токенов</a:t>
            </a:r>
            <a:r>
              <a:rPr lang="ru-RU" sz="2800" dirty="0" smtClean="0"/>
              <a:t>: </a:t>
            </a:r>
            <a:r>
              <a:rPr lang="en-US" sz="2800" dirty="0" smtClean="0"/>
              <a:t>Simple </a:t>
            </a:r>
            <a:r>
              <a:rPr lang="en-US" sz="2800" dirty="0"/>
              <a:t>Web </a:t>
            </a:r>
            <a:r>
              <a:rPr lang="en-US" sz="2800" dirty="0" smtClean="0"/>
              <a:t>Token</a:t>
            </a:r>
            <a:r>
              <a:rPr lang="ru-RU" sz="2800" dirty="0" smtClean="0"/>
              <a:t>, </a:t>
            </a:r>
            <a:r>
              <a:rPr lang="en-US" sz="2800" dirty="0"/>
              <a:t>JSON Web </a:t>
            </a:r>
            <a:r>
              <a:rPr lang="en-US" sz="2800" dirty="0" smtClean="0"/>
              <a:t>Token</a:t>
            </a:r>
            <a:r>
              <a:rPr lang="ru-RU" sz="2800" dirty="0" smtClean="0"/>
              <a:t>, </a:t>
            </a:r>
            <a:r>
              <a:rPr lang="en-US" sz="2800" dirty="0"/>
              <a:t>Security Assertion Markup Language</a:t>
            </a:r>
            <a:endParaRPr lang="ru-RU" sz="2800" dirty="0" smtClean="0"/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r>
              <a:rPr lang="ru-RU" sz="2800" dirty="0" smtClean="0"/>
              <a:t>Что проверяет приложение: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ru-RU" sz="2800" dirty="0" smtClean="0"/>
              <a:t> </a:t>
            </a:r>
            <a:r>
              <a:rPr lang="ru-RU" sz="2800" dirty="0" err="1" smtClean="0"/>
              <a:t>токен</a:t>
            </a:r>
            <a:r>
              <a:rPr lang="ru-RU" sz="2800" dirty="0" smtClean="0"/>
              <a:t> </a:t>
            </a:r>
            <a:r>
              <a:rPr lang="ru-RU" sz="2800" dirty="0"/>
              <a:t>был выдан доверенным </a:t>
            </a:r>
            <a:r>
              <a:rPr lang="ru-RU" sz="2800" dirty="0" err="1"/>
              <a:t>identity</a:t>
            </a:r>
            <a:r>
              <a:rPr lang="ru-RU" sz="2800" dirty="0"/>
              <a:t> </a:t>
            </a:r>
            <a:r>
              <a:rPr lang="ru-RU" sz="2800" dirty="0" err="1"/>
              <a:t>provider</a:t>
            </a:r>
            <a:r>
              <a:rPr lang="ru-RU" sz="2800" dirty="0"/>
              <a:t> </a:t>
            </a:r>
            <a:r>
              <a:rPr lang="ru-RU" sz="2800" dirty="0" smtClean="0"/>
              <a:t>приложением</a:t>
            </a:r>
            <a:endParaRPr lang="ru-RU" sz="2800" dirty="0"/>
          </a:p>
          <a:p>
            <a:pPr>
              <a:buFont typeface="Calibri" panose="020F0502020204030204" pitchFamily="34" charset="0"/>
              <a:buChar char="—"/>
            </a:pPr>
            <a:r>
              <a:rPr lang="ru-RU" sz="2800" dirty="0" smtClean="0"/>
              <a:t> </a:t>
            </a:r>
            <a:r>
              <a:rPr lang="ru-RU" sz="2800" dirty="0" err="1" smtClean="0"/>
              <a:t>токен</a:t>
            </a:r>
            <a:r>
              <a:rPr lang="ru-RU" sz="2800" dirty="0" smtClean="0"/>
              <a:t> </a:t>
            </a:r>
            <a:r>
              <a:rPr lang="ru-RU" sz="2800" dirty="0"/>
              <a:t>предназначается текущему </a:t>
            </a:r>
            <a:r>
              <a:rPr lang="ru-RU" sz="2800" dirty="0" smtClean="0"/>
              <a:t>приложению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ru-RU" sz="2800" dirty="0"/>
              <a:t> </a:t>
            </a:r>
            <a:r>
              <a:rPr lang="ru-RU" sz="2800" dirty="0" smtClean="0"/>
              <a:t>срок </a:t>
            </a:r>
            <a:r>
              <a:rPr lang="ru-RU" sz="2800" dirty="0"/>
              <a:t>действия </a:t>
            </a:r>
            <a:r>
              <a:rPr lang="ru-RU" sz="2800" dirty="0" err="1"/>
              <a:t>токена</a:t>
            </a:r>
            <a:r>
              <a:rPr lang="ru-RU" sz="2800" dirty="0"/>
              <a:t> еще не истек </a:t>
            </a:r>
            <a:endParaRPr lang="ru-RU" sz="2800" dirty="0" smtClean="0"/>
          </a:p>
          <a:p>
            <a:pPr>
              <a:buFont typeface="Calibri" panose="020F0502020204030204" pitchFamily="34" charset="0"/>
              <a:buChar char="—"/>
            </a:pPr>
            <a:r>
              <a:rPr lang="ru-RU" sz="2800" dirty="0"/>
              <a:t> </a:t>
            </a:r>
            <a:r>
              <a:rPr lang="ru-RU" sz="2800" dirty="0" err="1" smtClean="0"/>
              <a:t>токен</a:t>
            </a:r>
            <a:r>
              <a:rPr lang="ru-RU" sz="2800" dirty="0" smtClean="0"/>
              <a:t> </a:t>
            </a:r>
            <a:r>
              <a:rPr lang="ru-RU" sz="2800" dirty="0"/>
              <a:t>подлинный и не был </a:t>
            </a:r>
            <a:r>
              <a:rPr lang="ru-RU" sz="2800" dirty="0" smtClean="0"/>
              <a:t>изменен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6171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Аутентификация в веб-приложениях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smtClean="0"/>
              <a:t>Есть что-то персонализированное, </a:t>
            </a:r>
            <a:br>
              <a:rPr lang="ru-RU" sz="3600" dirty="0" smtClean="0"/>
            </a:br>
            <a:r>
              <a:rPr lang="ru-RU" sz="3600" dirty="0" smtClean="0"/>
              <a:t>есть разный уровень доступа – </a:t>
            </a:r>
            <a:br>
              <a:rPr lang="ru-RU" sz="3600" dirty="0" smtClean="0"/>
            </a:br>
            <a:r>
              <a:rPr lang="ru-RU" sz="3600" dirty="0" smtClean="0"/>
              <a:t>	нужна аутентификация</a:t>
            </a:r>
          </a:p>
          <a:p>
            <a:pPr>
              <a:buFont typeface="Calibri" panose="020F0502020204030204" pitchFamily="34" charset="0"/>
              <a:buChar char="—"/>
            </a:pPr>
            <a:endParaRPr lang="ru-RU" sz="2400" dirty="0" smtClean="0"/>
          </a:p>
          <a:p>
            <a:pPr>
              <a:buFont typeface="Calibri" panose="020F0502020204030204" pitchFamily="34" charset="0"/>
              <a:buChar char="—"/>
            </a:pPr>
            <a:r>
              <a:rPr lang="ru-RU" sz="2400" dirty="0" smtClean="0"/>
              <a:t>по логину-паролю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en-US" sz="2400" dirty="0" smtClean="0"/>
              <a:t>Active Directory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ru-RU" sz="2400" dirty="0" smtClean="0"/>
              <a:t>по сертификату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ru-RU" sz="2400" dirty="0" smtClean="0"/>
              <a:t>двухфакторная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ru-RU" sz="2400" dirty="0" smtClean="0"/>
              <a:t>внешними сервисами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6206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Программные интерфейсы – </a:t>
            </a:r>
            <a:r>
              <a:rPr lang="en-US" dirty="0" smtClean="0"/>
              <a:t>API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alibri" panose="020F0502020204030204" pitchFamily="34" charset="0"/>
              <a:buChar char="—"/>
            </a:pPr>
            <a:r>
              <a:rPr lang="ru-RU" dirty="0" smtClean="0"/>
              <a:t> </a:t>
            </a:r>
            <a:r>
              <a:rPr lang="en-US" dirty="0" smtClean="0"/>
              <a:t>REST</a:t>
            </a:r>
          </a:p>
          <a:p>
            <a:pPr marL="457200" lvl="1" indent="0">
              <a:buNone/>
            </a:pPr>
            <a:r>
              <a:rPr lang="ru-RU" dirty="0"/>
              <a:t>	</a:t>
            </a:r>
            <a:r>
              <a:rPr lang="ru-RU" dirty="0" smtClean="0"/>
              <a:t>стиль, а не протокол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ru-RU" dirty="0" smtClean="0"/>
              <a:t> </a:t>
            </a:r>
            <a:r>
              <a:rPr lang="en-US" dirty="0" err="1" smtClean="0"/>
              <a:t>gRPC</a:t>
            </a:r>
            <a:endParaRPr lang="ru-RU" dirty="0" smtClean="0"/>
          </a:p>
          <a:p>
            <a:pPr marL="457200" lvl="1" indent="0">
              <a:buNone/>
            </a:pPr>
            <a:r>
              <a:rPr lang="ru-RU" dirty="0" smtClean="0"/>
              <a:t>	применим в </a:t>
            </a:r>
            <a:r>
              <a:rPr lang="ru-RU" dirty="0" err="1" smtClean="0"/>
              <a:t>микросервисной</a:t>
            </a:r>
            <a:r>
              <a:rPr lang="ru-RU" dirty="0" smtClean="0"/>
              <a:t> архитектуре,</a:t>
            </a:r>
            <a:br>
              <a:rPr lang="ru-RU" dirty="0" smtClean="0"/>
            </a:br>
            <a:r>
              <a:rPr lang="ru-RU" dirty="0" smtClean="0"/>
              <a:t>	для браузера не очень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ru-RU" dirty="0" smtClean="0"/>
              <a:t> </a:t>
            </a:r>
            <a:r>
              <a:rPr lang="en-US" dirty="0" err="1" smtClean="0"/>
              <a:t>OpenAPI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ru-RU" sz="2800" dirty="0" smtClean="0"/>
              <a:t>формализованная спецификация, </a:t>
            </a:r>
          </a:p>
          <a:p>
            <a:pPr marL="0" indent="0">
              <a:buNone/>
            </a:pPr>
            <a:r>
              <a:rPr lang="ru-RU" sz="2800" dirty="0"/>
              <a:t>	</a:t>
            </a:r>
            <a:r>
              <a:rPr lang="ru-RU" sz="2800" dirty="0" smtClean="0"/>
              <a:t>набор инструментов,</a:t>
            </a:r>
            <a:r>
              <a:rPr lang="en-US" sz="2800" dirty="0" smtClean="0"/>
              <a:t> </a:t>
            </a:r>
            <a:r>
              <a:rPr lang="ru-RU" sz="2800" dirty="0" smtClean="0"/>
              <a:t>генератор кода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325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Swagger </a:t>
            </a:r>
            <a:r>
              <a:rPr lang="en-US" dirty="0" smtClean="0"/>
              <a:t>Editor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21</a:t>
            </a:fld>
            <a:endParaRPr lang="ru-RU"/>
          </a:p>
        </p:txBody>
      </p:sp>
      <p:pic>
        <p:nvPicPr>
          <p:cNvPr id="10242" name="Picture 2" descr="The Swagger Editor validates your specification content dynamically and shows you the display on the righ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809" y="1417638"/>
            <a:ext cx="6426381" cy="4025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02098" y="5714954"/>
            <a:ext cx="6939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Альтернативы: </a:t>
            </a:r>
            <a:r>
              <a:rPr lang="en-US" dirty="0" err="1" smtClean="0"/>
              <a:t>Apicurio</a:t>
            </a:r>
            <a:r>
              <a:rPr lang="en-US" dirty="0" smtClean="0"/>
              <a:t> Studio</a:t>
            </a:r>
            <a:r>
              <a:rPr lang="en-US" dirty="0"/>
              <a:t>, </a:t>
            </a:r>
            <a:r>
              <a:rPr lang="en-US" dirty="0" err="1" smtClean="0"/>
              <a:t>SwaggerHub</a:t>
            </a:r>
            <a:r>
              <a:rPr lang="en-US" dirty="0"/>
              <a:t>, </a:t>
            </a:r>
            <a:r>
              <a:rPr lang="en-US" dirty="0" smtClean="0"/>
              <a:t>Stoplight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9112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Генератор кода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22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937" y="1278512"/>
            <a:ext cx="6156125" cy="496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8117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еще почитать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189" y="2889849"/>
            <a:ext cx="8229599" cy="34665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https://swagger.io</a:t>
            </a:r>
            <a:r>
              <a:rPr lang="en-US" dirty="0" smtClean="0">
                <a:hlinkClick r:id="rId2"/>
              </a:rPr>
              <a:t>/</a:t>
            </a:r>
            <a:r>
              <a:rPr lang="ru-RU" dirty="0" smtClean="0"/>
              <a:t> 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733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Уточним термины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alibri" panose="020F0502020204030204" pitchFamily="34" charset="0"/>
              <a:buChar char="—"/>
            </a:pPr>
            <a:r>
              <a:rPr lang="ru-RU" dirty="0" smtClean="0"/>
              <a:t> </a:t>
            </a:r>
            <a:r>
              <a:rPr lang="ru-RU" b="1" dirty="0" smtClean="0"/>
              <a:t>Идентификация</a:t>
            </a:r>
            <a:r>
              <a:rPr lang="ru-RU" dirty="0" smtClean="0"/>
              <a:t> </a:t>
            </a:r>
            <a:r>
              <a:rPr lang="ru-RU" dirty="0"/>
              <a:t>— это заявление о том, кем вы </a:t>
            </a:r>
            <a:r>
              <a:rPr lang="ru-RU" dirty="0" smtClean="0"/>
              <a:t>являетесь</a:t>
            </a:r>
            <a:endParaRPr lang="ru-RU" dirty="0"/>
          </a:p>
          <a:p>
            <a:pPr>
              <a:buFont typeface="Calibri" panose="020F0502020204030204" pitchFamily="34" charset="0"/>
              <a:buChar char="—"/>
            </a:pPr>
            <a:r>
              <a:rPr lang="ru-RU" dirty="0" smtClean="0"/>
              <a:t> </a:t>
            </a:r>
            <a:r>
              <a:rPr lang="ru-RU" b="1" dirty="0" smtClean="0"/>
              <a:t>Аутентификация</a:t>
            </a:r>
            <a:r>
              <a:rPr lang="ru-RU" dirty="0" smtClean="0"/>
              <a:t> </a:t>
            </a:r>
            <a:r>
              <a:rPr lang="ru-RU" dirty="0"/>
              <a:t>— предоставление доказательств, что вы на самом деле есть тот, кем идентифицировались </a:t>
            </a:r>
            <a:endParaRPr lang="ru-RU" dirty="0" smtClean="0"/>
          </a:p>
          <a:p>
            <a:pPr>
              <a:buFont typeface="Calibri" panose="020F0502020204030204" pitchFamily="34" charset="0"/>
              <a:buChar char="—"/>
            </a:pPr>
            <a:r>
              <a:rPr lang="ru-RU" dirty="0" smtClean="0"/>
              <a:t> </a:t>
            </a:r>
            <a:r>
              <a:rPr lang="ru-RU" b="1" dirty="0" smtClean="0"/>
              <a:t>Авторизация</a:t>
            </a:r>
            <a:r>
              <a:rPr lang="ru-RU" dirty="0" smtClean="0"/>
              <a:t> </a:t>
            </a:r>
            <a:r>
              <a:rPr lang="ru-RU" dirty="0"/>
              <a:t>— проверка, что вам разрешен доступ к запрашиваемому ресурсу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8859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Аутентификация по паролю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alibri" panose="020F0502020204030204" pitchFamily="34" charset="0"/>
              <a:buChar char="—"/>
            </a:pPr>
            <a:r>
              <a:rPr lang="en-US" dirty="0"/>
              <a:t>HTTP </a:t>
            </a:r>
            <a:r>
              <a:rPr lang="en-US" dirty="0" smtClean="0"/>
              <a:t>authentication</a:t>
            </a:r>
            <a:endParaRPr lang="ru-RU" dirty="0" smtClean="0"/>
          </a:p>
          <a:p>
            <a:pPr lvl="1">
              <a:buFont typeface="Calibri" panose="020F0502020204030204" pitchFamily="34" charset="0"/>
              <a:buChar char="—"/>
            </a:pPr>
            <a:r>
              <a:rPr lang="en-US" dirty="0" smtClean="0"/>
              <a:t>Basic</a:t>
            </a:r>
            <a:endParaRPr lang="ru-RU" dirty="0" smtClean="0"/>
          </a:p>
          <a:p>
            <a:pPr lvl="1">
              <a:buFont typeface="Calibri" panose="020F0502020204030204" pitchFamily="34" charset="0"/>
              <a:buChar char="—"/>
            </a:pPr>
            <a:r>
              <a:rPr lang="en-US" dirty="0" smtClean="0"/>
              <a:t>Digest</a:t>
            </a:r>
            <a:endParaRPr lang="ru-RU" dirty="0" smtClean="0"/>
          </a:p>
          <a:p>
            <a:pPr lvl="1">
              <a:buFont typeface="Calibri" panose="020F0502020204030204" pitchFamily="34" charset="0"/>
              <a:buChar char="—"/>
            </a:pPr>
            <a:r>
              <a:rPr lang="en-US" dirty="0"/>
              <a:t>NTLM </a:t>
            </a:r>
            <a:r>
              <a:rPr lang="ru-RU" dirty="0" smtClean="0"/>
              <a:t>(</a:t>
            </a:r>
            <a:r>
              <a:rPr lang="en-US" dirty="0"/>
              <a:t>Windows </a:t>
            </a:r>
            <a:r>
              <a:rPr lang="en-US" dirty="0" smtClean="0"/>
              <a:t>authentication</a:t>
            </a:r>
            <a:r>
              <a:rPr lang="ru-RU" dirty="0" smtClean="0"/>
              <a:t>)</a:t>
            </a:r>
          </a:p>
          <a:p>
            <a:pPr lvl="1">
              <a:buFont typeface="Calibri" panose="020F0502020204030204" pitchFamily="34" charset="0"/>
              <a:buChar char="—"/>
            </a:pPr>
            <a:r>
              <a:rPr lang="en-US" dirty="0" smtClean="0"/>
              <a:t>Kerberos</a:t>
            </a:r>
            <a:endParaRPr lang="ru-RU" dirty="0" smtClean="0"/>
          </a:p>
          <a:p>
            <a:pPr>
              <a:buFont typeface="Calibri" panose="020F0502020204030204" pitchFamily="34" charset="0"/>
              <a:buChar char="—"/>
            </a:pPr>
            <a:r>
              <a:rPr lang="ru-RU" dirty="0"/>
              <a:t>п</a:t>
            </a:r>
            <a:r>
              <a:rPr lang="ru-RU" dirty="0" smtClean="0"/>
              <a:t>ростая форма входа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ru-RU" dirty="0"/>
              <a:t>д</a:t>
            </a:r>
            <a:r>
              <a:rPr lang="ru-RU" dirty="0" smtClean="0"/>
              <a:t>ля </a:t>
            </a:r>
            <a:r>
              <a:rPr lang="en-US" dirty="0" smtClean="0"/>
              <a:t>API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8953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 </a:t>
            </a:r>
            <a:r>
              <a:rPr lang="en-US" dirty="0" smtClean="0"/>
              <a:t>authentication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934" y="1572712"/>
            <a:ext cx="5996081" cy="478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303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pPr marL="0" indent="0">
              <a:buNone/>
            </a:pPr>
            <a:r>
              <a:rPr lang="ru-RU" dirty="0" err="1"/>
              <a:t>username</a:t>
            </a:r>
            <a:r>
              <a:rPr lang="ru-RU" dirty="0"/>
              <a:t> и </a:t>
            </a:r>
            <a:r>
              <a:rPr lang="ru-RU" dirty="0" err="1"/>
              <a:t>password</a:t>
            </a:r>
            <a:r>
              <a:rPr lang="ru-RU" dirty="0"/>
              <a:t> </a:t>
            </a:r>
            <a:r>
              <a:rPr lang="ru-RU" dirty="0" smtClean="0"/>
              <a:t>передаются </a:t>
            </a:r>
            <a:r>
              <a:rPr lang="ru-RU" dirty="0"/>
              <a:t>в заголовке </a:t>
            </a:r>
            <a:r>
              <a:rPr lang="ru-RU" dirty="0" err="1"/>
              <a:t>Authorization</a:t>
            </a:r>
            <a:r>
              <a:rPr lang="ru-RU" dirty="0"/>
              <a:t> в </a:t>
            </a:r>
            <a:r>
              <a:rPr lang="ru-RU" dirty="0" smtClean="0"/>
              <a:t>base64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6</a:t>
            </a:fld>
            <a:endParaRPr lang="ru-RU"/>
          </a:p>
        </p:txBody>
      </p:sp>
      <p:pic>
        <p:nvPicPr>
          <p:cNvPr id="2050" name="Picture 2" descr="https://habrastorage.org/files/c27/ac0/637/c27ac06373984352a1ebe2f6424cd9e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83" y="2774849"/>
            <a:ext cx="8422817" cy="3272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7251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Digest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4270075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sz="2000" dirty="0" smtClean="0"/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endParaRPr lang="it-IT" sz="2000" dirty="0" smtClean="0"/>
          </a:p>
          <a:p>
            <a:pPr marL="0" indent="0">
              <a:buNone/>
            </a:pPr>
            <a:r>
              <a:rPr lang="it-IT" sz="2000" dirty="0" smtClean="0"/>
              <a:t>HA1=MD5(username,realm,password</a:t>
            </a:r>
            <a:r>
              <a:rPr lang="it-IT" sz="2000" dirty="0"/>
              <a:t>)</a:t>
            </a:r>
            <a:br>
              <a:rPr lang="it-IT" sz="2000" dirty="0"/>
            </a:br>
            <a:r>
              <a:rPr lang="it-IT" sz="2000" dirty="0" smtClean="0"/>
              <a:t>HA2=MD5(method,URI</a:t>
            </a:r>
            <a:r>
              <a:rPr lang="it-IT" sz="2000" dirty="0"/>
              <a:t>)</a:t>
            </a:r>
          </a:p>
          <a:p>
            <a:pPr marL="0" indent="0">
              <a:buNone/>
            </a:pPr>
            <a:r>
              <a:rPr lang="it-IT" sz="2000" dirty="0" smtClean="0"/>
              <a:t>returns </a:t>
            </a:r>
            <a:r>
              <a:rPr lang="it-IT" sz="2000" dirty="0"/>
              <a:t>MD5(HA1,nonce,HA2)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7</a:t>
            </a:fld>
            <a:endParaRPr lang="ru-RU"/>
          </a:p>
        </p:txBody>
      </p:sp>
      <p:pic>
        <p:nvPicPr>
          <p:cNvPr id="3074" name="Picture 2" descr="https://miro.medium.com/max/443/0*lFO41o5YpVYFpYMI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346" y="1505643"/>
            <a:ext cx="3898839" cy="462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223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</a:t>
            </a:r>
            <a:r>
              <a:rPr lang="en-US" dirty="0" smtClean="0"/>
              <a:t>authentication, Kerberos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058" y="1647825"/>
            <a:ext cx="7204520" cy="418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84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простая форма </a:t>
            </a:r>
            <a:r>
              <a:rPr lang="ru-RU" dirty="0" smtClean="0"/>
              <a:t>входа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9</a:t>
            </a:fld>
            <a:endParaRPr lang="ru-RU"/>
          </a:p>
        </p:txBody>
      </p:sp>
      <p:pic>
        <p:nvPicPr>
          <p:cNvPr id="4098" name="Picture 2" descr="https://habrastorage.org/files/8e5/211/8bb/8e52118bbaa84a4286e2ef2a2a5ad36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59" y="1667804"/>
            <a:ext cx="7294772" cy="4137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344909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12530</TotalTime>
  <Words>558</Words>
  <Application>Microsoft Office PowerPoint</Application>
  <PresentationFormat>Экран (4:3)</PresentationFormat>
  <Paragraphs>124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7" baseType="lpstr">
      <vt:lpstr>Arial</vt:lpstr>
      <vt:lpstr>Calibri</vt:lpstr>
      <vt:lpstr>Elektra Text Pro</vt:lpstr>
      <vt:lpstr>Тема Office</vt:lpstr>
      <vt:lpstr>Презентация PowerPoint</vt:lpstr>
      <vt:lpstr>Аутентификация в веб-приложениях</vt:lpstr>
      <vt:lpstr>Уточним термины</vt:lpstr>
      <vt:lpstr>Аутентификация по паролю</vt:lpstr>
      <vt:lpstr>HTTP authentication</vt:lpstr>
      <vt:lpstr>Basic</vt:lpstr>
      <vt:lpstr>Digest</vt:lpstr>
      <vt:lpstr>Windows authentication, Kerberos</vt:lpstr>
      <vt:lpstr>простая форма входа</vt:lpstr>
      <vt:lpstr>Сессии</vt:lpstr>
      <vt:lpstr>Состояние в сессии</vt:lpstr>
      <vt:lpstr>Для API</vt:lpstr>
      <vt:lpstr>Аутентификация по ключам доступа</vt:lpstr>
      <vt:lpstr>Распространенные уязвимости</vt:lpstr>
      <vt:lpstr>Распространенные уязвимости</vt:lpstr>
      <vt:lpstr>Аутентификация по сертификатам</vt:lpstr>
      <vt:lpstr>Двухфакторная аутентификация</vt:lpstr>
      <vt:lpstr>Single Sign-On</vt:lpstr>
      <vt:lpstr>Разновидности  SSO</vt:lpstr>
      <vt:lpstr>Программные интерфейсы – API</vt:lpstr>
      <vt:lpstr>Swagger Editor</vt:lpstr>
      <vt:lpstr>Генератор кода</vt:lpstr>
      <vt:lpstr>Что еще почитать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Евгений Степанов</dc:creator>
  <cp:lastModifiedBy>Alik Sergeev</cp:lastModifiedBy>
  <cp:revision>671</cp:revision>
  <dcterms:created xsi:type="dcterms:W3CDTF">2016-03-09T10:31:39Z</dcterms:created>
  <dcterms:modified xsi:type="dcterms:W3CDTF">2022-11-14T11:15:19Z</dcterms:modified>
</cp:coreProperties>
</file>