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19"/>
  </p:notesMasterIdLst>
  <p:sldIdLst>
    <p:sldId id="256" r:id="rId2"/>
    <p:sldId id="285" r:id="rId3"/>
    <p:sldId id="324" r:id="rId4"/>
    <p:sldId id="316" r:id="rId5"/>
    <p:sldId id="317" r:id="rId6"/>
    <p:sldId id="330" r:id="rId7"/>
    <p:sldId id="325" r:id="rId8"/>
    <p:sldId id="331" r:id="rId9"/>
    <p:sldId id="319" r:id="rId10"/>
    <p:sldId id="326" r:id="rId11"/>
    <p:sldId id="320" r:id="rId12"/>
    <p:sldId id="321" r:id="rId13"/>
    <p:sldId id="327" r:id="rId14"/>
    <p:sldId id="328" r:id="rId15"/>
    <p:sldId id="322" r:id="rId16"/>
    <p:sldId id="323" r:id="rId17"/>
    <p:sldId id="283" r:id="rId18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5857" autoAdjust="0"/>
  </p:normalViewPr>
  <p:slideViewPr>
    <p:cSldViewPr snapToGrid="0">
      <p:cViewPr varScale="1">
        <p:scale>
          <a:sx n="111" d="100"/>
          <a:sy n="111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12.12.2022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" TargetMode="External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</a:t>
            </a:r>
            <a:r>
              <a:rPr lang="en-US" sz="3600" dirty="0" smtClean="0">
                <a:solidFill>
                  <a:schemeClr val="bg1"/>
                </a:solidFill>
              </a:rPr>
              <a:t>14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A06:2021 - Уязвимые и устаревшие компоненты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CWA-1104</a:t>
            </a:r>
            <a:r>
              <a:rPr lang="ru-RU" dirty="0"/>
              <a:t>: Использование не обслуживаемых компонентов сторонних </a:t>
            </a:r>
            <a:r>
              <a:rPr lang="ru-RU" dirty="0" smtClean="0"/>
              <a:t>производителей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ПО устарело и снято с сопровождения (ОС, веб-сервер, СУБД, </a:t>
            </a:r>
            <a:r>
              <a:rPr lang="en-US" dirty="0" smtClean="0"/>
              <a:t>API</a:t>
            </a:r>
            <a:r>
              <a:rPr lang="ru-RU" dirty="0" smtClean="0"/>
              <a:t>, библиотеки)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Оператор системы не следит за бюллетенями по безопасности, не проводит регулярные проверки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Не проверяется совместимость компонент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5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атак </a:t>
            </a:r>
            <a:r>
              <a:rPr lang="ru-RU" dirty="0" smtClean="0"/>
              <a:t>с </a:t>
            </a:r>
            <a:r>
              <a:rPr lang="ru-RU" dirty="0"/>
              <a:t>A06:2021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CVE-2021-44228 </a:t>
            </a:r>
            <a:r>
              <a:rPr lang="en-US" dirty="0" smtClean="0"/>
              <a:t>- </a:t>
            </a:r>
            <a:r>
              <a:rPr lang="ru-RU" dirty="0" smtClean="0"/>
              <a:t>уязвимость Log4J, позволяет </a:t>
            </a:r>
            <a:r>
              <a:rPr lang="ru-RU" dirty="0"/>
              <a:t>злоумышленникам запускать неавторизованный удаленный код, </a:t>
            </a:r>
            <a:r>
              <a:rPr lang="ru-RU" dirty="0" smtClean="0"/>
              <a:t>отправив </a:t>
            </a:r>
            <a:r>
              <a:rPr lang="ru-RU" dirty="0"/>
              <a:t>команду на </a:t>
            </a:r>
            <a:r>
              <a:rPr lang="ru-RU" dirty="0" err="1"/>
              <a:t>логирование</a:t>
            </a:r>
            <a:r>
              <a:rPr lang="ru-RU" dirty="0"/>
              <a:t> определенной </a:t>
            </a:r>
            <a:r>
              <a:rPr lang="ru-RU" dirty="0" smtClean="0"/>
              <a:t>строки</a:t>
            </a:r>
          </a:p>
          <a:p>
            <a:r>
              <a:rPr lang="en-US" dirty="0" smtClean="0"/>
              <a:t>CVE-2017-5638</a:t>
            </a:r>
            <a:r>
              <a:rPr lang="ru-RU" dirty="0" smtClean="0"/>
              <a:t> – уязвимость </a:t>
            </a:r>
            <a:r>
              <a:rPr lang="en-US" dirty="0"/>
              <a:t>Apache </a:t>
            </a:r>
            <a:r>
              <a:rPr lang="en-US" dirty="0" smtClean="0"/>
              <a:t>Struts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позволяет </a:t>
            </a:r>
            <a:r>
              <a:rPr lang="ru-RU" dirty="0"/>
              <a:t>атакующему выполнять произвольные команды на сервере, изменив содержимое HTTP-заголовка </a:t>
            </a:r>
            <a:r>
              <a:rPr lang="ru-RU" dirty="0" err="1"/>
              <a:t>Content-Type</a:t>
            </a:r>
            <a:r>
              <a:rPr lang="ru-RU" dirty="0"/>
              <a:t> и эксплуатируя брешь в компоненте </a:t>
            </a:r>
            <a:r>
              <a:rPr lang="ru-RU" dirty="0" err="1"/>
              <a:t>Jakarta</a:t>
            </a:r>
            <a:r>
              <a:rPr lang="ru-RU" dirty="0"/>
              <a:t> </a:t>
            </a:r>
            <a:r>
              <a:rPr lang="ru-RU" dirty="0" err="1"/>
              <a:t>Multipart</a:t>
            </a:r>
            <a:r>
              <a:rPr lang="ru-RU" dirty="0"/>
              <a:t> </a:t>
            </a:r>
            <a:r>
              <a:rPr lang="ru-RU" dirty="0" err="1"/>
              <a:t>parser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29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предотвратить </a:t>
            </a:r>
            <a:r>
              <a:rPr lang="ru-RU" dirty="0"/>
              <a:t>A06:2021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19842"/>
            <a:ext cx="8229600" cy="480632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Удалите неиспользуемые зависимости, ненужные функции, компоненты, </a:t>
            </a:r>
            <a:r>
              <a:rPr lang="ru-RU" dirty="0" smtClean="0"/>
              <a:t>файлы, документацию</a:t>
            </a:r>
            <a:endParaRPr lang="ru-RU" dirty="0"/>
          </a:p>
          <a:p>
            <a:r>
              <a:rPr lang="ru-RU" dirty="0"/>
              <a:t>Непрерывно проводите инвентаризацию версий </a:t>
            </a:r>
            <a:r>
              <a:rPr lang="ru-RU" dirty="0" smtClean="0"/>
              <a:t>ВСЕХ компонентов, </a:t>
            </a:r>
            <a:r>
              <a:rPr lang="ru-RU" dirty="0" err="1" smtClean="0"/>
              <a:t>фреймворков</a:t>
            </a:r>
            <a:r>
              <a:rPr lang="ru-RU" dirty="0" smtClean="0"/>
              <a:t> и их зависимостей, </a:t>
            </a:r>
            <a:r>
              <a:rPr lang="ru-RU" dirty="0" err="1" smtClean="0"/>
              <a:t>мониторьте</a:t>
            </a:r>
            <a:r>
              <a:rPr lang="ru-RU" dirty="0" smtClean="0"/>
              <a:t> OWASP </a:t>
            </a:r>
            <a:r>
              <a:rPr lang="ru-RU" dirty="0" err="1"/>
              <a:t>Dependency</a:t>
            </a:r>
            <a:r>
              <a:rPr lang="ru-RU" dirty="0"/>
              <a:t> </a:t>
            </a:r>
            <a:r>
              <a:rPr lang="ru-RU" dirty="0" err="1"/>
              <a:t>Check</a:t>
            </a:r>
            <a:r>
              <a:rPr lang="ru-RU" dirty="0"/>
              <a:t>, </a:t>
            </a:r>
            <a:r>
              <a:rPr lang="ru-RU" dirty="0" smtClean="0"/>
              <a:t>CVE, NVD</a:t>
            </a:r>
          </a:p>
          <a:p>
            <a:r>
              <a:rPr lang="ru-RU" dirty="0" smtClean="0"/>
              <a:t>Составьте список компонент в инфраструктуре и подпишитесь на уведомления по их уязвимостям</a:t>
            </a:r>
            <a:endParaRPr lang="ru-RU" dirty="0"/>
          </a:p>
          <a:p>
            <a:r>
              <a:rPr lang="ru-RU" dirty="0"/>
              <a:t>Получайте компоненты только из официальных источников по безопасным </a:t>
            </a:r>
            <a:r>
              <a:rPr lang="ru-RU" dirty="0" smtClean="0"/>
              <a:t>ссылкам, доверяйте только подписанным пакетам</a:t>
            </a:r>
            <a:endParaRPr lang="ru-RU" dirty="0"/>
          </a:p>
          <a:p>
            <a:r>
              <a:rPr lang="ru-RU" dirty="0" smtClean="0"/>
              <a:t>Отслеживайте компоненты, которые заброшены разработчиками, избавляйтесь от них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74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A07:2021- Ошибки идентификации и аутентификации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CWE-297</a:t>
            </a:r>
            <a:r>
              <a:rPr lang="ru-RU" dirty="0"/>
              <a:t>: Неправильная проверка сертификата с несоответствием </a:t>
            </a:r>
            <a:r>
              <a:rPr lang="ru-RU" dirty="0" smtClean="0"/>
              <a:t>хоста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CWE-287</a:t>
            </a:r>
            <a:r>
              <a:rPr lang="ru-RU" dirty="0"/>
              <a:t>: Неправильная аутентификация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CWE-384</a:t>
            </a:r>
            <a:r>
              <a:rPr lang="ru-RU" dirty="0"/>
              <a:t>: Фиксация </a:t>
            </a:r>
            <a:r>
              <a:rPr lang="ru-RU" dirty="0" smtClean="0"/>
              <a:t>сеанса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Различные способы обойти предусмотренные способы идентификации и аутентификации.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7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A07:2021- Ошибки идентификации и аутентификации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Автоматический ввод учетных данных, если они имеются у злоумышленника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Перебор паролей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Допущение использования слабых или скомпрометированных паролей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Слабая процедура восстановления доступа к учетной записи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Отсутствие или неправильная реализация </a:t>
            </a:r>
            <a:r>
              <a:rPr lang="en-US" dirty="0" smtClean="0"/>
              <a:t>2FA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</a:t>
            </a:r>
            <a:r>
              <a:rPr lang="ru-RU" dirty="0" smtClean="0"/>
              <a:t>Сессионный идентификатор в </a:t>
            </a:r>
            <a:r>
              <a:rPr lang="en-US" dirty="0" smtClean="0"/>
              <a:t>URL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Повторное использование сессионного идентификатора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Незакрытые </a:t>
            </a:r>
            <a:r>
              <a:rPr lang="ru-RU" dirty="0" err="1" smtClean="0"/>
              <a:t>токены</a:t>
            </a:r>
            <a:r>
              <a:rPr lang="ru-RU" dirty="0" smtClean="0"/>
              <a:t> завершенных сеансов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21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атак с </a:t>
            </a:r>
            <a:r>
              <a:rPr lang="ru-RU" dirty="0"/>
              <a:t>A07:2021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Перебор паролей по известным (слитым) спискам </a:t>
            </a:r>
            <a:r>
              <a:rPr lang="ru-RU" dirty="0" err="1" smtClean="0"/>
              <a:t>учеток</a:t>
            </a:r>
            <a:r>
              <a:rPr lang="ru-RU" dirty="0" smtClean="0"/>
              <a:t>, не обязательно от вашего сервиса, ограничений в системе аутентификации не предусмотрено</a:t>
            </a:r>
          </a:p>
          <a:p>
            <a:r>
              <a:rPr lang="ru-RU" dirty="0" smtClean="0"/>
              <a:t>Аутентификация с общедоступного устройства, потом закрыли браузер и ушли, а сессия все еще жива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9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предотвратить </a:t>
            </a:r>
            <a:r>
              <a:rPr lang="ru-RU" dirty="0"/>
              <a:t>A07:2021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внедрите </a:t>
            </a:r>
            <a:r>
              <a:rPr lang="ru-RU" dirty="0"/>
              <a:t>многофакторную </a:t>
            </a:r>
            <a:r>
              <a:rPr lang="ru-RU" dirty="0" smtClean="0"/>
              <a:t>аутентификацию</a:t>
            </a:r>
          </a:p>
          <a:p>
            <a:r>
              <a:rPr lang="ru-RU" dirty="0" smtClean="0"/>
              <a:t>исключите </a:t>
            </a:r>
            <a:r>
              <a:rPr lang="ru-RU" dirty="0" err="1" smtClean="0"/>
              <a:t>учетки</a:t>
            </a:r>
            <a:r>
              <a:rPr lang="ru-RU" dirty="0" smtClean="0"/>
              <a:t> с дефолтными паролями</a:t>
            </a:r>
          </a:p>
          <a:p>
            <a:r>
              <a:rPr lang="ru-RU" dirty="0" smtClean="0"/>
              <a:t>внедряйте </a:t>
            </a:r>
            <a:r>
              <a:rPr lang="ru-RU" dirty="0"/>
              <a:t>проверку слабых </a:t>
            </a:r>
            <a:r>
              <a:rPr lang="ru-RU" dirty="0" smtClean="0"/>
              <a:t>и компрометированных паролей, не позволяйте их использовать</a:t>
            </a:r>
          </a:p>
          <a:p>
            <a:r>
              <a:rPr lang="ru-RU" dirty="0" smtClean="0"/>
              <a:t>защитите все методы аутентификации от автоматизированных атак (задержки, </a:t>
            </a:r>
            <a:r>
              <a:rPr lang="ru-RU" dirty="0" err="1" smtClean="0"/>
              <a:t>капча</a:t>
            </a:r>
            <a:r>
              <a:rPr lang="ru-RU" dirty="0" smtClean="0"/>
              <a:t>, второй фактор)</a:t>
            </a:r>
            <a:endParaRPr lang="ru-RU" dirty="0"/>
          </a:p>
          <a:p>
            <a:r>
              <a:rPr lang="ru-RU" dirty="0" smtClean="0"/>
              <a:t>используйте </a:t>
            </a:r>
            <a:r>
              <a:rPr lang="ru-RU" dirty="0"/>
              <a:t>безопасный </a:t>
            </a:r>
            <a:r>
              <a:rPr lang="ru-RU" dirty="0" smtClean="0"/>
              <a:t>серверный генератор сессионных ключей </a:t>
            </a:r>
            <a:r>
              <a:rPr lang="ru-RU" dirty="0"/>
              <a:t>с высокой </a:t>
            </a:r>
            <a:r>
              <a:rPr lang="ru-RU" dirty="0" smtClean="0"/>
              <a:t>энтропией.</a:t>
            </a:r>
            <a:r>
              <a:rPr lang="ru-RU" dirty="0"/>
              <a:t> </a:t>
            </a:r>
            <a:r>
              <a:rPr lang="ru-RU" dirty="0" smtClean="0"/>
              <a:t>Не передавайте его в </a:t>
            </a:r>
            <a:r>
              <a:rPr lang="en-US" dirty="0" smtClean="0"/>
              <a:t>URL</a:t>
            </a:r>
            <a:r>
              <a:rPr lang="ru-RU" dirty="0" smtClean="0"/>
              <a:t>, аннулируйте </a:t>
            </a:r>
            <a:r>
              <a:rPr lang="ru-RU" dirty="0"/>
              <a:t>после выхода из </a:t>
            </a:r>
            <a:r>
              <a:rPr lang="ru-RU" dirty="0" smtClean="0"/>
              <a:t>системы или периода бездействия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4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 почитать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562" y="2579298"/>
            <a:ext cx="8229599" cy="29575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https://owasp.org/www-project-top-ten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://cwe.mitre.org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https://owasp.org/www-project-top-ten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наиболее актуальные проблемы безопасности </a:t>
            </a:r>
            <a:br>
              <a:rPr lang="ru-RU" sz="2800" dirty="0" smtClean="0"/>
            </a:br>
            <a:r>
              <a:rPr lang="ru-RU" sz="2800" dirty="0" smtClean="0"/>
              <a:t>веб-приложений и рекомендации по их устранению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6" name="Picture 2" descr="Map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3813"/>
            <a:ext cx="8220808" cy="226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8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A04:2021- </a:t>
            </a:r>
            <a:r>
              <a:rPr lang="ru-RU" dirty="0"/>
              <a:t>Небезопасный дизайн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CWE-209</a:t>
            </a:r>
            <a:r>
              <a:rPr lang="ru-RU" sz="2400" i="1" dirty="0"/>
              <a:t>: Генерация сообщения об ошибке, содержащего конфиденциальную </a:t>
            </a:r>
            <a:r>
              <a:rPr lang="ru-RU" sz="2400" i="1" dirty="0" smtClean="0"/>
              <a:t>информацию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CWE-256</a:t>
            </a:r>
            <a:r>
              <a:rPr lang="ru-RU" sz="2400" i="1" dirty="0"/>
              <a:t>: Незащищенное хранение учетных </a:t>
            </a:r>
            <a:r>
              <a:rPr lang="ru-RU" sz="2400" i="1" dirty="0" smtClean="0"/>
              <a:t>данных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CWE-501</a:t>
            </a:r>
            <a:r>
              <a:rPr lang="ru-RU" sz="2400" i="1" dirty="0"/>
              <a:t>: Нарушение границ </a:t>
            </a:r>
            <a:r>
              <a:rPr lang="ru-RU" sz="2400" i="1" dirty="0" smtClean="0"/>
              <a:t>доверия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400" i="1" dirty="0" smtClean="0"/>
              <a:t> CWE-522</a:t>
            </a:r>
            <a:r>
              <a:rPr lang="ru-RU" sz="2400" i="1" dirty="0"/>
              <a:t>: Недостаточно защищенные учетные </a:t>
            </a:r>
            <a:r>
              <a:rPr lang="ru-RU" sz="2400" i="1" dirty="0" smtClean="0"/>
              <a:t>данные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400" i="1" dirty="0"/>
          </a:p>
          <a:p>
            <a:pPr marL="0" indent="0">
              <a:buNone/>
            </a:pPr>
            <a:r>
              <a:rPr lang="ru-RU" sz="2400" dirty="0" smtClean="0"/>
              <a:t>Ошибки на этапе проектирования.</a:t>
            </a:r>
          </a:p>
          <a:p>
            <a:pPr marL="0" indent="0">
              <a:buNone/>
            </a:pPr>
            <a:r>
              <a:rPr lang="ru-RU" sz="2400" dirty="0" smtClean="0"/>
              <a:t>Не смешаны с ошибками реализации, и не могут быть исправлены совершенной реализацией.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9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атак с </a:t>
            </a:r>
            <a:r>
              <a:rPr lang="en-US" dirty="0" smtClean="0"/>
              <a:t>A04:2021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8030"/>
            <a:ext cx="3347049" cy="4418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Механизм восстановления пароля</a:t>
            </a:r>
            <a:endParaRPr lang="ru-RU" sz="2600" dirty="0"/>
          </a:p>
          <a:p>
            <a:pPr>
              <a:buFontTx/>
              <a:buChar char="-"/>
            </a:pPr>
            <a:r>
              <a:rPr lang="ru-RU" sz="2600" dirty="0" smtClean="0"/>
              <a:t>контрольный вопрос</a:t>
            </a:r>
          </a:p>
          <a:p>
            <a:pPr>
              <a:buFontTx/>
              <a:buChar char="-"/>
            </a:pPr>
            <a:r>
              <a:rPr lang="ru-RU" sz="2600" dirty="0" smtClean="0"/>
              <a:t>напоминание пароля</a:t>
            </a:r>
          </a:p>
          <a:p>
            <a:pPr>
              <a:buFontTx/>
              <a:buChar char="-"/>
            </a:pPr>
            <a:r>
              <a:rPr lang="ru-RU" sz="2600" dirty="0" smtClean="0"/>
              <a:t>через уязвимые сторонние сервисы</a:t>
            </a:r>
          </a:p>
          <a:p>
            <a:pPr>
              <a:buFontTx/>
              <a:buChar char="-"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6" name="Picture 2" descr="Контрольный вопрос и ответ для защиты почтового ящика - Помощь по почт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740" y="1894095"/>
            <a:ext cx="4730060" cy="34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4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атак с </a:t>
            </a:r>
            <a:r>
              <a:rPr lang="en-US" dirty="0"/>
              <a:t>A04:2021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82151"/>
            <a:ext cx="8229600" cy="444401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Б</a:t>
            </a:r>
            <a:r>
              <a:rPr lang="ru-RU" dirty="0" err="1" smtClean="0"/>
              <a:t>отоводство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накручивание голосов</a:t>
            </a:r>
          </a:p>
          <a:p>
            <a:pPr>
              <a:buFontTx/>
              <a:buChar char="-"/>
            </a:pPr>
            <a:r>
              <a:rPr lang="ru-RU" dirty="0" smtClean="0"/>
              <a:t>бронирование услуг</a:t>
            </a:r>
          </a:p>
          <a:p>
            <a:pPr>
              <a:buFontTx/>
              <a:buChar char="-"/>
            </a:pPr>
            <a:r>
              <a:rPr lang="ru-RU" dirty="0" smtClean="0"/>
              <a:t>выкуп товара спекулянтами</a:t>
            </a:r>
          </a:p>
          <a:p>
            <a:pPr>
              <a:buFontTx/>
              <a:buChar char="-"/>
            </a:pPr>
            <a:r>
              <a:rPr lang="ru-RU" dirty="0"/>
              <a:t>з</a:t>
            </a:r>
            <a:r>
              <a:rPr lang="ru-RU" dirty="0" smtClean="0"/>
              <a:t>амусоривание коммуникаций</a:t>
            </a:r>
          </a:p>
          <a:p>
            <a:pPr>
              <a:buFontTx/>
              <a:buChar char="-"/>
            </a:pPr>
            <a:r>
              <a:rPr lang="ru-RU" dirty="0" smtClean="0"/>
              <a:t>провокации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предотвратить </a:t>
            </a:r>
            <a:r>
              <a:rPr lang="en-US" dirty="0"/>
              <a:t>A04:2021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используйте методологии безопасного проектирования</a:t>
            </a:r>
            <a:endParaRPr lang="ru-RU" dirty="0"/>
          </a:p>
          <a:p>
            <a:r>
              <a:rPr lang="ru-RU" dirty="0"/>
              <a:t>и</a:t>
            </a:r>
            <a:r>
              <a:rPr lang="ru-RU" dirty="0" smtClean="0"/>
              <a:t>спользовать проверенные шаблонные проектные решения</a:t>
            </a:r>
            <a:endParaRPr lang="ru-RU" dirty="0"/>
          </a:p>
          <a:p>
            <a:r>
              <a:rPr lang="ru-RU" dirty="0" smtClean="0"/>
              <a:t>разрабатывать адекватную модель угроз и учитывать ее на всех этапах</a:t>
            </a:r>
            <a:endParaRPr lang="ru-RU" dirty="0"/>
          </a:p>
          <a:p>
            <a:r>
              <a:rPr lang="ru-RU" dirty="0"/>
              <a:t>з</a:t>
            </a:r>
            <a:r>
              <a:rPr lang="ru-RU" dirty="0" smtClean="0"/>
              <a:t>акладывайте проверки правдоподобного поведения на всех этапах</a:t>
            </a:r>
            <a:endParaRPr lang="ru-RU" dirty="0"/>
          </a:p>
          <a:p>
            <a:r>
              <a:rPr lang="ru-RU" dirty="0" smtClean="0"/>
              <a:t>создавайте модульные и интеграционные тесты</a:t>
            </a:r>
            <a:endParaRPr lang="ru-RU" dirty="0"/>
          </a:p>
          <a:p>
            <a:r>
              <a:rPr lang="ru-RU" dirty="0" smtClean="0"/>
              <a:t>разделяйте на системные </a:t>
            </a:r>
            <a:r>
              <a:rPr lang="ru-RU" dirty="0"/>
              <a:t>и сетевые </a:t>
            </a:r>
            <a:r>
              <a:rPr lang="ru-RU" dirty="0" smtClean="0"/>
              <a:t>уровни</a:t>
            </a:r>
            <a:endParaRPr lang="ru-RU" dirty="0"/>
          </a:p>
          <a:p>
            <a:r>
              <a:rPr lang="ru-RU" dirty="0" smtClean="0"/>
              <a:t>разделяйте пространства пользователей </a:t>
            </a:r>
            <a:endParaRPr lang="ru-RU" dirty="0"/>
          </a:p>
          <a:p>
            <a:r>
              <a:rPr lang="ru-RU" dirty="0"/>
              <a:t>о</a:t>
            </a:r>
            <a:r>
              <a:rPr lang="ru-RU" dirty="0" smtClean="0"/>
              <a:t>граничьте </a:t>
            </a:r>
            <a:r>
              <a:rPr lang="ru-RU" dirty="0"/>
              <a:t>потребление ресурсов пользователем или </a:t>
            </a:r>
            <a:r>
              <a:rPr lang="ru-RU" dirty="0" smtClean="0"/>
              <a:t>сервисом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1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A05:2021- </a:t>
            </a:r>
            <a:r>
              <a:rPr lang="ru-RU" sz="3600" dirty="0"/>
              <a:t>Неправильная </a:t>
            </a:r>
            <a:r>
              <a:rPr lang="ru-RU" sz="3600" dirty="0" smtClean="0"/>
              <a:t>конфигурация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373" y="1547446"/>
            <a:ext cx="8625254" cy="4525963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sz="2600" dirty="0" smtClean="0"/>
              <a:t> CWE</a:t>
            </a:r>
            <a:r>
              <a:rPr lang="ru-RU" sz="2600" dirty="0"/>
              <a:t>: </a:t>
            </a:r>
            <a:r>
              <a:rPr lang="ru-RU" sz="2600" i="1" dirty="0"/>
              <a:t>Конфигурация CWE-16 и Неправильное </a:t>
            </a:r>
            <a:r>
              <a:rPr lang="ru-RU" sz="2600" i="1" dirty="0" smtClean="0"/>
              <a:t>ограничение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 smtClean="0"/>
              <a:t> CWE-611 </a:t>
            </a:r>
            <a:r>
              <a:rPr lang="ru-RU" sz="2600" i="1" dirty="0"/>
              <a:t>внедрение внешних XML</a:t>
            </a:r>
            <a:r>
              <a:rPr lang="ru-RU" sz="2600" dirty="0"/>
              <a:t> </a:t>
            </a:r>
            <a:r>
              <a:rPr lang="ru-RU" sz="2600" i="1" dirty="0" smtClean="0"/>
              <a:t>сущностей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sz="2600" i="1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 smtClean="0"/>
              <a:t> Неправильно настроенные права и разрешения ПО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/>
              <a:t> </a:t>
            </a:r>
            <a:r>
              <a:rPr lang="ru-RU" sz="2600" i="1" dirty="0" smtClean="0"/>
              <a:t>Администраторские </a:t>
            </a:r>
            <a:r>
              <a:rPr lang="ru-RU" sz="2600" i="1" dirty="0" err="1" smtClean="0"/>
              <a:t>учетки</a:t>
            </a:r>
            <a:r>
              <a:rPr lang="ru-RU" sz="2600" i="1" dirty="0" smtClean="0"/>
              <a:t> по умолчанию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 smtClean="0"/>
              <a:t> Отображение технической информации при ошибках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/>
              <a:t> </a:t>
            </a:r>
            <a:r>
              <a:rPr lang="ru-RU" sz="2600" i="1" dirty="0" smtClean="0"/>
              <a:t>упущенные настройки безопасных режимов взаимодействия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sz="2600" i="1" dirty="0" smtClean="0"/>
              <a:t> устаревшее и уязвимое ПО либо его параметры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60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атак </a:t>
            </a:r>
            <a:r>
              <a:rPr lang="ru-RU" dirty="0" smtClean="0"/>
              <a:t>с </a:t>
            </a:r>
            <a:r>
              <a:rPr lang="en-US" dirty="0"/>
              <a:t>A05:2021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 веб-сервера поставляется с образцами приложений, среди которых даже веб-</a:t>
            </a:r>
            <a:r>
              <a:rPr lang="ru-RU" dirty="0" err="1" smtClean="0"/>
              <a:t>админка</a:t>
            </a:r>
            <a:r>
              <a:rPr lang="ru-RU" dirty="0" smtClean="0"/>
              <a:t>!</a:t>
            </a:r>
          </a:p>
          <a:p>
            <a:r>
              <a:rPr lang="ru-RU" dirty="0" smtClean="0"/>
              <a:t>Листинг директорий не запрещен, можно добраться до опасных файлов</a:t>
            </a:r>
          </a:p>
          <a:p>
            <a:r>
              <a:rPr lang="ru-RU" dirty="0" smtClean="0"/>
              <a:t>Сервер возвращает подробное описание ошибок – с фрагментами кода, версиями компонент</a:t>
            </a:r>
          </a:p>
          <a:p>
            <a:r>
              <a:rPr lang="ru-RU" dirty="0" smtClean="0"/>
              <a:t>Облачный сервис </a:t>
            </a:r>
            <a:r>
              <a:rPr lang="ru-RU" dirty="0" err="1" smtClean="0"/>
              <a:t>расшарен</a:t>
            </a:r>
            <a:r>
              <a:rPr lang="ru-RU" dirty="0" smtClean="0"/>
              <a:t> всем в интернете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66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предотвратить </a:t>
            </a:r>
            <a:r>
              <a:rPr lang="en-US" dirty="0"/>
              <a:t>A05:2021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Автоматизируйте процесс развертывания приложений по безопасному сценарию</a:t>
            </a:r>
          </a:p>
          <a:p>
            <a:r>
              <a:rPr lang="ru-RU" dirty="0" smtClean="0"/>
              <a:t>Автоматизируйте процесс тестирования конфигураций</a:t>
            </a:r>
            <a:endParaRPr lang="ru-RU" dirty="0"/>
          </a:p>
          <a:p>
            <a:r>
              <a:rPr lang="ru-RU" dirty="0" smtClean="0"/>
              <a:t>Удаляйте и запрещайте все дефолтное, отладочное, не нужное</a:t>
            </a:r>
            <a:endParaRPr lang="ru-RU" dirty="0"/>
          </a:p>
          <a:p>
            <a:r>
              <a:rPr lang="ru-RU" dirty="0" smtClean="0"/>
              <a:t>Используйте сегментированную архитектуру </a:t>
            </a:r>
            <a:r>
              <a:rPr lang="ru-RU" dirty="0"/>
              <a:t>приложений </a:t>
            </a:r>
            <a:endParaRPr lang="ru-RU" dirty="0" smtClean="0"/>
          </a:p>
          <a:p>
            <a:r>
              <a:rPr lang="ru-RU" dirty="0" smtClean="0"/>
              <a:t>Следите за новостями и обновляйте уязвимое ПО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60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12841</TotalTime>
  <Words>613</Words>
  <Application>Microsoft Office PowerPoint</Application>
  <PresentationFormat>Экран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Elektra Text Pro</vt:lpstr>
      <vt:lpstr>Тема Office</vt:lpstr>
      <vt:lpstr>Презентация PowerPoint</vt:lpstr>
      <vt:lpstr>OWASP Top 10</vt:lpstr>
      <vt:lpstr>A04:2021- Небезопасный дизайн</vt:lpstr>
      <vt:lpstr>Примеры атак с A04:2021</vt:lpstr>
      <vt:lpstr>Примеры атак с A04:2021</vt:lpstr>
      <vt:lpstr>Как предотвратить A04:2021</vt:lpstr>
      <vt:lpstr>A05:2021- Неправильная конфигурация </vt:lpstr>
      <vt:lpstr>Примеры атак с A05:2021</vt:lpstr>
      <vt:lpstr>Как предотвратить A05:2021</vt:lpstr>
      <vt:lpstr>A06:2021 - Уязвимые и устаревшие компоненты</vt:lpstr>
      <vt:lpstr>Примеры атак с A06:2021</vt:lpstr>
      <vt:lpstr>Как предотвратить A06:2021</vt:lpstr>
      <vt:lpstr>A07:2021- Ошибки идентификации и аутентификации</vt:lpstr>
      <vt:lpstr>A07:2021- Ошибки идентификации и аутентификации</vt:lpstr>
      <vt:lpstr>Примеры атак с A07:2021</vt:lpstr>
      <vt:lpstr>Как предотвратить A07:2021</vt:lpstr>
      <vt:lpstr>Что еще почитать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716</cp:revision>
  <dcterms:created xsi:type="dcterms:W3CDTF">2016-03-09T10:31:39Z</dcterms:created>
  <dcterms:modified xsi:type="dcterms:W3CDTF">2022-12-12T09:46:48Z</dcterms:modified>
</cp:coreProperties>
</file>