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33"/>
  </p:notesMasterIdLst>
  <p:sldIdLst>
    <p:sldId id="256" r:id="rId2"/>
    <p:sldId id="297" r:id="rId3"/>
    <p:sldId id="284" r:id="rId4"/>
    <p:sldId id="285" r:id="rId5"/>
    <p:sldId id="290" r:id="rId6"/>
    <p:sldId id="291" r:id="rId7"/>
    <p:sldId id="298" r:id="rId8"/>
    <p:sldId id="299" r:id="rId9"/>
    <p:sldId id="292" r:id="rId10"/>
    <p:sldId id="293" r:id="rId11"/>
    <p:sldId id="294" r:id="rId12"/>
    <p:sldId id="306" r:id="rId13"/>
    <p:sldId id="307" r:id="rId14"/>
    <p:sldId id="308" r:id="rId15"/>
    <p:sldId id="289" r:id="rId16"/>
    <p:sldId id="295" r:id="rId17"/>
    <p:sldId id="296" r:id="rId18"/>
    <p:sldId id="287" r:id="rId19"/>
    <p:sldId id="288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10" r:id="rId28"/>
    <p:sldId id="311" r:id="rId29"/>
    <p:sldId id="312" r:id="rId30"/>
    <p:sldId id="313" r:id="rId31"/>
    <p:sldId id="283" r:id="rId32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31.10.2022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>
                <a:solidFill>
                  <a:schemeClr val="bg1"/>
                </a:solidFill>
              </a:rPr>
              <a:t>9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границы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8" y="1610809"/>
            <a:ext cx="3270069" cy="1060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14" y="1760146"/>
            <a:ext cx="4734586" cy="762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3" y="2993301"/>
            <a:ext cx="3089177" cy="1633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20" y="3612265"/>
            <a:ext cx="5204534" cy="5583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18" y="4948094"/>
            <a:ext cx="2577719" cy="16693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383" y="5274193"/>
            <a:ext cx="5734978" cy="6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цвета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bg</a:t>
            </a:r>
            <a:r>
              <a:rPr lang="ru-RU" sz="2000" dirty="0" smtClean="0"/>
              <a:t>-*</a:t>
            </a:r>
            <a:r>
              <a:rPr lang="en-US" sz="2000" dirty="0" smtClean="0"/>
              <a:t> – </a:t>
            </a:r>
            <a:r>
              <a:rPr lang="ru-RU" sz="2000" dirty="0" smtClean="0"/>
              <a:t>фон, </a:t>
            </a:r>
            <a:r>
              <a:rPr lang="en-US" sz="2000" dirty="0" smtClean="0"/>
              <a:t>.text-* </a:t>
            </a:r>
            <a:r>
              <a:rPr lang="ru-RU" sz="2000" dirty="0" smtClean="0"/>
              <a:t>- текст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*-primary</a:t>
            </a:r>
            <a:r>
              <a:rPr lang="en-US" sz="2000" dirty="0"/>
              <a:t>, </a:t>
            </a:r>
            <a:r>
              <a:rPr lang="en-US" sz="2000" dirty="0" smtClean="0"/>
              <a:t>*-success</a:t>
            </a:r>
            <a:r>
              <a:rPr lang="en-US" sz="2000" dirty="0"/>
              <a:t>, </a:t>
            </a:r>
            <a:r>
              <a:rPr lang="en-US" sz="2000" dirty="0" smtClean="0"/>
              <a:t>*-info</a:t>
            </a:r>
            <a:r>
              <a:rPr lang="en-US" sz="2000" dirty="0"/>
              <a:t>, </a:t>
            </a:r>
            <a:r>
              <a:rPr lang="en-US" sz="2000" dirty="0" smtClean="0"/>
              <a:t>*-warning</a:t>
            </a:r>
            <a:r>
              <a:rPr lang="en-US" sz="2000" dirty="0"/>
              <a:t>, </a:t>
            </a:r>
            <a:r>
              <a:rPr lang="en-US" sz="2000" dirty="0" smtClean="0"/>
              <a:t>*-danger</a:t>
            </a:r>
            <a:r>
              <a:rPr lang="en-US" sz="2000" dirty="0"/>
              <a:t>, </a:t>
            </a:r>
            <a:r>
              <a:rPr lang="en-US" sz="2000" dirty="0" smtClean="0"/>
              <a:t>*-secondary</a:t>
            </a:r>
            <a:r>
              <a:rPr lang="en-US" sz="2000" dirty="0"/>
              <a:t>, </a:t>
            </a:r>
            <a:r>
              <a:rPr lang="en-US" sz="2000" dirty="0" smtClean="0"/>
              <a:t>*-dark</a:t>
            </a:r>
            <a:r>
              <a:rPr lang="en-US" sz="2000" dirty="0"/>
              <a:t>, </a:t>
            </a:r>
            <a:r>
              <a:rPr lang="en-US" sz="2000" dirty="0" smtClean="0"/>
              <a:t>*-light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Тени: </a:t>
            </a:r>
            <a:r>
              <a:rPr lang="en-US" sz="2000" dirty="0" smtClean="0"/>
              <a:t>shadow-none</a:t>
            </a:r>
            <a:r>
              <a:rPr lang="ru-RU" sz="2000" dirty="0" smtClean="0"/>
              <a:t>, </a:t>
            </a:r>
            <a:r>
              <a:rPr lang="en-US" sz="2000" dirty="0" smtClean="0"/>
              <a:t>shadow-</a:t>
            </a:r>
            <a:r>
              <a:rPr lang="en-US" sz="2000" dirty="0" err="1" smtClean="0"/>
              <a:t>sm</a:t>
            </a:r>
            <a:r>
              <a:rPr lang="ru-RU" sz="2000" dirty="0" smtClean="0"/>
              <a:t>, </a:t>
            </a:r>
            <a:r>
              <a:rPr lang="en-US" sz="2000" dirty="0" smtClean="0"/>
              <a:t>shadow</a:t>
            </a:r>
            <a:r>
              <a:rPr lang="ru-RU" sz="2000" dirty="0" smtClean="0"/>
              <a:t>,</a:t>
            </a:r>
            <a:r>
              <a:rPr lang="en-US" sz="2000" dirty="0"/>
              <a:t> shadow-</a:t>
            </a:r>
            <a:r>
              <a:rPr lang="en-US" sz="2000" dirty="0" err="1"/>
              <a:t>lg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4" y="2400889"/>
            <a:ext cx="751627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.</a:t>
            </a:r>
            <a:r>
              <a:rPr lang="en-US" sz="2800" dirty="0" smtClean="0"/>
              <a:t>table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sz="2800" dirty="0"/>
              <a:t>.</a:t>
            </a:r>
            <a:r>
              <a:rPr lang="en-US" sz="2800" dirty="0" smtClean="0"/>
              <a:t>table-striped</a:t>
            </a:r>
            <a:r>
              <a:rPr lang="ru-RU" sz="2800" dirty="0" smtClean="0"/>
              <a:t>  </a:t>
            </a:r>
            <a:r>
              <a:rPr lang="en-US" sz="2800" dirty="0"/>
              <a:t>.</a:t>
            </a:r>
            <a:r>
              <a:rPr lang="en-US" sz="2800" dirty="0" smtClean="0"/>
              <a:t>table-bordered</a:t>
            </a:r>
            <a:r>
              <a:rPr lang="ru-RU" sz="2800" dirty="0" smtClean="0"/>
              <a:t>   </a:t>
            </a:r>
            <a:r>
              <a:rPr lang="en-US" sz="2800" dirty="0"/>
              <a:t>.table-borderless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.table-hover</a:t>
            </a:r>
            <a:r>
              <a:rPr lang="ru-RU" sz="2800" dirty="0" smtClean="0"/>
              <a:t>   </a:t>
            </a:r>
            <a:r>
              <a:rPr lang="en-US" sz="2800" dirty="0" smtClean="0"/>
              <a:t>.table-dark</a:t>
            </a:r>
            <a:r>
              <a:rPr lang="ru-RU" sz="2800" dirty="0" smtClean="0"/>
              <a:t>  </a:t>
            </a:r>
          </a:p>
          <a:p>
            <a:pPr marL="0" indent="0">
              <a:buNone/>
            </a:pPr>
            <a:r>
              <a:rPr lang="en-US" sz="2800" dirty="0" smtClean="0"/>
              <a:t>.table-</a:t>
            </a:r>
            <a:r>
              <a:rPr lang="ru-RU" sz="2800" dirty="0" smtClean="0"/>
              <a:t>*  </a:t>
            </a:r>
            <a:r>
              <a:rPr lang="en-US" sz="2800" dirty="0"/>
              <a:t>.</a:t>
            </a:r>
            <a:r>
              <a:rPr lang="en-US" sz="2800" dirty="0" err="1" smtClean="0"/>
              <a:t>thead</a:t>
            </a:r>
            <a:r>
              <a:rPr lang="en-US" sz="2800" dirty="0" smtClean="0"/>
              <a:t>-</a:t>
            </a:r>
            <a:r>
              <a:rPr lang="ru-RU" sz="2800" dirty="0" smtClean="0"/>
              <a:t>*   (*  == </a:t>
            </a:r>
            <a:r>
              <a:rPr lang="en-US" sz="2800" dirty="0"/>
              <a:t>primary, success, info, </a:t>
            </a:r>
            <a:r>
              <a:rPr lang="en-US" sz="2800" dirty="0" smtClean="0"/>
              <a:t>warning, danger</a:t>
            </a:r>
            <a:r>
              <a:rPr lang="en-US" sz="2800" dirty="0"/>
              <a:t>, </a:t>
            </a:r>
            <a:r>
              <a:rPr lang="en-US" sz="2800" dirty="0" smtClean="0"/>
              <a:t>active</a:t>
            </a:r>
            <a:r>
              <a:rPr lang="en-US" sz="2800" dirty="0"/>
              <a:t>, </a:t>
            </a:r>
            <a:r>
              <a:rPr lang="en-US" sz="2800" dirty="0" smtClean="0"/>
              <a:t>secondary</a:t>
            </a:r>
            <a:r>
              <a:rPr lang="en-US" sz="2800" dirty="0"/>
              <a:t>, </a:t>
            </a:r>
            <a:r>
              <a:rPr lang="en-US" sz="2800" dirty="0" smtClean="0"/>
              <a:t>light</a:t>
            </a:r>
            <a:r>
              <a:rPr lang="ru-RU" sz="2800" dirty="0" smtClean="0"/>
              <a:t>, </a:t>
            </a:r>
            <a:r>
              <a:rPr lang="en-US" sz="2800" dirty="0" smtClean="0"/>
              <a:t>dark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3" y="2010580"/>
            <a:ext cx="778301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Адаптивные 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table-responsive</a:t>
            </a:r>
            <a:r>
              <a:rPr lang="ru-RU" dirty="0" smtClean="0"/>
              <a:t>-*  (*  == пусто, </a:t>
            </a:r>
            <a:r>
              <a:rPr lang="en-US" dirty="0" err="1" smtClean="0"/>
              <a:t>sm</a:t>
            </a:r>
            <a:r>
              <a:rPr lang="en-US" dirty="0" smtClean="0"/>
              <a:t>, md, </a:t>
            </a:r>
            <a:r>
              <a:rPr lang="en-US" dirty="0" err="1" smtClean="0"/>
              <a:t>lg</a:t>
            </a:r>
            <a:r>
              <a:rPr lang="en-US" dirty="0" smtClean="0"/>
              <a:t>, xl)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2" y="2468088"/>
            <a:ext cx="7487695" cy="159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54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Оформление краев: </a:t>
            </a:r>
            <a:r>
              <a:rPr lang="en-US" dirty="0"/>
              <a:t>.</a:t>
            </a:r>
            <a:r>
              <a:rPr lang="en-US" dirty="0" smtClean="0"/>
              <a:t>rounded</a:t>
            </a:r>
            <a:r>
              <a:rPr lang="ru-RU" dirty="0" smtClean="0"/>
              <a:t> </a:t>
            </a:r>
            <a:r>
              <a:rPr lang="en-US" dirty="0"/>
              <a:t>.</a:t>
            </a:r>
            <a:r>
              <a:rPr lang="en-US" dirty="0" smtClean="0"/>
              <a:t>rounded-circle</a:t>
            </a:r>
            <a:r>
              <a:rPr lang="ru-RU" dirty="0" smtClean="0"/>
              <a:t> </a:t>
            </a:r>
            <a:r>
              <a:rPr lang="en-US" dirty="0"/>
              <a:t>.</a:t>
            </a:r>
            <a:r>
              <a:rPr lang="en-US" dirty="0" err="1"/>
              <a:t>img</a:t>
            </a:r>
            <a:r>
              <a:rPr lang="en-US" dirty="0"/>
              <a:t>-thumbnail 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Адаптивный размер: .</a:t>
            </a:r>
            <a:r>
              <a:rPr lang="en-US" dirty="0" err="1" smtClean="0"/>
              <a:t>img</a:t>
            </a:r>
            <a:r>
              <a:rPr lang="en-US" dirty="0" smtClean="0"/>
              <a:t>-fluid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9" y="2862916"/>
            <a:ext cx="7182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Типографика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&lt;h1&gt; - &lt;h6</a:t>
            </a:r>
            <a:r>
              <a:rPr lang="en-US" sz="2400" dirty="0" smtClean="0"/>
              <a:t>&gt;</a:t>
            </a:r>
            <a:r>
              <a:rPr lang="ru-RU" sz="2400" dirty="0"/>
              <a:t> </a:t>
            </a:r>
            <a:r>
              <a:rPr lang="ru-RU" sz="2400" dirty="0" smtClean="0"/>
              <a:t>+  </a:t>
            </a:r>
            <a:r>
              <a:rPr lang="en-US" sz="2400" dirty="0"/>
              <a:t>.</a:t>
            </a:r>
            <a:r>
              <a:rPr lang="en-US" sz="2400" dirty="0" smtClean="0"/>
              <a:t>display-</a:t>
            </a:r>
            <a:r>
              <a:rPr lang="ru-RU" sz="2400" dirty="0" smtClean="0"/>
              <a:t>*  (* == 1..4)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Особые семантические значения текста:</a:t>
            </a:r>
          </a:p>
          <a:p>
            <a:pPr marL="0" indent="0">
              <a:buNone/>
            </a:pPr>
            <a:r>
              <a:rPr lang="en-US" sz="2400" dirty="0" smtClean="0"/>
              <a:t>&lt;small&gt;</a:t>
            </a:r>
            <a:r>
              <a:rPr lang="ru-RU" sz="2400" dirty="0" smtClean="0"/>
              <a:t>, </a:t>
            </a:r>
            <a:r>
              <a:rPr lang="en-US" sz="2400" dirty="0"/>
              <a:t>&lt;mark</a:t>
            </a:r>
            <a:r>
              <a:rPr lang="en-US" sz="2400" dirty="0" smtClean="0"/>
              <a:t>&gt;</a:t>
            </a:r>
            <a:r>
              <a:rPr lang="ru-RU" sz="2400" dirty="0" smtClean="0"/>
              <a:t>, </a:t>
            </a:r>
            <a:r>
              <a:rPr lang="en-US" sz="2400" dirty="0"/>
              <a:t>&lt;</a:t>
            </a:r>
            <a:r>
              <a:rPr lang="en-US" sz="2400" dirty="0" err="1"/>
              <a:t>abbr</a:t>
            </a:r>
            <a:r>
              <a:rPr lang="en-US" sz="2400" dirty="0" smtClean="0"/>
              <a:t>&gt;</a:t>
            </a:r>
            <a:r>
              <a:rPr lang="ru-RU" sz="2400" dirty="0" smtClean="0"/>
              <a:t>, </a:t>
            </a:r>
            <a:r>
              <a:rPr lang="en-US" sz="2400" dirty="0"/>
              <a:t>&lt;</a:t>
            </a:r>
            <a:r>
              <a:rPr lang="en-US" sz="2400" dirty="0" err="1"/>
              <a:t>blockquote</a:t>
            </a:r>
            <a:r>
              <a:rPr lang="en-US" sz="2400" dirty="0" smtClean="0"/>
              <a:t>&gt;</a:t>
            </a:r>
            <a:r>
              <a:rPr lang="ru-RU" sz="2400" dirty="0" smtClean="0"/>
              <a:t>, </a:t>
            </a:r>
            <a:r>
              <a:rPr lang="en-US" sz="2400" dirty="0"/>
              <a:t>&lt;code</a:t>
            </a:r>
            <a:r>
              <a:rPr lang="en-US" sz="2400" dirty="0" smtClean="0"/>
              <a:t>&gt;</a:t>
            </a:r>
            <a:r>
              <a:rPr lang="ru-RU" sz="2400" dirty="0" smtClean="0"/>
              <a:t>, </a:t>
            </a:r>
            <a:r>
              <a:rPr lang="en-US" sz="2400" dirty="0"/>
              <a:t>&lt;</a:t>
            </a:r>
            <a:r>
              <a:rPr lang="en-US" sz="2400" dirty="0" err="1"/>
              <a:t>kbd</a:t>
            </a:r>
            <a:r>
              <a:rPr lang="en-US" sz="2400" dirty="0" smtClean="0"/>
              <a:t>&gt;</a:t>
            </a:r>
            <a:r>
              <a:rPr lang="ru-RU" sz="2400" dirty="0" smtClean="0"/>
              <a:t>, </a:t>
            </a:r>
            <a:r>
              <a:rPr lang="en-US" sz="2400" dirty="0"/>
              <a:t>&lt;pre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53" y="2340172"/>
            <a:ext cx="2036427" cy="20578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40" y="1866361"/>
            <a:ext cx="1733277" cy="30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ru-RU" dirty="0" smtClean="0"/>
              <a:t>и </a:t>
            </a:r>
            <a:r>
              <a:rPr lang="en-US" dirty="0" smtClean="0"/>
              <a:t>block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77143"/>
            <a:ext cx="8229600" cy="39490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Адаптивное переключение </a:t>
            </a:r>
            <a:r>
              <a:rPr lang="en-US" dirty="0" smtClean="0"/>
              <a:t>display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.d-</a:t>
            </a:r>
            <a:r>
              <a:rPr lang="en-US" dirty="0"/>
              <a:t>*-</a:t>
            </a:r>
            <a:r>
              <a:rPr lang="en-US" dirty="0" smtClean="0"/>
              <a:t>block</a:t>
            </a:r>
            <a:r>
              <a:rPr lang="ru-RU" dirty="0" smtClean="0"/>
              <a:t>, </a:t>
            </a:r>
            <a:r>
              <a:rPr lang="en-US" dirty="0"/>
              <a:t>.d-*-</a:t>
            </a:r>
            <a:r>
              <a:rPr lang="en-US" dirty="0" smtClean="0"/>
              <a:t>inline</a:t>
            </a:r>
            <a:r>
              <a:rPr lang="ru-RU" dirty="0" smtClean="0"/>
              <a:t>, </a:t>
            </a:r>
            <a:r>
              <a:rPr lang="en-US" dirty="0"/>
              <a:t>.d-*-</a:t>
            </a:r>
            <a:r>
              <a:rPr lang="en-US" dirty="0" smtClean="0"/>
              <a:t>flex</a:t>
            </a:r>
            <a:r>
              <a:rPr lang="ru-RU" dirty="0" smtClean="0"/>
              <a:t>, </a:t>
            </a:r>
            <a:r>
              <a:rPr lang="en-US" dirty="0"/>
              <a:t>.d-*-table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ru-RU" dirty="0" smtClean="0"/>
              <a:t>== </a:t>
            </a:r>
            <a:r>
              <a:rPr lang="en-US" dirty="0" err="1" smtClean="0"/>
              <a:t>sm</a:t>
            </a:r>
            <a:r>
              <a:rPr lang="ru-RU" dirty="0" smtClean="0"/>
              <a:t>, </a:t>
            </a:r>
            <a:r>
              <a:rPr lang="en-US" dirty="0" smtClean="0"/>
              <a:t>md</a:t>
            </a:r>
            <a:r>
              <a:rPr lang="ru-RU" dirty="0" smtClean="0"/>
              <a:t>, </a:t>
            </a:r>
            <a:r>
              <a:rPr lang="en-US" dirty="0" err="1" smtClean="0"/>
              <a:t>lg</a:t>
            </a:r>
            <a:r>
              <a:rPr lang="ru-RU" dirty="0" smtClean="0"/>
              <a:t>, </a:t>
            </a:r>
            <a:r>
              <a:rPr lang="en-US" dirty="0" smtClean="0"/>
              <a:t>xl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6618"/>
            <a:ext cx="8530046" cy="4889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.d-flex, .d-inline-flex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.</a:t>
            </a:r>
            <a:r>
              <a:rPr lang="en-US" sz="2400" dirty="0" smtClean="0"/>
              <a:t>flex-row</a:t>
            </a:r>
            <a:r>
              <a:rPr lang="ru-RU" sz="2400" dirty="0" smtClean="0"/>
              <a:t>, .</a:t>
            </a:r>
            <a:r>
              <a:rPr lang="en-US" sz="2400" dirty="0" smtClean="0"/>
              <a:t>flex-row-reverse</a:t>
            </a:r>
            <a:r>
              <a:rPr lang="ru-RU" sz="2400" dirty="0" smtClean="0"/>
              <a:t>, </a:t>
            </a:r>
            <a:r>
              <a:rPr lang="en-US" sz="2400" dirty="0" smtClean="0"/>
              <a:t>.flex-column, .flex-column-reverse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.justify-content-</a:t>
            </a:r>
            <a:r>
              <a:rPr lang="en-US" sz="2400" dirty="0" smtClean="0"/>
              <a:t>*   (* </a:t>
            </a:r>
            <a:r>
              <a:rPr lang="en-US" sz="2400" dirty="0"/>
              <a:t>== </a:t>
            </a:r>
            <a:r>
              <a:rPr lang="en-US" sz="2400" dirty="0" smtClean="0"/>
              <a:t>start, </a:t>
            </a:r>
            <a:r>
              <a:rPr lang="en-US" sz="2400" dirty="0"/>
              <a:t>end, center, </a:t>
            </a:r>
            <a:r>
              <a:rPr lang="en-US" sz="2400" dirty="0" smtClean="0"/>
              <a:t>between, around)</a:t>
            </a:r>
          </a:p>
          <a:p>
            <a:pPr marL="0" indent="0">
              <a:buNone/>
            </a:pPr>
            <a:r>
              <a:rPr lang="en-US" sz="2400" dirty="0"/>
              <a:t>.align-content-</a:t>
            </a:r>
            <a:r>
              <a:rPr lang="en-US" sz="2400" dirty="0" smtClean="0"/>
              <a:t>*</a:t>
            </a:r>
            <a:r>
              <a:rPr lang="ru-RU" sz="2400" dirty="0" smtClean="0"/>
              <a:t>  </a:t>
            </a:r>
            <a:r>
              <a:rPr lang="en-US" sz="2400" dirty="0"/>
              <a:t>(* == start, end, center, between, </a:t>
            </a:r>
            <a:r>
              <a:rPr lang="en-US" sz="2400" dirty="0" smtClean="0"/>
              <a:t>around)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02" y="1714071"/>
            <a:ext cx="7593874" cy="2057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561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.order-*  (* == 0..12) – </a:t>
            </a:r>
            <a:r>
              <a:rPr lang="ru-RU" dirty="0" smtClean="0"/>
              <a:t>переупорядочить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.flex-</a:t>
            </a:r>
            <a:r>
              <a:rPr lang="en-US" dirty="0" err="1" smtClean="0"/>
              <a:t>nowrap</a:t>
            </a:r>
            <a:r>
              <a:rPr lang="ru-RU" dirty="0" smtClean="0"/>
              <a:t>, </a:t>
            </a:r>
            <a:r>
              <a:rPr lang="en-US" dirty="0" smtClean="0"/>
              <a:t>.flex-wrap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smtClean="0"/>
              <a:t>flex-wrap-reverse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flex-fill – </a:t>
            </a:r>
            <a:r>
              <a:rPr lang="ru-RU" dirty="0"/>
              <a:t>равные размеры</a:t>
            </a:r>
            <a:r>
              <a:rPr lang="en-US" dirty="0"/>
              <a:t>, .flex-grow-1 – </a:t>
            </a:r>
            <a:r>
              <a:rPr lang="ru-RU" dirty="0"/>
              <a:t>растянуть на всё </a:t>
            </a:r>
            <a:r>
              <a:rPr lang="ru-RU" dirty="0" smtClean="0"/>
              <a:t>место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2" y="3263696"/>
            <a:ext cx="7506748" cy="1619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296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Flex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 ==  </a:t>
            </a:r>
            <a:r>
              <a:rPr lang="en-US" dirty="0" err="1"/>
              <a:t>sm</a:t>
            </a:r>
            <a:r>
              <a:rPr lang="en-US" dirty="0"/>
              <a:t>, md, </a:t>
            </a:r>
            <a:r>
              <a:rPr lang="en-US" dirty="0" err="1" smtClean="0"/>
              <a:t>lg</a:t>
            </a:r>
            <a:r>
              <a:rPr lang="en-US" dirty="0"/>
              <a:t>,</a:t>
            </a:r>
            <a:r>
              <a:rPr lang="en-US" dirty="0" smtClean="0"/>
              <a:t> xl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.d-*-</a:t>
            </a:r>
            <a:r>
              <a:rPr lang="en-US" dirty="0" smtClean="0"/>
              <a:t>flex   </a:t>
            </a:r>
            <a:r>
              <a:rPr lang="en-US" dirty="0"/>
              <a:t>.d-*-inline-flex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.flex-*-</a:t>
            </a:r>
            <a:r>
              <a:rPr lang="en-US" dirty="0" smtClean="0"/>
              <a:t>row   </a:t>
            </a:r>
            <a:r>
              <a:rPr lang="en-US" dirty="0"/>
              <a:t>.flex-*-column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justify-content-</a:t>
            </a:r>
            <a:r>
              <a:rPr lang="en-US" dirty="0"/>
              <a:t>*-</a:t>
            </a:r>
            <a:r>
              <a:rPr lang="en-US" dirty="0" smtClean="0"/>
              <a:t>start    </a:t>
            </a:r>
            <a:r>
              <a:rPr lang="en-US" dirty="0"/>
              <a:t>.align-content-*-center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flex-*-wrap</a:t>
            </a:r>
            <a:r>
              <a:rPr lang="en-US" dirty="0" smtClean="0"/>
              <a:t>    </a:t>
            </a:r>
            <a:r>
              <a:rPr lang="en-US" dirty="0"/>
              <a:t>.order-</a:t>
            </a:r>
            <a:r>
              <a:rPr lang="en-US" dirty="0" smtClean="0"/>
              <a:t>*-#  (# == </a:t>
            </a:r>
            <a:r>
              <a:rPr lang="en-US" i="1" dirty="0" smtClean="0"/>
              <a:t>0-12)</a:t>
            </a:r>
          </a:p>
          <a:p>
            <a:pPr marL="0" indent="0">
              <a:buNone/>
            </a:pPr>
            <a:r>
              <a:rPr lang="en-US" dirty="0"/>
              <a:t>.align-items-*-</a:t>
            </a:r>
            <a:r>
              <a:rPr lang="en-US" dirty="0" smtClean="0"/>
              <a:t>start   </a:t>
            </a:r>
            <a:r>
              <a:rPr lang="en-US" dirty="0"/>
              <a:t>.align-self-*-center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Фреймворк для адаптивных веб-приложений</a:t>
            </a:r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CSS</a:t>
            </a:r>
            <a:r>
              <a:rPr lang="ru-RU" dirty="0" smtClean="0"/>
              <a:t> шаблоны, </a:t>
            </a:r>
            <a:r>
              <a:rPr lang="en-US" dirty="0" smtClean="0"/>
              <a:t>JS</a:t>
            </a:r>
            <a:r>
              <a:rPr lang="ru-RU" dirty="0"/>
              <a:t> </a:t>
            </a:r>
            <a:r>
              <a:rPr lang="ru-RU" dirty="0" smtClean="0"/>
              <a:t>модули.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Сейчас изучаем </a:t>
            </a:r>
            <a:r>
              <a:rPr lang="en-US" dirty="0" smtClean="0"/>
              <a:t>Bootstrap 4</a:t>
            </a:r>
            <a:r>
              <a:rPr lang="ru-RU" dirty="0" smtClean="0"/>
              <a:t> (2018)</a:t>
            </a:r>
          </a:p>
          <a:p>
            <a:pPr marL="0" indent="0">
              <a:buNone/>
            </a:pPr>
            <a:r>
              <a:rPr lang="en-US" dirty="0" smtClean="0"/>
              <a:t>Bootstrap 5 </a:t>
            </a:r>
            <a:r>
              <a:rPr lang="ru-RU" dirty="0" smtClean="0"/>
              <a:t>(2021) – </a:t>
            </a:r>
            <a:r>
              <a:rPr lang="ru-RU" dirty="0" err="1" smtClean="0"/>
              <a:t>числый</a:t>
            </a:r>
            <a:r>
              <a:rPr lang="ru-RU" dirty="0" smtClean="0"/>
              <a:t> </a:t>
            </a:r>
            <a:r>
              <a:rPr lang="en-US" dirty="0" smtClean="0"/>
              <a:t>JS</a:t>
            </a:r>
            <a:r>
              <a:rPr lang="ru-RU" dirty="0" smtClean="0"/>
              <a:t> вместо </a:t>
            </a:r>
            <a:r>
              <a:rPr lang="en-US" dirty="0" smtClean="0"/>
              <a:t>jQuery</a:t>
            </a:r>
            <a:r>
              <a:rPr lang="ru-RU" dirty="0" smtClean="0"/>
              <a:t>, всякие мелкие улучшения.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React Bootstrap – </a:t>
            </a:r>
            <a:r>
              <a:rPr lang="ru-RU" dirty="0" smtClean="0"/>
              <a:t>отдельный модуль.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1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&lt;button type="button" class="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 </a:t>
            </a:r>
            <a:r>
              <a:rPr lang="en-US" sz="2000" dirty="0" err="1"/>
              <a:t>btn-lg</a:t>
            </a:r>
            <a:r>
              <a:rPr lang="en-US" sz="2000" dirty="0"/>
              <a:t>"&gt;Large&lt;/button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btn</a:t>
            </a:r>
            <a:r>
              <a:rPr lang="en-US" sz="2000" dirty="0" smtClean="0"/>
              <a:t>-* </a:t>
            </a:r>
            <a:r>
              <a:rPr lang="ru-RU" sz="2000" dirty="0" smtClean="0"/>
              <a:t>  </a:t>
            </a:r>
            <a:r>
              <a:rPr lang="en-US" sz="2000" dirty="0" smtClean="0"/>
              <a:t>.</a:t>
            </a:r>
            <a:r>
              <a:rPr lang="en-US" sz="2000" dirty="0" err="1" smtClean="0"/>
              <a:t>btn</a:t>
            </a:r>
            <a:r>
              <a:rPr lang="en-US" sz="2000" dirty="0" smtClean="0"/>
              <a:t>-outline-</a:t>
            </a:r>
            <a:r>
              <a:rPr lang="ru-RU" sz="2000" dirty="0" smtClean="0"/>
              <a:t>*</a:t>
            </a:r>
            <a:r>
              <a:rPr lang="en-US" sz="2000" dirty="0" smtClean="0"/>
              <a:t>  (* == primary, secondary, success, info, warning, …)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.</a:t>
            </a:r>
            <a:r>
              <a:rPr lang="en-US" sz="2000" dirty="0" err="1" smtClean="0"/>
              <a:t>btn-sm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.</a:t>
            </a:r>
            <a:r>
              <a:rPr lang="en-US" sz="2000" dirty="0" err="1"/>
              <a:t>btn-lg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3" y="2760995"/>
            <a:ext cx="7649643" cy="447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12" y="3235380"/>
            <a:ext cx="6363588" cy="428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332" y="3978030"/>
            <a:ext cx="2353003" cy="571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3" y="4732172"/>
            <a:ext cx="4467849" cy="857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968" y="5589232"/>
            <a:ext cx="4239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14994"/>
            <a:ext cx="8229600" cy="48111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Stacked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Inline (</a:t>
            </a:r>
            <a:r>
              <a:rPr lang="en-US" dirty="0"/>
              <a:t>.</a:t>
            </a:r>
            <a:r>
              <a:rPr lang="en-US" dirty="0" smtClean="0"/>
              <a:t>form-inline)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946063"/>
            <a:ext cx="7859222" cy="2391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9" y="5457238"/>
            <a:ext cx="7706801" cy="62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84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29" y="2319097"/>
            <a:ext cx="6738142" cy="332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381" y="1543909"/>
            <a:ext cx="371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</a:t>
            </a:r>
            <a:r>
              <a:rPr lang="en-US" sz="2400" dirty="0" smtClean="0"/>
              <a:t>form-control  </a:t>
            </a:r>
            <a:r>
              <a:rPr lang="ru-RU" sz="2400" dirty="0" smtClean="0"/>
              <a:t>и </a:t>
            </a:r>
            <a:r>
              <a:rPr lang="en-US" sz="2400" dirty="0"/>
              <a:t>.form-group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885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форм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0" y="1310959"/>
            <a:ext cx="6211113" cy="25943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5" y="4733484"/>
            <a:ext cx="6878010" cy="14480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6" y="4100276"/>
            <a:ext cx="542048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9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ввода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 smtClean="0"/>
              <a:t>textarea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checkbox</a:t>
            </a:r>
          </a:p>
          <a:p>
            <a:r>
              <a:rPr lang="en-US" dirty="0"/>
              <a:t>radio</a:t>
            </a:r>
          </a:p>
          <a:p>
            <a:r>
              <a:rPr lang="en-US" dirty="0"/>
              <a:t>select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45" y="1647825"/>
            <a:ext cx="6083465" cy="5119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45" y="2389913"/>
            <a:ext cx="5460203" cy="10760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845" y="3557074"/>
            <a:ext cx="2981741" cy="390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187" y="4097585"/>
            <a:ext cx="2943636" cy="390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654" y="4729033"/>
            <a:ext cx="5920337" cy="10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Группированные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76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.</a:t>
            </a:r>
            <a:r>
              <a:rPr lang="en-US" sz="2400" dirty="0" smtClean="0"/>
              <a:t>input-group</a:t>
            </a:r>
            <a:r>
              <a:rPr lang="ru-RU" sz="2400" dirty="0" smtClean="0"/>
              <a:t> </a:t>
            </a:r>
            <a:r>
              <a:rPr lang="en-US" sz="2400" dirty="0"/>
              <a:t>.</a:t>
            </a:r>
            <a:r>
              <a:rPr lang="en-US" sz="2400" dirty="0" smtClean="0"/>
              <a:t>input-group-prepend</a:t>
            </a:r>
            <a:r>
              <a:rPr lang="ru-RU" sz="2400" dirty="0" smtClean="0"/>
              <a:t> </a:t>
            </a:r>
            <a:r>
              <a:rPr lang="en-US" sz="2400" dirty="0"/>
              <a:t>.input-group-append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36" y="1908956"/>
            <a:ext cx="4466101" cy="14488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5" y="3368483"/>
            <a:ext cx="7811590" cy="971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" y="4395442"/>
            <a:ext cx="7811590" cy="9526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45" y="5360741"/>
            <a:ext cx="7821116" cy="4763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45" y="5902789"/>
            <a:ext cx="776395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9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Модальные окна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4747698"/>
            <a:ext cx="5921829" cy="1878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5" y="1308763"/>
            <a:ext cx="6685566" cy="31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Bootstrap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https://react-bootstrap.github.io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есть для 3, 4, 5 версий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react-bootstrap </a:t>
            </a:r>
            <a:r>
              <a:rPr lang="en-US" dirty="0" smtClean="0"/>
              <a:t>bootstrap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import 'bootstrap/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/bootstrap.min.css';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1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smtClean="0"/>
              <a:t>Bootstrap</a:t>
            </a:r>
            <a:r>
              <a:rPr lang="ru-RU" dirty="0" smtClean="0"/>
              <a:t> - 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{ Button } from 'react-bootstrap</a:t>
            </a:r>
            <a:r>
              <a:rPr lang="en-US" sz="2400" dirty="0" smtClean="0"/>
              <a:t>';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&lt;Stack direction="horizontal" gap={2}&gt;</a:t>
            </a:r>
          </a:p>
          <a:p>
            <a:pPr marL="0" indent="0">
              <a:buNone/>
            </a:pPr>
            <a:r>
              <a:rPr lang="en-US" sz="2400" dirty="0"/>
              <a:t>  &lt;Button as="a" variant="primary"&gt;</a:t>
            </a:r>
          </a:p>
          <a:p>
            <a:pPr marL="0" indent="0">
              <a:buNone/>
            </a:pPr>
            <a:r>
              <a:rPr lang="en-US" sz="2400" dirty="0"/>
              <a:t>    Button as link</a:t>
            </a:r>
          </a:p>
          <a:p>
            <a:pPr marL="0" indent="0">
              <a:buNone/>
            </a:pPr>
            <a:r>
              <a:rPr lang="en-US" sz="2400" dirty="0"/>
              <a:t>  &lt;/Button&gt;</a:t>
            </a:r>
          </a:p>
          <a:p>
            <a:pPr marL="0" indent="0">
              <a:buNone/>
            </a:pPr>
            <a:r>
              <a:rPr lang="en-US" sz="2400" dirty="0"/>
              <a:t>  &lt;Button as="a" variant="success"&gt;</a:t>
            </a:r>
          </a:p>
          <a:p>
            <a:pPr marL="0" indent="0">
              <a:buNone/>
            </a:pPr>
            <a:r>
              <a:rPr lang="en-US" sz="2400" dirty="0"/>
              <a:t>    Button as link</a:t>
            </a:r>
          </a:p>
          <a:p>
            <a:pPr marL="0" indent="0">
              <a:buNone/>
            </a:pPr>
            <a:r>
              <a:rPr lang="en-US" sz="2400" dirty="0"/>
              <a:t>  &lt;/Button&gt;</a:t>
            </a:r>
          </a:p>
          <a:p>
            <a:pPr marL="0" indent="0">
              <a:buNone/>
            </a:pPr>
            <a:r>
              <a:rPr lang="en-US" sz="2400" dirty="0"/>
              <a:t>&lt;/Stack&gt;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90" y="5014878"/>
            <a:ext cx="4064272" cy="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3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Bootstrap - </a:t>
            </a:r>
            <a:r>
              <a:rPr lang="ru-RU" dirty="0" err="1" smtClean="0"/>
              <a:t>лейауты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04" y="1163025"/>
            <a:ext cx="5438592" cy="55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входит в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Лейауты</a:t>
            </a:r>
            <a:endParaRPr lang="ru-RU" dirty="0" smtClean="0"/>
          </a:p>
          <a:p>
            <a:r>
              <a:rPr lang="ru-RU" dirty="0" smtClean="0"/>
              <a:t>Формы, кнопки</a:t>
            </a:r>
          </a:p>
          <a:p>
            <a:r>
              <a:rPr lang="ru-RU" dirty="0" smtClean="0"/>
              <a:t>Таблички</a:t>
            </a:r>
          </a:p>
          <a:p>
            <a:r>
              <a:rPr lang="ru-RU" dirty="0" smtClean="0"/>
              <a:t>Навигационные меню</a:t>
            </a:r>
          </a:p>
          <a:p>
            <a:r>
              <a:rPr lang="ru-RU" dirty="0" err="1" smtClean="0"/>
              <a:t>Карусельки</a:t>
            </a:r>
            <a:endParaRPr lang="ru-RU" dirty="0" smtClean="0"/>
          </a:p>
          <a:p>
            <a:r>
              <a:rPr lang="ru-RU" dirty="0" smtClean="0"/>
              <a:t>Модальные окна</a:t>
            </a:r>
          </a:p>
          <a:p>
            <a:r>
              <a:rPr lang="ru-RU" dirty="0" err="1" smtClean="0"/>
              <a:t>Типографика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 всё сразу автоматически – адаптивное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6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Bootstrap – </a:t>
            </a:r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Card </a:t>
            </a:r>
            <a:r>
              <a:rPr lang="ru-RU" dirty="0" smtClean="0"/>
              <a:t>  </a:t>
            </a:r>
            <a:r>
              <a:rPr lang="en-US" dirty="0" smtClean="0"/>
              <a:t>Carousel</a:t>
            </a:r>
            <a:r>
              <a:rPr lang="ru-RU" dirty="0" smtClean="0"/>
              <a:t>   </a:t>
            </a:r>
            <a:r>
              <a:rPr lang="en-US" dirty="0" err="1" smtClean="0"/>
              <a:t>ListGroup</a:t>
            </a:r>
            <a:r>
              <a:rPr lang="ru-RU" dirty="0" smtClean="0"/>
              <a:t>   </a:t>
            </a:r>
            <a:r>
              <a:rPr lang="en-US" dirty="0" smtClean="0"/>
              <a:t>Dropdown</a:t>
            </a:r>
            <a:r>
              <a:rPr lang="ru-RU" dirty="0" smtClean="0"/>
              <a:t>   </a:t>
            </a:r>
            <a:r>
              <a:rPr lang="en-US" dirty="0" smtClean="0"/>
              <a:t>Modal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Pagination</a:t>
            </a:r>
            <a:r>
              <a:rPr lang="ru-RU" dirty="0" smtClean="0"/>
              <a:t>   </a:t>
            </a:r>
            <a:r>
              <a:rPr lang="en-US" dirty="0" err="1" smtClean="0"/>
              <a:t>Navbar</a:t>
            </a:r>
            <a:r>
              <a:rPr lang="ru-RU" dirty="0" smtClean="0"/>
              <a:t>   </a:t>
            </a:r>
            <a:r>
              <a:rPr lang="en-US" dirty="0"/>
              <a:t>Table </a:t>
            </a:r>
            <a:r>
              <a:rPr lang="ru-RU" dirty="0" smtClean="0"/>
              <a:t>  </a:t>
            </a:r>
            <a:r>
              <a:rPr lang="en-US" dirty="0"/>
              <a:t>Tooltip </a:t>
            </a:r>
            <a:r>
              <a:rPr lang="ru-RU" dirty="0" smtClean="0"/>
              <a:t>  </a:t>
            </a:r>
            <a:r>
              <a:rPr lang="en-US" dirty="0" smtClean="0"/>
              <a:t>Toast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0" y="3055279"/>
            <a:ext cx="4649640" cy="27529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60" y="3567047"/>
            <a:ext cx="344853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6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https://www.w3schools.com/bootstrap4/ </a:t>
            </a:r>
            <a:endParaRPr lang="ru-RU" dirty="0" smtClean="0">
              <a:hlinkClick r:id="rId2"/>
            </a:endParaRPr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https://getbootstrap.com/</a:t>
            </a:r>
            <a:endParaRPr lang="ru-RU" dirty="0" smtClean="0">
              <a:hlinkClick r:id="rId2"/>
            </a:endParaRPr>
          </a:p>
          <a:p>
            <a:pPr marL="0" indent="0" algn="ctr">
              <a:buNone/>
            </a:pPr>
            <a:endParaRPr lang="ru-RU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://react-bootstrap.github.io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подключить </a:t>
            </a: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400" dirty="0" smtClean="0"/>
              <a:t>Из </a:t>
            </a:r>
            <a:r>
              <a:rPr lang="en-US" sz="3400" dirty="0" smtClean="0"/>
              <a:t>CDN</a:t>
            </a:r>
            <a:r>
              <a:rPr lang="ru-RU" sz="3400" dirty="0" smtClean="0"/>
              <a:t> </a:t>
            </a:r>
          </a:p>
          <a:p>
            <a:pPr marL="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link </a:t>
            </a:r>
            <a:r>
              <a:rPr lang="en-US" sz="1700" dirty="0" err="1"/>
              <a:t>rel</a:t>
            </a:r>
            <a:r>
              <a:rPr lang="en-US" sz="1700" dirty="0"/>
              <a:t>="stylesheet" </a:t>
            </a:r>
            <a:r>
              <a:rPr lang="en-US" sz="1700" dirty="0" err="1"/>
              <a:t>href</a:t>
            </a:r>
            <a:r>
              <a:rPr lang="en-US" sz="1700" dirty="0"/>
              <a:t>="https://cdn.jsdelivr.net/</a:t>
            </a:r>
            <a:r>
              <a:rPr lang="en-US" sz="1700" dirty="0" err="1"/>
              <a:t>npm</a:t>
            </a:r>
            <a:r>
              <a:rPr lang="en-US" sz="1700" dirty="0"/>
              <a:t>/bootstrap@4.6.1/</a:t>
            </a:r>
            <a:r>
              <a:rPr lang="en-US" sz="1700" dirty="0" err="1"/>
              <a:t>dist</a:t>
            </a:r>
            <a:r>
              <a:rPr lang="en-US" sz="1700" dirty="0"/>
              <a:t>/</a:t>
            </a:r>
            <a:r>
              <a:rPr lang="en-US" sz="1700" dirty="0" err="1"/>
              <a:t>css</a:t>
            </a:r>
            <a:r>
              <a:rPr lang="en-US" sz="1700" dirty="0"/>
              <a:t>/bootstrap.min.css"&gt;</a:t>
            </a:r>
          </a:p>
          <a:p>
            <a:pPr marL="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script </a:t>
            </a:r>
            <a:r>
              <a:rPr lang="en-US" sz="1700" dirty="0" err="1"/>
              <a:t>src</a:t>
            </a:r>
            <a:r>
              <a:rPr lang="en-US" sz="1700" dirty="0"/>
              <a:t>="https://cdn.jsdelivr.net/</a:t>
            </a:r>
            <a:r>
              <a:rPr lang="en-US" sz="1700" dirty="0" err="1"/>
              <a:t>npm</a:t>
            </a:r>
            <a:r>
              <a:rPr lang="en-US" sz="1700" dirty="0"/>
              <a:t>/jquery@3.6.0/</a:t>
            </a:r>
            <a:r>
              <a:rPr lang="en-US" sz="1700" dirty="0" err="1"/>
              <a:t>dist</a:t>
            </a:r>
            <a:r>
              <a:rPr lang="en-US" sz="1700" dirty="0"/>
              <a:t>/jquery.slim.min.js"&gt;&lt;/script&gt;</a:t>
            </a:r>
          </a:p>
          <a:p>
            <a:pPr marL="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script </a:t>
            </a:r>
            <a:r>
              <a:rPr lang="en-US" sz="1700" dirty="0" err="1"/>
              <a:t>src</a:t>
            </a:r>
            <a:r>
              <a:rPr lang="en-US" sz="1700" dirty="0"/>
              <a:t>="https://cdn.jsdelivr.net/</a:t>
            </a:r>
            <a:r>
              <a:rPr lang="en-US" sz="1700" dirty="0" err="1"/>
              <a:t>npm</a:t>
            </a:r>
            <a:r>
              <a:rPr lang="en-US" sz="1700" dirty="0"/>
              <a:t>/popper.js@1.16.1/</a:t>
            </a:r>
            <a:r>
              <a:rPr lang="en-US" sz="1700" dirty="0" err="1"/>
              <a:t>dist</a:t>
            </a:r>
            <a:r>
              <a:rPr lang="en-US" sz="1700" dirty="0"/>
              <a:t>/</a:t>
            </a:r>
            <a:r>
              <a:rPr lang="en-US" sz="1700" dirty="0" err="1"/>
              <a:t>umd</a:t>
            </a:r>
            <a:r>
              <a:rPr lang="en-US" sz="1700" dirty="0"/>
              <a:t>/popper.min.js"&gt;&lt;/script&gt;</a:t>
            </a:r>
          </a:p>
          <a:p>
            <a:pPr marL="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script </a:t>
            </a:r>
            <a:r>
              <a:rPr lang="en-US" sz="1700" dirty="0" err="1"/>
              <a:t>src</a:t>
            </a:r>
            <a:r>
              <a:rPr lang="en-US" sz="1700" dirty="0"/>
              <a:t>="https://cdn.jsdelivr.net/</a:t>
            </a:r>
            <a:r>
              <a:rPr lang="en-US" sz="1700" dirty="0" err="1"/>
              <a:t>npm</a:t>
            </a:r>
            <a:r>
              <a:rPr lang="en-US" sz="1700" dirty="0"/>
              <a:t>/bootstrap@4.6.1/</a:t>
            </a:r>
            <a:r>
              <a:rPr lang="en-US" sz="1700" dirty="0" err="1"/>
              <a:t>dist</a:t>
            </a:r>
            <a:r>
              <a:rPr lang="en-US" sz="1700" dirty="0"/>
              <a:t>/</a:t>
            </a:r>
            <a:r>
              <a:rPr lang="en-US" sz="1700" dirty="0" err="1"/>
              <a:t>js</a:t>
            </a:r>
            <a:r>
              <a:rPr lang="en-US" sz="1700" dirty="0"/>
              <a:t>/bootstrap.bundle.min.js"&gt;&lt;/script</a:t>
            </a:r>
            <a:r>
              <a:rPr lang="en-US" sz="1700" dirty="0" smtClean="0"/>
              <a:t>&gt;</a:t>
            </a:r>
            <a:endParaRPr lang="ru-RU" sz="1700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sz="3400" dirty="0" smtClean="0"/>
              <a:t>Автономно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https://getbootstrap.com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/>
              <a:t> </a:t>
            </a:r>
            <a:r>
              <a:rPr lang="ru-RU" dirty="0" smtClean="0"/>
              <a:t>- скачиваем файлы и размещаем на своем сайте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76852" cy="460694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Строгий </a:t>
            </a:r>
            <a:r>
              <a:rPr lang="en-US" dirty="0" smtClean="0"/>
              <a:t>HTML5</a:t>
            </a:r>
            <a:r>
              <a:rPr lang="ru-RU" dirty="0" smtClean="0"/>
              <a:t>, добавляем </a:t>
            </a:r>
            <a:r>
              <a:rPr lang="en-US" dirty="0" smtClean="0"/>
              <a:t>DOCTYPE</a:t>
            </a:r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Параметры для адаптивности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5" y="2212447"/>
            <a:ext cx="2744443" cy="16019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0" y="5328979"/>
            <a:ext cx="6960195" cy="3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179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 Добавляем контейнер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smtClean="0"/>
              <a:t>.container</a:t>
            </a:r>
            <a:r>
              <a:rPr lang="ru-RU" sz="2400" dirty="0" smtClean="0"/>
              <a:t> – фиксированной ширины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.container-fluid</a:t>
            </a:r>
            <a:r>
              <a:rPr lang="ru-RU" sz="2400" dirty="0" smtClean="0"/>
              <a:t> – на всю ширину экрана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04" y="1511255"/>
            <a:ext cx="3003566" cy="933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0" y="4751012"/>
            <a:ext cx="7802064" cy="1419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84131"/>
            <a:ext cx="780206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 and </a:t>
            </a:r>
            <a:r>
              <a:rPr lang="en-US" dirty="0" err="1" smtClean="0"/>
              <a:t>Clearfix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Обычные: классы </a:t>
            </a:r>
            <a:r>
              <a:rPr lang="en-US" sz="2800" dirty="0"/>
              <a:t>.</a:t>
            </a:r>
            <a:r>
              <a:rPr lang="en-US" sz="2800" dirty="0" smtClean="0"/>
              <a:t>float-right</a:t>
            </a:r>
            <a:r>
              <a:rPr lang="ru-RU" sz="2800" dirty="0" smtClean="0"/>
              <a:t>, </a:t>
            </a:r>
            <a:r>
              <a:rPr lang="en-US" sz="2800" dirty="0"/>
              <a:t>.</a:t>
            </a:r>
            <a:r>
              <a:rPr lang="en-US" sz="2800" dirty="0" smtClean="0"/>
              <a:t>float-left</a:t>
            </a:r>
            <a:r>
              <a:rPr lang="ru-RU" sz="2800" dirty="0" smtClean="0"/>
              <a:t>, </a:t>
            </a:r>
            <a:r>
              <a:rPr lang="en-US" sz="2800" dirty="0"/>
              <a:t>.</a:t>
            </a:r>
            <a:r>
              <a:rPr lang="en-US" sz="2800" dirty="0" err="1" smtClean="0"/>
              <a:t>clearfix</a:t>
            </a:r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Условные, адаптивные: 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 smtClean="0"/>
              <a:t>float-</a:t>
            </a:r>
            <a:r>
              <a:rPr lang="en-US" sz="2800" dirty="0" err="1" smtClean="0"/>
              <a:t>sm</a:t>
            </a:r>
            <a:r>
              <a:rPr lang="en-US" sz="2800" dirty="0" smtClean="0"/>
              <a:t>-right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sm</a:t>
            </a:r>
            <a:r>
              <a:rPr lang="en-US" sz="2000" dirty="0" smtClean="0"/>
              <a:t>  &gt;=576px, </a:t>
            </a:r>
            <a:r>
              <a:rPr lang="en-US" sz="2000" dirty="0"/>
              <a:t>md </a:t>
            </a:r>
            <a:r>
              <a:rPr lang="en-US" sz="2000" dirty="0" smtClean="0"/>
              <a:t> &gt;=768px, </a:t>
            </a:r>
            <a:r>
              <a:rPr lang="en-US" sz="2000" dirty="0" err="1"/>
              <a:t>lg</a:t>
            </a:r>
            <a:r>
              <a:rPr lang="en-US" sz="2000" dirty="0"/>
              <a:t> </a:t>
            </a:r>
            <a:r>
              <a:rPr lang="en-US" sz="2000" dirty="0" smtClean="0"/>
              <a:t> &gt;=992px, </a:t>
            </a:r>
            <a:r>
              <a:rPr lang="en-US" sz="2000" dirty="0"/>
              <a:t>xl </a:t>
            </a:r>
            <a:r>
              <a:rPr lang="en-US" sz="2000" dirty="0" smtClean="0"/>
              <a:t> &gt;=1200px</a:t>
            </a:r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9" y="2232612"/>
            <a:ext cx="7792537" cy="68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92" y="4200463"/>
            <a:ext cx="6401417" cy="233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8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размеры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.w-25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ru-RU" sz="2400" dirty="0" smtClean="0"/>
              <a:t>==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width: 25%</a:t>
            </a:r>
          </a:p>
          <a:p>
            <a:pPr marL="0" indent="0">
              <a:buNone/>
            </a:pPr>
            <a:r>
              <a:rPr lang="en-US" sz="2400" dirty="0" smtClean="0"/>
              <a:t>.mw-50  ==  max-width: 50%</a:t>
            </a:r>
          </a:p>
          <a:p>
            <a:pPr marL="0" indent="0">
              <a:buNone/>
            </a:pPr>
            <a:r>
              <a:rPr lang="en-US" sz="2400" dirty="0" smtClean="0"/>
              <a:t>.h-75  ==  height: 75%</a:t>
            </a:r>
          </a:p>
          <a:p>
            <a:pPr marL="0" indent="0">
              <a:buNone/>
            </a:pPr>
            <a:r>
              <a:rPr lang="en-US" sz="2400" dirty="0" smtClean="0"/>
              <a:t>.mh-100  ==  max-height: 100%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1" y="4671751"/>
            <a:ext cx="7487695" cy="18671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68" y="3480182"/>
            <a:ext cx="41725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&lt;div class="container </a:t>
            </a:r>
            <a:r>
              <a:rPr lang="en-US" sz="2400" dirty="0" smtClean="0">
                <a:solidFill>
                  <a:srgbClr val="FF0000"/>
                </a:solidFill>
              </a:rPr>
              <a:t>pt-3 </a:t>
            </a:r>
            <a:r>
              <a:rPr lang="en-US" sz="2400" dirty="0">
                <a:solidFill>
                  <a:srgbClr val="FF0000"/>
                </a:solidFill>
              </a:rPr>
              <a:t>my-3 </a:t>
            </a:r>
            <a:r>
              <a:rPr lang="en-US" sz="2400" dirty="0" err="1" smtClean="0"/>
              <a:t>bg</a:t>
            </a:r>
            <a:r>
              <a:rPr lang="en-US" sz="2400" dirty="0" smtClean="0"/>
              <a:t>-primary </a:t>
            </a:r>
            <a:r>
              <a:rPr lang="en-US" sz="2400" dirty="0"/>
              <a:t>text-white"&gt;&lt;/div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</a:t>
            </a:r>
            <a:r>
              <a:rPr lang="en-US" sz="6600" dirty="0" smtClean="0"/>
              <a:t>+</a:t>
            </a:r>
            <a:endParaRPr lang="ru-RU" sz="6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3" y="2388835"/>
            <a:ext cx="3005586" cy="676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99" y="2388835"/>
            <a:ext cx="4132350" cy="1663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742" y="4235741"/>
            <a:ext cx="5106113" cy="18671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68" y="6145520"/>
            <a:ext cx="4220164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12185</TotalTime>
  <Words>749</Words>
  <Application>Microsoft Office PowerPoint</Application>
  <PresentationFormat>Экран (4:3)</PresentationFormat>
  <Paragraphs>238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Elektra Text Pro</vt:lpstr>
      <vt:lpstr>Тема Office</vt:lpstr>
      <vt:lpstr>Презентация PowerPoint</vt:lpstr>
      <vt:lpstr>Bootstrap</vt:lpstr>
      <vt:lpstr>Что входит в Bootstrap</vt:lpstr>
      <vt:lpstr>Как подключить Bootstrap</vt:lpstr>
      <vt:lpstr>С чего начать</vt:lpstr>
      <vt:lpstr>С чего начать</vt:lpstr>
      <vt:lpstr>Float and Clearfix</vt:lpstr>
      <vt:lpstr>Шаблонные размеры</vt:lpstr>
      <vt:lpstr>Шаблонные отступы</vt:lpstr>
      <vt:lpstr>Шаблонные границы</vt:lpstr>
      <vt:lpstr>Шаблонные цвета</vt:lpstr>
      <vt:lpstr>Таблицы</vt:lpstr>
      <vt:lpstr>Адаптивные таблицы</vt:lpstr>
      <vt:lpstr>Картинки</vt:lpstr>
      <vt:lpstr>Типографика</vt:lpstr>
      <vt:lpstr>display и block</vt:lpstr>
      <vt:lpstr>Flex</vt:lpstr>
      <vt:lpstr>Flex</vt:lpstr>
      <vt:lpstr>Responsive Flex</vt:lpstr>
      <vt:lpstr>Кнопки</vt:lpstr>
      <vt:lpstr>Формы</vt:lpstr>
      <vt:lpstr>Формы</vt:lpstr>
      <vt:lpstr>Валидация форм</vt:lpstr>
      <vt:lpstr>Поля ввода</vt:lpstr>
      <vt:lpstr>Группированные поля</vt:lpstr>
      <vt:lpstr>Модальные окна</vt:lpstr>
      <vt:lpstr>React Bootstrap</vt:lpstr>
      <vt:lpstr>React Bootstrap - кнопки</vt:lpstr>
      <vt:lpstr>React Bootstrap - лейауты</vt:lpstr>
      <vt:lpstr>React Bootstrap – компоненты</vt:lpstr>
      <vt:lpstr>Справочники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645</cp:revision>
  <dcterms:created xsi:type="dcterms:W3CDTF">2016-03-09T10:31:39Z</dcterms:created>
  <dcterms:modified xsi:type="dcterms:W3CDTF">2022-10-31T11:08:43Z</dcterms:modified>
</cp:coreProperties>
</file>