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34"/>
  </p:notesMasterIdLst>
  <p:sldIdLst>
    <p:sldId id="256" r:id="rId2"/>
    <p:sldId id="284" r:id="rId3"/>
    <p:sldId id="285" r:id="rId4"/>
    <p:sldId id="286" r:id="rId5"/>
    <p:sldId id="291" r:id="rId6"/>
    <p:sldId id="292" r:id="rId7"/>
    <p:sldId id="293" r:id="rId8"/>
    <p:sldId id="290" r:id="rId9"/>
    <p:sldId id="288" r:id="rId10"/>
    <p:sldId id="287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1" r:id="rId21"/>
    <p:sldId id="303" r:id="rId22"/>
    <p:sldId id="304" r:id="rId23"/>
    <p:sldId id="307" r:id="rId24"/>
    <p:sldId id="305" r:id="rId25"/>
    <p:sldId id="308" r:id="rId26"/>
    <p:sldId id="306" r:id="rId27"/>
    <p:sldId id="309" r:id="rId28"/>
    <p:sldId id="310" r:id="rId29"/>
    <p:sldId id="311" r:id="rId30"/>
    <p:sldId id="313" r:id="rId31"/>
    <p:sldId id="312" r:id="rId32"/>
    <p:sldId id="283" r:id="rId33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3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&lt;section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Значение: смысловой раздел документа. Неотделяемый, в отличие от &lt;</a:t>
            </a:r>
            <a:r>
              <a:rPr lang="ru-RU" dirty="0" err="1"/>
              <a:t>article</a:t>
            </a:r>
            <a:r>
              <a:rPr lang="ru-RU" dirty="0"/>
              <a:t>&gt;.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Особенности: желателен заголовок внутри.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3" y="3996892"/>
            <a:ext cx="7947490" cy="12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8870"/>
            <a:ext cx="8229600" cy="3073966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Значение</a:t>
            </a:r>
            <a:r>
              <a:rPr lang="ru-RU" dirty="0"/>
              <a:t>: побочный, косвенный для страницы контент.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Особенности</a:t>
            </a:r>
            <a:r>
              <a:rPr lang="ru-RU" dirty="0"/>
              <a:t>: может иметь свой заголовок. Может встречаться несколько раз на странице.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Типовые </a:t>
            </a:r>
            <a:r>
              <a:rPr lang="ru-RU" dirty="0"/>
              <a:t>ошибки: </a:t>
            </a:r>
            <a:r>
              <a:rPr lang="ru-RU" dirty="0" smtClean="0"/>
              <a:t>размечать </a:t>
            </a:r>
            <a:r>
              <a:rPr lang="ru-RU" dirty="0"/>
              <a:t>этим тегом основной </a:t>
            </a:r>
            <a:r>
              <a:rPr lang="ru-RU" dirty="0" smtClean="0"/>
              <a:t>контент.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63" y="4362835"/>
            <a:ext cx="6028265" cy="22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0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каком порядке применять?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500" dirty="0"/>
              <a:t>Крупные смысловые блоки на каждой странице сайта. Теги: &lt;</a:t>
            </a:r>
            <a:r>
              <a:rPr lang="ru-RU" sz="2500" dirty="0" err="1"/>
              <a:t>header</a:t>
            </a:r>
            <a:r>
              <a:rPr lang="ru-RU" sz="2500" dirty="0"/>
              <a:t>&gt;, &lt;</a:t>
            </a:r>
            <a:r>
              <a:rPr lang="ru-RU" sz="2500" dirty="0" err="1"/>
              <a:t>main</a:t>
            </a:r>
            <a:r>
              <a:rPr lang="ru-RU" sz="2500" dirty="0"/>
              <a:t>&gt;, &lt;</a:t>
            </a:r>
            <a:r>
              <a:rPr lang="ru-RU" sz="2500" dirty="0" err="1"/>
              <a:t>footer</a:t>
            </a:r>
            <a:r>
              <a:rPr lang="ru-RU" sz="2500" dirty="0"/>
              <a:t>&gt;.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Крупные смысловые разделы в блоках. Теги: &lt;</a:t>
            </a:r>
            <a:r>
              <a:rPr lang="ru-RU" sz="2500" dirty="0" err="1"/>
              <a:t>nav</a:t>
            </a:r>
            <a:r>
              <a:rPr lang="ru-RU" sz="2500" dirty="0"/>
              <a:t>&gt;, &lt;</a:t>
            </a:r>
            <a:r>
              <a:rPr lang="ru-RU" sz="2500" dirty="0" err="1"/>
              <a:t>section</a:t>
            </a:r>
            <a:r>
              <a:rPr lang="ru-RU" sz="2500" dirty="0"/>
              <a:t>&gt;, &lt;</a:t>
            </a:r>
            <a:r>
              <a:rPr lang="ru-RU" sz="2500" dirty="0" err="1"/>
              <a:t>article</a:t>
            </a:r>
            <a:r>
              <a:rPr lang="ru-RU" sz="2500" dirty="0"/>
              <a:t>&gt;, &lt;</a:t>
            </a:r>
            <a:r>
              <a:rPr lang="ru-RU" sz="2500" dirty="0" err="1"/>
              <a:t>aside</a:t>
            </a:r>
            <a:r>
              <a:rPr lang="ru-RU" sz="2500" dirty="0"/>
              <a:t>&gt;.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Заголовок всего документа и заголовки смысловых разделов. Теги: &lt;h1&gt;-&lt;h6&gt;.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Мелкие элементы в смысловых разделах. Списки, таблицы, </a:t>
            </a:r>
            <a:r>
              <a:rPr lang="ru-RU" sz="2500" dirty="0" err="1"/>
              <a:t>демо</a:t>
            </a:r>
            <a:r>
              <a:rPr lang="ru-RU" sz="2500" dirty="0"/>
              <a:t>-материалы, параграфы и переносы, формы, цитаты, контактная информация и прогресс.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500" dirty="0"/>
              <a:t>Фразовые элементы. Изображения, ссылки, кнопки, видео, время и мелкие текстовые элементы.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9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Лейаут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Термин понимают двояко:</a:t>
            </a:r>
          </a:p>
          <a:p>
            <a:pPr>
              <a:buFontTx/>
              <a:buChar char="-"/>
            </a:pPr>
            <a:r>
              <a:rPr lang="ru-RU" dirty="0" smtClean="0"/>
              <a:t>шаблонизированная, неизменная для всех страниц часть сайта</a:t>
            </a:r>
          </a:p>
          <a:p>
            <a:pPr>
              <a:buFontTx/>
              <a:buChar char="-"/>
            </a:pPr>
            <a:r>
              <a:rPr lang="ru-RU" dirty="0" smtClean="0"/>
              <a:t>компоновка элементов страницы по дизайнерскому замыслу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Далее в этой лекции – второе значение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8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на разных экранах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7" y="1811058"/>
            <a:ext cx="5749751" cy="333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01" y="2493687"/>
            <a:ext cx="2404599" cy="3862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19" y="1880936"/>
            <a:ext cx="1528354" cy="3268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48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подходы к </a:t>
            </a:r>
            <a:r>
              <a:rPr lang="ru-RU" dirty="0" err="1" smtClean="0"/>
              <a:t>лейауту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934" y="2019869"/>
            <a:ext cx="7287905" cy="4106294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float</a:t>
            </a:r>
            <a:r>
              <a:rPr lang="ru-RU" dirty="0" smtClean="0"/>
              <a:t> и </a:t>
            </a:r>
            <a:r>
              <a:rPr lang="en-US" dirty="0" smtClean="0"/>
              <a:t>clear</a:t>
            </a: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flexbox</a:t>
            </a: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grid</a:t>
            </a: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Лейаут</a:t>
            </a:r>
            <a:r>
              <a:rPr lang="ru-RU" dirty="0" smtClean="0"/>
              <a:t> на </a:t>
            </a:r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Свойство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куда элементу прижиматься относительно своего контейнера. А с остальных сторон его можно обтекать.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none</a:t>
            </a:r>
            <a:r>
              <a:rPr lang="en-US" dirty="0" smtClean="0"/>
              <a:t> –</a:t>
            </a:r>
            <a:r>
              <a:rPr lang="ru-RU" dirty="0" smtClean="0"/>
              <a:t> </a:t>
            </a:r>
            <a:r>
              <a:rPr lang="ru-RU" dirty="0" err="1" smtClean="0"/>
              <a:t>по-умолчанию</a:t>
            </a:r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left 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inherit</a:t>
            </a:r>
            <a:r>
              <a:rPr lang="en-US" dirty="0" smtClean="0"/>
              <a:t> – </a:t>
            </a:r>
            <a:r>
              <a:rPr lang="ru-RU" dirty="0" smtClean="0"/>
              <a:t>наследовать от контейнера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0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Свойство </a:t>
            </a:r>
            <a:r>
              <a:rPr lang="en-US" dirty="0" smtClean="0">
                <a:solidFill>
                  <a:srgbClr val="FF0000"/>
                </a:solidFill>
              </a:rPr>
              <a:t>clear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с какой стороны элемент запрещено обтекать. Может отменять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ru-RU" dirty="0" smtClean="0"/>
              <a:t>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ru-RU" dirty="0" err="1" smtClean="0">
                <a:solidFill>
                  <a:srgbClr val="FF0000"/>
                </a:solidFill>
              </a:rPr>
              <a:t>one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dirty="0"/>
              <a:t>о</a:t>
            </a:r>
            <a:r>
              <a:rPr lang="ru-RU" dirty="0" smtClean="0"/>
              <a:t>тменяет </a:t>
            </a:r>
            <a:r>
              <a:rPr lang="ru-RU" dirty="0"/>
              <a:t>действие </a:t>
            </a:r>
            <a:r>
              <a:rPr lang="ru-RU" dirty="0" err="1" smtClean="0"/>
              <a:t>clear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ru-RU" dirty="0" err="1" smtClean="0">
                <a:solidFill>
                  <a:srgbClr val="FF0000"/>
                </a:solidFill>
              </a:rPr>
              <a:t>eft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отменяет </a:t>
            </a:r>
            <a:r>
              <a:rPr lang="ru-RU" dirty="0"/>
              <a:t>обтекание </a:t>
            </a:r>
            <a:r>
              <a:rPr lang="ru-RU" dirty="0" smtClean="0"/>
              <a:t>слева, другие </a:t>
            </a:r>
            <a:r>
              <a:rPr lang="ru-RU" dirty="0"/>
              <a:t>элементы на этой стороне будут опущены вниз, и располагаться под текущим </a:t>
            </a:r>
            <a:r>
              <a:rPr lang="ru-RU" dirty="0" smtClean="0"/>
              <a:t>элементом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ru-RU" dirty="0" err="1" smtClean="0">
                <a:solidFill>
                  <a:srgbClr val="FF0000"/>
                </a:solidFill>
              </a:rPr>
              <a:t>ight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отменяет обтекание справа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err="1" smtClean="0">
                <a:solidFill>
                  <a:srgbClr val="FF0000"/>
                </a:solidFill>
              </a:rPr>
              <a:t>oth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отменяет обтекание с обоих сторон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ru-RU" dirty="0" err="1" smtClean="0">
                <a:solidFill>
                  <a:srgbClr val="FF0000"/>
                </a:solidFill>
              </a:rPr>
              <a:t>nherit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наследовать от контейнера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9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 </a:t>
            </a:r>
            <a:r>
              <a:rPr lang="en-US" dirty="0" err="1" smtClean="0"/>
              <a:t>float+clear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9856"/>
            <a:ext cx="8168640" cy="2646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50" y="4373587"/>
            <a:ext cx="2067213" cy="22386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19" y="4526825"/>
            <a:ext cx="543953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3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х</a:t>
            </a:r>
            <a:r>
              <a:rPr lang="ru-RU" dirty="0" err="1" smtClean="0"/>
              <a:t>ак</a:t>
            </a:r>
            <a:r>
              <a:rPr lang="ru-RU" dirty="0" smtClean="0"/>
              <a:t> с </a:t>
            </a:r>
            <a:r>
              <a:rPr lang="en-US" dirty="0" err="1"/>
              <a:t>clearfix</a:t>
            </a:r>
            <a:r>
              <a:rPr lang="en-US" dirty="0"/>
              <a:t> 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6947"/>
            <a:ext cx="8229600" cy="17301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4" y="4332440"/>
            <a:ext cx="2362849" cy="10753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80" y="4332440"/>
            <a:ext cx="2404899" cy="16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982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Вносит дополнительный смысл в верстку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6" y="2542585"/>
            <a:ext cx="4708126" cy="32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74" y="2542585"/>
            <a:ext cx="284026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ограниченность подхода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1417638"/>
            <a:ext cx="5389546" cy="2712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417638"/>
            <a:ext cx="2251166" cy="4826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54" y="4776303"/>
            <a:ext cx="1816038" cy="14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Лейаут</a:t>
            </a:r>
            <a:r>
              <a:rPr lang="ru-RU" dirty="0" smtClean="0"/>
              <a:t> на </a:t>
            </a:r>
            <a:r>
              <a:rPr lang="en-US" dirty="0" smtClean="0"/>
              <a:t>flexbox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8194" name="Picture 2" descr="https://developer.mozilla.org/en-US/docs/Learn/CSS/CSS_layout/Flexbox/flexbox-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41" y="1333046"/>
            <a:ext cx="662069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74" y="4376650"/>
            <a:ext cx="1581371" cy="22577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52" y="4699698"/>
            <a:ext cx="2432230" cy="11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2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Оси, </a:t>
            </a:r>
            <a:r>
              <a:rPr lang="en-US" dirty="0"/>
              <a:t>flex-direction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990011"/>
            <a:ext cx="8229600" cy="113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flex-direction</a:t>
            </a:r>
            <a:r>
              <a:rPr lang="en-US" sz="2400" dirty="0" smtClean="0"/>
              <a:t>: row / column / row-reverse / column-reverse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9218" name="Picture 2" descr="flex_te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417638"/>
            <a:ext cx="53625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18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flex-wrap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162697"/>
            <a:ext cx="8229600" cy="196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flex-wrap</a:t>
            </a:r>
            <a:r>
              <a:rPr lang="en-US" sz="2400" dirty="0" smtClean="0"/>
              <a:t>: wrap / </a:t>
            </a:r>
            <a:r>
              <a:rPr lang="en-US" sz="2400" dirty="0" err="1" smtClean="0"/>
              <a:t>nowrap</a:t>
            </a:r>
            <a:r>
              <a:rPr lang="en-US" sz="2400" dirty="0" smtClean="0"/>
              <a:t> / </a:t>
            </a:r>
          </a:p>
          <a:p>
            <a:pPr marL="0" indent="0">
              <a:buNone/>
            </a:pPr>
            <a:r>
              <a:rPr lang="en-US" sz="2400" dirty="0" smtClean="0"/>
              <a:t>wrap-reverse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flex-flow</a:t>
            </a:r>
            <a:r>
              <a:rPr lang="en-US" sz="2400" dirty="0" smtClean="0"/>
              <a:t> </a:t>
            </a:r>
            <a:r>
              <a:rPr lang="en-US" sz="2400" dirty="0"/>
              <a:t>= flex-direction </a:t>
            </a:r>
            <a:r>
              <a:rPr lang="en-US" sz="2400" dirty="0" smtClean="0"/>
              <a:t>+ flex-wrap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276"/>
            <a:ext cx="7200000" cy="1953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89" y="2922706"/>
            <a:ext cx="4106913" cy="2526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82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justify-content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000" dirty="0" smtClean="0"/>
              <a:t>Выравнивание вдоль главной оси</a:t>
            </a: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justify-content</a:t>
            </a:r>
            <a:r>
              <a:rPr lang="en-US" dirty="0"/>
              <a:t>: </a:t>
            </a:r>
            <a:r>
              <a:rPr lang="en-US" dirty="0" smtClean="0"/>
              <a:t>center</a:t>
            </a:r>
            <a:r>
              <a:rPr lang="ru-RU" dirty="0" smtClean="0"/>
              <a:t> / </a:t>
            </a:r>
            <a:r>
              <a:rPr lang="en-US" dirty="0" smtClean="0"/>
              <a:t>start / flex-start</a:t>
            </a:r>
            <a:r>
              <a:rPr lang="ru-RU" dirty="0" smtClean="0"/>
              <a:t> 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/ flex-end</a:t>
            </a:r>
            <a:r>
              <a:rPr lang="ru-RU" dirty="0" smtClean="0"/>
              <a:t> / </a:t>
            </a:r>
            <a:r>
              <a:rPr lang="en-US" dirty="0" smtClean="0"/>
              <a:t>left / right / stretch / </a:t>
            </a:r>
            <a:br>
              <a:rPr lang="en-US" dirty="0" smtClean="0"/>
            </a:br>
            <a:r>
              <a:rPr lang="en-US" dirty="0" smtClean="0"/>
              <a:t>space-around</a:t>
            </a:r>
            <a:r>
              <a:rPr lang="ru-RU" dirty="0" smtClean="0"/>
              <a:t> / </a:t>
            </a:r>
            <a:r>
              <a:rPr lang="en-US" dirty="0" smtClean="0"/>
              <a:t>space-between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88" y="4585706"/>
            <a:ext cx="7230776" cy="161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68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align-items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000" dirty="0" smtClean="0"/>
              <a:t>Выравнивание поперек главной оси</a:t>
            </a: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lign-items</a:t>
            </a:r>
            <a:r>
              <a:rPr lang="en-US" dirty="0" smtClean="0"/>
              <a:t>:</a:t>
            </a:r>
            <a:r>
              <a:rPr lang="en-US" dirty="0"/>
              <a:t>  center</a:t>
            </a:r>
            <a:r>
              <a:rPr lang="ru-RU" dirty="0"/>
              <a:t> / </a:t>
            </a:r>
            <a:r>
              <a:rPr lang="en-US" dirty="0"/>
              <a:t>start / flex-start</a:t>
            </a:r>
            <a:r>
              <a:rPr lang="ru-RU" dirty="0"/>
              <a:t> /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end / flex-end </a:t>
            </a:r>
            <a:r>
              <a:rPr lang="ru-RU" dirty="0" smtClean="0"/>
              <a:t>/ </a:t>
            </a:r>
            <a:r>
              <a:rPr lang="en-US" dirty="0"/>
              <a:t>stretch</a:t>
            </a:r>
            <a:r>
              <a:rPr lang="ru-RU" dirty="0" smtClean="0"/>
              <a:t> / </a:t>
            </a:r>
            <a:r>
              <a:rPr lang="en-US" dirty="0"/>
              <a:t>baseline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47" y="4594515"/>
            <a:ext cx="7125694" cy="1047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6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Идеальное центрирование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8" y="1651404"/>
            <a:ext cx="2736312" cy="16143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32" y="1871758"/>
            <a:ext cx="3311595" cy="8278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3719833"/>
            <a:ext cx="7200000" cy="2376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15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Лейаут</a:t>
            </a:r>
            <a:r>
              <a:rPr lang="ru-RU" dirty="0" smtClean="0"/>
              <a:t> на </a:t>
            </a:r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72" y="1543516"/>
            <a:ext cx="2695951" cy="23434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4281507"/>
            <a:ext cx="7200000" cy="16334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66" y="2201782"/>
            <a:ext cx="146705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1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Колонки, строки, промежутки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1266" name="Picture 2" descr="https://www.w3schools.com/css/grid_colum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1598502"/>
            <a:ext cx="218811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w3schools.com/css/grid_r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414" y="1594328"/>
            <a:ext cx="287458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www.w3schools.com/css/grid_ga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1" y="4097339"/>
            <a:ext cx="308850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558" y="4097339"/>
            <a:ext cx="306644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контейнера и элемента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89" y="3082222"/>
            <a:ext cx="6064179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44" y="1602092"/>
            <a:ext cx="1962424" cy="10860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14" y="1531205"/>
            <a:ext cx="3267531" cy="12860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313" y="6121316"/>
            <a:ext cx="375337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семантически верстать?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Помочь роботам, поисковикам интерпретировать содержание страницы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Помочь слабовидящим работать с сайтом через программы-читалки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Помочь коллегам-разработчикам воспринимать ваш код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Следовать стандартам </a:t>
            </a:r>
            <a:r>
              <a:rPr lang="en-US" dirty="0">
                <a:hlinkClick r:id="rId2"/>
              </a:rPr>
              <a:t>https://html.spec.whatwg.org/multipage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48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лучше – </a:t>
            </a:r>
            <a:r>
              <a:rPr lang="en-US" dirty="0" smtClean="0"/>
              <a:t>flexbox</a:t>
            </a:r>
            <a:r>
              <a:rPr lang="ru-RU" dirty="0" smtClean="0"/>
              <a:t> или </a:t>
            </a:r>
            <a:r>
              <a:rPr lang="en-US" dirty="0" smtClean="0"/>
              <a:t>grid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291" y="1811383"/>
            <a:ext cx="4079966" cy="426021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Flexbox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на основе содержимого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удобнее для простых случаев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94217" y="1811383"/>
            <a:ext cx="4079966" cy="426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Grid</a:t>
            </a:r>
            <a:endParaRPr lang="ru-RU" sz="40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на основе контейнеров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больше возможностей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51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Лейаут</a:t>
            </a:r>
            <a:r>
              <a:rPr lang="ru-RU" dirty="0" smtClean="0"/>
              <a:t> на </a:t>
            </a:r>
            <a:r>
              <a:rPr lang="ru-RU" dirty="0" err="1" smtClean="0"/>
              <a:t>фреймворках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2196" y="2047164"/>
            <a:ext cx="7144603" cy="407899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Bootstrap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Foundation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W3.CSS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55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://www.w3schools.com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hlinkClick r:id="rId3"/>
              </a:rPr>
              <a:t>http</a:t>
            </a:r>
            <a:r>
              <a:rPr lang="en-US" sz="3600" dirty="0">
                <a:hlinkClick r:id="rId3"/>
              </a:rPr>
              <a:t>://htmlbook.ru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0528" y="1600200"/>
            <a:ext cx="73462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&lt;article&gt;</a:t>
            </a:r>
          </a:p>
          <a:p>
            <a:pPr marL="0" indent="0">
              <a:buNone/>
            </a:pPr>
            <a:r>
              <a:rPr lang="en-US" dirty="0"/>
              <a:t>&lt;aside&gt;</a:t>
            </a:r>
          </a:p>
          <a:p>
            <a:pPr marL="0" indent="0">
              <a:buNone/>
            </a:pPr>
            <a:r>
              <a:rPr lang="en-US" dirty="0"/>
              <a:t>&lt;details&gt;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&lt;figure&gt;</a:t>
            </a:r>
          </a:p>
          <a:p>
            <a:pPr marL="0" indent="0">
              <a:buNone/>
            </a:pPr>
            <a:r>
              <a:rPr lang="en-US" dirty="0"/>
              <a:t>&lt;footer&gt;</a:t>
            </a:r>
          </a:p>
          <a:p>
            <a:pPr marL="0" indent="0">
              <a:buNone/>
            </a:pPr>
            <a:r>
              <a:rPr lang="en-US" dirty="0"/>
              <a:t>&lt;header&gt;</a:t>
            </a:r>
          </a:p>
          <a:p>
            <a:pPr marL="0" indent="0">
              <a:buNone/>
            </a:pPr>
            <a:r>
              <a:rPr lang="en-US" dirty="0"/>
              <a:t>&lt;main&gt;</a:t>
            </a:r>
          </a:p>
          <a:p>
            <a:pPr marL="0" indent="0">
              <a:buNone/>
            </a:pPr>
            <a:r>
              <a:rPr lang="en-US" dirty="0"/>
              <a:t>&lt;mark&gt;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&lt;section&gt;</a:t>
            </a:r>
          </a:p>
          <a:p>
            <a:pPr marL="0" indent="0">
              <a:buNone/>
            </a:pPr>
            <a:r>
              <a:rPr lang="en-US" dirty="0"/>
              <a:t>&lt;summary&gt;</a:t>
            </a:r>
          </a:p>
          <a:p>
            <a:pPr marL="0" indent="0">
              <a:buNone/>
            </a:pPr>
            <a:r>
              <a:rPr lang="en-US" dirty="0"/>
              <a:t>&lt;time&gt;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5" name="Picture 1" descr="HTML Semantic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55" y="1819418"/>
            <a:ext cx="3163845" cy="37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58492" y="1173087"/>
            <a:ext cx="13868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&lt;header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не путать с </a:t>
            </a:r>
            <a:r>
              <a:rPr lang="en-US" sz="1600" dirty="0" smtClean="0"/>
              <a:t>&lt;head&gt;!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10543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Значение</a:t>
            </a:r>
            <a:r>
              <a:rPr lang="ru-RU" dirty="0"/>
              <a:t>: вводная часть смыслового раздела или всего сайта, обычно содержит подсказки и навигацию. Чаще всего повторяется на всех страницах сайта.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Особенности</a:t>
            </a:r>
            <a:r>
              <a:rPr lang="ru-RU" dirty="0"/>
              <a:t>: этих элементов может быть несколько на странице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27" y="4396413"/>
            <a:ext cx="5931388" cy="19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19794"/>
            <a:ext cx="8229600" cy="4659086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Значение</a:t>
            </a:r>
            <a:r>
              <a:rPr lang="ru-RU" dirty="0"/>
              <a:t>: основное, не повторяющееся на других страницах, содержание страницы.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Особенности</a:t>
            </a:r>
            <a:r>
              <a:rPr lang="ru-RU" dirty="0"/>
              <a:t>: должен быть один на странице, исходя из определения.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Типовые </a:t>
            </a:r>
            <a:r>
              <a:rPr lang="ru-RU" dirty="0"/>
              <a:t>ошибки: включать в этот тег то, что повторяется на других страницах (навигацию, </a:t>
            </a:r>
            <a:r>
              <a:rPr lang="ru-RU" dirty="0" err="1"/>
              <a:t>копирайты</a:t>
            </a:r>
            <a:r>
              <a:rPr lang="ru-RU" dirty="0"/>
              <a:t> и так далее).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6859"/>
          </a:xfrm>
        </p:spPr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ru-RU" dirty="0" smtClean="0"/>
              <a:t>Значение</a:t>
            </a:r>
            <a:r>
              <a:rPr lang="ru-RU" dirty="0"/>
              <a:t>: заключительная часть смыслового раздела или всего сайта, обычно содержит информацию об авторах, список литературы, копирайт и так далее. Чаще всего повторяется на всех страницах сайта.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ru-RU" dirty="0" smtClean="0"/>
              <a:t>Особенности</a:t>
            </a:r>
            <a:r>
              <a:rPr lang="ru-RU" dirty="0"/>
              <a:t>: этих элементов может быть несколько на странице. Тег &lt;</a:t>
            </a:r>
            <a:r>
              <a:rPr lang="ru-RU" dirty="0" err="1"/>
              <a:t>footer</a:t>
            </a:r>
            <a:r>
              <a:rPr lang="ru-RU" dirty="0"/>
              <a:t>&gt; не обязан находиться в конце раздела.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4" y="4972274"/>
            <a:ext cx="7468991" cy="10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01834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Значение</a:t>
            </a:r>
            <a:r>
              <a:rPr lang="ru-RU" dirty="0"/>
              <a:t>: навигационный раздел со ссылками на другие страницы или другие части страниц.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Особенности</a:t>
            </a:r>
            <a:r>
              <a:rPr lang="ru-RU" dirty="0"/>
              <a:t>: используется для основной навигации, а не для всех групп ссылок.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0" y="4484597"/>
            <a:ext cx="3460672" cy="13153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921" y="4484598"/>
            <a:ext cx="3762174" cy="7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7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Значение</a:t>
            </a:r>
            <a:r>
              <a:rPr lang="ru-RU" dirty="0"/>
              <a:t>: независимая, отделяемая смысловая единица, например комментарий, </a:t>
            </a:r>
            <a:r>
              <a:rPr lang="ru-RU" dirty="0" err="1"/>
              <a:t>твит</a:t>
            </a:r>
            <a:r>
              <a:rPr lang="ru-RU" dirty="0"/>
              <a:t>, статья, </a:t>
            </a:r>
            <a:r>
              <a:rPr lang="ru-RU" dirty="0" err="1"/>
              <a:t>виджет</a:t>
            </a:r>
            <a:r>
              <a:rPr lang="ru-RU" dirty="0"/>
              <a:t> ВК и так далее.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Особенности</a:t>
            </a:r>
            <a:r>
              <a:rPr lang="ru-RU" dirty="0"/>
              <a:t>: желателен заголовок внутри.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53153"/>
            <a:ext cx="8317087" cy="11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11309</TotalTime>
  <Words>665</Words>
  <Application>Microsoft Office PowerPoint</Application>
  <PresentationFormat>Экран (4:3)</PresentationFormat>
  <Paragraphs>151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Elektra Text Pro</vt:lpstr>
      <vt:lpstr>Тема Office</vt:lpstr>
      <vt:lpstr>Презентация PowerPoint</vt:lpstr>
      <vt:lpstr>Семантический HTML</vt:lpstr>
      <vt:lpstr>Зачем семантически верстать?</vt:lpstr>
      <vt:lpstr>Семантические теги</vt:lpstr>
      <vt:lpstr>&lt;header&gt; не путать с &lt;head&gt;!</vt:lpstr>
      <vt:lpstr>&lt;main&gt;</vt:lpstr>
      <vt:lpstr>&lt;footer&gt;</vt:lpstr>
      <vt:lpstr>&lt;nav&gt;</vt:lpstr>
      <vt:lpstr>&lt;article&gt;</vt:lpstr>
      <vt:lpstr>&lt;section&gt;</vt:lpstr>
      <vt:lpstr>&lt;aside&gt;</vt:lpstr>
      <vt:lpstr>В каком порядке применять?</vt:lpstr>
      <vt:lpstr>«Лейаут»</vt:lpstr>
      <vt:lpstr>Поведение на разных экранах</vt:lpstr>
      <vt:lpstr>Какие подходы к лейауту</vt:lpstr>
      <vt:lpstr>Лейаут на float</vt:lpstr>
      <vt:lpstr>clear</vt:lpstr>
      <vt:lpstr>Пример на float+clear</vt:lpstr>
      <vt:lpstr>хак с clearfix </vt:lpstr>
      <vt:lpstr>В чем ограниченность подхода</vt:lpstr>
      <vt:lpstr>Лейаут на flexbox</vt:lpstr>
      <vt:lpstr>Оси, flex-direction</vt:lpstr>
      <vt:lpstr>flex-wrap</vt:lpstr>
      <vt:lpstr>justify-content</vt:lpstr>
      <vt:lpstr>align-items</vt:lpstr>
      <vt:lpstr>Идеальное центрирование</vt:lpstr>
      <vt:lpstr>Лейаут на grid</vt:lpstr>
      <vt:lpstr>Колонки, строки, промежутки</vt:lpstr>
      <vt:lpstr>Свойства контейнера и элемента</vt:lpstr>
      <vt:lpstr>Что лучше – flexbox или grid?</vt:lpstr>
      <vt:lpstr>Лейаут на фреймворках</vt:lpstr>
      <vt:lpstr>Справочники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545</cp:revision>
  <dcterms:created xsi:type="dcterms:W3CDTF">2016-03-09T10:31:39Z</dcterms:created>
  <dcterms:modified xsi:type="dcterms:W3CDTF">2022-09-19T10:55:28Z</dcterms:modified>
</cp:coreProperties>
</file>