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21"/>
  </p:notesMasterIdLst>
  <p:sldIdLst>
    <p:sldId id="256" r:id="rId2"/>
    <p:sldId id="284" r:id="rId3"/>
    <p:sldId id="285" r:id="rId4"/>
    <p:sldId id="293" r:id="rId5"/>
    <p:sldId id="286" r:id="rId6"/>
    <p:sldId id="294" r:id="rId7"/>
    <p:sldId id="288" r:id="rId8"/>
    <p:sldId id="295" r:id="rId9"/>
    <p:sldId id="289" r:id="rId10"/>
    <p:sldId id="290" r:id="rId11"/>
    <p:sldId id="291" r:id="rId12"/>
    <p:sldId id="292" r:id="rId13"/>
    <p:sldId id="296" r:id="rId14"/>
    <p:sldId id="302" r:id="rId15"/>
    <p:sldId id="297" r:id="rId16"/>
    <p:sldId id="298" r:id="rId17"/>
    <p:sldId id="303" r:id="rId18"/>
    <p:sldId id="299" r:id="rId19"/>
    <p:sldId id="283" r:id="rId20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5857" autoAdjust="0"/>
  </p:normalViewPr>
  <p:slideViewPr>
    <p:cSldViewPr snapToGrid="0">
      <p:cViewPr varScale="1">
        <p:scale>
          <a:sx n="109" d="100"/>
          <a:sy n="109" d="100"/>
        </p:scale>
        <p:origin x="1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" TargetMode="External"/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we.mitr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</a:t>
            </a:r>
            <a:r>
              <a:rPr lang="en-US" sz="3600" dirty="0" smtClean="0">
                <a:solidFill>
                  <a:schemeClr val="bg1"/>
                </a:solidFill>
              </a:rPr>
              <a:t>12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A04:2021- </a:t>
            </a:r>
            <a:r>
              <a:rPr lang="ru-RU" dirty="0"/>
              <a:t>Небезопасный дизайн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CWE-209</a:t>
            </a:r>
            <a:r>
              <a:rPr lang="ru-RU" sz="2400" i="1" dirty="0"/>
              <a:t>: Генерация сообщения об ошибке, содержащего конфиденциальную </a:t>
            </a:r>
            <a:r>
              <a:rPr lang="ru-RU" sz="2400" i="1" dirty="0" smtClean="0"/>
              <a:t>информацию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CWE-256</a:t>
            </a:r>
            <a:r>
              <a:rPr lang="ru-RU" sz="2400" i="1" dirty="0"/>
              <a:t>: Незащищенное хранение учетных </a:t>
            </a:r>
            <a:r>
              <a:rPr lang="ru-RU" sz="2400" i="1" dirty="0" smtClean="0"/>
              <a:t>данных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CWE-501</a:t>
            </a:r>
            <a:r>
              <a:rPr lang="ru-RU" sz="2400" i="1" dirty="0"/>
              <a:t>: Нарушение границ </a:t>
            </a:r>
            <a:r>
              <a:rPr lang="ru-RU" sz="2400" i="1" dirty="0" smtClean="0"/>
              <a:t>доверия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CWE-522</a:t>
            </a:r>
            <a:r>
              <a:rPr lang="ru-RU" sz="2400" i="1" dirty="0"/>
              <a:t>: Недостаточно защищенные учетные </a:t>
            </a:r>
            <a:r>
              <a:rPr lang="ru-RU" sz="2400" i="1" dirty="0" smtClean="0"/>
              <a:t>данные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400" i="1" dirty="0"/>
          </a:p>
          <a:p>
            <a:pPr marL="0" indent="0">
              <a:buNone/>
            </a:pPr>
            <a:r>
              <a:rPr lang="ru-RU" sz="2400" dirty="0" smtClean="0"/>
              <a:t>Ошибки на этапе проектирования.</a:t>
            </a:r>
          </a:p>
          <a:p>
            <a:pPr marL="0" indent="0">
              <a:buNone/>
            </a:pPr>
            <a:r>
              <a:rPr lang="ru-RU" sz="2400" dirty="0" smtClean="0"/>
              <a:t>Не смешаны с ошибками реализации, и не могут быть исправлены совершенной реализацией.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47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A05:2021- </a:t>
            </a:r>
            <a:r>
              <a:rPr lang="ru-RU" sz="3600" dirty="0"/>
              <a:t>Неправильная </a:t>
            </a:r>
            <a:r>
              <a:rPr lang="ru-RU" sz="3600" dirty="0" smtClean="0"/>
              <a:t>конфигурация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373" y="1547446"/>
            <a:ext cx="8625254" cy="4525963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600" dirty="0" smtClean="0"/>
              <a:t> CWE</a:t>
            </a:r>
            <a:r>
              <a:rPr lang="ru-RU" sz="2600" dirty="0"/>
              <a:t>: </a:t>
            </a:r>
            <a:r>
              <a:rPr lang="ru-RU" sz="2600" i="1" dirty="0"/>
              <a:t>Конфигурация CWE-16 и Неправильное </a:t>
            </a:r>
            <a:r>
              <a:rPr lang="ru-RU" sz="2600" i="1" dirty="0" smtClean="0"/>
              <a:t>ограничение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 smtClean="0"/>
              <a:t> CWE-611 </a:t>
            </a:r>
            <a:r>
              <a:rPr lang="ru-RU" sz="2600" i="1" dirty="0"/>
              <a:t>внедрение внешних XML</a:t>
            </a:r>
            <a:r>
              <a:rPr lang="ru-RU" sz="2600" dirty="0"/>
              <a:t> </a:t>
            </a:r>
            <a:r>
              <a:rPr lang="ru-RU" sz="2600" i="1" dirty="0" smtClean="0"/>
              <a:t>сущностей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600" i="1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 smtClean="0"/>
              <a:t> Неправильно настроенные права и разрешения ПО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/>
              <a:t> </a:t>
            </a:r>
            <a:r>
              <a:rPr lang="ru-RU" sz="2600" i="1" dirty="0" smtClean="0"/>
              <a:t>Администраторские </a:t>
            </a:r>
            <a:r>
              <a:rPr lang="ru-RU" sz="2600" i="1" dirty="0" err="1" smtClean="0"/>
              <a:t>учетки</a:t>
            </a:r>
            <a:r>
              <a:rPr lang="ru-RU" sz="2600" i="1" dirty="0" smtClean="0"/>
              <a:t> по умолчанию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 smtClean="0"/>
              <a:t> Отображение технической информации при ошибках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/>
              <a:t> </a:t>
            </a:r>
            <a:r>
              <a:rPr lang="ru-RU" sz="2600" i="1" dirty="0" smtClean="0"/>
              <a:t>упущенные настройки безопасных режимов взаимодействия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 smtClean="0"/>
              <a:t> устаревшее и уязвимое ПО либо его параметры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2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A06:2021 - Уязвимые и устаревшие компоненты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CWA-1104</a:t>
            </a:r>
            <a:r>
              <a:rPr lang="ru-RU" dirty="0"/>
              <a:t>: Использование не обслуживаемых компонентов сторонних </a:t>
            </a:r>
            <a:r>
              <a:rPr lang="ru-RU" dirty="0" smtClean="0"/>
              <a:t>производителей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ПО устарело и снято с сопровождения (ОС, веб-сервер, СУБД, </a:t>
            </a:r>
            <a:r>
              <a:rPr lang="en-US" dirty="0" smtClean="0"/>
              <a:t>API</a:t>
            </a:r>
            <a:r>
              <a:rPr lang="ru-RU" dirty="0" smtClean="0"/>
              <a:t>, библиотеки)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Оператор системы не следит за бюллетенями по безопасности, не проводит регулярные проверки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Не проверяется совместимость компонент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5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A07:2021- Ошибки идентификации и аутентификации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CWE-297</a:t>
            </a:r>
            <a:r>
              <a:rPr lang="ru-RU" dirty="0"/>
              <a:t>: Неправильная проверка сертификата с несоответствием </a:t>
            </a:r>
            <a:r>
              <a:rPr lang="ru-RU" dirty="0" smtClean="0"/>
              <a:t>хоста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CWE-287</a:t>
            </a:r>
            <a:r>
              <a:rPr lang="ru-RU" dirty="0"/>
              <a:t>: Неправильная аутентификация 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CWE-384</a:t>
            </a:r>
            <a:r>
              <a:rPr lang="ru-RU" dirty="0"/>
              <a:t>: Фиксация </a:t>
            </a:r>
            <a:r>
              <a:rPr lang="ru-RU" dirty="0" smtClean="0"/>
              <a:t>сеанса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Различные способы обойти предусмотренные способы идентификации и аутентификации.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03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A07:2021- Ошибки идентификации и аутентификации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Автоматический ввод учетных данных, если они имеются у злоумышленника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Перебор паролей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Допущение использования слабых или скомпрометированных паролей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Слабая процедура восстановления доступа к учетной записи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Отсутствие или неправильная реализация </a:t>
            </a:r>
            <a:r>
              <a:rPr lang="en-US" dirty="0" smtClean="0"/>
              <a:t>2FA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</a:t>
            </a:r>
            <a:r>
              <a:rPr lang="ru-RU" dirty="0" smtClean="0"/>
              <a:t>Сессионный идентификатор в </a:t>
            </a:r>
            <a:r>
              <a:rPr lang="en-US" dirty="0" smtClean="0"/>
              <a:t>URL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Повторное использование сессионного идентификатора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Незакрытые </a:t>
            </a:r>
            <a:r>
              <a:rPr lang="ru-RU" dirty="0" err="1" smtClean="0"/>
              <a:t>токены</a:t>
            </a:r>
            <a:r>
              <a:rPr lang="ru-RU" dirty="0" smtClean="0"/>
              <a:t> завершенных сеансов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94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A08:2021- Нарушение целостности данных и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0" y="1600200"/>
            <a:ext cx="8528538" cy="4525963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600" dirty="0" smtClean="0"/>
              <a:t> CWE-829</a:t>
            </a:r>
            <a:r>
              <a:rPr lang="ru-RU" sz="2600" dirty="0"/>
              <a:t>: Включение функций из Ненадежной сферы </a:t>
            </a:r>
            <a:r>
              <a:rPr lang="ru-RU" sz="2600" dirty="0" smtClean="0"/>
              <a:t>управления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 smtClean="0"/>
              <a:t> CWE-494</a:t>
            </a:r>
            <a:r>
              <a:rPr lang="ru-RU" sz="2600" dirty="0"/>
              <a:t>: Загрузка кода без проверки </a:t>
            </a:r>
            <a:r>
              <a:rPr lang="ru-RU" sz="2600" dirty="0" smtClean="0"/>
              <a:t>целостности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 smtClean="0"/>
              <a:t> CWE-502</a:t>
            </a:r>
            <a:r>
              <a:rPr lang="ru-RU" sz="2600" dirty="0"/>
              <a:t>: </a:t>
            </a:r>
            <a:r>
              <a:rPr lang="ru-RU" sz="2600" dirty="0" err="1"/>
              <a:t>Десериализация</a:t>
            </a:r>
            <a:r>
              <a:rPr lang="ru-RU" sz="2600" dirty="0"/>
              <a:t> ненадежных </a:t>
            </a:r>
            <a:r>
              <a:rPr lang="ru-RU" sz="2600" dirty="0" smtClean="0"/>
              <a:t>данных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 smtClean="0"/>
              <a:t> Загрузка модулей из ненадежных источников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/>
              <a:t> </a:t>
            </a:r>
            <a:r>
              <a:rPr lang="ru-RU" sz="2600" dirty="0" smtClean="0"/>
              <a:t>Небезопасное использование подхода </a:t>
            </a:r>
            <a:r>
              <a:rPr lang="en-US" sz="2600" dirty="0"/>
              <a:t>Continuous </a:t>
            </a:r>
            <a:r>
              <a:rPr lang="en-US" sz="2600" dirty="0" smtClean="0"/>
              <a:t>Integration</a:t>
            </a:r>
            <a:r>
              <a:rPr lang="ru-RU" sz="2600" dirty="0" smtClean="0"/>
              <a:t> / </a:t>
            </a:r>
            <a:r>
              <a:rPr lang="en-US" sz="2600" dirty="0"/>
              <a:t>Continuous Delivery</a:t>
            </a:r>
            <a:endParaRPr lang="ru-RU" sz="26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/>
              <a:t> </a:t>
            </a:r>
            <a:r>
              <a:rPr lang="ru-RU" sz="2600" dirty="0" smtClean="0"/>
              <a:t>Недостаточная защита передаваемых </a:t>
            </a:r>
            <a:r>
              <a:rPr lang="ru-RU" sz="2600" dirty="0" err="1" smtClean="0"/>
              <a:t>сериализованных</a:t>
            </a:r>
            <a:r>
              <a:rPr lang="ru-RU" sz="2600" dirty="0" smtClean="0"/>
              <a:t> данных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08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A09:2021 - Журнал безопасности и сбои мониторинга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CWE-778 </a:t>
            </a:r>
            <a:r>
              <a:rPr lang="ru-RU" dirty="0"/>
              <a:t>Недостаточное ведение </a:t>
            </a:r>
            <a:r>
              <a:rPr lang="ru-RU" dirty="0" smtClean="0"/>
              <a:t>журнала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CWE-117 </a:t>
            </a:r>
            <a:r>
              <a:rPr lang="ru-RU" dirty="0"/>
              <a:t>Неправильную нейтрализацию вывода для </a:t>
            </a:r>
            <a:r>
              <a:rPr lang="ru-RU" dirty="0" smtClean="0"/>
              <a:t>журналов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CWE-223 </a:t>
            </a:r>
            <a:r>
              <a:rPr lang="ru-RU" dirty="0"/>
              <a:t>Пропуск информации, относящейся к </a:t>
            </a:r>
            <a:r>
              <a:rPr lang="ru-RU" dirty="0" smtClean="0"/>
              <a:t>безопасности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CWE-532 </a:t>
            </a:r>
            <a:r>
              <a:rPr lang="ru-RU" dirty="0"/>
              <a:t>Вставка конфиденциальной информации в файл </a:t>
            </a:r>
            <a:r>
              <a:rPr lang="ru-RU" dirty="0" smtClean="0"/>
              <a:t>журнала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Без регистрации и мониторинга невозможно обнаружить нарушения</a:t>
            </a:r>
            <a:r>
              <a:rPr lang="ru-RU" dirty="0" smtClean="0"/>
              <a:t>. Проблемы связаны с недостаточным ведением </a:t>
            </a:r>
            <a:r>
              <a:rPr lang="ru-RU" dirty="0"/>
              <a:t>журнала, </a:t>
            </a:r>
            <a:r>
              <a:rPr lang="ru-RU" dirty="0" smtClean="0"/>
              <a:t>обнаружением, мониторингом </a:t>
            </a:r>
            <a:r>
              <a:rPr lang="ru-RU" dirty="0"/>
              <a:t>и </a:t>
            </a:r>
            <a:r>
              <a:rPr lang="ru-RU" dirty="0" smtClean="0"/>
              <a:t>активным реагированием.</a:t>
            </a:r>
            <a:r>
              <a:rPr lang="ru-RU" dirty="0"/>
              <a:t>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93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A09:2021 - Журнал безопасности и сбои мониторинга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Проверяемые </a:t>
            </a:r>
            <a:r>
              <a:rPr lang="ru-RU" dirty="0"/>
              <a:t>события, такие как входы в систему, неудачные входы в систему и транзакции с высокой стоимостью, не регистрируются.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Предупреждения и ошибки приводят к отсутствию, неадекватности или неясности сообщений журнала.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Журналы приложений и API не отслеживаются на предмет подозрительной активности.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Журналы хранятся только в определенном месте.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Соответствующие оповещения о пороговых значениях и реагирования на процессы эскалации не установлены или не эффективны.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Тестирование на проникновение и сканирование с помощью инструментов динамического тестирования безопасности приложений (DAST) (таких как OWASP ZAP) не вызывают предупреждений.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Приложение не может обнаруживать, усиливать активные атаки или предупреждать о них в режиме реального времени или почти реального времени.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40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abrastorage.org/getpro/habr/upload_files/010/4b0/683/0104b068341a7a2a1a096883c809dad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059" y="2170959"/>
            <a:ext cx="5139935" cy="27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07930"/>
            <a:ext cx="8229600" cy="4448419"/>
          </a:xfrm>
        </p:spPr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CWE-918</a:t>
            </a:r>
            <a:r>
              <a:rPr lang="en-US" dirty="0"/>
              <a:t>: Server-Side Request Forgery (SSRF</a:t>
            </a:r>
            <a:r>
              <a:rPr lang="en-US" dirty="0" smtClean="0"/>
              <a:t>)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r>
              <a:rPr lang="en-US" sz="2400" dirty="0" smtClean="0"/>
              <a:t> </a:t>
            </a:r>
            <a:r>
              <a:rPr lang="ru-RU" sz="2400" dirty="0" smtClean="0"/>
              <a:t>обход ограничений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 чтение локальных файлов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/>
              <a:t> </a:t>
            </a:r>
            <a:r>
              <a:rPr lang="ru-RU" sz="2400" dirty="0" smtClean="0"/>
              <a:t>получение доступа к внутренним системам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/>
              <a:t> </a:t>
            </a:r>
            <a:r>
              <a:rPr lang="ru-RU" sz="2400" dirty="0" smtClean="0"/>
              <a:t>сканирование внутренней сети</a:t>
            </a:r>
            <a:endParaRPr lang="en-US" sz="2400" dirty="0" smtClean="0"/>
          </a:p>
          <a:p>
            <a:pPr>
              <a:buFont typeface="Calibri" panose="020F0502020204030204" pitchFamily="34" charset="0"/>
              <a:buChar char="—"/>
            </a:pPr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A10:2021 - Подделка запросов со стороны сервера (SSRF)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2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 почитать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189" y="2889849"/>
            <a:ext cx="8229599" cy="34665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https://owasp.org/www-project-top-ten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://cwe.mitre.org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Open Web Application Security </a:t>
            </a:r>
            <a:r>
              <a:rPr lang="en-US" dirty="0" smtClean="0"/>
              <a:t>Project</a:t>
            </a:r>
            <a:r>
              <a:rPr lang="ru-RU" dirty="0" smtClean="0"/>
              <a:t> – </a:t>
            </a:r>
            <a:br>
              <a:rPr lang="ru-RU" dirty="0" smtClean="0"/>
            </a:br>
            <a:r>
              <a:rPr lang="ru-RU" dirty="0" smtClean="0"/>
              <a:t>некоммерческая </a:t>
            </a:r>
            <a:r>
              <a:rPr lang="ru-RU" dirty="0"/>
              <a:t>экспертная организация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://owasp.org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аналитика и документация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мероприятия, форумы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просветительская деятельность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разработка инструментов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26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https://owasp.org/www-project-top-ten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sz="2800" dirty="0" smtClean="0"/>
              <a:t>наиболее актуальные проблемы безопасности </a:t>
            </a:r>
            <a:br>
              <a:rPr lang="ru-RU" sz="2800" dirty="0" smtClean="0"/>
            </a:br>
            <a:r>
              <a:rPr lang="ru-RU" sz="2800" dirty="0" smtClean="0"/>
              <a:t>веб-приложений и рекомендации по их устранению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026" name="Picture 2" descr="Mapp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3813"/>
            <a:ext cx="8220808" cy="226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8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Weakness Enumeration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r>
              <a:rPr lang="en-US" dirty="0" smtClean="0"/>
              <a:t>CWE</a:t>
            </a:r>
            <a:r>
              <a:rPr lang="ru-RU" dirty="0" smtClean="0"/>
              <a:t>-25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://cwe.mitre.org</a:t>
            </a:r>
            <a:r>
              <a:rPr lang="en-US" sz="2800" dirty="0" smtClean="0">
                <a:hlinkClick r:id="rId2"/>
              </a:rPr>
              <a:t>/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Картотека известных уязвимостей в ПО и аппаратном обеспечении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16" y="2965556"/>
            <a:ext cx="6761284" cy="33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A01:2021- </a:t>
            </a:r>
            <a:r>
              <a:rPr lang="ru-RU" sz="3600" dirty="0"/>
              <a:t>Нарушение контроля доступа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CWE-200</a:t>
            </a:r>
            <a:r>
              <a:rPr lang="ru-RU" sz="2800" dirty="0"/>
              <a:t>: Раскрытие конфиденциальной информации Неавторизованному </a:t>
            </a:r>
            <a:r>
              <a:rPr lang="ru-RU" sz="2800" dirty="0" smtClean="0"/>
              <a:t>Субъекту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CWE-201</a:t>
            </a:r>
            <a:r>
              <a:rPr lang="ru-RU" sz="2800" dirty="0"/>
              <a:t>: Раскрытие конфиденциальной информации через Отправленные </a:t>
            </a:r>
            <a:r>
              <a:rPr lang="ru-RU" sz="2800" dirty="0" smtClean="0"/>
              <a:t>данные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CWE-352</a:t>
            </a:r>
            <a:r>
              <a:rPr lang="ru-RU" sz="2800" dirty="0"/>
              <a:t>: Межсайтовая Подделка </a:t>
            </a:r>
            <a:r>
              <a:rPr lang="ru-RU" sz="2800" dirty="0" smtClean="0"/>
              <a:t>запросов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 управлении доступом применяется политика, позволяющая пользователям действовать за пределами своих предполагаемых разрешений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4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A01:2021- </a:t>
            </a:r>
            <a:r>
              <a:rPr lang="ru-RU" sz="3600" dirty="0"/>
              <a:t>Нарушение контроля доступа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015" y="1239715"/>
            <a:ext cx="8475785" cy="5187461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Нарушение принципа наименьших привилегий или отказа по умолчанию, когда доступ должен предоставляться только для определенных возможностей, ролей или пользователей, но доступен </a:t>
            </a:r>
            <a:r>
              <a:rPr lang="ru-RU" sz="1600" dirty="0" smtClean="0"/>
              <a:t>любому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Обход проверок контроля доступа путем изменения URL-адреса (изменение параметров или принудительный просмотр), состояния внутреннего приложения или HTML-страницы или с помощью средства атаки, изменяющего запросы </a:t>
            </a:r>
            <a:r>
              <a:rPr lang="ru-RU" sz="1600" dirty="0" smtClean="0"/>
              <a:t>API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Разрешение просмотра или редактирования чужой учетной записи путем предоставления ее уникального идентификатора (небезопасные прямые ссылки на объекты)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Доступ к API с отсутствующими элементами управления доступом для </a:t>
            </a:r>
            <a:r>
              <a:rPr lang="ru-RU" sz="1600" dirty="0" smtClean="0"/>
              <a:t>публикации, размещения и удаления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Повышение привилегий. Действовать как пользователь без входа в систему или действовать как администратор при входе в систему как </a:t>
            </a:r>
            <a:r>
              <a:rPr lang="ru-RU" sz="1600" dirty="0" smtClean="0"/>
              <a:t>пользователь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Обращение с метаданными, </a:t>
            </a:r>
            <a:r>
              <a:rPr lang="ru-RU" sz="1600" dirty="0" smtClean="0"/>
              <a:t>изменение </a:t>
            </a:r>
            <a:r>
              <a:rPr lang="en-US" sz="1600" dirty="0" smtClean="0"/>
              <a:t>cookie</a:t>
            </a:r>
            <a:r>
              <a:rPr lang="ru-RU" sz="1600" dirty="0" smtClean="0"/>
              <a:t>, в том числе объектные </a:t>
            </a:r>
            <a:r>
              <a:rPr lang="ru-RU" sz="1600" dirty="0"/>
              <a:t>JSON </a:t>
            </a:r>
            <a:r>
              <a:rPr lang="ru-RU" sz="1600" dirty="0" err="1"/>
              <a:t>Web</a:t>
            </a:r>
            <a:r>
              <a:rPr lang="ru-RU" sz="1600" dirty="0"/>
              <a:t> </a:t>
            </a:r>
            <a:r>
              <a:rPr lang="ru-RU" sz="1600" dirty="0" err="1"/>
              <a:t>Token</a:t>
            </a:r>
            <a:r>
              <a:rPr lang="ru-RU" sz="1600" dirty="0"/>
              <a:t> (JWT</a:t>
            </a:r>
            <a:r>
              <a:rPr lang="ru-RU" sz="1600" dirty="0" smtClean="0"/>
              <a:t>)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Неправильная конфигурация </a:t>
            </a:r>
            <a:r>
              <a:rPr lang="ru-RU" sz="1600" dirty="0" smtClean="0"/>
              <a:t>CORS, </a:t>
            </a:r>
            <a:r>
              <a:rPr lang="ru-RU" sz="1600" dirty="0"/>
              <a:t>доступ к API из неавторизованных/ненадежных </a:t>
            </a:r>
            <a:r>
              <a:rPr lang="ru-RU" sz="1600" dirty="0" smtClean="0"/>
              <a:t>источников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Принудительный просмотр аутентифицированных страниц как пользователь, не прошедший проверку подлинности, или привилегированных страниц как обычный </a:t>
            </a:r>
            <a:r>
              <a:rPr lang="ru-RU" sz="1600" dirty="0" smtClean="0"/>
              <a:t>пользователь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0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A02:2021-</a:t>
            </a:r>
            <a:r>
              <a:rPr lang="ru-RU" dirty="0"/>
              <a:t>Сбои в </a:t>
            </a:r>
            <a:r>
              <a:rPr lang="ru-RU" dirty="0" smtClean="0"/>
              <a:t>криптографии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800" i="1" dirty="0" smtClean="0"/>
              <a:t> CWE-259</a:t>
            </a:r>
            <a:r>
              <a:rPr lang="ru-RU" sz="2800" i="1" dirty="0"/>
              <a:t>: Использование жестко закодированного </a:t>
            </a:r>
            <a:r>
              <a:rPr lang="ru-RU" sz="2800" i="1" dirty="0" smtClean="0"/>
              <a:t>пароля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i="1" dirty="0" smtClean="0"/>
              <a:t> CWE-327</a:t>
            </a:r>
            <a:r>
              <a:rPr lang="ru-RU" sz="2800" i="1" dirty="0"/>
              <a:t>: Сломанный или рискованный криптографический </a:t>
            </a:r>
            <a:r>
              <a:rPr lang="ru-RU" sz="2800" i="1" dirty="0" smtClean="0"/>
              <a:t>алгоритм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i="1" dirty="0" smtClean="0"/>
              <a:t> CWE-331 Недостаточная энтропия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800" i="1" dirty="0"/>
          </a:p>
          <a:p>
            <a:pPr marL="0" indent="0">
              <a:buNone/>
            </a:pPr>
            <a:r>
              <a:rPr lang="ru-RU" sz="2600" dirty="0" smtClean="0"/>
              <a:t>Передача и хранение без криптографической защиты чувствительных данных: </a:t>
            </a:r>
            <a:r>
              <a:rPr lang="ru-RU" sz="2600" dirty="0"/>
              <a:t>пароли, номера кредитных карт, медицинские записи, личная информация и коммерческая </a:t>
            </a:r>
            <a:r>
              <a:rPr lang="ru-RU" sz="2600" dirty="0" smtClean="0"/>
              <a:t>тайна. Требование законов и стандартов: GDPR, PCI DSS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7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A02:2021-</a:t>
            </a:r>
            <a:r>
              <a:rPr lang="ru-RU" dirty="0"/>
              <a:t>Сбои в </a:t>
            </a:r>
            <a:r>
              <a:rPr lang="ru-RU" dirty="0" smtClean="0"/>
              <a:t>криптографии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600" dirty="0" smtClean="0"/>
              <a:t> Передача данных открытым текстом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/>
              <a:t> </a:t>
            </a:r>
            <a:r>
              <a:rPr lang="ru-RU" sz="2600" dirty="0" smtClean="0"/>
              <a:t>Слабые, устаревшие криптографические алгоритмы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/>
              <a:t> </a:t>
            </a:r>
            <a:r>
              <a:rPr lang="ru-RU" sz="2600" dirty="0" smtClean="0"/>
              <a:t>Использование крипто-ключей по умолчанию или скомпрометированных ранее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/>
              <a:t> </a:t>
            </a:r>
            <a:r>
              <a:rPr lang="ru-RU" sz="2600" dirty="0" smtClean="0"/>
              <a:t>Ненадежная проверка сертификата и цепочки доверия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/>
              <a:t> </a:t>
            </a:r>
            <a:r>
              <a:rPr lang="ru-RU" sz="2600" dirty="0" smtClean="0"/>
              <a:t>Отсутствие случайности в криптографических алгоритмах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59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A03:2021- </a:t>
            </a:r>
            <a:r>
              <a:rPr lang="ru-RU" dirty="0"/>
              <a:t>Внедрение 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CWE-79</a:t>
            </a:r>
            <a:r>
              <a:rPr lang="ru-RU" sz="2400" i="1" dirty="0"/>
              <a:t>: Межсайтовый </a:t>
            </a:r>
            <a:r>
              <a:rPr lang="ru-RU" sz="2400" i="1" dirty="0" err="1" smtClean="0"/>
              <a:t>скриптинг</a:t>
            </a:r>
            <a:endParaRPr lang="ru-RU" sz="2400" i="1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CWE-89</a:t>
            </a:r>
            <a:r>
              <a:rPr lang="ru-RU" sz="2400" i="1" dirty="0"/>
              <a:t>: Внедрение </a:t>
            </a:r>
            <a:r>
              <a:rPr lang="ru-RU" sz="2400" i="1" dirty="0" smtClean="0"/>
              <a:t>SQL</a:t>
            </a:r>
            <a:endParaRPr lang="ru-RU" sz="2400" i="1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CWE-73</a:t>
            </a:r>
            <a:r>
              <a:rPr lang="ru-RU" sz="2400" i="1" dirty="0"/>
              <a:t>: Внешний контроль имени файла или </a:t>
            </a:r>
            <a:r>
              <a:rPr lang="ru-RU" sz="2400" i="1" dirty="0" smtClean="0"/>
              <a:t>пути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400" i="1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/>
              <a:t>Предоставленные пользователем данные не проверяются, не фильтруются и не обрабатываются </a:t>
            </a:r>
            <a:r>
              <a:rPr lang="ru-RU" sz="2400" dirty="0" smtClean="0"/>
              <a:t>приложением</a:t>
            </a:r>
            <a:endParaRPr lang="ru-RU" sz="24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Параметры из динамических запросов используются напрямую</a:t>
            </a:r>
            <a:endParaRPr lang="ru-RU" sz="24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Непроверенные данные в </a:t>
            </a:r>
            <a:r>
              <a:rPr lang="en-US" sz="2400" dirty="0"/>
              <a:t>object-relational </a:t>
            </a:r>
            <a:r>
              <a:rPr lang="en-US" sz="2400" dirty="0" smtClean="0"/>
              <a:t>mapping (ORM)</a:t>
            </a:r>
            <a:endParaRPr lang="ru-RU" sz="24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Непроверенные данные встраиваются как строки в </a:t>
            </a:r>
            <a:r>
              <a:rPr lang="en-US" sz="2400" dirty="0" smtClean="0"/>
              <a:t>SQL</a:t>
            </a:r>
            <a:r>
              <a:rPr lang="ru-RU" sz="2400" dirty="0" smtClean="0"/>
              <a:t> или исполняемые команды</a:t>
            </a:r>
            <a:endParaRPr lang="ru-RU" sz="2400" dirty="0"/>
          </a:p>
          <a:p>
            <a:pPr>
              <a:buFont typeface="Calibri" panose="020F0502020204030204" pitchFamily="34" charset="0"/>
              <a:buChar char="—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29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12663</TotalTime>
  <Words>838</Words>
  <Application>Microsoft Office PowerPoint</Application>
  <PresentationFormat>Экран (4:3)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Elektra Text Pro</vt:lpstr>
      <vt:lpstr>Тема Office</vt:lpstr>
      <vt:lpstr>Презентация PowerPoint</vt:lpstr>
      <vt:lpstr>OWASP</vt:lpstr>
      <vt:lpstr>OWASP Top 10</vt:lpstr>
      <vt:lpstr>Common Weakness Enumeration  CWE-25</vt:lpstr>
      <vt:lpstr>A01:2021- Нарушение контроля доступа</vt:lpstr>
      <vt:lpstr>A01:2021- Нарушение контроля доступа</vt:lpstr>
      <vt:lpstr>A02:2021-Сбои в криптографии</vt:lpstr>
      <vt:lpstr>A02:2021-Сбои в криптографии</vt:lpstr>
      <vt:lpstr>A03:2021- Внедрение кода</vt:lpstr>
      <vt:lpstr>A04:2021- Небезопасный дизайн</vt:lpstr>
      <vt:lpstr>A05:2021- Неправильная конфигурация </vt:lpstr>
      <vt:lpstr>A06:2021 - Уязвимые и устаревшие компоненты</vt:lpstr>
      <vt:lpstr>A07:2021- Ошибки идентификации и аутентификации</vt:lpstr>
      <vt:lpstr>A07:2021- Ошибки идентификации и аутентификации</vt:lpstr>
      <vt:lpstr>A08:2021- Нарушение целостности данных и программного обеспечения</vt:lpstr>
      <vt:lpstr>A09:2021 - Журнал безопасности и сбои мониторинга</vt:lpstr>
      <vt:lpstr>A09:2021 - Журнал безопасности и сбои мониторинга</vt:lpstr>
      <vt:lpstr>A10:2021 - Подделка запросов со стороны сервера (SSRF)</vt:lpstr>
      <vt:lpstr>Что еще почитать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691</cp:revision>
  <dcterms:created xsi:type="dcterms:W3CDTF">2016-03-09T10:31:39Z</dcterms:created>
  <dcterms:modified xsi:type="dcterms:W3CDTF">2022-11-21T09:23:15Z</dcterms:modified>
</cp:coreProperties>
</file>