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2" r:id="rId7"/>
    <p:sldId id="272" r:id="rId8"/>
    <p:sldId id="273" r:id="rId9"/>
    <p:sldId id="265" r:id="rId10"/>
    <p:sldId id="263" r:id="rId11"/>
    <p:sldId id="274" r:id="rId12"/>
    <p:sldId id="275" r:id="rId13"/>
    <p:sldId id="266" r:id="rId14"/>
    <p:sldId id="264" r:id="rId15"/>
    <p:sldId id="267" r:id="rId16"/>
    <p:sldId id="276" r:id="rId17"/>
    <p:sldId id="268" r:id="rId18"/>
    <p:sldId id="269" r:id="rId19"/>
    <p:sldId id="270" r:id="rId20"/>
    <p:sldId id="277" r:id="rId21"/>
    <p:sldId id="271" r:id="rId22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fronte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admap.sh/jav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wasp.org/www-project-top-ten/" TargetMode="External"/><Relationship Id="rId4" Type="http://schemas.openxmlformats.org/officeDocument/2006/relationships/hyperlink" Target="https://learn.javascript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1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86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Язык общения браузеров и серверов в </a:t>
            </a:r>
            <a:r>
              <a:rPr lang="en-US" dirty="0" smtClean="0"/>
              <a:t>Web</a:t>
            </a:r>
            <a:endParaRPr lang="ru-RU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GET</a:t>
            </a:r>
            <a:r>
              <a:rPr lang="en-US" sz="1900" dirty="0" smtClean="0"/>
              <a:t> </a:t>
            </a:r>
            <a:r>
              <a:rPr lang="en-US" sz="1900" dirty="0"/>
              <a:t>/ HTTP/1.1 </a:t>
            </a:r>
            <a:endParaRPr lang="ru-RU" sz="1900" dirty="0" smtClean="0"/>
          </a:p>
          <a:p>
            <a:pPr marL="0" indent="0">
              <a:buNone/>
            </a:pPr>
            <a:r>
              <a:rPr lang="en-US" sz="1900" dirty="0" smtClean="0"/>
              <a:t>Host</a:t>
            </a:r>
            <a:r>
              <a:rPr lang="en-US" sz="1900" dirty="0"/>
              <a:t>: </a:t>
            </a:r>
            <a:r>
              <a:rPr lang="en-US" sz="1900" dirty="0" smtClean="0">
                <a:solidFill>
                  <a:srgbClr val="FF0000"/>
                </a:solidFill>
              </a:rPr>
              <a:t>www.opera.com</a:t>
            </a:r>
            <a:endParaRPr lang="ru-RU" sz="1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en-US" sz="1900" dirty="0"/>
              <a:t>HTTP/1.1 </a:t>
            </a:r>
            <a:r>
              <a:rPr lang="en-US" sz="1900" dirty="0">
                <a:solidFill>
                  <a:srgbClr val="FF0000"/>
                </a:solidFill>
              </a:rPr>
              <a:t>200 OK</a:t>
            </a:r>
          </a:p>
          <a:p>
            <a:pPr marL="0" indent="0">
              <a:buNone/>
            </a:pPr>
            <a:r>
              <a:rPr lang="en-US" sz="1900" dirty="0"/>
              <a:t>Date: Wed, 23 Nov 2011 19:41:37 GMT</a:t>
            </a:r>
          </a:p>
          <a:p>
            <a:pPr marL="0" indent="0">
              <a:buNone/>
            </a:pPr>
            <a:r>
              <a:rPr lang="en-US" sz="1900" dirty="0"/>
              <a:t>Server: Apache</a:t>
            </a:r>
          </a:p>
          <a:p>
            <a:pPr marL="0" indent="0">
              <a:buNone/>
            </a:pPr>
            <a:r>
              <a:rPr lang="en-US" sz="1900" dirty="0"/>
              <a:t>Content-Type: </a:t>
            </a:r>
            <a:r>
              <a:rPr lang="en-US" sz="1900" dirty="0">
                <a:solidFill>
                  <a:srgbClr val="FF0000"/>
                </a:solidFill>
              </a:rPr>
              <a:t>text/html</a:t>
            </a:r>
            <a:r>
              <a:rPr lang="en-US" sz="1900" dirty="0"/>
              <a:t>; charset=utf-8</a:t>
            </a:r>
          </a:p>
          <a:p>
            <a:pPr marL="0" indent="0">
              <a:buNone/>
            </a:pPr>
            <a:r>
              <a:rPr lang="en-US" sz="1900" dirty="0"/>
              <a:t>Set-Cookie: language=none; path=/; domain=www.opera.com; expires=Thu, 25-Aug-2011 19:41:38 GMT</a:t>
            </a:r>
          </a:p>
          <a:p>
            <a:pPr marL="0" indent="0">
              <a:buNone/>
            </a:pPr>
            <a:r>
              <a:rPr lang="en-US" sz="1900" dirty="0"/>
              <a:t>Set-Cookie: language=</a:t>
            </a:r>
            <a:r>
              <a:rPr lang="en-US" sz="1900" dirty="0" err="1"/>
              <a:t>en</a:t>
            </a:r>
            <a:r>
              <a:rPr lang="en-US" sz="1900" dirty="0"/>
              <a:t>; path=/; domain=.opera.com; expires=Sat, 20-Nov-2021 19:41:38 GMT</a:t>
            </a:r>
          </a:p>
          <a:p>
            <a:pPr marL="0" indent="0">
              <a:buNone/>
            </a:pPr>
            <a:r>
              <a:rPr lang="en-US" sz="1900" dirty="0"/>
              <a:t>Vary: Accept-Encoding</a:t>
            </a:r>
          </a:p>
          <a:p>
            <a:pPr marL="0" indent="0">
              <a:buNone/>
            </a:pPr>
            <a:r>
              <a:rPr lang="en-US" sz="1900" dirty="0"/>
              <a:t>Transfer-Encoding: chunked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&lt;!DOCTYPE html&gt;</a:t>
            </a:r>
          </a:p>
          <a:p>
            <a:pPr marL="0" indent="0">
              <a:buNone/>
            </a:pPr>
            <a:r>
              <a:rPr lang="en-US" sz="1900" dirty="0"/>
              <a:t>&lt;html </a:t>
            </a:r>
            <a:r>
              <a:rPr lang="en-US" sz="1900" dirty="0" err="1"/>
              <a:t>lang</a:t>
            </a:r>
            <a:r>
              <a:rPr lang="en-US" sz="1900" dirty="0"/>
              <a:t>="</a:t>
            </a:r>
            <a:r>
              <a:rPr lang="en-US" sz="1900" dirty="0" err="1"/>
              <a:t>en</a:t>
            </a:r>
            <a:r>
              <a:rPr lang="en-US" sz="1900" dirty="0"/>
              <a:t>"&gt;</a:t>
            </a:r>
          </a:p>
          <a:p>
            <a:pPr marL="0" indent="0">
              <a:buNone/>
            </a:pPr>
            <a:r>
              <a:rPr lang="en-US" sz="1900" dirty="0"/>
              <a:t>…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9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en-US" dirty="0" smtClean="0"/>
              <a:t>HTTP</a:t>
            </a:r>
            <a:r>
              <a:rPr lang="ru-RU" dirty="0" smtClean="0"/>
              <a:t> запроса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URL - </a:t>
            </a:r>
            <a:r>
              <a:rPr lang="en-US" dirty="0"/>
              <a:t>Uniform Resource Locator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Тип запроса: </a:t>
            </a:r>
            <a:r>
              <a:rPr lang="en-US" dirty="0"/>
              <a:t>GET, </a:t>
            </a:r>
            <a:r>
              <a:rPr lang="en-US" dirty="0" smtClean="0"/>
              <a:t>POST,</a:t>
            </a:r>
            <a:r>
              <a:rPr lang="ru-RU" dirty="0" smtClean="0"/>
              <a:t> </a:t>
            </a:r>
            <a:r>
              <a:rPr lang="en-US" dirty="0" smtClean="0"/>
              <a:t>OPTIONS</a:t>
            </a:r>
            <a:r>
              <a:rPr lang="en-US" dirty="0"/>
              <a:t>, </a:t>
            </a:r>
            <a:r>
              <a:rPr lang="en-US" dirty="0" smtClean="0"/>
              <a:t>HEAD</a:t>
            </a:r>
            <a:r>
              <a:rPr lang="en-US" dirty="0"/>
              <a:t>, </a:t>
            </a:r>
            <a:r>
              <a:rPr lang="en-US" dirty="0" smtClean="0"/>
              <a:t>PUT</a:t>
            </a:r>
            <a:r>
              <a:rPr lang="en-US" dirty="0"/>
              <a:t>, DELETE, TRACE, </a:t>
            </a:r>
            <a:r>
              <a:rPr lang="en-US" dirty="0" smtClean="0"/>
              <a:t>CONNECT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Заголовки запроса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Тело запроса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Статус ответа: 200, 302, 404, 403, 503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Заголовки ответа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Тело ответа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8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71451"/>
            <a:ext cx="8229600" cy="48547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www.example.com:80/path/to/myfile.html?key1=value1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&amp;key2=value2#SomewhereInTheDocument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4099" name="Picture 3" descr="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66" y="2093250"/>
            <a:ext cx="40474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Autho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13" y="2980172"/>
            <a:ext cx="462856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Path to the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34" y="3867094"/>
            <a:ext cx="45257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Paramet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07" y="4754016"/>
            <a:ext cx="45257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nch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89" y="5636350"/>
            <a:ext cx="45257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8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600200"/>
            <a:ext cx="845166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Информация, хранимая в браузере, связанная с доменом.</a:t>
            </a:r>
          </a:p>
          <a:p>
            <a:pPr marL="0" indent="0">
              <a:buNone/>
            </a:pPr>
            <a:r>
              <a:rPr lang="ru-RU" sz="2400" dirty="0" smtClean="0"/>
              <a:t>Зачем нужны</a:t>
            </a:r>
            <a:r>
              <a:rPr lang="ru-RU" sz="2400" dirty="0"/>
              <a:t>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 повышение </a:t>
            </a:r>
            <a:r>
              <a:rPr lang="ru-RU" sz="2400" dirty="0"/>
              <a:t>удобства работы </a:t>
            </a:r>
            <a:r>
              <a:rPr lang="ru-RU" sz="2400" dirty="0" smtClean="0"/>
              <a:t>пользователей (авторизация</a:t>
            </a:r>
            <a:r>
              <a:rPr lang="ru-RU" sz="2400" dirty="0"/>
              <a:t>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 сбор </a:t>
            </a:r>
            <a:r>
              <a:rPr lang="ru-RU" sz="2400" dirty="0"/>
              <a:t>статистики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Типы </a:t>
            </a:r>
            <a:r>
              <a:rPr lang="ru-RU" sz="2400" dirty="0" err="1"/>
              <a:t>куков</a:t>
            </a:r>
            <a:r>
              <a:rPr lang="ru-RU" sz="2400" dirty="0"/>
              <a:t>: </a:t>
            </a:r>
            <a:endParaRPr lang="ru-RU" sz="24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с</a:t>
            </a:r>
            <a:r>
              <a:rPr lang="ru-RU" sz="2400" dirty="0" smtClean="0"/>
              <a:t>ессионные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п</a:t>
            </a:r>
            <a:r>
              <a:rPr lang="ru-RU" sz="2400" dirty="0" smtClean="0"/>
              <a:t>остоянные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защищенные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53" y="3126376"/>
            <a:ext cx="5068964" cy="30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Браузеры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Приложение для отображения </a:t>
            </a:r>
            <a:r>
              <a:rPr lang="en-US" dirty="0" smtClean="0"/>
              <a:t>Web-</a:t>
            </a:r>
            <a:r>
              <a:rPr lang="ru-RU" dirty="0" smtClean="0"/>
              <a:t>страниц.</a:t>
            </a:r>
          </a:p>
          <a:p>
            <a:pPr marL="0" indent="0">
              <a:buNone/>
            </a:pPr>
            <a:r>
              <a:rPr lang="ru-RU" dirty="0" smtClean="0"/>
              <a:t>Среда исполнения для </a:t>
            </a:r>
            <a:r>
              <a:rPr lang="ru-RU" dirty="0" err="1" smtClean="0"/>
              <a:t>браузерных</a:t>
            </a:r>
            <a:r>
              <a:rPr lang="ru-RU" dirty="0" smtClean="0"/>
              <a:t> приложений.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Chrome, Firefox, Opera, Edge, Safari</a:t>
            </a:r>
            <a:r>
              <a:rPr lang="ru-RU" dirty="0" smtClean="0"/>
              <a:t>, мобильные версии тех же самых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Различаем термины: </a:t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en-US" dirty="0" smtClean="0"/>
              <a:t>Web-</a:t>
            </a:r>
            <a:r>
              <a:rPr lang="ru-RU" dirty="0" smtClean="0"/>
              <a:t>страница, </a:t>
            </a:r>
            <a:r>
              <a:rPr lang="en-US" dirty="0" smtClean="0"/>
              <a:t>Web-</a:t>
            </a:r>
            <a:r>
              <a:rPr lang="ru-RU" dirty="0" smtClean="0"/>
              <a:t>сайт, </a:t>
            </a:r>
            <a:r>
              <a:rPr lang="en-US" dirty="0" smtClean="0"/>
              <a:t>Web-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2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браузер загружает страницу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8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800" dirty="0" smtClean="0"/>
              <a:t>пользователь ввел адрес</a:t>
            </a:r>
          </a:p>
          <a:p>
            <a:pPr>
              <a:buFontTx/>
              <a:buChar char="-"/>
            </a:pPr>
            <a:r>
              <a:rPr lang="ru-RU" sz="2800" dirty="0"/>
              <a:t>б</a:t>
            </a:r>
            <a:r>
              <a:rPr lang="ru-RU" sz="2800" dirty="0" smtClean="0"/>
              <a:t>раузер узнал </a:t>
            </a:r>
            <a:r>
              <a:rPr lang="en-US" sz="2800" dirty="0" smtClean="0"/>
              <a:t>IP</a:t>
            </a:r>
            <a:r>
              <a:rPr lang="ru-RU" sz="2800" dirty="0" smtClean="0"/>
              <a:t> у </a:t>
            </a:r>
            <a:r>
              <a:rPr lang="en-US" sz="2800" dirty="0" smtClean="0"/>
              <a:t>DNS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сделал </a:t>
            </a:r>
            <a:r>
              <a:rPr lang="en-US" sz="2800" dirty="0" smtClean="0"/>
              <a:t>HTTP</a:t>
            </a:r>
            <a:r>
              <a:rPr lang="ru-RU" sz="2800" dirty="0" smtClean="0"/>
              <a:t> запрос</a:t>
            </a:r>
          </a:p>
          <a:p>
            <a:pPr>
              <a:buFontTx/>
              <a:buChar char="-"/>
            </a:pPr>
            <a:r>
              <a:rPr lang="ru-RU" sz="2800" dirty="0" smtClean="0"/>
              <a:t>в зависимости </a:t>
            </a:r>
            <a:br>
              <a:rPr lang="ru-RU" sz="2800" dirty="0" smtClean="0"/>
            </a:br>
            <a:r>
              <a:rPr lang="ru-RU" sz="2800" dirty="0" smtClean="0"/>
              <a:t>от ответа порождает </a:t>
            </a:r>
            <a:br>
              <a:rPr lang="ru-RU" sz="2800" dirty="0" smtClean="0"/>
            </a:br>
            <a:r>
              <a:rPr lang="ru-RU" sz="2800" dirty="0" smtClean="0"/>
              <a:t>новые запросы</a:t>
            </a:r>
          </a:p>
          <a:p>
            <a:pPr>
              <a:buFontTx/>
              <a:buChar char="-"/>
            </a:pPr>
            <a:r>
              <a:rPr lang="ru-RU" sz="2800" dirty="0" smtClean="0"/>
              <a:t>отображает полученное</a:t>
            </a:r>
            <a:br>
              <a:rPr lang="ru-RU" sz="2800" dirty="0" smtClean="0"/>
            </a:br>
            <a:r>
              <a:rPr lang="en-US" sz="2800" dirty="0" smtClean="0"/>
              <a:t>HTML+CSS</a:t>
            </a:r>
            <a:r>
              <a:rPr lang="ru-RU" sz="2800" dirty="0" smtClean="0"/>
              <a:t>+медиа</a:t>
            </a:r>
          </a:p>
          <a:p>
            <a:pPr>
              <a:buFontTx/>
              <a:buChar char="-"/>
            </a:pPr>
            <a:r>
              <a:rPr lang="ru-RU" sz="2800" dirty="0" smtClean="0"/>
              <a:t>исполняет программный код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88" y="2200651"/>
            <a:ext cx="4078781" cy="30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Веб-серверы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Приложение для обработки </a:t>
            </a:r>
            <a:r>
              <a:rPr lang="en-US" dirty="0" smtClean="0"/>
              <a:t>HTTP</a:t>
            </a:r>
            <a:r>
              <a:rPr lang="ru-RU" dirty="0" smtClean="0"/>
              <a:t>-запросов: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Apache, IIS, Tomcat, </a:t>
            </a:r>
            <a:r>
              <a:rPr lang="en-US" dirty="0" err="1"/>
              <a:t>nginx</a:t>
            </a:r>
            <a:r>
              <a:rPr lang="ru-RU" dirty="0"/>
              <a:t>, …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Роли: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раздача статики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динамические запросы (сервер приложений)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потоковые раздачи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0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Hypertext</a:t>
            </a:r>
            <a:r>
              <a:rPr lang="ru-RU" sz="2800" dirty="0"/>
              <a:t> </a:t>
            </a:r>
            <a:r>
              <a:rPr lang="ru-RU" sz="2800" dirty="0" err="1"/>
              <a:t>Markup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 – язык разметки </a:t>
            </a:r>
            <a:r>
              <a:rPr lang="ru-RU" sz="2800" dirty="0"/>
              <a:t>для структурирования и отображения веб-страницы и её </a:t>
            </a:r>
            <a:r>
              <a:rPr lang="ru-RU" sz="2800" dirty="0" smtClean="0"/>
              <a:t>контента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Теги: </a:t>
            </a:r>
            <a:r>
              <a:rPr lang="en-US" sz="2800" dirty="0" smtClean="0"/>
              <a:t>&lt;html&gt;, &lt;div&gt;, &lt;p&gt;, &lt;a&gt;,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&gt;, &lt;script&gt;, …</a:t>
            </a:r>
          </a:p>
          <a:p>
            <a:pPr marL="0" indent="0">
              <a:buNone/>
            </a:pPr>
            <a:r>
              <a:rPr lang="ru-RU" sz="2800" dirty="0" err="1" smtClean="0"/>
              <a:t>Аттрибуты</a:t>
            </a:r>
            <a:r>
              <a:rPr lang="ru-RU" sz="2800" dirty="0" smtClean="0"/>
              <a:t>: </a:t>
            </a:r>
            <a:r>
              <a:rPr lang="en-US" sz="2800" dirty="0" smtClean="0"/>
              <a:t>id, class, </a:t>
            </a:r>
            <a:r>
              <a:rPr lang="en-US" sz="2800" dirty="0" err="1" smtClean="0"/>
              <a:t>href</a:t>
            </a:r>
            <a:r>
              <a:rPr lang="en-US" sz="2800" dirty="0" smtClean="0"/>
              <a:t>, style, 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7" y="2866515"/>
            <a:ext cx="7877674" cy="16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</a:t>
            </a:r>
            <a:r>
              <a:rPr lang="en-US" dirty="0" smtClean="0"/>
              <a:t>Sheets – </a:t>
            </a:r>
            <a:r>
              <a:rPr lang="ru-RU" dirty="0" smtClean="0"/>
              <a:t>язык описания стилей для элементов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4" y="2878698"/>
            <a:ext cx="7382905" cy="2372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78" y="4294352"/>
            <a:ext cx="3804851" cy="21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14994"/>
            <a:ext cx="8229600" cy="481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Скриптовый язык, исполняемый на </a:t>
            </a:r>
            <a:r>
              <a:rPr lang="en-US" sz="2800" dirty="0" smtClean="0"/>
              <a:t>web-</a:t>
            </a:r>
            <a:r>
              <a:rPr lang="ru-RU" sz="2800" dirty="0" smtClean="0"/>
              <a:t>странице.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интерактивные </a:t>
            </a:r>
            <a:br>
              <a:rPr lang="ru-RU" sz="2800" dirty="0" smtClean="0"/>
            </a:br>
            <a:r>
              <a:rPr lang="ru-RU" sz="2800" dirty="0" smtClean="0"/>
              <a:t> действия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динамическая </a:t>
            </a:r>
            <a:br>
              <a:rPr lang="ru-RU" sz="2800" dirty="0" smtClean="0"/>
            </a:br>
            <a:r>
              <a:rPr lang="ru-RU" sz="2800" dirty="0" smtClean="0"/>
              <a:t> </a:t>
            </a:r>
            <a:r>
              <a:rPr lang="ru-RU" sz="2800" dirty="0" err="1" smtClean="0"/>
              <a:t>подгрузка</a:t>
            </a:r>
            <a:r>
              <a:rPr lang="ru-RU" sz="2800" dirty="0" smtClean="0"/>
              <a:t> контента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сложная </a:t>
            </a:r>
            <a:r>
              <a:rPr lang="ru-RU" sz="2800" dirty="0"/>
              <a:t>стилизация</a:t>
            </a: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«</a:t>
            </a:r>
            <a:r>
              <a:rPr lang="en-US" sz="2800" dirty="0" smtClean="0"/>
              <a:t>rich internet applications</a:t>
            </a:r>
            <a:r>
              <a:rPr lang="ru-RU" sz="2800" dirty="0" smtClean="0"/>
              <a:t>»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74" y="2101956"/>
            <a:ext cx="428684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41417"/>
            <a:ext cx="8229600" cy="45847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18 лекций, </a:t>
            </a:r>
            <a:r>
              <a:rPr lang="ru-RU" dirty="0" smtClean="0"/>
              <a:t>8 лабораторных работ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HTML (3)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CSS (2)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JS (2)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ru-RU" dirty="0" err="1" smtClean="0"/>
              <a:t>ReactJS</a:t>
            </a:r>
            <a:r>
              <a:rPr lang="ru-RU" dirty="0" smtClean="0"/>
              <a:t> (2) 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Архитектуры веб-приложений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Аутентификация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Уязвимости (3)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Методика </a:t>
            </a:r>
            <a:r>
              <a:rPr lang="ru-RU" dirty="0"/>
              <a:t>тестирования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3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происходит в браузере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5954" y="1846217"/>
            <a:ext cx="2098766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</a:t>
            </a:r>
            <a:endParaRPr lang="ru-RU" sz="3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03817" y="1846217"/>
            <a:ext cx="2098766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CSS</a:t>
            </a:r>
            <a:endParaRPr lang="ru-RU" sz="3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74720" y="4646022"/>
            <a:ext cx="2098766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JS</a:t>
            </a:r>
            <a:endParaRPr lang="ru-RU" sz="3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474720" y="2194562"/>
            <a:ext cx="2029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3412" y="1860064"/>
            <a:ext cx="1035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стилизует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0432" y="1476885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Определяет структуру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474720" y="2416631"/>
            <a:ext cx="2029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495" y="2364922"/>
            <a:ext cx="1963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</a:t>
            </a:r>
            <a:r>
              <a:rPr lang="ru-RU" sz="1600" dirty="0" smtClean="0"/>
              <a:t>сылается на классы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055223" y="2743200"/>
            <a:ext cx="2098766" cy="1902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629683" y="2763062"/>
            <a:ext cx="2064091" cy="1882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553178">
            <a:off x="1672050" y="3606534"/>
            <a:ext cx="259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</a:t>
            </a:r>
            <a:r>
              <a:rPr lang="ru-RU" sz="1400" dirty="0" smtClean="0"/>
              <a:t>заимодействует с элементами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 rot="2553178">
            <a:off x="2913118" y="3492160"/>
            <a:ext cx="180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</a:t>
            </a:r>
            <a:r>
              <a:rPr lang="ru-RU" sz="1400" dirty="0" smtClean="0"/>
              <a:t>одписка на события</a:t>
            </a:r>
            <a:endParaRPr lang="ru-RU" sz="1400" dirty="0"/>
          </a:p>
        </p:txBody>
      </p:sp>
      <p:cxnSp>
        <p:nvCxnSpPr>
          <p:cNvPr id="23" name="Прямая со стрелкой 22"/>
          <p:cNvCxnSpPr>
            <a:endCxn id="7" idx="2"/>
          </p:cNvCxnSpPr>
          <p:nvPr/>
        </p:nvCxnSpPr>
        <p:spPr>
          <a:xfrm flipV="1">
            <a:off x="4918504" y="2743200"/>
            <a:ext cx="1634696" cy="1902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708781">
            <a:off x="5074337" y="3626185"/>
            <a:ext cx="162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переопределяет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85046" y="1472830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Компоновка и оформление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474720" y="5543005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26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</a:t>
            </a:r>
            <a:r>
              <a:rPr lang="ru-RU" dirty="0" smtClean="0"/>
              <a:t>разработк</a:t>
            </a:r>
            <a:r>
              <a:rPr lang="ru-RU" dirty="0"/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7168"/>
            <a:ext cx="8229600" cy="3669530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Текстовый редактор (</a:t>
            </a:r>
            <a:r>
              <a:rPr lang="en-US" dirty="0" smtClean="0"/>
              <a:t>VS Code</a:t>
            </a:r>
            <a:r>
              <a:rPr lang="ru-RU" dirty="0" smtClean="0"/>
              <a:t> или по вкусу)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Браузер (отладка – </a:t>
            </a:r>
            <a:r>
              <a:rPr lang="en-US" dirty="0" smtClean="0"/>
              <a:t>F12)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Локальный веб-сервер (статика – </a:t>
            </a:r>
            <a:r>
              <a:rPr lang="en-US" dirty="0" err="1" smtClean="0"/>
              <a:t>nginx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 динамика – </a:t>
            </a:r>
            <a:r>
              <a:rPr lang="en-US" dirty="0" smtClean="0"/>
              <a:t>Apache, Tomcat, IIS)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</a:t>
            </a:r>
            <a:r>
              <a:rPr lang="ru-RU" dirty="0" smtClean="0"/>
              <a:t>справочники по ссылкам со слайда 5 </a:t>
            </a:r>
            <a:br>
              <a:rPr lang="ru-RU" dirty="0" smtClean="0"/>
            </a:br>
            <a:r>
              <a:rPr lang="ru-RU" dirty="0" smtClean="0"/>
              <a:t> (или из </a:t>
            </a:r>
            <a:r>
              <a:rPr lang="en-US" dirty="0" err="1" smtClean="0"/>
              <a:t>itsecd</a:t>
            </a:r>
            <a:r>
              <a:rPr lang="en-US" dirty="0" smtClean="0"/>
              <a:t>/</a:t>
            </a:r>
            <a:r>
              <a:rPr lang="en-US" dirty="0" err="1" smtClean="0"/>
              <a:t>websec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Траектории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45326"/>
            <a:ext cx="8229600" cy="48808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roadmap.sh/frontend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74" y="1792553"/>
            <a:ext cx="7071361" cy="44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Траектории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45326"/>
            <a:ext cx="8229600" cy="48808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roadmap.sh/javascript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3" y="1833318"/>
            <a:ext cx="7236823" cy="45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учиться помимо лекций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Интерактивные курсы HTML, CSS, JS: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2"/>
              </a:rPr>
              <a:t> https</a:t>
            </a:r>
            <a:r>
              <a:rPr lang="ru-RU" dirty="0">
                <a:hlinkClick r:id="rId2"/>
              </a:rPr>
              <a:t>://www.w3schools.com/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Справочники на русском: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3"/>
              </a:rPr>
              <a:t> http</a:t>
            </a:r>
            <a:r>
              <a:rPr lang="ru-RU" dirty="0">
                <a:hlinkClick r:id="rId3"/>
              </a:rPr>
              <a:t>://htmlbook.ru/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4"/>
              </a:rPr>
              <a:t> https</a:t>
            </a:r>
            <a:r>
              <a:rPr lang="ru-RU" dirty="0">
                <a:hlinkClick r:id="rId4"/>
              </a:rPr>
              <a:t>://learn.javascript.ru/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 уязвимостям: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://owasp.org/www-project-top-ten/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3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интернет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 descr="Two computers linked togeth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03" y="1815055"/>
            <a:ext cx="2235606" cy="5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 computers all toge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80" y="2226061"/>
            <a:ext cx="2932009" cy="2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 computers with a 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47" y="3345180"/>
            <a:ext cx="3024519" cy="29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2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интернет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Routers linked to ro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98" y="2242094"/>
            <a:ext cx="3506002" cy="32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ll Internet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61" y="1818107"/>
            <a:ext cx="1211671" cy="46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308" y="4458789"/>
            <a:ext cx="8068491" cy="16673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IP-</a:t>
            </a:r>
            <a:r>
              <a:rPr lang="ru-RU" dirty="0" smtClean="0"/>
              <a:t>адрес</a:t>
            </a:r>
            <a:r>
              <a:rPr lang="en-US" dirty="0"/>
              <a:t>: 142.251.1.113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Web = TCP/IP + HTTP + HTML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39522"/>
              </p:ext>
            </p:extLst>
          </p:nvPr>
        </p:nvGraphicFramePr>
        <p:xfrm>
          <a:off x="1082038" y="1567270"/>
          <a:ext cx="7141030" cy="24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653"/>
                <a:gridCol w="4650377"/>
              </a:tblGrid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уровень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протоколы</a:t>
                      </a:r>
                      <a:endParaRPr lang="ru-RU" sz="2400" dirty="0"/>
                    </a:p>
                  </a:txBody>
                  <a:tcPr/>
                </a:tc>
              </a:tr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канальный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</a:t>
                      </a:r>
                      <a:endParaRPr lang="ru-RU" sz="2400" dirty="0"/>
                    </a:p>
                  </a:txBody>
                  <a:tcPr/>
                </a:tc>
              </a:tr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сетевой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endParaRPr lang="ru-RU" sz="2400" dirty="0"/>
                    </a:p>
                  </a:txBody>
                  <a:tcPr/>
                </a:tc>
              </a:tr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транспортный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</a:t>
                      </a:r>
                      <a:endParaRPr lang="ru-RU" sz="2400" dirty="0"/>
                    </a:p>
                  </a:txBody>
                  <a:tcPr/>
                </a:tc>
              </a:tr>
              <a:tr h="6504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прикладной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HTTP, SMTP,</a:t>
                      </a:r>
                      <a:r>
                        <a:rPr lang="en-US" sz="2400" baseline="0" dirty="0" smtClean="0"/>
                        <a:t> POP3, FTP, TELNET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Система Доменных </a:t>
            </a:r>
            <a:r>
              <a:rPr lang="ru-RU" dirty="0" smtClean="0"/>
              <a:t>Имён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google.com  </a:t>
            </a:r>
            <a:r>
              <a:rPr lang="en-US" dirty="0"/>
              <a:t>→ 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обращение к </a:t>
            </a:r>
            <a:r>
              <a:rPr lang="en-US" dirty="0" smtClean="0"/>
              <a:t>DNS</a:t>
            </a:r>
            <a:r>
              <a:rPr lang="ru-RU" dirty="0" smtClean="0"/>
              <a:t>-серверу </a:t>
            </a:r>
            <a:r>
              <a:rPr lang="en-US" dirty="0"/>
              <a:t>→ 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получение адреса </a:t>
            </a:r>
            <a:r>
              <a:rPr lang="en-US" dirty="0"/>
              <a:t>→ 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HTTP</a:t>
            </a:r>
            <a:r>
              <a:rPr lang="ru-RU" dirty="0" smtClean="0"/>
              <a:t> запрос к </a:t>
            </a:r>
            <a:r>
              <a:rPr lang="en-US" dirty="0" smtClean="0"/>
              <a:t>142.251.1.113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36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10876</TotalTime>
  <Words>554</Words>
  <Application>Microsoft Office PowerPoint</Application>
  <PresentationFormat>Экран (4:3)</PresentationFormat>
  <Paragraphs>168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Elektra Text Pro</vt:lpstr>
      <vt:lpstr>Тема Office</vt:lpstr>
      <vt:lpstr>Презентация PowerPoint</vt:lpstr>
      <vt:lpstr>План курса</vt:lpstr>
      <vt:lpstr>Траектории развития</vt:lpstr>
      <vt:lpstr>Траектории развития</vt:lpstr>
      <vt:lpstr>Где учиться помимо лекций</vt:lpstr>
      <vt:lpstr>Как устроен интернет</vt:lpstr>
      <vt:lpstr>Как устроен интернет</vt:lpstr>
      <vt:lpstr>Протоколы передачи данных</vt:lpstr>
      <vt:lpstr>DNS</vt:lpstr>
      <vt:lpstr>Протокол HTTP</vt:lpstr>
      <vt:lpstr>Анатомия HTTP запроса </vt:lpstr>
      <vt:lpstr>URL</vt:lpstr>
      <vt:lpstr>Cookies</vt:lpstr>
      <vt:lpstr>Браузеры</vt:lpstr>
      <vt:lpstr>Как браузер загружает страницу</vt:lpstr>
      <vt:lpstr>Веб-серверы</vt:lpstr>
      <vt:lpstr>HTML</vt:lpstr>
      <vt:lpstr>CSS</vt:lpstr>
      <vt:lpstr>JavaScript</vt:lpstr>
      <vt:lpstr>Что происходит в браузере</vt:lpstr>
      <vt:lpstr>Инструменты для разработки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503</cp:revision>
  <dcterms:created xsi:type="dcterms:W3CDTF">2016-03-09T10:31:39Z</dcterms:created>
  <dcterms:modified xsi:type="dcterms:W3CDTF">2022-09-05T09:09:17Z</dcterms:modified>
</cp:coreProperties>
</file>