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16"/>
  </p:notesMasterIdLst>
  <p:sldIdLst>
    <p:sldId id="256" r:id="rId2"/>
    <p:sldId id="285" r:id="rId3"/>
    <p:sldId id="284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86" r:id="rId12"/>
    <p:sldId id="287" r:id="rId13"/>
    <p:sldId id="298" r:id="rId14"/>
    <p:sldId id="283" r:id="rId15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1" autoAdjust="0"/>
    <p:restoredTop sz="95857" autoAdjust="0"/>
  </p:normalViewPr>
  <p:slideViewPr>
    <p:cSldViewPr snapToGrid="0">
      <p:cViewPr>
        <p:scale>
          <a:sx n="110" d="100"/>
          <a:sy n="110" d="100"/>
        </p:scale>
        <p:origin x="183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A11BD55-1133-48EC-A6AD-390289D46585}" type="datetimeFigureOut">
              <a:rPr lang="ru-RU" smtClean="0"/>
              <a:pPr/>
              <a:t>07.11.2022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205-DEEE-4008-90C6-706C9E559267}" type="datetime1">
              <a:rPr lang="ru-RU" smtClean="0"/>
              <a:pPr/>
              <a:t>07.11.2022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DB27-A8E5-49D0-B122-AAE11124AD95}" type="datetime1">
              <a:rPr lang="ru-RU" smtClean="0"/>
              <a:pPr/>
              <a:t>07.11.2022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EF8D-AB25-487A-856E-59CF4071E5A4}" type="datetime1">
              <a:rPr lang="ru-RU" smtClean="0"/>
              <a:pPr/>
              <a:t>07.11.2022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B0D8-B7D7-4FB0-B626-F72FC72B4B01}" type="datetime1">
              <a:rPr lang="ru-RU" smtClean="0"/>
              <a:pPr/>
              <a:t>07.11.2022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589E-C10B-4084-803C-08100F63737A}" type="datetime1">
              <a:rPr lang="ru-RU" smtClean="0"/>
              <a:pPr/>
              <a:t>07.11.2022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5681-DE0A-4D52-B945-34F03A14FE0E}" type="datetime1">
              <a:rPr lang="ru-RU" smtClean="0"/>
              <a:pPr/>
              <a:t>07.11.2022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9BC-C2AA-40F9-9F45-678AA6C77ADA}" type="datetime1">
              <a:rPr lang="ru-RU" smtClean="0"/>
              <a:pPr/>
              <a:t>07.11.2022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0E30-E676-458E-BA21-1D815BC92165}" type="datetime1">
              <a:rPr lang="ru-RU" smtClean="0"/>
              <a:pPr/>
              <a:t>07.11.2022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36FC-EB37-4744-B1B9-711E76AB0F4D}" type="datetime1">
              <a:rPr lang="ru-RU" smtClean="0"/>
              <a:pPr/>
              <a:t>07.11.2022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555B-C91A-447E-9B2E-BEE5D5AED05C}" type="datetime1">
              <a:rPr lang="ru-RU" smtClean="0"/>
              <a:pPr/>
              <a:t>07.11.2022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F83C-6372-4A7A-A9BB-A029A3A71367}" type="datetime1">
              <a:rPr lang="ru-RU" smtClean="0"/>
              <a:pPr/>
              <a:t>07.11.2022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5309-E360-4787-8996-049BAA0CA8EC}" type="datetime1">
              <a:rPr lang="ru-RU" smtClean="0"/>
              <a:pPr/>
              <a:t>07.11.2022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u/what-is/cloud-native/" TargetMode="External"/><Relationship Id="rId2" Type="http://schemas.openxmlformats.org/officeDocument/2006/relationships/hyperlink" Target="https://learn.microsoft.com/ru-ru/dotnet/architecture/modern-web-apps-azure/common-web-application-architectu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merionet.ru/servernye-resheniya/34/apache-vs-nginx-sravnenie-i-preimushhestv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73746" y="1870347"/>
            <a:ext cx="6274163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Безопасность веб-приложений</a:t>
            </a:r>
          </a:p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/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Лекция </a:t>
            </a:r>
            <a:r>
              <a:rPr lang="en-US" sz="3600" dirty="0" smtClean="0">
                <a:solidFill>
                  <a:schemeClr val="bg1"/>
                </a:solidFill>
              </a:rPr>
              <a:t>10</a:t>
            </a:r>
            <a:endParaRPr lang="en-US" sz="3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764283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Александр Сергеев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24202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2022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Облачные платформы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6320" y="5251269"/>
            <a:ext cx="7650480" cy="118985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массовый </a:t>
            </a:r>
            <a:r>
              <a:rPr lang="ru-RU" sz="2000" dirty="0"/>
              <a:t>параллелизм </a:t>
            </a:r>
            <a:endParaRPr lang="ru-RU" sz="2000" dirty="0" smtClean="0"/>
          </a:p>
          <a:p>
            <a:r>
              <a:rPr lang="ru-RU" sz="2000" dirty="0" smtClean="0"/>
              <a:t>использование </a:t>
            </a:r>
            <a:r>
              <a:rPr lang="en-US" sz="2000" dirty="0" smtClean="0"/>
              <a:t>API</a:t>
            </a:r>
            <a:r>
              <a:rPr lang="ru-RU" sz="2000" dirty="0" smtClean="0"/>
              <a:t> облачных платформ</a:t>
            </a:r>
          </a:p>
          <a:p>
            <a:r>
              <a:rPr lang="ru-RU" sz="2000" dirty="0" smtClean="0"/>
              <a:t>контейнерная виртуализация</a:t>
            </a:r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3074" name="Picture 2" descr="https://system-admins.ru/wp-content/uploads/2018/04/btr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16" y="1287010"/>
            <a:ext cx="6376567" cy="388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43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07" y="1417638"/>
            <a:ext cx="5800186" cy="474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4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Разница между веб-серверами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Apache, IIS, Tomcat – </a:t>
            </a:r>
            <a:r>
              <a:rPr lang="ru-RU" dirty="0" smtClean="0"/>
              <a:t>серверы приложений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1 запрос – 1 поток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множество языков и модулей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dirty="0" smtClean="0"/>
          </a:p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ginx</a:t>
            </a:r>
            <a:r>
              <a:rPr lang="ru-RU" dirty="0" smtClean="0"/>
              <a:t> – балансировка, кэш, отдача статики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1024 однотипных запросов </a:t>
            </a:r>
            <a:r>
              <a:rPr lang="ru-RU" dirty="0"/>
              <a:t>– 1 </a:t>
            </a:r>
            <a:r>
              <a:rPr lang="ru-RU" dirty="0" smtClean="0"/>
              <a:t>«</a:t>
            </a:r>
            <a:r>
              <a:rPr lang="ru-RU" dirty="0" err="1" smtClean="0"/>
              <a:t>воркер</a:t>
            </a:r>
            <a:r>
              <a:rPr lang="ru-RU" dirty="0" smtClean="0"/>
              <a:t>»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асинхронный неблокирующий цикл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динамическая обработка через </a:t>
            </a:r>
            <a:r>
              <a:rPr lang="en-US" dirty="0" err="1" smtClean="0"/>
              <a:t>FastCGI</a:t>
            </a:r>
            <a:r>
              <a:rPr lang="ru-RU" dirty="0" smtClean="0"/>
              <a:t>, </a:t>
            </a:r>
            <a:r>
              <a:rPr lang="en-US" dirty="0" err="1" smtClean="0"/>
              <a:t>uWSGI</a:t>
            </a:r>
            <a:r>
              <a:rPr lang="ru-RU" dirty="0" smtClean="0"/>
              <a:t>, </a:t>
            </a:r>
            <a:r>
              <a:rPr lang="en-US" dirty="0" smtClean="0"/>
              <a:t>Unit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17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/>
        </p:nvSpPr>
        <p:spPr>
          <a:xfrm>
            <a:off x="3291844" y="2809408"/>
            <a:ext cx="3180803" cy="2174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Сервер приложений</a:t>
            </a:r>
          </a:p>
          <a:p>
            <a:pPr algn="ctr"/>
            <a:endParaRPr lang="ru-RU" sz="2400" dirty="0"/>
          </a:p>
          <a:p>
            <a:pPr algn="ctr"/>
            <a:endParaRPr lang="ru-RU" sz="2400" dirty="0" smtClean="0"/>
          </a:p>
          <a:p>
            <a:pPr algn="ctr"/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Пример архитектуры для 3 </a:t>
            </a:r>
            <a:r>
              <a:rPr lang="ru-RU" sz="3600" dirty="0" err="1" smtClean="0"/>
              <a:t>лабы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817622" y="1543118"/>
            <a:ext cx="2129246" cy="5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Браузер</a:t>
            </a:r>
            <a:endParaRPr lang="ru-RU" sz="28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536771" y="5649001"/>
            <a:ext cx="2690948" cy="78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База данных</a:t>
            </a:r>
            <a:endParaRPr lang="ru-RU" sz="2800" dirty="0"/>
          </a:p>
        </p:txBody>
      </p:sp>
      <p:cxnSp>
        <p:nvCxnSpPr>
          <p:cNvPr id="14" name="Прямая со стрелкой 13"/>
          <p:cNvCxnSpPr>
            <a:stCxn id="26" idx="2"/>
            <a:endCxn id="10" idx="0"/>
          </p:cNvCxnSpPr>
          <p:nvPr/>
        </p:nvCxnSpPr>
        <p:spPr>
          <a:xfrm flipH="1">
            <a:off x="4882245" y="4983714"/>
            <a:ext cx="1" cy="6652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3437712" y="3443167"/>
            <a:ext cx="1223557" cy="5903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API</a:t>
            </a:r>
            <a:endParaRPr lang="ru-RU" sz="2400" dirty="0"/>
          </a:p>
        </p:txBody>
      </p:sp>
      <p:cxnSp>
        <p:nvCxnSpPr>
          <p:cNvPr id="29" name="Прямая со стрелкой 28"/>
          <p:cNvCxnSpPr>
            <a:stCxn id="26" idx="0"/>
            <a:endCxn id="5" idx="2"/>
          </p:cNvCxnSpPr>
          <p:nvPr/>
        </p:nvCxnSpPr>
        <p:spPr>
          <a:xfrm flipH="1" flipV="1">
            <a:off x="4882245" y="2109974"/>
            <a:ext cx="1" cy="699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172006" y="3494033"/>
            <a:ext cx="2690948" cy="805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Файловое хранилище</a:t>
            </a:r>
            <a:endParaRPr lang="ru-RU" sz="24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963891" y="3451876"/>
            <a:ext cx="1223557" cy="5903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Auth</a:t>
            </a:r>
            <a:endParaRPr lang="ru-RU" sz="24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489963" y="4263959"/>
            <a:ext cx="2532017" cy="5903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Бизнес-логика</a:t>
            </a:r>
            <a:endParaRPr lang="ru-RU" sz="2400" dirty="0"/>
          </a:p>
        </p:txBody>
      </p:sp>
      <p:cxnSp>
        <p:nvCxnSpPr>
          <p:cNvPr id="30" name="Прямая со стрелкой 29"/>
          <p:cNvCxnSpPr>
            <a:stCxn id="20" idx="3"/>
            <a:endCxn id="26" idx="1"/>
          </p:cNvCxnSpPr>
          <p:nvPr/>
        </p:nvCxnSpPr>
        <p:spPr>
          <a:xfrm>
            <a:off x="2862954" y="3896561"/>
            <a:ext cx="42889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Скругленный прямоугольник 37"/>
          <p:cNvSpPr/>
          <p:nvPr/>
        </p:nvSpPr>
        <p:spPr>
          <a:xfrm>
            <a:off x="6901537" y="3004118"/>
            <a:ext cx="1756960" cy="8227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Внешние </a:t>
            </a:r>
            <a:r>
              <a:rPr lang="en-US" sz="2400" dirty="0" smtClean="0"/>
              <a:t>API</a:t>
            </a:r>
            <a:endParaRPr lang="ru-RU" sz="2400" dirty="0"/>
          </a:p>
        </p:txBody>
      </p:sp>
      <p:cxnSp>
        <p:nvCxnSpPr>
          <p:cNvPr id="39" name="Прямая со стрелкой 38"/>
          <p:cNvCxnSpPr>
            <a:stCxn id="38" idx="1"/>
          </p:cNvCxnSpPr>
          <p:nvPr/>
        </p:nvCxnSpPr>
        <p:spPr>
          <a:xfrm flipH="1" flipV="1">
            <a:off x="6481352" y="3415469"/>
            <a:ext cx="42018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Скругленный прямоугольник 43"/>
          <p:cNvSpPr/>
          <p:nvPr/>
        </p:nvSpPr>
        <p:spPr>
          <a:xfrm>
            <a:off x="6901537" y="4114711"/>
            <a:ext cx="1756960" cy="8227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Почта</a:t>
            </a:r>
            <a:endParaRPr lang="ru-RU" sz="2400" dirty="0"/>
          </a:p>
        </p:txBody>
      </p:sp>
      <p:cxnSp>
        <p:nvCxnSpPr>
          <p:cNvPr id="45" name="Прямая со стрелкой 44"/>
          <p:cNvCxnSpPr>
            <a:stCxn id="44" idx="1"/>
          </p:cNvCxnSpPr>
          <p:nvPr/>
        </p:nvCxnSpPr>
        <p:spPr>
          <a:xfrm flipH="1" flipV="1">
            <a:off x="6472647" y="4526062"/>
            <a:ext cx="428890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9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еще почитать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—"/>
            </a:pP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learn.microsoft.com/ru-ru/dotnet/architecture/modern-web-apps-azure/common-web-application-architectures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https://aws.amazon.com/ru/what-is/cloud-native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https://wiki.merionet.ru/servernye-resheniya/34/apache-vs-nginx-sravnenie-i-preimushhestva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3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Зачем проектировать архитектуру?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Эффективность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Гибкость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ru-RU" dirty="0" smtClean="0"/>
              <a:t>Расширяемость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 </a:t>
            </a:r>
            <a:r>
              <a:rPr lang="ru-RU" dirty="0" smtClean="0"/>
              <a:t>Масштабируемость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Безопасность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Хорошо </a:t>
            </a:r>
            <a:r>
              <a:rPr lang="ru-RU" dirty="0"/>
              <a:t>структурированный </a:t>
            </a:r>
            <a:r>
              <a:rPr lang="ru-RU" dirty="0" smtClean="0"/>
              <a:t>код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 </a:t>
            </a:r>
            <a:r>
              <a:rPr lang="ru-RU" dirty="0" smtClean="0"/>
              <a:t>Применение типовых решений</a:t>
            </a:r>
            <a:endParaRPr lang="en-US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en-US" dirty="0"/>
              <a:t> </a:t>
            </a:r>
            <a:r>
              <a:rPr lang="ru-RU" dirty="0" smtClean="0"/>
              <a:t>Стоимость эксплуатации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64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Простейшее веб-приложение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82537" y="2057066"/>
            <a:ext cx="3117668" cy="1018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Браузер</a:t>
            </a:r>
            <a:endParaRPr lang="ru-RU" sz="28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82537" y="3916343"/>
            <a:ext cx="3117668" cy="1018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Веб-сервер</a:t>
            </a:r>
            <a:endParaRPr lang="ru-RU" sz="2800" dirty="0"/>
          </a:p>
        </p:txBody>
      </p:sp>
      <p:cxnSp>
        <p:nvCxnSpPr>
          <p:cNvPr id="8" name="Прямая со стрелкой 7"/>
          <p:cNvCxnSpPr>
            <a:stCxn id="6" idx="0"/>
            <a:endCxn id="5" idx="2"/>
          </p:cNvCxnSpPr>
          <p:nvPr/>
        </p:nvCxnSpPr>
        <p:spPr>
          <a:xfrm flipV="1">
            <a:off x="4441371" y="3075968"/>
            <a:ext cx="0" cy="840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83500" y="4935245"/>
            <a:ext cx="205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HTML, CSS, JS, </a:t>
            </a:r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696891" y="3908308"/>
            <a:ext cx="2447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Недостатки:</a:t>
            </a:r>
          </a:p>
          <a:p>
            <a:r>
              <a:rPr lang="ru-RU" sz="2400" dirty="0" smtClean="0"/>
              <a:t>- статичное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015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Динамическое веб-приложение 1</a:t>
            </a:r>
            <a:r>
              <a:rPr lang="en-US" sz="3600" dirty="0" smtClean="0"/>
              <a:t>0</a:t>
            </a:r>
            <a:r>
              <a:rPr lang="ru-RU" sz="3600" dirty="0" smtClean="0"/>
              <a:t> </a:t>
            </a:r>
            <a:r>
              <a:rPr lang="en-US" sz="3600" dirty="0" err="1" smtClean="0"/>
              <a:t>lvl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394858" y="1612928"/>
            <a:ext cx="3117668" cy="1018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Браузер</a:t>
            </a:r>
            <a:endParaRPr lang="ru-RU" sz="28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94858" y="3280621"/>
            <a:ext cx="3117668" cy="1018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Веб-сервер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87292" y="3879182"/>
            <a:ext cx="286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Недостатки:</a:t>
            </a:r>
          </a:p>
          <a:p>
            <a:r>
              <a:rPr lang="ru-RU" sz="2400" dirty="0" smtClean="0"/>
              <a:t>- эффективность при нагрузке</a:t>
            </a:r>
            <a:endParaRPr lang="ru-RU" sz="24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394858" y="5021549"/>
            <a:ext cx="3117668" cy="1018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База данных</a:t>
            </a:r>
            <a:endParaRPr lang="ru-RU" sz="2800" dirty="0"/>
          </a:p>
        </p:txBody>
      </p:sp>
      <p:cxnSp>
        <p:nvCxnSpPr>
          <p:cNvPr id="7" name="Прямая со стрелкой 6"/>
          <p:cNvCxnSpPr>
            <a:stCxn id="5" idx="2"/>
            <a:endCxn id="6" idx="0"/>
          </p:cNvCxnSpPr>
          <p:nvPr/>
        </p:nvCxnSpPr>
        <p:spPr>
          <a:xfrm>
            <a:off x="3953692" y="2631830"/>
            <a:ext cx="0" cy="6487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2"/>
            <a:endCxn id="10" idx="0"/>
          </p:cNvCxnSpPr>
          <p:nvPr/>
        </p:nvCxnSpPr>
        <p:spPr>
          <a:xfrm>
            <a:off x="3953692" y="4299523"/>
            <a:ext cx="0" cy="72202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02014" y="4294681"/>
            <a:ext cx="421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HTML, CSS, JS, </a:t>
            </a:r>
            <a:r>
              <a:rPr lang="ru-RU" dirty="0" smtClean="0"/>
              <a:t>фото, программная логика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629017" y="6017133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Меняющиеся данные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356994" y="2620034"/>
            <a:ext cx="225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Программная логика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31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Динамическое веб-приложение</a:t>
            </a:r>
            <a:r>
              <a:rPr lang="en-US" sz="3600" dirty="0" smtClean="0"/>
              <a:t> 20 </a:t>
            </a:r>
            <a:r>
              <a:rPr lang="en-US" sz="3600" dirty="0" err="1" smtClean="0"/>
              <a:t>lvl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290355" y="1447971"/>
            <a:ext cx="2690948" cy="807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Браузер</a:t>
            </a:r>
            <a:endParaRPr lang="ru-RU" sz="28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290355" y="2819883"/>
            <a:ext cx="2690948" cy="805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 smtClean="0"/>
              <a:t>Фронтенд</a:t>
            </a:r>
            <a:r>
              <a:rPr lang="ru-RU" sz="2400" dirty="0" smtClean="0"/>
              <a:t> веб-сервер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44045" y="4222475"/>
            <a:ext cx="31176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Недостатки:</a:t>
            </a:r>
          </a:p>
          <a:p>
            <a:pPr marL="342900" indent="-342900">
              <a:buFontTx/>
              <a:buChar char="-"/>
            </a:pPr>
            <a:r>
              <a:rPr lang="ru-RU" sz="2000" dirty="0" smtClean="0"/>
              <a:t>бывает не только браузер</a:t>
            </a:r>
          </a:p>
          <a:p>
            <a:pPr marL="342900" indent="-342900">
              <a:buFontTx/>
              <a:buChar char="-"/>
            </a:pPr>
            <a:r>
              <a:rPr lang="ru-RU" sz="2000" dirty="0" smtClean="0"/>
              <a:t>невысокая </a:t>
            </a:r>
            <a:r>
              <a:rPr lang="ru-RU" sz="2000" dirty="0" err="1" smtClean="0"/>
              <a:t>отказоучтойчивость</a:t>
            </a:r>
            <a:endParaRPr lang="ru-RU" sz="2000" dirty="0" smtClean="0"/>
          </a:p>
          <a:p>
            <a:pPr marL="342900" indent="-342900">
              <a:buFontTx/>
              <a:buChar char="-"/>
            </a:pPr>
            <a:r>
              <a:rPr lang="ru-RU" sz="2000" dirty="0" smtClean="0"/>
              <a:t>переменная нагрузка</a:t>
            </a:r>
            <a:endParaRPr lang="ru-RU" sz="20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226529" y="5255130"/>
            <a:ext cx="2690948" cy="789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База данных</a:t>
            </a:r>
            <a:endParaRPr lang="ru-RU" sz="2800" dirty="0"/>
          </a:p>
        </p:txBody>
      </p:sp>
      <p:cxnSp>
        <p:nvCxnSpPr>
          <p:cNvPr id="7" name="Прямая со стрелкой 6"/>
          <p:cNvCxnSpPr>
            <a:stCxn id="5" idx="2"/>
            <a:endCxn id="6" idx="0"/>
          </p:cNvCxnSpPr>
          <p:nvPr/>
        </p:nvCxnSpPr>
        <p:spPr>
          <a:xfrm>
            <a:off x="3635829" y="2255544"/>
            <a:ext cx="0" cy="56433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25" idx="2"/>
            <a:endCxn id="10" idx="0"/>
          </p:cNvCxnSpPr>
          <p:nvPr/>
        </p:nvCxnSpPr>
        <p:spPr>
          <a:xfrm>
            <a:off x="4572003" y="4821036"/>
            <a:ext cx="0" cy="4340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6554" y="4753016"/>
            <a:ext cx="22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программная логика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2242974" y="6021161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</a:t>
            </a:r>
            <a:r>
              <a:rPr lang="ru-RU" dirty="0" smtClean="0"/>
              <a:t>еняющиеся данные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136892" y="2228088"/>
            <a:ext cx="225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Программная логика</a:t>
            </a:r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226529" y="4015980"/>
            <a:ext cx="2690948" cy="805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Сервер приложений</a:t>
            </a:r>
            <a:endParaRPr lang="ru-RU" sz="24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419601" y="3624939"/>
            <a:ext cx="4353" cy="39104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1036" y="3641395"/>
            <a:ext cx="248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Статичные </a:t>
            </a:r>
            <a:r>
              <a:rPr lang="en-US" dirty="0" smtClean="0"/>
              <a:t>CSS, JS, </a:t>
            </a:r>
            <a:r>
              <a:rPr lang="ru-RU" dirty="0" smtClean="0"/>
              <a:t>фото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69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Динамическое веб-приложение</a:t>
            </a:r>
            <a:r>
              <a:rPr lang="en-US" sz="3600" dirty="0" smtClean="0"/>
              <a:t> 30 </a:t>
            </a:r>
            <a:r>
              <a:rPr lang="en-US" sz="3600" dirty="0" err="1" smtClean="0"/>
              <a:t>lvl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807032" y="1550102"/>
            <a:ext cx="1942011" cy="557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Браузер</a:t>
            </a:r>
            <a:endParaRPr lang="ru-RU" sz="20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08072" y="2574008"/>
            <a:ext cx="2281645" cy="577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Балансировщик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507463" y="4208346"/>
            <a:ext cx="29826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Недостатки:</a:t>
            </a:r>
          </a:p>
          <a:p>
            <a:pPr marL="342900" indent="-342900">
              <a:buFontTx/>
              <a:buChar char="-"/>
            </a:pPr>
            <a:r>
              <a:rPr lang="ru-RU" sz="2000" dirty="0" smtClean="0"/>
              <a:t>повторяющаяся нагрузка</a:t>
            </a:r>
          </a:p>
          <a:p>
            <a:pPr marL="342900" indent="-342900">
              <a:buFontTx/>
              <a:buChar char="-"/>
            </a:pPr>
            <a:r>
              <a:rPr lang="ru-RU" sz="2000" dirty="0" smtClean="0"/>
              <a:t>дорогое масштабирование</a:t>
            </a:r>
            <a:endParaRPr lang="ru-RU" sz="20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339743" y="5455429"/>
            <a:ext cx="2690948" cy="515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База данных</a:t>
            </a:r>
            <a:endParaRPr lang="ru-RU" sz="2000" dirty="0"/>
          </a:p>
        </p:txBody>
      </p:sp>
      <p:cxnSp>
        <p:nvCxnSpPr>
          <p:cNvPr id="7" name="Прямая со стрелкой 6"/>
          <p:cNvCxnSpPr>
            <a:stCxn id="5" idx="2"/>
            <a:endCxn id="6" idx="0"/>
          </p:cNvCxnSpPr>
          <p:nvPr/>
        </p:nvCxnSpPr>
        <p:spPr>
          <a:xfrm>
            <a:off x="2778038" y="2107756"/>
            <a:ext cx="870857" cy="4662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10" idx="0"/>
          </p:cNvCxnSpPr>
          <p:nvPr/>
        </p:nvCxnSpPr>
        <p:spPr>
          <a:xfrm>
            <a:off x="4685214" y="4588046"/>
            <a:ext cx="3" cy="86738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47181" y="5955076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</a:t>
            </a:r>
            <a:r>
              <a:rPr lang="ru-RU" dirty="0" smtClean="0"/>
              <a:t>еняющиеся данные</a:t>
            </a:r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503722" y="3682565"/>
            <a:ext cx="2111825" cy="47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Сервер приложений</a:t>
            </a:r>
            <a:endParaRPr lang="ru-RU" sz="16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3213466" y="3182921"/>
            <a:ext cx="0" cy="49964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725" y="4906157"/>
            <a:ext cx="248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Статичные </a:t>
            </a:r>
            <a:r>
              <a:rPr lang="en-US" dirty="0" smtClean="0"/>
              <a:t>CSS, JS, </a:t>
            </a:r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088680" y="1534631"/>
            <a:ext cx="1942011" cy="557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Мобильные приложения</a:t>
            </a:r>
            <a:endParaRPr lang="ru-RU" sz="1600" dirty="0"/>
          </a:p>
        </p:txBody>
      </p:sp>
      <p:cxnSp>
        <p:nvCxnSpPr>
          <p:cNvPr id="23" name="Прямая со стрелкой 22"/>
          <p:cNvCxnSpPr>
            <a:stCxn id="18" idx="2"/>
          </p:cNvCxnSpPr>
          <p:nvPr/>
        </p:nvCxnSpPr>
        <p:spPr>
          <a:xfrm flipH="1">
            <a:off x="4171408" y="2092285"/>
            <a:ext cx="888278" cy="48172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Скругленный прямоугольник 25"/>
          <p:cNvSpPr/>
          <p:nvPr/>
        </p:nvSpPr>
        <p:spPr>
          <a:xfrm>
            <a:off x="2839002" y="3809848"/>
            <a:ext cx="2111825" cy="47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Сервер приложений</a:t>
            </a:r>
            <a:endParaRPr lang="ru-RU" sz="16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3174282" y="3969525"/>
            <a:ext cx="2111825" cy="47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Сервер приложений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509562" y="3182921"/>
            <a:ext cx="0" cy="64572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3749043" y="3182921"/>
            <a:ext cx="13068" cy="7866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4001597" y="3182921"/>
            <a:ext cx="4348" cy="91101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4441376" y="4455399"/>
            <a:ext cx="3" cy="10075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4167056" y="4353151"/>
            <a:ext cx="4352" cy="110152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890557" y="4353151"/>
            <a:ext cx="0" cy="10964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3509562" y="4093940"/>
            <a:ext cx="2111825" cy="47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Сервер приложений</a:t>
            </a:r>
            <a:endParaRPr lang="ru-RU" sz="1600" dirty="0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217729" y="4451856"/>
            <a:ext cx="2111825" cy="47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Сервер статики</a:t>
            </a:r>
            <a:endParaRPr lang="ru-RU" sz="1600" dirty="0"/>
          </a:p>
        </p:txBody>
      </p:sp>
      <p:cxnSp>
        <p:nvCxnSpPr>
          <p:cNvPr id="51" name="Соединительная линия уступом 50"/>
          <p:cNvCxnSpPr>
            <a:stCxn id="48" idx="0"/>
            <a:endCxn id="6" idx="1"/>
          </p:cNvCxnSpPr>
          <p:nvPr/>
        </p:nvCxnSpPr>
        <p:spPr>
          <a:xfrm rot="5400000" flipH="1" flipV="1">
            <a:off x="1096426" y="3040210"/>
            <a:ext cx="1588862" cy="1234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9201" y="4514459"/>
            <a:ext cx="22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программная логика</a:t>
            </a:r>
            <a:endParaRPr lang="ru-RU" dirty="0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5230179" y="3163570"/>
            <a:ext cx="1022576" cy="47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API</a:t>
            </a:r>
            <a:endParaRPr lang="ru-RU" sz="1600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4789717" y="3065417"/>
            <a:ext cx="440461" cy="2090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>
            <a:off x="4983827" y="3657317"/>
            <a:ext cx="307813" cy="29970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Скругленный прямоугольник 62"/>
          <p:cNvSpPr/>
          <p:nvPr/>
        </p:nvSpPr>
        <p:spPr>
          <a:xfrm>
            <a:off x="5382579" y="3315970"/>
            <a:ext cx="1022576" cy="47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API</a:t>
            </a:r>
            <a:endParaRPr lang="ru-RU" sz="1600" dirty="0"/>
          </a:p>
        </p:txBody>
      </p:sp>
      <p:sp>
        <p:nvSpPr>
          <p:cNvPr id="64" name="Скругленный прямоугольник 63"/>
          <p:cNvSpPr/>
          <p:nvPr/>
        </p:nvSpPr>
        <p:spPr>
          <a:xfrm>
            <a:off x="5534979" y="3468370"/>
            <a:ext cx="1022576" cy="47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API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6728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Динамическое веб-приложение</a:t>
            </a:r>
            <a:r>
              <a:rPr lang="en-US" sz="3600" dirty="0" smtClean="0"/>
              <a:t> 40 </a:t>
            </a:r>
            <a:r>
              <a:rPr lang="en-US" sz="3600" dirty="0" err="1" smtClean="0"/>
              <a:t>lvl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807032" y="1550102"/>
            <a:ext cx="1942011" cy="557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Браузер</a:t>
            </a:r>
            <a:endParaRPr lang="ru-RU" sz="20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08072" y="2574008"/>
            <a:ext cx="2281645" cy="577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Балансировщик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407333" y="4384612"/>
            <a:ext cx="2736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Недостатки:</a:t>
            </a:r>
          </a:p>
          <a:p>
            <a:pPr marL="342900" indent="-342900">
              <a:buFontTx/>
              <a:buChar char="-"/>
            </a:pPr>
            <a:r>
              <a:rPr lang="ru-RU" sz="2000" dirty="0" smtClean="0"/>
              <a:t>неоднородность в мировом масштабе</a:t>
            </a:r>
            <a:endParaRPr lang="ru-RU" sz="20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261362" y="6161207"/>
            <a:ext cx="2270762" cy="42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База данных</a:t>
            </a:r>
            <a:endParaRPr lang="ru-RU" sz="2000" dirty="0"/>
          </a:p>
        </p:txBody>
      </p:sp>
      <p:cxnSp>
        <p:nvCxnSpPr>
          <p:cNvPr id="7" name="Прямая со стрелкой 6"/>
          <p:cNvCxnSpPr>
            <a:stCxn id="5" idx="2"/>
            <a:endCxn id="6" idx="0"/>
          </p:cNvCxnSpPr>
          <p:nvPr/>
        </p:nvCxnSpPr>
        <p:spPr>
          <a:xfrm>
            <a:off x="2778038" y="2107756"/>
            <a:ext cx="870857" cy="4662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685214" y="5153679"/>
            <a:ext cx="11123" cy="44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2503722" y="4257329"/>
            <a:ext cx="2111825" cy="47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Сервер приложений</a:t>
            </a:r>
            <a:endParaRPr lang="ru-RU" sz="1600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3213466" y="3901440"/>
            <a:ext cx="0" cy="3558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4088680" y="1534631"/>
            <a:ext cx="1942011" cy="557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Мобильные приложения</a:t>
            </a:r>
            <a:endParaRPr lang="ru-RU" sz="1600" dirty="0"/>
          </a:p>
        </p:txBody>
      </p:sp>
      <p:cxnSp>
        <p:nvCxnSpPr>
          <p:cNvPr id="23" name="Прямая со стрелкой 22"/>
          <p:cNvCxnSpPr>
            <a:stCxn id="18" idx="2"/>
          </p:cNvCxnSpPr>
          <p:nvPr/>
        </p:nvCxnSpPr>
        <p:spPr>
          <a:xfrm flipH="1">
            <a:off x="4171408" y="2092285"/>
            <a:ext cx="888278" cy="48172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Скругленный прямоугольник 25"/>
          <p:cNvSpPr/>
          <p:nvPr/>
        </p:nvSpPr>
        <p:spPr>
          <a:xfrm>
            <a:off x="2839002" y="4384612"/>
            <a:ext cx="2111825" cy="47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Сервер приложений</a:t>
            </a:r>
            <a:endParaRPr lang="ru-RU" sz="16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3174282" y="4544289"/>
            <a:ext cx="2111825" cy="47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Сервер приложений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509562" y="3901440"/>
            <a:ext cx="0" cy="5019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3800619" y="3170060"/>
            <a:ext cx="1018" cy="13690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4001597" y="3170060"/>
            <a:ext cx="3261" cy="149864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4441376" y="5030163"/>
            <a:ext cx="6530" cy="5675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4171408" y="4927915"/>
            <a:ext cx="11937" cy="6765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890557" y="4927915"/>
            <a:ext cx="10883" cy="6698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3509562" y="4668704"/>
            <a:ext cx="2111825" cy="47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Сервер приложений</a:t>
            </a:r>
            <a:endParaRPr lang="ru-RU" sz="1600" dirty="0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217729" y="4451856"/>
            <a:ext cx="2111825" cy="47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Сервер статики</a:t>
            </a:r>
            <a:endParaRPr lang="ru-RU" sz="1600" dirty="0"/>
          </a:p>
        </p:txBody>
      </p:sp>
      <p:cxnSp>
        <p:nvCxnSpPr>
          <p:cNvPr id="51" name="Соединительная линия уступом 50"/>
          <p:cNvCxnSpPr>
            <a:stCxn id="48" idx="0"/>
            <a:endCxn id="6" idx="1"/>
          </p:cNvCxnSpPr>
          <p:nvPr/>
        </p:nvCxnSpPr>
        <p:spPr>
          <a:xfrm rot="5400000" flipH="1" flipV="1">
            <a:off x="1096426" y="3040210"/>
            <a:ext cx="1588862" cy="1234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1807032" y="3415456"/>
            <a:ext cx="1833153" cy="47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Кэш</a:t>
            </a:r>
            <a:endParaRPr lang="ru-RU" sz="1600" dirty="0"/>
          </a:p>
        </p:txBody>
      </p:sp>
      <p:cxnSp>
        <p:nvCxnSpPr>
          <p:cNvPr id="34" name="Прямая со стрелкой 33"/>
          <p:cNvCxnSpPr>
            <a:endCxn id="30" idx="0"/>
          </p:cNvCxnSpPr>
          <p:nvPr/>
        </p:nvCxnSpPr>
        <p:spPr>
          <a:xfrm flipH="1">
            <a:off x="2723609" y="3170060"/>
            <a:ext cx="317853" cy="24539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Скругленный прямоугольник 42"/>
          <p:cNvSpPr/>
          <p:nvPr/>
        </p:nvSpPr>
        <p:spPr>
          <a:xfrm>
            <a:off x="3385463" y="5596622"/>
            <a:ext cx="2111825" cy="320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Кэш</a:t>
            </a:r>
            <a:endParaRPr lang="ru-RU" sz="1600" dirty="0"/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4396743" y="5916718"/>
            <a:ext cx="1086" cy="25208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Скругленный прямоугольник 48"/>
          <p:cNvSpPr/>
          <p:nvPr/>
        </p:nvSpPr>
        <p:spPr>
          <a:xfrm>
            <a:off x="4932732" y="3442492"/>
            <a:ext cx="1022576" cy="47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API</a:t>
            </a:r>
            <a:endParaRPr lang="ru-RU" sz="1600" dirty="0"/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4354161" y="3179554"/>
            <a:ext cx="578571" cy="3266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4569917" y="3926005"/>
            <a:ext cx="380910" cy="3276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кругленный прямоугольник 52"/>
          <p:cNvSpPr/>
          <p:nvPr/>
        </p:nvSpPr>
        <p:spPr>
          <a:xfrm>
            <a:off x="5085132" y="3594892"/>
            <a:ext cx="1022576" cy="47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API</a:t>
            </a:r>
            <a:endParaRPr lang="ru-RU" sz="1600" dirty="0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5237532" y="3747292"/>
            <a:ext cx="1022576" cy="47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API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7176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Динамическое веб-приложение</a:t>
            </a:r>
            <a:r>
              <a:rPr lang="en-US" sz="3600" dirty="0" smtClean="0"/>
              <a:t> </a:t>
            </a:r>
            <a:r>
              <a:rPr lang="ru-RU" sz="3600" dirty="0" smtClean="0"/>
              <a:t>8</a:t>
            </a:r>
            <a:r>
              <a:rPr lang="en-US" sz="3600" dirty="0" smtClean="0"/>
              <a:t>0 </a:t>
            </a:r>
            <a:r>
              <a:rPr lang="en-US" sz="3600" dirty="0" err="1" smtClean="0"/>
              <a:t>lvl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5334875"/>
            <a:ext cx="2736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Недостатки:</a:t>
            </a:r>
          </a:p>
          <a:p>
            <a:pPr marL="342900" indent="-342900">
              <a:buFontTx/>
              <a:buChar char="-"/>
            </a:pPr>
            <a:r>
              <a:rPr lang="ru-RU" sz="2000" dirty="0"/>
              <a:t>д</a:t>
            </a:r>
            <a:r>
              <a:rPr lang="ru-RU" sz="2000" dirty="0" smtClean="0"/>
              <a:t>орого содержать</a:t>
            </a:r>
            <a:endParaRPr lang="ru-RU" sz="2000" dirty="0"/>
          </a:p>
        </p:txBody>
      </p:sp>
      <p:pic>
        <p:nvPicPr>
          <p:cNvPr id="1026" name="Picture 2" descr="https://media.tproger.ru/uploads/2018/09/1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11" y="1417637"/>
            <a:ext cx="7305715" cy="462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29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Слои и уровни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en-US" dirty="0" smtClean="0"/>
              <a:t>Presentation logic 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 Business logic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 Data access logic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 smtClean="0"/>
              <a:t> Database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2050" name="Picture 2" descr="Кратко о типах архитектур программного обеспечения, и какую из них выбрали  мы для IaaS-провайдера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194" y="1893160"/>
            <a:ext cx="3083886" cy="441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8974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12423</TotalTime>
  <Words>311</Words>
  <Application>Microsoft Office PowerPoint</Application>
  <PresentationFormat>Экран (4:3)</PresentationFormat>
  <Paragraphs>135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Elektra Text Pro</vt:lpstr>
      <vt:lpstr>Тема Office</vt:lpstr>
      <vt:lpstr>Презентация PowerPoint</vt:lpstr>
      <vt:lpstr>Зачем проектировать архитектуру?</vt:lpstr>
      <vt:lpstr>Простейшее веб-приложение</vt:lpstr>
      <vt:lpstr>Динамическое веб-приложение 10 lvl</vt:lpstr>
      <vt:lpstr>Динамическое веб-приложение 20 lvl</vt:lpstr>
      <vt:lpstr>Динамическое веб-приложение 30 lvl</vt:lpstr>
      <vt:lpstr>Динамическое веб-приложение 40 lvl</vt:lpstr>
      <vt:lpstr>Динамическое веб-приложение 80 lvl</vt:lpstr>
      <vt:lpstr>Слои и уровни архитектуры</vt:lpstr>
      <vt:lpstr>Облачные платформы</vt:lpstr>
      <vt:lpstr>Микросервисная архитектура</vt:lpstr>
      <vt:lpstr>Разница между веб-серверами</vt:lpstr>
      <vt:lpstr>Пример архитектуры для 3 лабы</vt:lpstr>
      <vt:lpstr>Что еще почитать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Alik Sergeev</cp:lastModifiedBy>
  <cp:revision>660</cp:revision>
  <dcterms:created xsi:type="dcterms:W3CDTF">2016-03-09T10:31:39Z</dcterms:created>
  <dcterms:modified xsi:type="dcterms:W3CDTF">2022-11-07T10:46:42Z</dcterms:modified>
</cp:coreProperties>
</file>