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</p:sldMasterIdLst>
  <p:notesMasterIdLst>
    <p:notesMasterId r:id="rId20"/>
  </p:notesMasterIdLst>
  <p:sldIdLst>
    <p:sldId id="256" r:id="rId2"/>
    <p:sldId id="332" r:id="rId3"/>
    <p:sldId id="341" r:id="rId4"/>
    <p:sldId id="333" r:id="rId5"/>
    <p:sldId id="335" r:id="rId6"/>
    <p:sldId id="334" r:id="rId7"/>
    <p:sldId id="336" r:id="rId8"/>
    <p:sldId id="337" r:id="rId9"/>
    <p:sldId id="338" r:id="rId10"/>
    <p:sldId id="339" r:id="rId11"/>
    <p:sldId id="342" r:id="rId12"/>
    <p:sldId id="346" r:id="rId13"/>
    <p:sldId id="347" r:id="rId14"/>
    <p:sldId id="348" r:id="rId15"/>
    <p:sldId id="349" r:id="rId16"/>
    <p:sldId id="350" r:id="rId17"/>
    <p:sldId id="344" r:id="rId18"/>
    <p:sldId id="283" r:id="rId19"/>
  </p:sldIdLst>
  <p:sldSz cx="9144000" cy="6858000" type="screen4x3"/>
  <p:notesSz cx="7099300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1" autoAdjust="0"/>
    <p:restoredTop sz="95857" autoAdjust="0"/>
  </p:normalViewPr>
  <p:slideViewPr>
    <p:cSldViewPr snapToGrid="0">
      <p:cViewPr varScale="1">
        <p:scale>
          <a:sx n="111" d="100"/>
          <a:sy n="111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  <a:pPr/>
              <a:t>19.12.2022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  <a:pPr/>
              <a:t>19.12.2022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owasp.org/www-community/Fuzz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ootUp/BFuz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vs-studio.com/ru/pvs-studio/" TargetMode="External"/><Relationship Id="rId2" Type="http://schemas.openxmlformats.org/officeDocument/2006/relationships/hyperlink" Target="https://owasp.org/www-community/Fuzz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meter.apache.org/" TargetMode="External"/><Relationship Id="rId4" Type="http://schemas.openxmlformats.org/officeDocument/2006/relationships/hyperlink" Target="https://eslin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t-solar.ru/products/solar_appscreen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vs-studio.com/ru/pvs-stud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ptsecurity.com/ru-ru/products/mp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slin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</a:p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/>
            </a:r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</a:t>
            </a:r>
            <a:r>
              <a:rPr lang="en-US" sz="3600" dirty="0" smtClean="0">
                <a:solidFill>
                  <a:schemeClr val="bg1"/>
                </a:solidFill>
              </a:rPr>
              <a:t>1</a:t>
            </a:r>
            <a:r>
              <a:rPr lang="ru-RU" sz="3600" dirty="0" smtClean="0">
                <a:solidFill>
                  <a:schemeClr val="bg1"/>
                </a:solidFill>
              </a:rPr>
              <a:t>5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Динамический анализ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 smtClean="0"/>
              <a:t>Фаззинг</a:t>
            </a:r>
            <a:r>
              <a:rPr lang="ru-RU" sz="2800" dirty="0" smtClean="0"/>
              <a:t> – техника тестирования, имитация непредусмотренного поведения, передача приложению неожиданных, неправильных входных данных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owasp.org/www-community/Fuzzing</a:t>
            </a:r>
            <a:r>
              <a:rPr lang="ru-RU" sz="2800" dirty="0" smtClean="0"/>
              <a:t>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OSS-Fuzz</a:t>
            </a:r>
            <a:r>
              <a:rPr lang="ru-RU" sz="2800" dirty="0" smtClean="0"/>
              <a:t>, </a:t>
            </a:r>
            <a:r>
              <a:rPr lang="en-US" sz="2800" dirty="0" err="1" smtClean="0"/>
              <a:t>BFuzz</a:t>
            </a:r>
            <a:r>
              <a:rPr lang="ru-RU" sz="2800" dirty="0" smtClean="0"/>
              <a:t>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American </a:t>
            </a:r>
            <a:r>
              <a:rPr lang="en-US" sz="2800" dirty="0"/>
              <a:t>fuzzy lop</a:t>
            </a:r>
            <a:r>
              <a:rPr lang="ru-RU" sz="2800" dirty="0" smtClean="0"/>
              <a:t>, …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2050" name="Picture 2" descr="What is Fuzz Testing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92" y="3637801"/>
            <a:ext cx="3320811" cy="28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7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BFuzz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5722"/>
            <a:ext cx="8229600" cy="4780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github.com/RootUp/BFuzz</a:t>
            </a:r>
            <a:r>
              <a:rPr lang="en-US" sz="2800" dirty="0" smtClean="0"/>
              <a:t> </a:t>
            </a:r>
          </a:p>
          <a:p>
            <a:r>
              <a:rPr lang="ru-RU" sz="2800" dirty="0" smtClean="0"/>
              <a:t>Написан на </a:t>
            </a:r>
            <a:r>
              <a:rPr lang="en-US" sz="2800" dirty="0" err="1" smtClean="0"/>
              <a:t>Py</a:t>
            </a:r>
            <a:r>
              <a:rPr lang="ru-RU" sz="2800" dirty="0" smtClean="0"/>
              <a:t>, работает с браузером</a:t>
            </a:r>
          </a:p>
          <a:p>
            <a:r>
              <a:rPr lang="ru-RU" sz="2800" dirty="0" smtClean="0"/>
              <a:t>На входе только </a:t>
            </a:r>
            <a:r>
              <a:rPr lang="en-US" sz="2800" dirty="0" smtClean="0"/>
              <a:t>html</a:t>
            </a:r>
            <a:endParaRPr lang="ru-RU" sz="2800" dirty="0" smtClean="0"/>
          </a:p>
          <a:p>
            <a:r>
              <a:rPr lang="ru-RU" sz="2800" dirty="0" smtClean="0"/>
              <a:t>Запуск </a:t>
            </a:r>
            <a:r>
              <a:rPr lang="ru-RU" sz="2800" dirty="0" err="1" smtClean="0"/>
              <a:t>консолькой</a:t>
            </a:r>
            <a:r>
              <a:rPr lang="ru-RU" sz="2800" dirty="0" smtClean="0"/>
              <a:t>, отчеты убогие</a:t>
            </a:r>
          </a:p>
          <a:p>
            <a:endParaRPr lang="ru-RU" sz="2800" dirty="0"/>
          </a:p>
          <a:p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4098" name="Picture 2" descr="https://2.bp.blogspot.com/-DXigdVTItaQ/W9iTcvyomRI/AAAAAAAANFA/WnILAdkT9fEmk3FB1S7670SEtfrozispwCLcBGAs/s1600/Bfuz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06" y="3595762"/>
            <a:ext cx="5012632" cy="285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6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и недостатки </a:t>
            </a:r>
            <a:r>
              <a:rPr lang="en-US" dirty="0"/>
              <a:t>D</a:t>
            </a:r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Работа с «черным» или «серым» ящиком</a:t>
            </a:r>
          </a:p>
          <a:p>
            <a:r>
              <a:rPr lang="ru-RU" dirty="0" smtClean="0"/>
              <a:t>Проблемы не только кода, но и инфраструктуры</a:t>
            </a:r>
          </a:p>
          <a:p>
            <a:r>
              <a:rPr lang="ru-RU" dirty="0" smtClean="0"/>
              <a:t>Сложно достичь полного покрытия функциональности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Не всегда может локализовать проблему в коде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21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3074" name="Picture 2" descr="https://habrastorage.org/webt/0b/uf/jp/0bufjplwxaoxhd16ftywqajqb7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89" y="383876"/>
            <a:ext cx="3504665" cy="60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4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Нагрузочное </a:t>
            </a:r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Определение времени отклика на известной нагрузке, </a:t>
            </a:r>
            <a:r>
              <a:rPr lang="ru-RU" dirty="0" err="1" smtClean="0"/>
              <a:t>элластичности</a:t>
            </a:r>
            <a:endParaRPr lang="ru-RU" dirty="0" smtClean="0"/>
          </a:p>
          <a:p>
            <a:r>
              <a:rPr lang="ru-RU" dirty="0" smtClean="0"/>
              <a:t>Оценка потребляемых ресурсов</a:t>
            </a:r>
          </a:p>
          <a:p>
            <a:r>
              <a:rPr lang="ru-RU" dirty="0" smtClean="0"/>
              <a:t>Определение пределов прочности</a:t>
            </a:r>
          </a:p>
          <a:p>
            <a:r>
              <a:rPr lang="ru-RU" dirty="0" smtClean="0"/>
              <a:t>Определение узких мест для производительности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JMeter</a:t>
            </a:r>
            <a:r>
              <a:rPr lang="en-US" dirty="0"/>
              <a:t>, Visual Studio Team System, </a:t>
            </a:r>
            <a:r>
              <a:rPr lang="en-US" dirty="0" err="1"/>
              <a:t>WebLOAD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5122" name="Picture 2" descr="Performance Testing with J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825" y="4479955"/>
            <a:ext cx="2520000" cy="85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9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сценария </a:t>
            </a:r>
            <a:r>
              <a:rPr lang="en-US" dirty="0" err="1" smtClean="0"/>
              <a:t>JMeter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0" y="1501603"/>
            <a:ext cx="7988060" cy="44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4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Примет отчета </a:t>
            </a:r>
            <a:r>
              <a:rPr lang="en-US" dirty="0" err="1" smtClean="0"/>
              <a:t>JMeter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33" y="4876058"/>
            <a:ext cx="7200000" cy="14994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33" y="1398457"/>
            <a:ext cx="7200000" cy="32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чем безопаснее писать?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r>
              <a:rPr lang="ru-RU" dirty="0" smtClean="0"/>
              <a:t>, С</a:t>
            </a:r>
            <a:r>
              <a:rPr lang="en-US" dirty="0" smtClean="0"/>
              <a:t>#</a:t>
            </a:r>
            <a:r>
              <a:rPr lang="ru-RU" dirty="0" smtClean="0"/>
              <a:t>, </a:t>
            </a:r>
            <a:r>
              <a:rPr lang="en-US" dirty="0" smtClean="0"/>
              <a:t>Python</a:t>
            </a:r>
            <a:r>
              <a:rPr lang="ru-RU" dirty="0" smtClean="0"/>
              <a:t> – средняя оперативность реагирования на </a:t>
            </a:r>
            <a:r>
              <a:rPr lang="en-US" dirty="0" smtClean="0"/>
              <a:t>0-day</a:t>
            </a:r>
            <a:endParaRPr lang="ru-RU" dirty="0" smtClean="0"/>
          </a:p>
          <a:p>
            <a:r>
              <a:rPr lang="en-US" dirty="0" smtClean="0"/>
              <a:t>Node.js</a:t>
            </a:r>
            <a:r>
              <a:rPr lang="ru-RU" dirty="0" smtClean="0"/>
              <a:t> – быстрое реагирование, но жрет </a:t>
            </a:r>
            <a:r>
              <a:rPr lang="en-US" dirty="0" smtClean="0"/>
              <a:t>RAM</a:t>
            </a:r>
          </a:p>
          <a:p>
            <a:r>
              <a:rPr lang="en-US" dirty="0" smtClean="0"/>
              <a:t>PHP – </a:t>
            </a:r>
            <a:r>
              <a:rPr lang="ru-RU" dirty="0" smtClean="0"/>
              <a:t>очень опасно, </a:t>
            </a:r>
            <a:r>
              <a:rPr lang="en-US" dirty="0" smtClean="0"/>
              <a:t>0-day</a:t>
            </a:r>
            <a:r>
              <a:rPr lang="ru-RU" dirty="0" smtClean="0"/>
              <a:t> по две мажорные версии закрывают</a:t>
            </a:r>
          </a:p>
          <a:p>
            <a:endParaRPr lang="ru-RU" dirty="0"/>
          </a:p>
          <a:p>
            <a:r>
              <a:rPr lang="en-US" dirty="0" smtClean="0"/>
              <a:t>React, Vue.js</a:t>
            </a:r>
            <a:r>
              <a:rPr lang="ru-RU" dirty="0" smtClean="0"/>
              <a:t> – быстрое реагирование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07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еще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981" y="2579298"/>
            <a:ext cx="7962180" cy="295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owasp.org/www-community/Fuzzing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https://pvs-studio.com/ru/pvs-studio/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https://eslint.org/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https://jmeter.apache.org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Автоматизированное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Статический анализ кода</a:t>
            </a:r>
          </a:p>
          <a:p>
            <a:pPr lvl="1"/>
            <a:r>
              <a:rPr lang="ru-RU" dirty="0" smtClean="0"/>
              <a:t>Какие ошибки в коде приложения </a:t>
            </a:r>
            <a:br>
              <a:rPr lang="ru-RU" dirty="0" smtClean="0"/>
            </a:br>
            <a:r>
              <a:rPr lang="ru-RU" dirty="0" smtClean="0"/>
              <a:t>могут привести к уязвимости?</a:t>
            </a:r>
          </a:p>
          <a:p>
            <a:r>
              <a:rPr lang="ru-RU" dirty="0" smtClean="0"/>
              <a:t>Динамический анализ приложения</a:t>
            </a:r>
          </a:p>
          <a:p>
            <a:pPr lvl="1"/>
            <a:r>
              <a:rPr lang="ru-RU" dirty="0" smtClean="0"/>
              <a:t>Как оно поведет себя при </a:t>
            </a:r>
            <a:br>
              <a:rPr lang="ru-RU" dirty="0" smtClean="0"/>
            </a:br>
            <a:r>
              <a:rPr lang="ru-RU" dirty="0" smtClean="0"/>
              <a:t>непредусмотренном использовании?</a:t>
            </a:r>
          </a:p>
          <a:p>
            <a:r>
              <a:rPr lang="ru-RU" dirty="0" smtClean="0"/>
              <a:t>Нагрузочное тестирование</a:t>
            </a:r>
          </a:p>
          <a:p>
            <a:pPr lvl="1"/>
            <a:r>
              <a:rPr lang="ru-RU" dirty="0" smtClean="0"/>
              <a:t>При какой нагрузке оно сломается?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5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SAST - </a:t>
            </a:r>
            <a:r>
              <a:rPr lang="en-US" dirty="0"/>
              <a:t>Static Application Security </a:t>
            </a:r>
            <a:r>
              <a:rPr lang="en-US" dirty="0" smtClean="0"/>
              <a:t>Testing</a:t>
            </a:r>
          </a:p>
          <a:p>
            <a:r>
              <a:rPr lang="en-US" dirty="0"/>
              <a:t>DAST </a:t>
            </a:r>
            <a:r>
              <a:rPr lang="en-US" dirty="0" smtClean="0"/>
              <a:t>- </a:t>
            </a:r>
            <a:r>
              <a:rPr lang="en-US" dirty="0"/>
              <a:t>Dynamic Application Security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IAST - Interactive </a:t>
            </a:r>
            <a:r>
              <a:rPr lang="en-US" dirty="0"/>
              <a:t>Application Security </a:t>
            </a:r>
            <a:r>
              <a:rPr lang="en-US" dirty="0" smtClean="0"/>
              <a:t>Testing</a:t>
            </a:r>
          </a:p>
          <a:p>
            <a:r>
              <a:rPr lang="ru-RU" dirty="0" smtClean="0"/>
              <a:t>НДВ</a:t>
            </a:r>
            <a:r>
              <a:rPr lang="en-US" dirty="0" smtClean="0"/>
              <a:t> – </a:t>
            </a:r>
            <a:r>
              <a:rPr lang="ru-RU" dirty="0" err="1" smtClean="0"/>
              <a:t>недекларированные</a:t>
            </a:r>
            <a:r>
              <a:rPr lang="ru-RU" dirty="0" smtClean="0"/>
              <a:t> возможности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7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Статический анализ </a:t>
            </a:r>
            <a:r>
              <a:rPr lang="ru-RU" dirty="0" smtClean="0"/>
              <a:t>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Solar </a:t>
            </a:r>
            <a:r>
              <a:rPr lang="en-US" dirty="0" err="1" smtClean="0"/>
              <a:t>appScreener</a:t>
            </a:r>
            <a:r>
              <a:rPr lang="ru-RU" dirty="0" smtClean="0"/>
              <a:t>, </a:t>
            </a:r>
            <a:r>
              <a:rPr lang="en-US" dirty="0" smtClean="0"/>
              <a:t>PVS-Studio</a:t>
            </a:r>
            <a:r>
              <a:rPr lang="ru-RU" dirty="0" smtClean="0"/>
              <a:t>, </a:t>
            </a:r>
            <a:r>
              <a:rPr lang="en-US" dirty="0" err="1" smtClean="0"/>
              <a:t>MaxPatrol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en-US" dirty="0" smtClean="0"/>
              <a:t>JS</a:t>
            </a:r>
            <a:r>
              <a:rPr lang="ru-RU" dirty="0" smtClean="0"/>
              <a:t> - линтеры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2" y="2843059"/>
            <a:ext cx="4108824" cy="1020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0" y="1600199"/>
            <a:ext cx="6909624" cy="12551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8" y="3959342"/>
            <a:ext cx="3811523" cy="4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</a:t>
            </a:r>
            <a:r>
              <a:rPr lang="en-US" dirty="0" err="1"/>
              <a:t>appScreener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804" y="4448898"/>
            <a:ext cx="2913623" cy="190745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430" y="3587451"/>
            <a:ext cx="3483283" cy="2888933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238317" y="1250830"/>
            <a:ext cx="8229600" cy="307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hlinkClick r:id="rId4"/>
              </a:rPr>
              <a:t>https://rt-solar.ru/products/solar_appscreener</a:t>
            </a:r>
            <a:r>
              <a:rPr lang="en-US" sz="2600" dirty="0" smtClean="0">
                <a:hlinkClick r:id="rId4"/>
              </a:rPr>
              <a:t>/</a:t>
            </a:r>
            <a:r>
              <a:rPr lang="ru-RU" sz="2600" dirty="0" smtClean="0"/>
              <a:t> </a:t>
            </a:r>
          </a:p>
          <a:p>
            <a:r>
              <a:rPr lang="ru-RU" sz="2600" dirty="0" smtClean="0"/>
              <a:t>36 языков: </a:t>
            </a:r>
            <a:r>
              <a:rPr lang="en-US" sz="2600" dirty="0" smtClean="0"/>
              <a:t>Java/</a:t>
            </a:r>
            <a:r>
              <a:rPr lang="en-US" sz="2600" dirty="0" err="1" smtClean="0"/>
              <a:t>Kotlin</a:t>
            </a:r>
            <a:r>
              <a:rPr lang="en-US" sz="2600" dirty="0" smtClean="0"/>
              <a:t>, JS, C/C++, C#, Python</a:t>
            </a:r>
            <a:endParaRPr lang="ru-RU" sz="2600" dirty="0" smtClean="0"/>
          </a:p>
          <a:p>
            <a:r>
              <a:rPr lang="en-US" sz="2600" dirty="0" smtClean="0"/>
              <a:t>SAST </a:t>
            </a:r>
            <a:r>
              <a:rPr lang="ru-RU" sz="2600" dirty="0" smtClean="0"/>
              <a:t>и </a:t>
            </a:r>
            <a:r>
              <a:rPr lang="en-US" sz="2600" dirty="0" smtClean="0"/>
              <a:t>DAST </a:t>
            </a:r>
            <a:r>
              <a:rPr lang="ru-RU" sz="2600" dirty="0" smtClean="0"/>
              <a:t>инструментарий</a:t>
            </a:r>
          </a:p>
          <a:p>
            <a:r>
              <a:rPr lang="ru-RU" sz="2600" dirty="0" smtClean="0"/>
              <a:t>Интеграция в процесс разработки или анализ </a:t>
            </a:r>
            <a:br>
              <a:rPr lang="ru-RU" sz="2600" dirty="0" smtClean="0"/>
            </a:br>
            <a:r>
              <a:rPr lang="ru-RU" sz="2600" dirty="0" smtClean="0"/>
              <a:t>готовых приложений</a:t>
            </a:r>
          </a:p>
          <a:p>
            <a:r>
              <a:rPr lang="ru-RU" sz="2600" dirty="0" smtClean="0"/>
              <a:t>Разные стандарты отчетности</a:t>
            </a:r>
          </a:p>
          <a:p>
            <a:pPr marL="0" indent="0">
              <a:buNone/>
            </a:pP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31512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PVS-Studio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https://pvs-studio.com/ru/pvs-studio</a:t>
            </a:r>
            <a:r>
              <a:rPr lang="en-US" sz="2800" dirty="0" smtClean="0">
                <a:hlinkClick r:id="rId2"/>
              </a:rPr>
              <a:t>/</a:t>
            </a:r>
            <a:r>
              <a:rPr lang="ru-RU" sz="2800" dirty="0" smtClean="0"/>
              <a:t> </a:t>
            </a:r>
          </a:p>
          <a:p>
            <a:r>
              <a:rPr lang="en-US" sz="2800" dirty="0" smtClean="0"/>
              <a:t>C, C++, C#, Java</a:t>
            </a:r>
          </a:p>
          <a:p>
            <a:r>
              <a:rPr lang="ru-RU" sz="2800" dirty="0" smtClean="0"/>
              <a:t>Только </a:t>
            </a:r>
            <a:r>
              <a:rPr lang="en-US" sz="2800" dirty="0" smtClean="0"/>
              <a:t>SAST</a:t>
            </a:r>
            <a:endParaRPr lang="ru-RU" sz="2800" dirty="0" smtClean="0"/>
          </a:p>
          <a:p>
            <a:r>
              <a:rPr lang="ru-RU" sz="2800" dirty="0" smtClean="0"/>
              <a:t>Интеграция с популярными </a:t>
            </a:r>
            <a:r>
              <a:rPr lang="en-US" sz="2800" dirty="0" smtClean="0"/>
              <a:t>IDE</a:t>
            </a:r>
            <a:endParaRPr lang="ru-RU" sz="2800" dirty="0" smtClean="0"/>
          </a:p>
          <a:p>
            <a:r>
              <a:rPr lang="ru-RU" sz="2800" dirty="0" smtClean="0"/>
              <a:t>Есть бесплатные лицензии!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4" y="4404320"/>
            <a:ext cx="744959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8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Technologies </a:t>
            </a:r>
            <a:r>
              <a:rPr lang="en-US" dirty="0" err="1"/>
              <a:t>MaxPatrol</a:t>
            </a:r>
            <a:r>
              <a:rPr lang="ru-RU" dirty="0"/>
              <a:t> </a:t>
            </a:r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https://www.ptsecurity.com/ru-ru/products/mp8</a:t>
            </a:r>
            <a:r>
              <a:rPr lang="en-US" sz="2800" dirty="0" smtClean="0">
                <a:hlinkClick r:id="rId2"/>
              </a:rPr>
              <a:t>/</a:t>
            </a:r>
            <a:endParaRPr lang="ru-RU" sz="2800" dirty="0" smtClean="0"/>
          </a:p>
          <a:p>
            <a:r>
              <a:rPr lang="ru-RU" sz="2800" dirty="0" smtClean="0"/>
              <a:t>Сканирование всех уровней инфраструктуры: </a:t>
            </a:r>
            <a:r>
              <a:rPr lang="en-US" sz="2800" dirty="0" smtClean="0"/>
              <a:t>OS</a:t>
            </a:r>
            <a:r>
              <a:rPr lang="ru-RU" sz="2800" dirty="0" smtClean="0"/>
              <a:t>, оборудование, СУБД, приложения, </a:t>
            </a:r>
            <a:r>
              <a:rPr lang="ru-RU" sz="2800" dirty="0" err="1" smtClean="0"/>
              <a:t>криптоПО</a:t>
            </a:r>
            <a:endParaRPr lang="ru-RU" sz="2800" dirty="0" smtClean="0"/>
          </a:p>
          <a:p>
            <a:r>
              <a:rPr lang="en-US" sz="2800" dirty="0"/>
              <a:t>SAST – </a:t>
            </a:r>
            <a:r>
              <a:rPr lang="ru-RU" sz="2800" dirty="0"/>
              <a:t>компонент </a:t>
            </a:r>
            <a:r>
              <a:rPr lang="en-US" sz="2800" dirty="0"/>
              <a:t>Application Inspector</a:t>
            </a:r>
          </a:p>
          <a:p>
            <a:pPr marL="0" indent="0">
              <a:buNone/>
            </a:pPr>
            <a:endParaRPr lang="ru-RU" sz="2800" dirty="0" smtClean="0"/>
          </a:p>
          <a:p>
            <a:endParaRPr lang="ru-RU" sz="2800" dirty="0" smtClean="0"/>
          </a:p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 descr="https://habrastorage.org/r/w1560/webt/iu/y5/cq/iuy5cqs6usyebv7uxq-owu9auds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50" y="3778303"/>
            <a:ext cx="4649638" cy="27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3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Линтеры для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https://eslint.org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</a:p>
          <a:p>
            <a:r>
              <a:rPr lang="ru-RU" sz="2800" dirty="0" smtClean="0"/>
              <a:t>Проверка </a:t>
            </a:r>
            <a:r>
              <a:rPr lang="en-US" sz="2800" dirty="0" smtClean="0"/>
              <a:t>JS</a:t>
            </a:r>
            <a:r>
              <a:rPr lang="ru-RU" sz="2800" dirty="0" smtClean="0"/>
              <a:t>-кода на типичные ошибки</a:t>
            </a:r>
          </a:p>
          <a:p>
            <a:r>
              <a:rPr lang="ru-RU" sz="2800" dirty="0" smtClean="0"/>
              <a:t>Причесывание некрасивого кода</a:t>
            </a:r>
          </a:p>
          <a:p>
            <a:r>
              <a:rPr lang="ru-RU" sz="2800" dirty="0" smtClean="0"/>
              <a:t>Наборы правил под популярные </a:t>
            </a:r>
            <a:r>
              <a:rPr lang="ru-RU" sz="2800" dirty="0" err="1" smtClean="0"/>
              <a:t>фреймфорки</a:t>
            </a:r>
            <a:endParaRPr lang="ru-RU" sz="2800" dirty="0" smtClean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97" y="3855712"/>
            <a:ext cx="5703124" cy="2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9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 </a:t>
            </a:r>
            <a:r>
              <a:rPr lang="en-US" dirty="0" smtClean="0"/>
              <a:t>SAST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Плюсы:</a:t>
            </a:r>
          </a:p>
          <a:p>
            <a:r>
              <a:rPr lang="ru-RU" dirty="0" smtClean="0"/>
              <a:t>Работа с «белым ящиком»</a:t>
            </a:r>
          </a:p>
          <a:p>
            <a:r>
              <a:rPr lang="ru-RU" dirty="0" smtClean="0"/>
              <a:t>Обнаружение проблем еще на этапе разработки</a:t>
            </a:r>
          </a:p>
          <a:p>
            <a:r>
              <a:rPr lang="ru-RU" dirty="0" smtClean="0"/>
              <a:t>Полное покрытие кода</a:t>
            </a:r>
          </a:p>
          <a:p>
            <a:r>
              <a:rPr lang="ru-RU" dirty="0" smtClean="0"/>
              <a:t>Контроль версий компонентов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Минусы:</a:t>
            </a:r>
          </a:p>
          <a:p>
            <a:r>
              <a:rPr lang="ru-RU" dirty="0" smtClean="0"/>
              <a:t>Не может обнаружить ошибки времени выполнения</a:t>
            </a:r>
          </a:p>
          <a:p>
            <a:r>
              <a:rPr lang="ru-RU" dirty="0" smtClean="0"/>
              <a:t>Не найдет проблемы, зависящие от контекста пользователя</a:t>
            </a:r>
          </a:p>
          <a:p>
            <a:r>
              <a:rPr lang="ru-RU" dirty="0" smtClean="0"/>
              <a:t>Много ложных срабатываний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44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12949</TotalTime>
  <Words>389</Words>
  <Application>Microsoft Office PowerPoint</Application>
  <PresentationFormat>Экран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Elektra Text Pro</vt:lpstr>
      <vt:lpstr>Тема Office</vt:lpstr>
      <vt:lpstr>Презентация PowerPoint</vt:lpstr>
      <vt:lpstr>Автоматизированное тестирование</vt:lpstr>
      <vt:lpstr>Термины</vt:lpstr>
      <vt:lpstr>Статический анализ кода</vt:lpstr>
      <vt:lpstr>Solar appScreener</vt:lpstr>
      <vt:lpstr>PVS-Studio</vt:lpstr>
      <vt:lpstr>Positive Technologies MaxPatrol 8</vt:lpstr>
      <vt:lpstr>Линтеры для JS</vt:lpstr>
      <vt:lpstr>Преимущества и недостатки SAST</vt:lpstr>
      <vt:lpstr>Динамический анализ приложения</vt:lpstr>
      <vt:lpstr>BFuzz</vt:lpstr>
      <vt:lpstr>Преимущества и недостатки DAST</vt:lpstr>
      <vt:lpstr>Презентация PowerPoint</vt:lpstr>
      <vt:lpstr>Нагрузочное тестирование</vt:lpstr>
      <vt:lpstr>Пример сценария JMeter</vt:lpstr>
      <vt:lpstr>Примет отчета JMeter</vt:lpstr>
      <vt:lpstr>На чем безопаснее писать?</vt:lpstr>
      <vt:lpstr>Что еще почитать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Alik Sergeev</cp:lastModifiedBy>
  <cp:revision>733</cp:revision>
  <dcterms:created xsi:type="dcterms:W3CDTF">2016-03-09T10:31:39Z</dcterms:created>
  <dcterms:modified xsi:type="dcterms:W3CDTF">2022-12-19T11:13:06Z</dcterms:modified>
</cp:coreProperties>
</file>