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5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6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7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8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9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0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11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12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13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14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15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16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89" r:id="rId7"/>
    <p:sldId id="260" r:id="rId8"/>
    <p:sldId id="290" r:id="rId9"/>
    <p:sldId id="261" r:id="rId10"/>
    <p:sldId id="262" r:id="rId11"/>
    <p:sldId id="291" r:id="rId12"/>
    <p:sldId id="263" r:id="rId13"/>
    <p:sldId id="265" r:id="rId14"/>
    <p:sldId id="267" r:id="rId15"/>
    <p:sldId id="292" r:id="rId16"/>
    <p:sldId id="270" r:id="rId17"/>
    <p:sldId id="293" r:id="rId18"/>
    <p:sldId id="288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7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68" y="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fld id="{5CE42986-7278-4353-98A2-826C12DEB039}" type="datetimeFigureOut">
              <a:rPr lang="zh-CN" altLang="en-US" smtClean="0"/>
              <a:pPr/>
              <a:t>2022/6/27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pitchFamily="34" charset="-122"/>
        <a:ea typeface="思源黑体 CN Light" panose="020B03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pitchFamily="34" charset="-122"/>
        <a:ea typeface="思源黑体 CN Light" panose="020B03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pitchFamily="34" charset="-122"/>
        <a:ea typeface="思源黑体 CN Light" panose="020B03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pitchFamily="34" charset="-122"/>
        <a:ea typeface="思源黑体 CN Light" panose="020B03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pitchFamily="34" charset="-122"/>
        <a:ea typeface="思源黑体 CN Light" panose="020B03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B0400000000000000" pitchFamily="34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282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037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20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95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072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08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019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96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01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373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965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804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876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14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12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172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B0400000000000000" pitchFamily="34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585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6BF53-C741-41CC-A4C2-2ED13A46C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181ACB-A3D5-420E-BC90-2DE41A825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E3A95-2DC2-469C-B7AA-C0CCDA96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B4484-3BD7-4387-85E0-9455C563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1B0D9-5CB6-4A12-8663-852A8B08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84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1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9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E943C6-BB09-484F-B53F-4736CDE1B0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759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304" y="265111"/>
            <a:ext cx="881773" cy="8844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738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A57B5-2528-4CCA-862D-2CB77F62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7D56C-8D75-49D7-8DE6-0A9331B85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8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9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9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3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8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2022/6/27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思源黑体 CN Normal" panose="020B0400000000000000" pitchFamily="34" charset="-122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思源黑体 CN Normal" panose="020B0400000000000000" pitchFamily="34" charset="-122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思源黑体 CN Normal" panose="020B0400000000000000" pitchFamily="34" charset="-122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思源黑体 CN Normal" panose="020B0400000000000000" pitchFamily="34" charset="-122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思源黑体 CN Normal" panose="020B0400000000000000" pitchFamily="34" charset="-122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思源黑体 CN Normal" panose="020B0400000000000000" pitchFamily="34" charset="-122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tags" Target="../tags/tag89.xml"/><Relationship Id="rId18" Type="http://schemas.openxmlformats.org/officeDocument/2006/relationships/tags" Target="../tags/tag94.xml"/><Relationship Id="rId26" Type="http://schemas.openxmlformats.org/officeDocument/2006/relationships/notesSlide" Target="../notesSlides/notesSlide11.xml"/><Relationship Id="rId3" Type="http://schemas.openxmlformats.org/officeDocument/2006/relationships/tags" Target="../tags/tag79.xml"/><Relationship Id="rId21" Type="http://schemas.openxmlformats.org/officeDocument/2006/relationships/tags" Target="../tags/tag97.xml"/><Relationship Id="rId7" Type="http://schemas.openxmlformats.org/officeDocument/2006/relationships/tags" Target="../tags/tag83.xml"/><Relationship Id="rId12" Type="http://schemas.openxmlformats.org/officeDocument/2006/relationships/tags" Target="../tags/tag88.xml"/><Relationship Id="rId17" Type="http://schemas.openxmlformats.org/officeDocument/2006/relationships/tags" Target="../tags/tag93.xml"/><Relationship Id="rId25" Type="http://schemas.openxmlformats.org/officeDocument/2006/relationships/slideLayout" Target="../slideLayouts/slideLayout12.xml"/><Relationship Id="rId2" Type="http://schemas.openxmlformats.org/officeDocument/2006/relationships/tags" Target="../tags/tag78.xml"/><Relationship Id="rId16" Type="http://schemas.openxmlformats.org/officeDocument/2006/relationships/tags" Target="../tags/tag92.xml"/><Relationship Id="rId20" Type="http://schemas.openxmlformats.org/officeDocument/2006/relationships/tags" Target="../tags/tag96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24" Type="http://schemas.openxmlformats.org/officeDocument/2006/relationships/tags" Target="../tags/tag100.xml"/><Relationship Id="rId5" Type="http://schemas.openxmlformats.org/officeDocument/2006/relationships/tags" Target="../tags/tag81.xml"/><Relationship Id="rId15" Type="http://schemas.openxmlformats.org/officeDocument/2006/relationships/tags" Target="../tags/tag91.xml"/><Relationship Id="rId23" Type="http://schemas.openxmlformats.org/officeDocument/2006/relationships/tags" Target="../tags/tag99.xml"/><Relationship Id="rId10" Type="http://schemas.openxmlformats.org/officeDocument/2006/relationships/tags" Target="../tags/tag86.xml"/><Relationship Id="rId19" Type="http://schemas.openxmlformats.org/officeDocument/2006/relationships/tags" Target="../tags/tag95.xml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tags" Target="../tags/tag90.xml"/><Relationship Id="rId22" Type="http://schemas.openxmlformats.org/officeDocument/2006/relationships/tags" Target="../tags/tag9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10" Type="http://schemas.openxmlformats.org/officeDocument/2006/relationships/notesSlide" Target="../notesSlides/notesSlide17.xml"/><Relationship Id="rId4" Type="http://schemas.openxmlformats.org/officeDocument/2006/relationships/tags" Target="../tags/tag118.xml"/><Relationship Id="rId9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slideLayout" Target="../slideLayouts/slideLayout12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10" Type="http://schemas.openxmlformats.org/officeDocument/2006/relationships/tags" Target="../tags/tag19.xml"/><Relationship Id="rId19" Type="http://schemas.openxmlformats.org/officeDocument/2006/relationships/notesSlide" Target="../notesSlides/notesSlide2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notesSlide" Target="../notesSlides/notesSlide4.xml"/><Relationship Id="rId2" Type="http://schemas.openxmlformats.org/officeDocument/2006/relationships/tags" Target="../tags/tag31.xml"/><Relationship Id="rId16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3" Type="http://schemas.openxmlformats.org/officeDocument/2006/relationships/tags" Target="../tags/tag50.xml"/><Relationship Id="rId21" Type="http://schemas.openxmlformats.org/officeDocument/2006/relationships/notesSlide" Target="../notesSlides/notesSlide6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0" Type="http://schemas.openxmlformats.org/officeDocument/2006/relationships/slideLayout" Target="../slideLayouts/slideLayout12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10" Type="http://schemas.openxmlformats.org/officeDocument/2006/relationships/tags" Target="../tags/tag57.xml"/><Relationship Id="rId19" Type="http://schemas.openxmlformats.org/officeDocument/2006/relationships/tags" Target="../tags/tag66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6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791200" y="1544124"/>
            <a:ext cx="609600" cy="791981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PA_文本框 21"/>
          <p:cNvSpPr txBox="1"/>
          <p:nvPr>
            <p:custDataLst>
              <p:tags r:id="rId2"/>
            </p:custDataLst>
          </p:nvPr>
        </p:nvSpPr>
        <p:spPr>
          <a:xfrm>
            <a:off x="1707300" y="2780140"/>
            <a:ext cx="8777399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1219170"/>
            <a:r>
              <a:rPr lang="zh-CN" altLang="en-US" sz="5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“帮帮我”校园互助系统</a:t>
            </a:r>
          </a:p>
        </p:txBody>
      </p:sp>
      <p:sp>
        <p:nvSpPr>
          <p:cNvPr id="23" name="PA_圆角矩形 22"/>
          <p:cNvSpPr/>
          <p:nvPr>
            <p:custDataLst>
              <p:tags r:id="rId3"/>
            </p:custDataLst>
          </p:nvPr>
        </p:nvSpPr>
        <p:spPr>
          <a:xfrm>
            <a:off x="4299284" y="4184277"/>
            <a:ext cx="3593430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“HELP ME” for SCHOOL SYSTEM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24" name="PA_组合 23"/>
          <p:cNvGrpSpPr/>
          <p:nvPr>
            <p:custDataLst>
              <p:tags r:id="rId4"/>
            </p:custDataLst>
          </p:nvPr>
        </p:nvGrpSpPr>
        <p:grpSpPr>
          <a:xfrm>
            <a:off x="4092108" y="5577902"/>
            <a:ext cx="232408" cy="232405"/>
            <a:chOff x="801291" y="3535885"/>
            <a:chExt cx="219347" cy="219347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170"/>
              <a:endParaRPr lang="zh-CN" altLang="en-US" sz="2133">
                <a:solidFill>
                  <a:srgbClr val="FFFF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9" name="PA_组合 14"/>
          <p:cNvGrpSpPr/>
          <p:nvPr>
            <p:custDataLst>
              <p:tags r:id="rId5"/>
            </p:custDataLst>
          </p:nvPr>
        </p:nvGrpSpPr>
        <p:grpSpPr bwMode="auto">
          <a:xfrm>
            <a:off x="6418524" y="5577902"/>
            <a:ext cx="232408" cy="232405"/>
            <a:chOff x="4248" y="3024"/>
            <a:chExt cx="600" cy="599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170"/>
              <a:endParaRPr lang="zh-CN" altLang="en-US" sz="2133">
                <a:solidFill>
                  <a:srgbClr val="333333">
                    <a:lumMod val="65000"/>
                    <a:lumOff val="35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grpSp>
          <p:nvGrpSpPr>
            <p:cNvPr id="31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33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  <p:sp>
        <p:nvSpPr>
          <p:cNvPr id="34" name="PA_文本框 1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341843" y="5509440"/>
            <a:ext cx="16209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17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指导老师：李文根</a:t>
            </a:r>
            <a:endParaRPr lang="en-US" altLang="zh-CN" sz="1400" dirty="0">
              <a:solidFill>
                <a:srgbClr val="333333">
                  <a:lumMod val="65000"/>
                  <a:lumOff val="35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PA_文本框 2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689426" y="5509440"/>
            <a:ext cx="22349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17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答辩人：</a:t>
            </a:r>
            <a:r>
              <a:rPr lang="en-US" altLang="zh-CN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1952339 </a:t>
            </a:r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张馨月</a:t>
            </a:r>
            <a:endParaRPr lang="en-US" altLang="zh-CN" sz="1400" dirty="0">
              <a:solidFill>
                <a:srgbClr val="333333">
                  <a:lumMod val="65000"/>
                  <a:lumOff val="35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8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DEEF557-3991-6BA9-DA31-33910B09312E}"/>
              </a:ext>
            </a:extLst>
          </p:cNvPr>
          <p:cNvSpPr txBox="1"/>
          <p:nvPr/>
        </p:nvSpPr>
        <p:spPr>
          <a:xfrm>
            <a:off x="6650932" y="17122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申优</a:t>
            </a:r>
          </a:p>
        </p:txBody>
      </p:sp>
    </p:spTree>
    <p:extLst>
      <p:ext uri="{BB962C8B-B14F-4D97-AF65-F5344CB8AC3E}">
        <p14:creationId xmlns:p14="http://schemas.microsoft.com/office/powerpoint/2010/main" val="21355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/>
      <p:bldP spid="34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_矩形 38"/>
          <p:cNvSpPr/>
          <p:nvPr>
            <p:custDataLst>
              <p:tags r:id="rId1"/>
            </p:custDataLst>
          </p:nvPr>
        </p:nvSpPr>
        <p:spPr>
          <a:xfrm>
            <a:off x="7152116" y="2760675"/>
            <a:ext cx="282014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2667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后端与数据库</a:t>
            </a:r>
          </a:p>
        </p:txBody>
      </p:sp>
      <p:sp>
        <p:nvSpPr>
          <p:cNvPr id="41" name="PA_矩形 40"/>
          <p:cNvSpPr/>
          <p:nvPr>
            <p:custDataLst>
              <p:tags r:id="rId2"/>
            </p:custDataLst>
          </p:nvPr>
        </p:nvSpPr>
        <p:spPr>
          <a:xfrm>
            <a:off x="5983357" y="2387364"/>
            <a:ext cx="1168760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5867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04</a:t>
            </a:r>
            <a:endParaRPr lang="zh-CN" altLang="en-US" sz="5867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3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419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7" name="PA_Line 19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5818717" y="3847171"/>
            <a:ext cx="0" cy="3006595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宋体" panose="02010600030101010101" pitchFamily="2" charset="-122"/>
            </a:endParaRPr>
          </a:p>
        </p:txBody>
      </p:sp>
      <p:sp>
        <p:nvSpPr>
          <p:cNvPr id="22548" name="PA_Line 20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6534151" y="3847171"/>
            <a:ext cx="0" cy="3006595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宋体" panose="02010600030101010101" pitchFamily="2" charset="-122"/>
            </a:endParaRPr>
          </a:p>
        </p:txBody>
      </p:sp>
      <p:sp>
        <p:nvSpPr>
          <p:cNvPr id="22549" name="PA_任意多边形 21"/>
          <p:cNvSpPr/>
          <p:nvPr>
            <p:custDataLst>
              <p:tags r:id="rId3"/>
            </p:custDataLst>
          </p:nvPr>
        </p:nvSpPr>
        <p:spPr bwMode="auto">
          <a:xfrm>
            <a:off x="4973985" y="3140880"/>
            <a:ext cx="844735" cy="1451589"/>
          </a:xfrm>
          <a:custGeom>
            <a:avLst/>
            <a:gdLst>
              <a:gd name="T0" fmla="*/ 0 w 381"/>
              <a:gd name="T1" fmla="*/ 0 h 579"/>
              <a:gd name="T2" fmla="*/ 0 w 381"/>
              <a:gd name="T3" fmla="*/ 579 h 579"/>
              <a:gd name="T4" fmla="*/ 381 w 381"/>
              <a:gd name="T5" fmla="*/ 579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1" h="579">
                <a:moveTo>
                  <a:pt x="0" y="0"/>
                </a:moveTo>
                <a:lnTo>
                  <a:pt x="0" y="579"/>
                </a:lnTo>
                <a:lnTo>
                  <a:pt x="381" y="579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550" name="PA_任意多边形 22"/>
          <p:cNvSpPr/>
          <p:nvPr>
            <p:custDataLst>
              <p:tags r:id="rId4"/>
            </p:custDataLst>
          </p:nvPr>
        </p:nvSpPr>
        <p:spPr bwMode="auto">
          <a:xfrm>
            <a:off x="6534151" y="3656614"/>
            <a:ext cx="1049867" cy="1020548"/>
          </a:xfrm>
          <a:custGeom>
            <a:avLst/>
            <a:gdLst>
              <a:gd name="T0" fmla="*/ 0 w 496"/>
              <a:gd name="T1" fmla="*/ 482 h 482"/>
              <a:gd name="T2" fmla="*/ 496 w 496"/>
              <a:gd name="T3" fmla="*/ 482 h 482"/>
              <a:gd name="T4" fmla="*/ 496 w 496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6" h="482">
                <a:moveTo>
                  <a:pt x="0" y="482"/>
                </a:moveTo>
                <a:lnTo>
                  <a:pt x="496" y="482"/>
                </a:lnTo>
                <a:lnTo>
                  <a:pt x="496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551" name="PA_任意多边形 23"/>
          <p:cNvSpPr/>
          <p:nvPr>
            <p:custDataLst>
              <p:tags r:id="rId5"/>
            </p:custDataLst>
          </p:nvPr>
        </p:nvSpPr>
        <p:spPr bwMode="auto">
          <a:xfrm>
            <a:off x="6534151" y="5106976"/>
            <a:ext cx="889000" cy="1325443"/>
          </a:xfrm>
          <a:custGeom>
            <a:avLst/>
            <a:gdLst>
              <a:gd name="T0" fmla="*/ 420 w 420"/>
              <a:gd name="T1" fmla="*/ 0 h 626"/>
              <a:gd name="T2" fmla="*/ 330 w 420"/>
              <a:gd name="T3" fmla="*/ 0 h 626"/>
              <a:gd name="T4" fmla="*/ 330 w 420"/>
              <a:gd name="T5" fmla="*/ 626 h 626"/>
              <a:gd name="T6" fmla="*/ 0 w 420"/>
              <a:gd name="T7" fmla="*/ 626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0" h="626">
                <a:moveTo>
                  <a:pt x="420" y="0"/>
                </a:moveTo>
                <a:lnTo>
                  <a:pt x="330" y="0"/>
                </a:lnTo>
                <a:lnTo>
                  <a:pt x="330" y="626"/>
                </a:lnTo>
                <a:lnTo>
                  <a:pt x="0" y="626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552" name="PA_任意多边形 24"/>
          <p:cNvSpPr/>
          <p:nvPr>
            <p:custDataLst>
              <p:tags r:id="rId6"/>
            </p:custDataLst>
          </p:nvPr>
        </p:nvSpPr>
        <p:spPr bwMode="auto">
          <a:xfrm>
            <a:off x="5008034" y="4996877"/>
            <a:ext cx="1526117" cy="836343"/>
          </a:xfrm>
          <a:custGeom>
            <a:avLst/>
            <a:gdLst>
              <a:gd name="T0" fmla="*/ 721 w 721"/>
              <a:gd name="T1" fmla="*/ 395 h 395"/>
              <a:gd name="T2" fmla="*/ 191 w 721"/>
              <a:gd name="T3" fmla="*/ 395 h 395"/>
              <a:gd name="T4" fmla="*/ 191 w 721"/>
              <a:gd name="T5" fmla="*/ 0 h 395"/>
              <a:gd name="T6" fmla="*/ 0 w 721"/>
              <a:gd name="T7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1" h="395">
                <a:moveTo>
                  <a:pt x="721" y="395"/>
                </a:moveTo>
                <a:lnTo>
                  <a:pt x="191" y="395"/>
                </a:lnTo>
                <a:lnTo>
                  <a:pt x="191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532" name="PA_矩形 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888714" y="1713683"/>
            <a:ext cx="2868907" cy="180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Spring Boot </a:t>
            </a:r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中使用了依赖项注入方法。它包含强大的数据库事务管理功能。它简化了与其他 </a:t>
            </a:r>
            <a:r>
              <a:rPr lang="en-US" altLang="zh-CN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 </a:t>
            </a:r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框架 </a:t>
            </a:r>
            <a:r>
              <a:rPr lang="en-US" altLang="zh-CN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 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JPA/Hibernate ORM</a:t>
            </a:r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）的集成</a:t>
            </a:r>
            <a:endParaRPr lang="en-US" altLang="zh-CN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533" name="PA_矩形 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938685" y="4328789"/>
            <a:ext cx="3034654" cy="217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zh-CN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Hibernate</a:t>
            </a:r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不仅负责从</a:t>
            </a:r>
            <a:r>
              <a:rPr lang="en-US" altLang="zh-CN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类到数据库表的映射（还包括从</a:t>
            </a:r>
            <a:r>
              <a:rPr lang="en-US" altLang="zh-CN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数据类型到</a:t>
            </a:r>
            <a:r>
              <a:rPr lang="en-US" altLang="zh-CN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SQL</a:t>
            </a:r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数据类型的映射），还提供了面向对象的数据查询检索机制，从而极大地缩短了手动处理</a:t>
            </a:r>
            <a:r>
              <a:rPr lang="en-US" altLang="zh-CN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SQL</a:t>
            </a:r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JDBC</a:t>
            </a:r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上的开发时间。</a:t>
            </a:r>
            <a:endParaRPr lang="en-US" altLang="zh-CN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534" name="PA_矩形 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66751" y="2180841"/>
            <a:ext cx="2590800" cy="695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 defTabSz="1219170"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后端选择 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Spring Boot </a:t>
            </a:r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框架，采用 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 </a:t>
            </a:r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开发</a:t>
            </a:r>
            <a:endParaRPr lang="en-US" altLang="zh-CN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535" name="PA_矩形 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24679" y="4130747"/>
            <a:ext cx="2890539" cy="180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9170">
              <a:lnSpc>
                <a:spcPct val="150000"/>
              </a:lnSpc>
            </a:pP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Hibernate</a:t>
            </a:r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是一种</a:t>
            </a:r>
            <a:r>
              <a:rPr lang="en-US" altLang="zh-CN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语言下的对象关系映射（</a:t>
            </a:r>
            <a:r>
              <a:rPr lang="en-US" altLang="zh-CN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ORM</a:t>
            </a:r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）解决方案。它为面向对象的领域模型到传统的关系型数据库的映射，提供了一个使用方便的持久化框架。</a:t>
            </a:r>
            <a:endParaRPr lang="en-US" altLang="zh-CN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536" name="PA_任意多边形 8"/>
          <p:cNvSpPr/>
          <p:nvPr>
            <p:custDataLst>
              <p:tags r:id="rId11"/>
            </p:custDataLst>
          </p:nvPr>
        </p:nvSpPr>
        <p:spPr bwMode="auto">
          <a:xfrm>
            <a:off x="5039785" y="1892885"/>
            <a:ext cx="2330449" cy="1494828"/>
          </a:xfrm>
          <a:custGeom>
            <a:avLst/>
            <a:gdLst>
              <a:gd name="T0" fmla="*/ 74 w 466"/>
              <a:gd name="T1" fmla="*/ 299 h 299"/>
              <a:gd name="T2" fmla="*/ 394 w 466"/>
              <a:gd name="T3" fmla="*/ 299 h 299"/>
              <a:gd name="T4" fmla="*/ 466 w 466"/>
              <a:gd name="T5" fmla="*/ 215 h 299"/>
              <a:gd name="T6" fmla="*/ 388 w 466"/>
              <a:gd name="T7" fmla="*/ 152 h 299"/>
              <a:gd name="T8" fmla="*/ 308 w 466"/>
              <a:gd name="T9" fmla="*/ 24 h 299"/>
              <a:gd name="T10" fmla="*/ 166 w 466"/>
              <a:gd name="T11" fmla="*/ 98 h 299"/>
              <a:gd name="T12" fmla="*/ 108 w 466"/>
              <a:gd name="T13" fmla="*/ 86 h 299"/>
              <a:gd name="T14" fmla="*/ 83 w 466"/>
              <a:gd name="T15" fmla="*/ 135 h 299"/>
              <a:gd name="T16" fmla="*/ 12 w 466"/>
              <a:gd name="T17" fmla="*/ 202 h 299"/>
              <a:gd name="T18" fmla="*/ 74 w 466"/>
              <a:gd name="T19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6" h="299">
                <a:moveTo>
                  <a:pt x="74" y="299"/>
                </a:moveTo>
                <a:cubicBezTo>
                  <a:pt x="124" y="299"/>
                  <a:pt x="353" y="299"/>
                  <a:pt x="394" y="299"/>
                </a:cubicBezTo>
                <a:cubicBezTo>
                  <a:pt x="436" y="299"/>
                  <a:pt x="466" y="276"/>
                  <a:pt x="466" y="215"/>
                </a:cubicBezTo>
                <a:cubicBezTo>
                  <a:pt x="466" y="153"/>
                  <a:pt x="408" y="136"/>
                  <a:pt x="388" y="152"/>
                </a:cubicBezTo>
                <a:cubicBezTo>
                  <a:pt x="388" y="152"/>
                  <a:pt x="400" y="48"/>
                  <a:pt x="308" y="24"/>
                </a:cubicBezTo>
                <a:cubicBezTo>
                  <a:pt x="215" y="0"/>
                  <a:pt x="172" y="78"/>
                  <a:pt x="166" y="98"/>
                </a:cubicBezTo>
                <a:cubicBezTo>
                  <a:pt x="166" y="98"/>
                  <a:pt x="145" y="69"/>
                  <a:pt x="108" y="86"/>
                </a:cubicBezTo>
                <a:cubicBezTo>
                  <a:pt x="74" y="101"/>
                  <a:pt x="83" y="135"/>
                  <a:pt x="83" y="135"/>
                </a:cubicBezTo>
                <a:cubicBezTo>
                  <a:pt x="83" y="135"/>
                  <a:pt x="24" y="146"/>
                  <a:pt x="12" y="202"/>
                </a:cubicBezTo>
                <a:cubicBezTo>
                  <a:pt x="0" y="260"/>
                  <a:pt x="37" y="299"/>
                  <a:pt x="74" y="2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537" name="PA_任意多边形 9"/>
          <p:cNvSpPr/>
          <p:nvPr>
            <p:custDataLst>
              <p:tags r:id="rId12"/>
            </p:custDataLst>
          </p:nvPr>
        </p:nvSpPr>
        <p:spPr bwMode="auto">
          <a:xfrm>
            <a:off x="3802639" y="2159254"/>
            <a:ext cx="1765300" cy="1134884"/>
          </a:xfrm>
          <a:custGeom>
            <a:avLst/>
            <a:gdLst>
              <a:gd name="T0" fmla="*/ 56 w 353"/>
              <a:gd name="T1" fmla="*/ 227 h 227"/>
              <a:gd name="T2" fmla="*/ 299 w 353"/>
              <a:gd name="T3" fmla="*/ 227 h 227"/>
              <a:gd name="T4" fmla="*/ 353 w 353"/>
              <a:gd name="T5" fmla="*/ 163 h 227"/>
              <a:gd name="T6" fmla="*/ 294 w 353"/>
              <a:gd name="T7" fmla="*/ 115 h 227"/>
              <a:gd name="T8" fmla="*/ 233 w 353"/>
              <a:gd name="T9" fmla="*/ 19 h 227"/>
              <a:gd name="T10" fmla="*/ 125 w 353"/>
              <a:gd name="T11" fmla="*/ 75 h 227"/>
              <a:gd name="T12" fmla="*/ 82 w 353"/>
              <a:gd name="T13" fmla="*/ 65 h 227"/>
              <a:gd name="T14" fmla="*/ 62 w 353"/>
              <a:gd name="T15" fmla="*/ 103 h 227"/>
              <a:gd name="T16" fmla="*/ 9 w 353"/>
              <a:gd name="T17" fmla="*/ 154 h 227"/>
              <a:gd name="T18" fmla="*/ 56 w 353"/>
              <a:gd name="T19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3" h="227">
                <a:moveTo>
                  <a:pt x="56" y="227"/>
                </a:moveTo>
                <a:cubicBezTo>
                  <a:pt x="94" y="227"/>
                  <a:pt x="267" y="227"/>
                  <a:pt x="299" y="227"/>
                </a:cubicBezTo>
                <a:cubicBezTo>
                  <a:pt x="330" y="227"/>
                  <a:pt x="353" y="210"/>
                  <a:pt x="353" y="163"/>
                </a:cubicBezTo>
                <a:cubicBezTo>
                  <a:pt x="353" y="116"/>
                  <a:pt x="309" y="104"/>
                  <a:pt x="294" y="115"/>
                </a:cubicBezTo>
                <a:cubicBezTo>
                  <a:pt x="294" y="115"/>
                  <a:pt x="303" y="37"/>
                  <a:pt x="233" y="19"/>
                </a:cubicBezTo>
                <a:cubicBezTo>
                  <a:pt x="163" y="0"/>
                  <a:pt x="130" y="60"/>
                  <a:pt x="125" y="75"/>
                </a:cubicBezTo>
                <a:cubicBezTo>
                  <a:pt x="125" y="75"/>
                  <a:pt x="110" y="53"/>
                  <a:pt x="82" y="65"/>
                </a:cubicBezTo>
                <a:cubicBezTo>
                  <a:pt x="56" y="77"/>
                  <a:pt x="62" y="103"/>
                  <a:pt x="62" y="103"/>
                </a:cubicBezTo>
                <a:cubicBezTo>
                  <a:pt x="62" y="103"/>
                  <a:pt x="18" y="111"/>
                  <a:pt x="9" y="154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540" name="PA_任意多边形 12"/>
          <p:cNvSpPr/>
          <p:nvPr>
            <p:custDataLst>
              <p:tags r:id="rId13"/>
            </p:custDataLst>
          </p:nvPr>
        </p:nvSpPr>
        <p:spPr bwMode="auto">
          <a:xfrm>
            <a:off x="7224186" y="1937350"/>
            <a:ext cx="690033" cy="444637"/>
          </a:xfrm>
          <a:custGeom>
            <a:avLst/>
            <a:gdLst>
              <a:gd name="T0" fmla="*/ 22 w 138"/>
              <a:gd name="T1" fmla="*/ 89 h 89"/>
              <a:gd name="T2" fmla="*/ 117 w 138"/>
              <a:gd name="T3" fmla="*/ 89 h 89"/>
              <a:gd name="T4" fmla="*/ 138 w 138"/>
              <a:gd name="T5" fmla="*/ 64 h 89"/>
              <a:gd name="T6" fmla="*/ 115 w 138"/>
              <a:gd name="T7" fmla="*/ 45 h 89"/>
              <a:gd name="T8" fmla="*/ 91 w 138"/>
              <a:gd name="T9" fmla="*/ 7 h 89"/>
              <a:gd name="T10" fmla="*/ 49 w 138"/>
              <a:gd name="T11" fmla="*/ 29 h 89"/>
              <a:gd name="T12" fmla="*/ 32 w 138"/>
              <a:gd name="T13" fmla="*/ 25 h 89"/>
              <a:gd name="T14" fmla="*/ 24 w 138"/>
              <a:gd name="T15" fmla="*/ 40 h 89"/>
              <a:gd name="T16" fmla="*/ 3 w 138"/>
              <a:gd name="T17" fmla="*/ 60 h 89"/>
              <a:gd name="T18" fmla="*/ 22 w 138"/>
              <a:gd name="T19" fmla="*/ 8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8" h="89">
                <a:moveTo>
                  <a:pt x="22" y="89"/>
                </a:moveTo>
                <a:cubicBezTo>
                  <a:pt x="37" y="89"/>
                  <a:pt x="105" y="89"/>
                  <a:pt x="117" y="89"/>
                </a:cubicBezTo>
                <a:cubicBezTo>
                  <a:pt x="129" y="89"/>
                  <a:pt x="138" y="82"/>
                  <a:pt x="138" y="64"/>
                </a:cubicBezTo>
                <a:cubicBezTo>
                  <a:pt x="138" y="45"/>
                  <a:pt x="121" y="40"/>
                  <a:pt x="115" y="45"/>
                </a:cubicBezTo>
                <a:cubicBezTo>
                  <a:pt x="115" y="45"/>
                  <a:pt x="119" y="14"/>
                  <a:pt x="91" y="7"/>
                </a:cubicBezTo>
                <a:cubicBezTo>
                  <a:pt x="64" y="0"/>
                  <a:pt x="51" y="23"/>
                  <a:pt x="49" y="29"/>
                </a:cubicBezTo>
                <a:cubicBezTo>
                  <a:pt x="49" y="29"/>
                  <a:pt x="43" y="20"/>
                  <a:pt x="32" y="25"/>
                </a:cubicBezTo>
                <a:cubicBezTo>
                  <a:pt x="22" y="30"/>
                  <a:pt x="24" y="40"/>
                  <a:pt x="24" y="40"/>
                </a:cubicBezTo>
                <a:cubicBezTo>
                  <a:pt x="24" y="40"/>
                  <a:pt x="7" y="43"/>
                  <a:pt x="3" y="60"/>
                </a:cubicBezTo>
                <a:cubicBezTo>
                  <a:pt x="0" y="77"/>
                  <a:pt x="11" y="89"/>
                  <a:pt x="22" y="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541" name="PA_任意多边形 13"/>
          <p:cNvSpPr/>
          <p:nvPr>
            <p:custDataLst>
              <p:tags r:id="rId14"/>
            </p:custDataLst>
          </p:nvPr>
        </p:nvSpPr>
        <p:spPr bwMode="auto">
          <a:xfrm>
            <a:off x="3443819" y="2142729"/>
            <a:ext cx="408516" cy="260431"/>
          </a:xfrm>
          <a:custGeom>
            <a:avLst/>
            <a:gdLst>
              <a:gd name="T0" fmla="*/ 13 w 82"/>
              <a:gd name="T1" fmla="*/ 52 h 52"/>
              <a:gd name="T2" fmla="*/ 69 w 82"/>
              <a:gd name="T3" fmla="*/ 52 h 52"/>
              <a:gd name="T4" fmla="*/ 82 w 82"/>
              <a:gd name="T5" fmla="*/ 38 h 52"/>
              <a:gd name="T6" fmla="*/ 68 w 82"/>
              <a:gd name="T7" fmla="*/ 27 h 52"/>
              <a:gd name="T8" fmla="*/ 54 w 82"/>
              <a:gd name="T9" fmla="*/ 4 h 52"/>
              <a:gd name="T10" fmla="*/ 29 w 82"/>
              <a:gd name="T11" fmla="*/ 17 h 52"/>
              <a:gd name="T12" fmla="*/ 19 w 82"/>
              <a:gd name="T13" fmla="*/ 15 h 52"/>
              <a:gd name="T14" fmla="*/ 14 w 82"/>
              <a:gd name="T15" fmla="*/ 24 h 52"/>
              <a:gd name="T16" fmla="*/ 2 w 82"/>
              <a:gd name="T17" fmla="*/ 35 h 52"/>
              <a:gd name="T18" fmla="*/ 13 w 82"/>
              <a:gd name="T1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52">
                <a:moveTo>
                  <a:pt x="13" y="52"/>
                </a:moveTo>
                <a:cubicBezTo>
                  <a:pt x="22" y="52"/>
                  <a:pt x="62" y="52"/>
                  <a:pt x="69" y="52"/>
                </a:cubicBezTo>
                <a:cubicBezTo>
                  <a:pt x="76" y="52"/>
                  <a:pt x="82" y="48"/>
                  <a:pt x="82" y="38"/>
                </a:cubicBezTo>
                <a:cubicBezTo>
                  <a:pt x="82" y="27"/>
                  <a:pt x="71" y="24"/>
                  <a:pt x="68" y="27"/>
                </a:cubicBezTo>
                <a:cubicBezTo>
                  <a:pt x="68" y="27"/>
                  <a:pt x="70" y="8"/>
                  <a:pt x="54" y="4"/>
                </a:cubicBezTo>
                <a:cubicBezTo>
                  <a:pt x="38" y="0"/>
                  <a:pt x="30" y="14"/>
                  <a:pt x="29" y="17"/>
                </a:cubicBezTo>
                <a:cubicBezTo>
                  <a:pt x="29" y="17"/>
                  <a:pt x="25" y="12"/>
                  <a:pt x="19" y="15"/>
                </a:cubicBezTo>
                <a:cubicBezTo>
                  <a:pt x="13" y="18"/>
                  <a:pt x="14" y="24"/>
                  <a:pt x="14" y="24"/>
                </a:cubicBezTo>
                <a:cubicBezTo>
                  <a:pt x="14" y="24"/>
                  <a:pt x="4" y="25"/>
                  <a:pt x="2" y="35"/>
                </a:cubicBezTo>
                <a:cubicBezTo>
                  <a:pt x="0" y="46"/>
                  <a:pt x="6" y="52"/>
                  <a:pt x="13" y="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542" name="PA_任意多边形 14"/>
          <p:cNvSpPr/>
          <p:nvPr>
            <p:custDataLst>
              <p:tags r:id="rId15"/>
            </p:custDataLst>
          </p:nvPr>
        </p:nvSpPr>
        <p:spPr bwMode="auto">
          <a:xfrm>
            <a:off x="3642786" y="3997502"/>
            <a:ext cx="410633" cy="260431"/>
          </a:xfrm>
          <a:custGeom>
            <a:avLst/>
            <a:gdLst>
              <a:gd name="T0" fmla="*/ 13 w 82"/>
              <a:gd name="T1" fmla="*/ 52 h 52"/>
              <a:gd name="T2" fmla="*/ 69 w 82"/>
              <a:gd name="T3" fmla="*/ 52 h 52"/>
              <a:gd name="T4" fmla="*/ 82 w 82"/>
              <a:gd name="T5" fmla="*/ 37 h 52"/>
              <a:gd name="T6" fmla="*/ 68 w 82"/>
              <a:gd name="T7" fmla="*/ 26 h 52"/>
              <a:gd name="T8" fmla="*/ 54 w 82"/>
              <a:gd name="T9" fmla="*/ 4 h 52"/>
              <a:gd name="T10" fmla="*/ 29 w 82"/>
              <a:gd name="T11" fmla="*/ 17 h 52"/>
              <a:gd name="T12" fmla="*/ 19 w 82"/>
              <a:gd name="T13" fmla="*/ 15 h 52"/>
              <a:gd name="T14" fmla="*/ 14 w 82"/>
              <a:gd name="T15" fmla="*/ 23 h 52"/>
              <a:gd name="T16" fmla="*/ 2 w 82"/>
              <a:gd name="T17" fmla="*/ 35 h 52"/>
              <a:gd name="T18" fmla="*/ 13 w 82"/>
              <a:gd name="T1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52">
                <a:moveTo>
                  <a:pt x="13" y="52"/>
                </a:moveTo>
                <a:cubicBezTo>
                  <a:pt x="22" y="52"/>
                  <a:pt x="62" y="52"/>
                  <a:pt x="69" y="52"/>
                </a:cubicBezTo>
                <a:cubicBezTo>
                  <a:pt x="76" y="52"/>
                  <a:pt x="82" y="48"/>
                  <a:pt x="82" y="37"/>
                </a:cubicBezTo>
                <a:cubicBezTo>
                  <a:pt x="82" y="26"/>
                  <a:pt x="71" y="23"/>
                  <a:pt x="68" y="26"/>
                </a:cubicBezTo>
                <a:cubicBezTo>
                  <a:pt x="68" y="26"/>
                  <a:pt x="70" y="8"/>
                  <a:pt x="54" y="4"/>
                </a:cubicBezTo>
                <a:cubicBezTo>
                  <a:pt x="38" y="0"/>
                  <a:pt x="30" y="13"/>
                  <a:pt x="29" y="17"/>
                </a:cubicBezTo>
                <a:cubicBezTo>
                  <a:pt x="29" y="17"/>
                  <a:pt x="25" y="12"/>
                  <a:pt x="19" y="15"/>
                </a:cubicBezTo>
                <a:cubicBezTo>
                  <a:pt x="13" y="17"/>
                  <a:pt x="14" y="23"/>
                  <a:pt x="14" y="23"/>
                </a:cubicBezTo>
                <a:cubicBezTo>
                  <a:pt x="14" y="23"/>
                  <a:pt x="4" y="25"/>
                  <a:pt x="2" y="35"/>
                </a:cubicBezTo>
                <a:cubicBezTo>
                  <a:pt x="0" y="45"/>
                  <a:pt x="6" y="52"/>
                  <a:pt x="13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543" name="PA_任意多边形 15"/>
          <p:cNvSpPr/>
          <p:nvPr>
            <p:custDataLst>
              <p:tags r:id="rId16"/>
            </p:custDataLst>
          </p:nvPr>
        </p:nvSpPr>
        <p:spPr bwMode="auto">
          <a:xfrm>
            <a:off x="7914219" y="3927631"/>
            <a:ext cx="518583" cy="334536"/>
          </a:xfrm>
          <a:custGeom>
            <a:avLst/>
            <a:gdLst>
              <a:gd name="T0" fmla="*/ 16 w 104"/>
              <a:gd name="T1" fmla="*/ 67 h 67"/>
              <a:gd name="T2" fmla="*/ 88 w 104"/>
              <a:gd name="T3" fmla="*/ 67 h 67"/>
              <a:gd name="T4" fmla="*/ 104 w 104"/>
              <a:gd name="T5" fmla="*/ 48 h 67"/>
              <a:gd name="T6" fmla="*/ 87 w 104"/>
              <a:gd name="T7" fmla="*/ 34 h 67"/>
              <a:gd name="T8" fmla="*/ 69 w 104"/>
              <a:gd name="T9" fmla="*/ 5 h 67"/>
              <a:gd name="T10" fmla="*/ 37 w 104"/>
              <a:gd name="T11" fmla="*/ 22 h 67"/>
              <a:gd name="T12" fmla="*/ 24 w 104"/>
              <a:gd name="T13" fmla="*/ 19 h 67"/>
              <a:gd name="T14" fmla="*/ 18 w 104"/>
              <a:gd name="T15" fmla="*/ 30 h 67"/>
              <a:gd name="T16" fmla="*/ 2 w 104"/>
              <a:gd name="T17" fmla="*/ 45 h 67"/>
              <a:gd name="T18" fmla="*/ 16 w 104"/>
              <a:gd name="T19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67">
                <a:moveTo>
                  <a:pt x="16" y="67"/>
                </a:moveTo>
                <a:cubicBezTo>
                  <a:pt x="28" y="67"/>
                  <a:pt x="79" y="67"/>
                  <a:pt x="88" y="67"/>
                </a:cubicBezTo>
                <a:cubicBezTo>
                  <a:pt x="98" y="67"/>
                  <a:pt x="104" y="62"/>
                  <a:pt x="104" y="48"/>
                </a:cubicBezTo>
                <a:cubicBezTo>
                  <a:pt x="104" y="34"/>
                  <a:pt x="91" y="31"/>
                  <a:pt x="87" y="34"/>
                </a:cubicBezTo>
                <a:cubicBezTo>
                  <a:pt x="87" y="34"/>
                  <a:pt x="90" y="11"/>
                  <a:pt x="69" y="5"/>
                </a:cubicBezTo>
                <a:cubicBezTo>
                  <a:pt x="48" y="0"/>
                  <a:pt x="38" y="17"/>
                  <a:pt x="37" y="22"/>
                </a:cubicBezTo>
                <a:cubicBezTo>
                  <a:pt x="37" y="22"/>
                  <a:pt x="32" y="16"/>
                  <a:pt x="24" y="19"/>
                </a:cubicBezTo>
                <a:cubicBezTo>
                  <a:pt x="16" y="23"/>
                  <a:pt x="18" y="30"/>
                  <a:pt x="18" y="30"/>
                </a:cubicBezTo>
                <a:cubicBezTo>
                  <a:pt x="18" y="30"/>
                  <a:pt x="5" y="33"/>
                  <a:pt x="2" y="45"/>
                </a:cubicBezTo>
                <a:cubicBezTo>
                  <a:pt x="0" y="58"/>
                  <a:pt x="8" y="67"/>
                  <a:pt x="16" y="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544" name="PA_任意多边形 16"/>
          <p:cNvSpPr/>
          <p:nvPr>
            <p:custDataLst>
              <p:tags r:id="rId17"/>
            </p:custDataLst>
          </p:nvPr>
        </p:nvSpPr>
        <p:spPr bwMode="auto">
          <a:xfrm>
            <a:off x="3583518" y="4338389"/>
            <a:ext cx="1428749" cy="914683"/>
          </a:xfrm>
          <a:custGeom>
            <a:avLst/>
            <a:gdLst>
              <a:gd name="T0" fmla="*/ 46 w 286"/>
              <a:gd name="T1" fmla="*/ 183 h 183"/>
              <a:gd name="T2" fmla="*/ 241 w 286"/>
              <a:gd name="T3" fmla="*/ 183 h 183"/>
              <a:gd name="T4" fmla="*/ 286 w 286"/>
              <a:gd name="T5" fmla="*/ 131 h 183"/>
              <a:gd name="T6" fmla="*/ 238 w 286"/>
              <a:gd name="T7" fmla="*/ 93 h 183"/>
              <a:gd name="T8" fmla="*/ 189 w 286"/>
              <a:gd name="T9" fmla="*/ 15 h 183"/>
              <a:gd name="T10" fmla="*/ 102 w 286"/>
              <a:gd name="T11" fmla="*/ 60 h 183"/>
              <a:gd name="T12" fmla="*/ 67 w 286"/>
              <a:gd name="T13" fmla="*/ 52 h 183"/>
              <a:gd name="T14" fmla="*/ 51 w 286"/>
              <a:gd name="T15" fmla="*/ 83 h 183"/>
              <a:gd name="T16" fmla="*/ 8 w 286"/>
              <a:gd name="T17" fmla="*/ 123 h 183"/>
              <a:gd name="T18" fmla="*/ 46 w 286"/>
              <a:gd name="T19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6" h="183">
                <a:moveTo>
                  <a:pt x="46" y="183"/>
                </a:moveTo>
                <a:cubicBezTo>
                  <a:pt x="76" y="183"/>
                  <a:pt x="216" y="183"/>
                  <a:pt x="241" y="183"/>
                </a:cubicBezTo>
                <a:cubicBezTo>
                  <a:pt x="267" y="183"/>
                  <a:pt x="286" y="169"/>
                  <a:pt x="286" y="131"/>
                </a:cubicBezTo>
                <a:cubicBezTo>
                  <a:pt x="286" y="93"/>
                  <a:pt x="250" y="83"/>
                  <a:pt x="238" y="93"/>
                </a:cubicBezTo>
                <a:cubicBezTo>
                  <a:pt x="238" y="93"/>
                  <a:pt x="245" y="29"/>
                  <a:pt x="189" y="15"/>
                </a:cubicBezTo>
                <a:cubicBezTo>
                  <a:pt x="132" y="0"/>
                  <a:pt x="105" y="48"/>
                  <a:pt x="102" y="60"/>
                </a:cubicBezTo>
                <a:cubicBezTo>
                  <a:pt x="102" y="60"/>
                  <a:pt x="89" y="42"/>
                  <a:pt x="67" y="52"/>
                </a:cubicBezTo>
                <a:cubicBezTo>
                  <a:pt x="46" y="62"/>
                  <a:pt x="51" y="83"/>
                  <a:pt x="51" y="83"/>
                </a:cubicBezTo>
                <a:cubicBezTo>
                  <a:pt x="51" y="83"/>
                  <a:pt x="15" y="89"/>
                  <a:pt x="8" y="123"/>
                </a:cubicBezTo>
                <a:cubicBezTo>
                  <a:pt x="0" y="159"/>
                  <a:pt x="23" y="183"/>
                  <a:pt x="46" y="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545" name="PA_任意多边形 17"/>
          <p:cNvSpPr/>
          <p:nvPr>
            <p:custDataLst>
              <p:tags r:id="rId18"/>
            </p:custDataLst>
          </p:nvPr>
        </p:nvSpPr>
        <p:spPr bwMode="auto">
          <a:xfrm>
            <a:off x="7397751" y="4541652"/>
            <a:ext cx="1210733" cy="777056"/>
          </a:xfrm>
          <a:custGeom>
            <a:avLst/>
            <a:gdLst>
              <a:gd name="T0" fmla="*/ 39 w 242"/>
              <a:gd name="T1" fmla="*/ 155 h 155"/>
              <a:gd name="T2" fmla="*/ 205 w 242"/>
              <a:gd name="T3" fmla="*/ 155 h 155"/>
              <a:gd name="T4" fmla="*/ 242 w 242"/>
              <a:gd name="T5" fmla="*/ 111 h 155"/>
              <a:gd name="T6" fmla="*/ 202 w 242"/>
              <a:gd name="T7" fmla="*/ 78 h 155"/>
              <a:gd name="T8" fmla="*/ 160 w 242"/>
              <a:gd name="T9" fmla="*/ 12 h 155"/>
              <a:gd name="T10" fmla="*/ 86 w 242"/>
              <a:gd name="T11" fmla="*/ 50 h 155"/>
              <a:gd name="T12" fmla="*/ 56 w 242"/>
              <a:gd name="T13" fmla="*/ 44 h 155"/>
              <a:gd name="T14" fmla="*/ 43 w 242"/>
              <a:gd name="T15" fmla="*/ 70 h 155"/>
              <a:gd name="T16" fmla="*/ 6 w 242"/>
              <a:gd name="T17" fmla="*/ 105 h 155"/>
              <a:gd name="T18" fmla="*/ 39 w 242"/>
              <a:gd name="T19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2" h="155">
                <a:moveTo>
                  <a:pt x="39" y="155"/>
                </a:moveTo>
                <a:cubicBezTo>
                  <a:pt x="65" y="155"/>
                  <a:pt x="183" y="155"/>
                  <a:pt x="205" y="155"/>
                </a:cubicBezTo>
                <a:cubicBezTo>
                  <a:pt x="227" y="155"/>
                  <a:pt x="242" y="143"/>
                  <a:pt x="242" y="111"/>
                </a:cubicBezTo>
                <a:cubicBezTo>
                  <a:pt x="242" y="79"/>
                  <a:pt x="212" y="71"/>
                  <a:pt x="202" y="78"/>
                </a:cubicBezTo>
                <a:cubicBezTo>
                  <a:pt x="202" y="78"/>
                  <a:pt x="208" y="25"/>
                  <a:pt x="160" y="12"/>
                </a:cubicBezTo>
                <a:cubicBezTo>
                  <a:pt x="112" y="0"/>
                  <a:pt x="89" y="40"/>
                  <a:pt x="86" y="50"/>
                </a:cubicBezTo>
                <a:cubicBezTo>
                  <a:pt x="86" y="50"/>
                  <a:pt x="76" y="36"/>
                  <a:pt x="56" y="44"/>
                </a:cubicBezTo>
                <a:cubicBezTo>
                  <a:pt x="39" y="52"/>
                  <a:pt x="43" y="70"/>
                  <a:pt x="43" y="70"/>
                </a:cubicBezTo>
                <a:cubicBezTo>
                  <a:pt x="43" y="70"/>
                  <a:pt x="12" y="75"/>
                  <a:pt x="6" y="105"/>
                </a:cubicBezTo>
                <a:cubicBezTo>
                  <a:pt x="0" y="135"/>
                  <a:pt x="19" y="155"/>
                  <a:pt x="39" y="1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546" name="PA_任意多边形 18"/>
          <p:cNvSpPr/>
          <p:nvPr>
            <p:custDataLst>
              <p:tags r:id="rId19"/>
            </p:custDataLst>
          </p:nvPr>
        </p:nvSpPr>
        <p:spPr bwMode="auto">
          <a:xfrm>
            <a:off x="4658784" y="5742173"/>
            <a:ext cx="609600" cy="391705"/>
          </a:xfrm>
          <a:custGeom>
            <a:avLst/>
            <a:gdLst>
              <a:gd name="T0" fmla="*/ 19 w 122"/>
              <a:gd name="T1" fmla="*/ 78 h 78"/>
              <a:gd name="T2" fmla="*/ 103 w 122"/>
              <a:gd name="T3" fmla="*/ 78 h 78"/>
              <a:gd name="T4" fmla="*/ 122 w 122"/>
              <a:gd name="T5" fmla="*/ 56 h 78"/>
              <a:gd name="T6" fmla="*/ 102 w 122"/>
              <a:gd name="T7" fmla="*/ 39 h 78"/>
              <a:gd name="T8" fmla="*/ 81 w 122"/>
              <a:gd name="T9" fmla="*/ 6 h 78"/>
              <a:gd name="T10" fmla="*/ 43 w 122"/>
              <a:gd name="T11" fmla="*/ 25 h 78"/>
              <a:gd name="T12" fmla="*/ 28 w 122"/>
              <a:gd name="T13" fmla="*/ 22 h 78"/>
              <a:gd name="T14" fmla="*/ 22 w 122"/>
              <a:gd name="T15" fmla="*/ 35 h 78"/>
              <a:gd name="T16" fmla="*/ 3 w 122"/>
              <a:gd name="T17" fmla="*/ 53 h 78"/>
              <a:gd name="T18" fmla="*/ 19 w 122"/>
              <a:gd name="T1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2" h="78">
                <a:moveTo>
                  <a:pt x="19" y="78"/>
                </a:moveTo>
                <a:cubicBezTo>
                  <a:pt x="33" y="78"/>
                  <a:pt x="92" y="78"/>
                  <a:pt x="103" y="78"/>
                </a:cubicBezTo>
                <a:cubicBezTo>
                  <a:pt x="114" y="78"/>
                  <a:pt x="122" y="72"/>
                  <a:pt x="122" y="56"/>
                </a:cubicBezTo>
                <a:cubicBezTo>
                  <a:pt x="122" y="40"/>
                  <a:pt x="107" y="35"/>
                  <a:pt x="102" y="39"/>
                </a:cubicBezTo>
                <a:cubicBezTo>
                  <a:pt x="102" y="39"/>
                  <a:pt x="105" y="12"/>
                  <a:pt x="81" y="6"/>
                </a:cubicBezTo>
                <a:cubicBezTo>
                  <a:pt x="56" y="0"/>
                  <a:pt x="45" y="20"/>
                  <a:pt x="43" y="25"/>
                </a:cubicBezTo>
                <a:cubicBezTo>
                  <a:pt x="43" y="25"/>
                  <a:pt x="38" y="18"/>
                  <a:pt x="28" y="22"/>
                </a:cubicBezTo>
                <a:cubicBezTo>
                  <a:pt x="19" y="26"/>
                  <a:pt x="22" y="35"/>
                  <a:pt x="22" y="35"/>
                </a:cubicBezTo>
                <a:cubicBezTo>
                  <a:pt x="22" y="35"/>
                  <a:pt x="6" y="38"/>
                  <a:pt x="3" y="53"/>
                </a:cubicBezTo>
                <a:cubicBezTo>
                  <a:pt x="0" y="68"/>
                  <a:pt x="10" y="78"/>
                  <a:pt x="19" y="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553" name="PA_任意多边形 25"/>
          <p:cNvSpPr/>
          <p:nvPr>
            <p:custDataLst>
              <p:tags r:id="rId20"/>
            </p:custDataLst>
          </p:nvPr>
        </p:nvSpPr>
        <p:spPr bwMode="auto">
          <a:xfrm>
            <a:off x="4597400" y="3516869"/>
            <a:ext cx="524933" cy="340888"/>
          </a:xfrm>
          <a:custGeom>
            <a:avLst/>
            <a:gdLst>
              <a:gd name="T0" fmla="*/ 17 w 105"/>
              <a:gd name="T1" fmla="*/ 68 h 68"/>
              <a:gd name="T2" fmla="*/ 89 w 105"/>
              <a:gd name="T3" fmla="*/ 68 h 68"/>
              <a:gd name="T4" fmla="*/ 105 w 105"/>
              <a:gd name="T5" fmla="*/ 49 h 68"/>
              <a:gd name="T6" fmla="*/ 87 w 105"/>
              <a:gd name="T7" fmla="*/ 35 h 68"/>
              <a:gd name="T8" fmla="*/ 69 w 105"/>
              <a:gd name="T9" fmla="*/ 6 h 68"/>
              <a:gd name="T10" fmla="*/ 37 w 105"/>
              <a:gd name="T11" fmla="*/ 23 h 68"/>
              <a:gd name="T12" fmla="*/ 24 w 105"/>
              <a:gd name="T13" fmla="*/ 20 h 68"/>
              <a:gd name="T14" fmla="*/ 19 w 105"/>
              <a:gd name="T15" fmla="*/ 31 h 68"/>
              <a:gd name="T16" fmla="*/ 3 w 105"/>
              <a:gd name="T17" fmla="*/ 46 h 68"/>
              <a:gd name="T18" fmla="*/ 17 w 105"/>
              <a:gd name="T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" h="68">
                <a:moveTo>
                  <a:pt x="17" y="68"/>
                </a:moveTo>
                <a:cubicBezTo>
                  <a:pt x="28" y="68"/>
                  <a:pt x="79" y="68"/>
                  <a:pt x="89" y="68"/>
                </a:cubicBezTo>
                <a:cubicBezTo>
                  <a:pt x="98" y="68"/>
                  <a:pt x="105" y="63"/>
                  <a:pt x="105" y="49"/>
                </a:cubicBezTo>
                <a:cubicBezTo>
                  <a:pt x="105" y="35"/>
                  <a:pt x="92" y="31"/>
                  <a:pt x="87" y="35"/>
                </a:cubicBezTo>
                <a:cubicBezTo>
                  <a:pt x="87" y="35"/>
                  <a:pt x="90" y="11"/>
                  <a:pt x="69" y="6"/>
                </a:cubicBezTo>
                <a:cubicBezTo>
                  <a:pt x="48" y="0"/>
                  <a:pt x="39" y="18"/>
                  <a:pt x="37" y="23"/>
                </a:cubicBezTo>
                <a:cubicBezTo>
                  <a:pt x="37" y="23"/>
                  <a:pt x="33" y="16"/>
                  <a:pt x="24" y="20"/>
                </a:cubicBezTo>
                <a:cubicBezTo>
                  <a:pt x="17" y="23"/>
                  <a:pt x="19" y="31"/>
                  <a:pt x="19" y="31"/>
                </a:cubicBezTo>
                <a:cubicBezTo>
                  <a:pt x="19" y="31"/>
                  <a:pt x="5" y="33"/>
                  <a:pt x="3" y="46"/>
                </a:cubicBezTo>
                <a:cubicBezTo>
                  <a:pt x="0" y="59"/>
                  <a:pt x="8" y="68"/>
                  <a:pt x="17" y="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538" name="PA_任意多边形 10"/>
          <p:cNvSpPr/>
          <p:nvPr>
            <p:custDataLst>
              <p:tags r:id="rId21"/>
            </p:custDataLst>
          </p:nvPr>
        </p:nvSpPr>
        <p:spPr bwMode="auto">
          <a:xfrm>
            <a:off x="5462934" y="2778385"/>
            <a:ext cx="1769533" cy="1134884"/>
          </a:xfrm>
          <a:custGeom>
            <a:avLst/>
            <a:gdLst>
              <a:gd name="T0" fmla="*/ 56 w 354"/>
              <a:gd name="T1" fmla="*/ 227 h 227"/>
              <a:gd name="T2" fmla="*/ 299 w 354"/>
              <a:gd name="T3" fmla="*/ 227 h 227"/>
              <a:gd name="T4" fmla="*/ 354 w 354"/>
              <a:gd name="T5" fmla="*/ 163 h 227"/>
              <a:gd name="T6" fmla="*/ 294 w 354"/>
              <a:gd name="T7" fmla="*/ 115 h 227"/>
              <a:gd name="T8" fmla="*/ 234 w 354"/>
              <a:gd name="T9" fmla="*/ 19 h 227"/>
              <a:gd name="T10" fmla="*/ 126 w 354"/>
              <a:gd name="T11" fmla="*/ 75 h 227"/>
              <a:gd name="T12" fmla="*/ 82 w 354"/>
              <a:gd name="T13" fmla="*/ 65 h 227"/>
              <a:gd name="T14" fmla="*/ 63 w 354"/>
              <a:gd name="T15" fmla="*/ 103 h 227"/>
              <a:gd name="T16" fmla="*/ 9 w 354"/>
              <a:gd name="T17" fmla="*/ 154 h 227"/>
              <a:gd name="T18" fmla="*/ 56 w 354"/>
              <a:gd name="T19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4" h="227">
                <a:moveTo>
                  <a:pt x="56" y="227"/>
                </a:moveTo>
                <a:cubicBezTo>
                  <a:pt x="94" y="227"/>
                  <a:pt x="268" y="227"/>
                  <a:pt x="299" y="227"/>
                </a:cubicBezTo>
                <a:cubicBezTo>
                  <a:pt x="331" y="227"/>
                  <a:pt x="354" y="210"/>
                  <a:pt x="354" y="163"/>
                </a:cubicBezTo>
                <a:cubicBezTo>
                  <a:pt x="354" y="116"/>
                  <a:pt x="309" y="104"/>
                  <a:pt x="294" y="115"/>
                </a:cubicBezTo>
                <a:cubicBezTo>
                  <a:pt x="294" y="115"/>
                  <a:pt x="304" y="37"/>
                  <a:pt x="234" y="19"/>
                </a:cubicBezTo>
                <a:cubicBezTo>
                  <a:pt x="163" y="0"/>
                  <a:pt x="130" y="60"/>
                  <a:pt x="126" y="75"/>
                </a:cubicBezTo>
                <a:cubicBezTo>
                  <a:pt x="126" y="75"/>
                  <a:pt x="110" y="53"/>
                  <a:pt x="82" y="65"/>
                </a:cubicBezTo>
                <a:cubicBezTo>
                  <a:pt x="56" y="77"/>
                  <a:pt x="63" y="103"/>
                  <a:pt x="63" y="103"/>
                </a:cubicBezTo>
                <a:cubicBezTo>
                  <a:pt x="63" y="103"/>
                  <a:pt x="18" y="111"/>
                  <a:pt x="9" y="154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539" name="PA_任意多边形 11"/>
          <p:cNvSpPr/>
          <p:nvPr>
            <p:custDataLst>
              <p:tags r:id="rId22"/>
            </p:custDataLst>
          </p:nvPr>
        </p:nvSpPr>
        <p:spPr bwMode="auto">
          <a:xfrm>
            <a:off x="6978653" y="2521729"/>
            <a:ext cx="1765300" cy="1134884"/>
          </a:xfrm>
          <a:custGeom>
            <a:avLst/>
            <a:gdLst>
              <a:gd name="T0" fmla="*/ 56 w 353"/>
              <a:gd name="T1" fmla="*/ 227 h 227"/>
              <a:gd name="T2" fmla="*/ 299 w 353"/>
              <a:gd name="T3" fmla="*/ 227 h 227"/>
              <a:gd name="T4" fmla="*/ 353 w 353"/>
              <a:gd name="T5" fmla="*/ 163 h 227"/>
              <a:gd name="T6" fmla="*/ 294 w 353"/>
              <a:gd name="T7" fmla="*/ 115 h 227"/>
              <a:gd name="T8" fmla="*/ 233 w 353"/>
              <a:gd name="T9" fmla="*/ 18 h 227"/>
              <a:gd name="T10" fmla="*/ 125 w 353"/>
              <a:gd name="T11" fmla="*/ 74 h 227"/>
              <a:gd name="T12" fmla="*/ 82 w 353"/>
              <a:gd name="T13" fmla="*/ 65 h 227"/>
              <a:gd name="T14" fmla="*/ 62 w 353"/>
              <a:gd name="T15" fmla="*/ 103 h 227"/>
              <a:gd name="T16" fmla="*/ 9 w 353"/>
              <a:gd name="T17" fmla="*/ 153 h 227"/>
              <a:gd name="T18" fmla="*/ 56 w 353"/>
              <a:gd name="T19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3" h="227">
                <a:moveTo>
                  <a:pt x="56" y="227"/>
                </a:moveTo>
                <a:cubicBezTo>
                  <a:pt x="94" y="227"/>
                  <a:pt x="267" y="227"/>
                  <a:pt x="299" y="227"/>
                </a:cubicBezTo>
                <a:cubicBezTo>
                  <a:pt x="330" y="227"/>
                  <a:pt x="353" y="210"/>
                  <a:pt x="353" y="163"/>
                </a:cubicBezTo>
                <a:cubicBezTo>
                  <a:pt x="353" y="116"/>
                  <a:pt x="309" y="104"/>
                  <a:pt x="294" y="115"/>
                </a:cubicBezTo>
                <a:cubicBezTo>
                  <a:pt x="294" y="115"/>
                  <a:pt x="303" y="37"/>
                  <a:pt x="233" y="18"/>
                </a:cubicBezTo>
                <a:cubicBezTo>
                  <a:pt x="163" y="0"/>
                  <a:pt x="130" y="59"/>
                  <a:pt x="125" y="74"/>
                </a:cubicBezTo>
                <a:cubicBezTo>
                  <a:pt x="125" y="74"/>
                  <a:pt x="110" y="53"/>
                  <a:pt x="82" y="65"/>
                </a:cubicBezTo>
                <a:cubicBezTo>
                  <a:pt x="56" y="77"/>
                  <a:pt x="62" y="103"/>
                  <a:pt x="62" y="103"/>
                </a:cubicBezTo>
                <a:cubicBezTo>
                  <a:pt x="62" y="103"/>
                  <a:pt x="18" y="111"/>
                  <a:pt x="9" y="153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PA_矩形 39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后端与</a:t>
            </a:r>
            <a:r>
              <a:rPr lang="zh-CN" altLang="en-US" sz="2667" dirty="0">
                <a:solidFill>
                  <a:srgbClr val="1D69A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数据库</a:t>
            </a:r>
            <a:endParaRPr lang="en-US" altLang="zh-CN" sz="2667" dirty="0">
              <a:solidFill>
                <a:srgbClr val="1D69A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3" name="PA_组合 42"/>
          <p:cNvGrpSpPr/>
          <p:nvPr>
            <p:custDataLst>
              <p:tags r:id="rId24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4" name="矩形 4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93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 animBg="1" autoUpdateAnimBg="0"/>
      <p:bldP spid="22548" grpId="0" animBg="1"/>
      <p:bldP spid="22549" grpId="0" animBg="1"/>
      <p:bldP spid="22550" grpId="0" animBg="1"/>
      <p:bldP spid="22551" grpId="0" animBg="1"/>
      <p:bldP spid="22552" grpId="0" animBg="1"/>
      <p:bldP spid="22532" grpId="0"/>
      <p:bldP spid="22533" grpId="0"/>
      <p:bldP spid="22534" grpId="0" animBg="1" autoUpdateAnimBg="0"/>
      <p:bldP spid="22535" grpId="0"/>
      <p:bldP spid="22536" grpId="0" animBg="1"/>
      <p:bldP spid="22537" grpId="0" animBg="1"/>
      <p:bldP spid="22540" grpId="0" animBg="1"/>
      <p:bldP spid="22541" grpId="0" animBg="1"/>
      <p:bldP spid="22542" grpId="0" animBg="1"/>
      <p:bldP spid="22543" grpId="0" animBg="1"/>
      <p:bldP spid="22544" grpId="0" animBg="1" autoUpdateAnimBg="0"/>
      <p:bldP spid="22545" grpId="0" animBg="1"/>
      <p:bldP spid="22546" grpId="0" animBg="1"/>
      <p:bldP spid="22553" grpId="0" animBg="1"/>
      <p:bldP spid="22538" grpId="0" animBg="1"/>
      <p:bldP spid="22539" grpId="0" animBg="1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后端与</a:t>
            </a:r>
            <a:r>
              <a:rPr lang="zh-CN" altLang="en-US" sz="2667" dirty="0">
                <a:solidFill>
                  <a:srgbClr val="1D69A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数据库</a:t>
            </a:r>
            <a:endParaRPr lang="en-US" altLang="zh-CN" sz="2667" dirty="0">
              <a:solidFill>
                <a:srgbClr val="1D69A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30" name="PA_组合 29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4EC6B4B-AE0B-6EED-E8BA-4802D4402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3217" y="781475"/>
            <a:ext cx="8464178" cy="6080230"/>
          </a:xfrm>
          <a:prstGeom prst="rect">
            <a:avLst/>
          </a:prstGeom>
        </p:spPr>
      </p:pic>
      <p:sp>
        <p:nvSpPr>
          <p:cNvPr id="37" name="PA_矩形 43">
            <a:extLst>
              <a:ext uri="{FF2B5EF4-FFF2-40B4-BE49-F238E27FC236}">
                <a16:creationId xmlns:a16="http://schemas.microsoft.com/office/drawing/2014/main" id="{4A5AF55C-BF18-50B0-2593-BC9A679FF70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5486" y="3016844"/>
            <a:ext cx="1810636" cy="338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en-US" altLang="zh-CN" sz="2000" b="1" dirty="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User</a:t>
            </a:r>
            <a:r>
              <a:rPr lang="zh-CN" altLang="en-US" sz="2000" b="1" dirty="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表中的</a:t>
            </a:r>
            <a:r>
              <a:rPr lang="en-US" altLang="zh-CN" sz="2000" b="1" dirty="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JPA</a:t>
            </a:r>
          </a:p>
        </p:txBody>
      </p:sp>
    </p:spTree>
    <p:extLst>
      <p:ext uri="{BB962C8B-B14F-4D97-AF65-F5344CB8AC3E}">
        <p14:creationId xmlns:p14="http://schemas.microsoft.com/office/powerpoint/2010/main" val="123121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后端与</a:t>
            </a:r>
            <a:r>
              <a:rPr lang="zh-CN" altLang="en-US" sz="2667" dirty="0">
                <a:solidFill>
                  <a:srgbClr val="1D69A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数据库</a:t>
            </a:r>
            <a:endParaRPr lang="en-US" altLang="zh-CN" sz="2667" dirty="0">
              <a:solidFill>
                <a:srgbClr val="1D69A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38" name="PA_组合 3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2" name="矩形 4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39" name="PA_矩形 43">
            <a:extLst>
              <a:ext uri="{FF2B5EF4-FFF2-40B4-BE49-F238E27FC236}">
                <a16:creationId xmlns:a16="http://schemas.microsoft.com/office/drawing/2014/main" id="{8D2307F1-6628-4AF0-C5A2-3B7DDBCE63F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5486" y="3016844"/>
            <a:ext cx="1810636" cy="338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en-US" altLang="zh-CN" sz="2000" b="1" dirty="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Task</a:t>
            </a:r>
            <a:r>
              <a:rPr lang="zh-CN" altLang="en-US" sz="2000" b="1" dirty="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表中的</a:t>
            </a:r>
            <a:r>
              <a:rPr lang="en-US" altLang="zh-CN" sz="2000" b="1" dirty="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JPA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9F2B98-98CF-D06B-74F2-3F5F9075A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203" y="1798872"/>
            <a:ext cx="8966441" cy="315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2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后端与</a:t>
            </a:r>
            <a:r>
              <a:rPr lang="zh-CN" altLang="en-US" sz="2667" dirty="0">
                <a:solidFill>
                  <a:srgbClr val="1D69A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数据库</a:t>
            </a:r>
            <a:endParaRPr lang="en-US" altLang="zh-CN" sz="2667" dirty="0">
              <a:solidFill>
                <a:srgbClr val="1D69A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38" name="PA_组合 3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2" name="矩形 4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39" name="PA_矩形 43">
            <a:extLst>
              <a:ext uri="{FF2B5EF4-FFF2-40B4-BE49-F238E27FC236}">
                <a16:creationId xmlns:a16="http://schemas.microsoft.com/office/drawing/2014/main" id="{8D2307F1-6628-4AF0-C5A2-3B7DDBCE63F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39921" y="609370"/>
            <a:ext cx="3614218" cy="338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zh-CN" altLang="en-US" sz="2000" b="1" dirty="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</a:t>
            </a:r>
            <a:r>
              <a:rPr lang="en-US" altLang="zh-CN" sz="2000" b="1" dirty="0" err="1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Sysbench</a:t>
            </a:r>
            <a:r>
              <a:rPr lang="zh-CN" altLang="en-US" sz="2000" b="1" dirty="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进行数据库测试</a:t>
            </a:r>
            <a:endParaRPr lang="en-US" altLang="zh-CN" sz="2000" b="1" dirty="0"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791A94-71A8-4442-FED9-B5BF0409DF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5869" y="1233795"/>
            <a:ext cx="9507185" cy="539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8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_矩形 38"/>
          <p:cNvSpPr/>
          <p:nvPr>
            <p:custDataLst>
              <p:tags r:id="rId1"/>
            </p:custDataLst>
          </p:nvPr>
        </p:nvSpPr>
        <p:spPr>
          <a:xfrm>
            <a:off x="7152118" y="2760675"/>
            <a:ext cx="336037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2667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展示</a:t>
            </a:r>
          </a:p>
        </p:txBody>
      </p:sp>
      <p:sp>
        <p:nvSpPr>
          <p:cNvPr id="41" name="PA_矩形 40"/>
          <p:cNvSpPr/>
          <p:nvPr>
            <p:custDataLst>
              <p:tags r:id="rId2"/>
            </p:custDataLst>
          </p:nvPr>
        </p:nvSpPr>
        <p:spPr>
          <a:xfrm>
            <a:off x="5917096" y="2387364"/>
            <a:ext cx="1235021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5867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05</a:t>
            </a:r>
            <a:endParaRPr lang="zh-CN" altLang="en-US" sz="5867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3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886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小组</a:t>
            </a:r>
            <a:r>
              <a:rPr lang="zh-CN" altLang="en-US" sz="2667" dirty="0">
                <a:solidFill>
                  <a:srgbClr val="1D69A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调研</a:t>
            </a:r>
            <a:endParaRPr lang="en-US" altLang="zh-CN" sz="2667" dirty="0">
              <a:solidFill>
                <a:srgbClr val="1D69A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3" name="PA_组合 42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4" name="矩形 4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30" name="组合 58">
            <a:extLst>
              <a:ext uri="{FF2B5EF4-FFF2-40B4-BE49-F238E27FC236}">
                <a16:creationId xmlns:a16="http://schemas.microsoft.com/office/drawing/2014/main" id="{084DF90E-9C82-99C2-2553-730E28024256}"/>
              </a:ext>
            </a:extLst>
          </p:cNvPr>
          <p:cNvGrpSpPr/>
          <p:nvPr/>
        </p:nvGrpSpPr>
        <p:grpSpPr>
          <a:xfrm>
            <a:off x="4693613" y="2082793"/>
            <a:ext cx="2712369" cy="3179215"/>
            <a:chOff x="0" y="0"/>
            <a:chExt cx="2712367" cy="3179213"/>
          </a:xfrm>
        </p:grpSpPr>
        <p:sp>
          <p:nvSpPr>
            <p:cNvPr id="31" name="任意多边形 59">
              <a:extLst>
                <a:ext uri="{FF2B5EF4-FFF2-40B4-BE49-F238E27FC236}">
                  <a16:creationId xmlns:a16="http://schemas.microsoft.com/office/drawing/2014/main" id="{6A672C6A-F0D8-DCE1-E98C-9D9DE8BDCB3D}"/>
                </a:ext>
              </a:extLst>
            </p:cNvPr>
            <p:cNvSpPr/>
            <p:nvPr/>
          </p:nvSpPr>
          <p:spPr>
            <a:xfrm>
              <a:off x="70819" y="126024"/>
              <a:ext cx="2562077" cy="2928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" name="任意多边形 60">
              <a:extLst>
                <a:ext uri="{FF2B5EF4-FFF2-40B4-BE49-F238E27FC236}">
                  <a16:creationId xmlns:a16="http://schemas.microsoft.com/office/drawing/2014/main" id="{AF7C05CD-75A3-3A8B-8402-CC984EF3BECA}"/>
                </a:ext>
              </a:extLst>
            </p:cNvPr>
            <p:cNvSpPr/>
            <p:nvPr/>
          </p:nvSpPr>
          <p:spPr>
            <a:xfrm>
              <a:off x="393453" y="10816"/>
              <a:ext cx="2280957" cy="1904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任意多边形 61">
              <a:extLst>
                <a:ext uri="{FF2B5EF4-FFF2-40B4-BE49-F238E27FC236}">
                  <a16:creationId xmlns:a16="http://schemas.microsoft.com/office/drawing/2014/main" id="{D8E655CC-CAE8-201B-98BE-F44E33098398}"/>
                </a:ext>
              </a:extLst>
            </p:cNvPr>
            <p:cNvSpPr/>
            <p:nvPr/>
          </p:nvSpPr>
          <p:spPr>
            <a:xfrm>
              <a:off x="0" y="-1"/>
              <a:ext cx="1364392" cy="1893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" name="任意多边形 62">
              <a:extLst>
                <a:ext uri="{FF2B5EF4-FFF2-40B4-BE49-F238E27FC236}">
                  <a16:creationId xmlns:a16="http://schemas.microsoft.com/office/drawing/2014/main" id="{7A627733-6933-20F2-DF6C-1D2C890ECFFF}"/>
                </a:ext>
              </a:extLst>
            </p:cNvPr>
            <p:cNvSpPr/>
            <p:nvPr/>
          </p:nvSpPr>
          <p:spPr>
            <a:xfrm>
              <a:off x="0" y="759484"/>
              <a:ext cx="400000" cy="1693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" name="任意多边形 63">
              <a:extLst>
                <a:ext uri="{FF2B5EF4-FFF2-40B4-BE49-F238E27FC236}">
                  <a16:creationId xmlns:a16="http://schemas.microsoft.com/office/drawing/2014/main" id="{9B269319-1CE0-71E2-5F80-AA1FB6B610F7}"/>
                </a:ext>
              </a:extLst>
            </p:cNvPr>
            <p:cNvSpPr/>
            <p:nvPr/>
          </p:nvSpPr>
          <p:spPr>
            <a:xfrm>
              <a:off x="112358" y="1870920"/>
              <a:ext cx="2600010" cy="130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任意多边形 64">
              <a:extLst>
                <a:ext uri="{FF2B5EF4-FFF2-40B4-BE49-F238E27FC236}">
                  <a16:creationId xmlns:a16="http://schemas.microsoft.com/office/drawing/2014/main" id="{CEF52CE7-E843-67ED-DF12-3A68CD0EFD35}"/>
                </a:ext>
              </a:extLst>
            </p:cNvPr>
            <p:cNvSpPr/>
            <p:nvPr/>
          </p:nvSpPr>
          <p:spPr>
            <a:xfrm>
              <a:off x="1877664" y="643879"/>
              <a:ext cx="825578" cy="1733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7" name="椭圆 24">
            <a:extLst>
              <a:ext uri="{FF2B5EF4-FFF2-40B4-BE49-F238E27FC236}">
                <a16:creationId xmlns:a16="http://schemas.microsoft.com/office/drawing/2014/main" id="{7D4A4665-D5B0-BF8A-3553-3060BA0BEE73}"/>
              </a:ext>
            </a:extLst>
          </p:cNvPr>
          <p:cNvSpPr/>
          <p:nvPr/>
        </p:nvSpPr>
        <p:spPr>
          <a:xfrm>
            <a:off x="5106897" y="2887279"/>
            <a:ext cx="53871" cy="53871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椭圆 25">
            <a:extLst>
              <a:ext uri="{FF2B5EF4-FFF2-40B4-BE49-F238E27FC236}">
                <a16:creationId xmlns:a16="http://schemas.microsoft.com/office/drawing/2014/main" id="{9F24B15A-F395-B324-4479-E9534EFED189}"/>
              </a:ext>
            </a:extLst>
          </p:cNvPr>
          <p:cNvSpPr/>
          <p:nvPr/>
        </p:nvSpPr>
        <p:spPr>
          <a:xfrm>
            <a:off x="6870072" y="3264542"/>
            <a:ext cx="56695" cy="56695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椭圆 27">
            <a:extLst>
              <a:ext uri="{FF2B5EF4-FFF2-40B4-BE49-F238E27FC236}">
                <a16:creationId xmlns:a16="http://schemas.microsoft.com/office/drawing/2014/main" id="{1FB297E5-A8AA-6D11-DB9D-F53F6B7D5B1B}"/>
              </a:ext>
            </a:extLst>
          </p:cNvPr>
          <p:cNvSpPr/>
          <p:nvPr/>
        </p:nvSpPr>
        <p:spPr>
          <a:xfrm>
            <a:off x="5778031" y="5078527"/>
            <a:ext cx="62341" cy="62341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椭圆 28">
            <a:extLst>
              <a:ext uri="{FF2B5EF4-FFF2-40B4-BE49-F238E27FC236}">
                <a16:creationId xmlns:a16="http://schemas.microsoft.com/office/drawing/2014/main" id="{9EC5F13E-5516-564B-B931-4C39EDDC096B}"/>
              </a:ext>
            </a:extLst>
          </p:cNvPr>
          <p:cNvSpPr/>
          <p:nvPr/>
        </p:nvSpPr>
        <p:spPr>
          <a:xfrm>
            <a:off x="6472535" y="2627581"/>
            <a:ext cx="65165" cy="65165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椭圆 30">
            <a:extLst>
              <a:ext uri="{FF2B5EF4-FFF2-40B4-BE49-F238E27FC236}">
                <a16:creationId xmlns:a16="http://schemas.microsoft.com/office/drawing/2014/main" id="{CEF2627C-3C88-0CA7-BB0E-FC061D3F7E3E}"/>
              </a:ext>
            </a:extLst>
          </p:cNvPr>
          <p:cNvSpPr/>
          <p:nvPr/>
        </p:nvSpPr>
        <p:spPr>
          <a:xfrm>
            <a:off x="5122872" y="5334518"/>
            <a:ext cx="70813" cy="70813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椭圆 31">
            <a:extLst>
              <a:ext uri="{FF2B5EF4-FFF2-40B4-BE49-F238E27FC236}">
                <a16:creationId xmlns:a16="http://schemas.microsoft.com/office/drawing/2014/main" id="{B22530CF-7618-3008-369F-017CB094EB1E}"/>
              </a:ext>
            </a:extLst>
          </p:cNvPr>
          <p:cNvSpPr/>
          <p:nvPr/>
        </p:nvSpPr>
        <p:spPr>
          <a:xfrm>
            <a:off x="7581734" y="3373215"/>
            <a:ext cx="73635" cy="73635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椭圆 32">
            <a:extLst>
              <a:ext uri="{FF2B5EF4-FFF2-40B4-BE49-F238E27FC236}">
                <a16:creationId xmlns:a16="http://schemas.microsoft.com/office/drawing/2014/main" id="{2DA7D1E9-A73F-AC61-D8D8-CDB5CFB9AD70}"/>
              </a:ext>
            </a:extLst>
          </p:cNvPr>
          <p:cNvSpPr/>
          <p:nvPr/>
        </p:nvSpPr>
        <p:spPr>
          <a:xfrm>
            <a:off x="6760523" y="2466645"/>
            <a:ext cx="76459" cy="76459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椭圆 33">
            <a:extLst>
              <a:ext uri="{FF2B5EF4-FFF2-40B4-BE49-F238E27FC236}">
                <a16:creationId xmlns:a16="http://schemas.microsoft.com/office/drawing/2014/main" id="{E9C5C547-C3B0-0980-25F1-B5A387F502D1}"/>
              </a:ext>
            </a:extLst>
          </p:cNvPr>
          <p:cNvSpPr/>
          <p:nvPr/>
        </p:nvSpPr>
        <p:spPr>
          <a:xfrm>
            <a:off x="4947044" y="4543830"/>
            <a:ext cx="79283" cy="79283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椭圆 34">
            <a:extLst>
              <a:ext uri="{FF2B5EF4-FFF2-40B4-BE49-F238E27FC236}">
                <a16:creationId xmlns:a16="http://schemas.microsoft.com/office/drawing/2014/main" id="{93A249A5-E9ED-1E56-AABE-FB5138EA842A}"/>
              </a:ext>
            </a:extLst>
          </p:cNvPr>
          <p:cNvSpPr/>
          <p:nvPr/>
        </p:nvSpPr>
        <p:spPr>
          <a:xfrm>
            <a:off x="5812137" y="2715387"/>
            <a:ext cx="82107" cy="82107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椭圆 35">
            <a:extLst>
              <a:ext uri="{FF2B5EF4-FFF2-40B4-BE49-F238E27FC236}">
                <a16:creationId xmlns:a16="http://schemas.microsoft.com/office/drawing/2014/main" id="{B2CFEA57-DBB2-1739-1B2B-0A1F18AF6307}"/>
              </a:ext>
            </a:extLst>
          </p:cNvPr>
          <p:cNvSpPr/>
          <p:nvPr/>
        </p:nvSpPr>
        <p:spPr>
          <a:xfrm>
            <a:off x="4597224" y="4328686"/>
            <a:ext cx="84929" cy="84929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椭圆 37">
            <a:extLst>
              <a:ext uri="{FF2B5EF4-FFF2-40B4-BE49-F238E27FC236}">
                <a16:creationId xmlns:a16="http://schemas.microsoft.com/office/drawing/2014/main" id="{7D8C53DD-76A4-CBAB-DA8B-7EE34BF064B4}"/>
              </a:ext>
            </a:extLst>
          </p:cNvPr>
          <p:cNvSpPr/>
          <p:nvPr/>
        </p:nvSpPr>
        <p:spPr>
          <a:xfrm>
            <a:off x="4819498" y="2270905"/>
            <a:ext cx="90577" cy="90577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椭圆 38">
            <a:extLst>
              <a:ext uri="{FF2B5EF4-FFF2-40B4-BE49-F238E27FC236}">
                <a16:creationId xmlns:a16="http://schemas.microsoft.com/office/drawing/2014/main" id="{65D93FC9-1FCD-DFFC-494A-70682D30B09D}"/>
              </a:ext>
            </a:extLst>
          </p:cNvPr>
          <p:cNvSpPr/>
          <p:nvPr/>
        </p:nvSpPr>
        <p:spPr>
          <a:xfrm>
            <a:off x="4385590" y="3217844"/>
            <a:ext cx="93399" cy="93399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椭圆 39">
            <a:extLst>
              <a:ext uri="{FF2B5EF4-FFF2-40B4-BE49-F238E27FC236}">
                <a16:creationId xmlns:a16="http://schemas.microsoft.com/office/drawing/2014/main" id="{355129F0-8BE2-7812-BDC9-7315A93EFCFA}"/>
              </a:ext>
            </a:extLst>
          </p:cNvPr>
          <p:cNvSpPr/>
          <p:nvPr/>
        </p:nvSpPr>
        <p:spPr>
          <a:xfrm>
            <a:off x="4797390" y="4798912"/>
            <a:ext cx="96225" cy="96225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椭圆 40">
            <a:extLst>
              <a:ext uri="{FF2B5EF4-FFF2-40B4-BE49-F238E27FC236}">
                <a16:creationId xmlns:a16="http://schemas.microsoft.com/office/drawing/2014/main" id="{67C6EE56-5DF3-4A89-2B5E-9870C7D79B0C}"/>
              </a:ext>
            </a:extLst>
          </p:cNvPr>
          <p:cNvSpPr/>
          <p:nvPr/>
        </p:nvSpPr>
        <p:spPr>
          <a:xfrm>
            <a:off x="6767862" y="5227377"/>
            <a:ext cx="99047" cy="99047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椭圆 41">
            <a:extLst>
              <a:ext uri="{FF2B5EF4-FFF2-40B4-BE49-F238E27FC236}">
                <a16:creationId xmlns:a16="http://schemas.microsoft.com/office/drawing/2014/main" id="{501D4028-A2AB-A305-6A74-04B73F5B901D}"/>
              </a:ext>
            </a:extLst>
          </p:cNvPr>
          <p:cNvSpPr/>
          <p:nvPr/>
        </p:nvSpPr>
        <p:spPr>
          <a:xfrm>
            <a:off x="6735112" y="2710588"/>
            <a:ext cx="101871" cy="101871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" name="椭圆 42">
            <a:extLst>
              <a:ext uri="{FF2B5EF4-FFF2-40B4-BE49-F238E27FC236}">
                <a16:creationId xmlns:a16="http://schemas.microsoft.com/office/drawing/2014/main" id="{727D667E-8593-82B2-C0EF-B00B1815EB56}"/>
              </a:ext>
            </a:extLst>
          </p:cNvPr>
          <p:cNvSpPr/>
          <p:nvPr/>
        </p:nvSpPr>
        <p:spPr>
          <a:xfrm>
            <a:off x="4426642" y="3565095"/>
            <a:ext cx="104695" cy="104695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椭圆 43">
            <a:extLst>
              <a:ext uri="{FF2B5EF4-FFF2-40B4-BE49-F238E27FC236}">
                <a16:creationId xmlns:a16="http://schemas.microsoft.com/office/drawing/2014/main" id="{26FB218C-8C82-F3A2-4383-2EBFA83C45F3}"/>
              </a:ext>
            </a:extLst>
          </p:cNvPr>
          <p:cNvSpPr/>
          <p:nvPr/>
        </p:nvSpPr>
        <p:spPr>
          <a:xfrm>
            <a:off x="6774357" y="2076449"/>
            <a:ext cx="107517" cy="107517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椭圆 44">
            <a:extLst>
              <a:ext uri="{FF2B5EF4-FFF2-40B4-BE49-F238E27FC236}">
                <a16:creationId xmlns:a16="http://schemas.microsoft.com/office/drawing/2014/main" id="{7F0D3D25-D377-C586-B0EF-64D4351570F4}"/>
              </a:ext>
            </a:extLst>
          </p:cNvPr>
          <p:cNvSpPr/>
          <p:nvPr/>
        </p:nvSpPr>
        <p:spPr>
          <a:xfrm>
            <a:off x="5035698" y="3333998"/>
            <a:ext cx="71201" cy="71201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椭圆 45">
            <a:extLst>
              <a:ext uri="{FF2B5EF4-FFF2-40B4-BE49-F238E27FC236}">
                <a16:creationId xmlns:a16="http://schemas.microsoft.com/office/drawing/2014/main" id="{DD6C702B-E3C1-7C34-75D7-92D48A6E4D89}"/>
              </a:ext>
            </a:extLst>
          </p:cNvPr>
          <p:cNvSpPr/>
          <p:nvPr/>
        </p:nvSpPr>
        <p:spPr>
          <a:xfrm>
            <a:off x="4628843" y="4991791"/>
            <a:ext cx="113165" cy="113165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" name="椭圆 46">
            <a:extLst>
              <a:ext uri="{FF2B5EF4-FFF2-40B4-BE49-F238E27FC236}">
                <a16:creationId xmlns:a16="http://schemas.microsoft.com/office/drawing/2014/main" id="{EB89C2C5-9CA4-66D5-D02F-C6C3C973B654}"/>
              </a:ext>
            </a:extLst>
          </p:cNvPr>
          <p:cNvSpPr/>
          <p:nvPr/>
        </p:nvSpPr>
        <p:spPr>
          <a:xfrm>
            <a:off x="7552249" y="3821769"/>
            <a:ext cx="115989" cy="115989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" name="椭圆 47">
            <a:extLst>
              <a:ext uri="{FF2B5EF4-FFF2-40B4-BE49-F238E27FC236}">
                <a16:creationId xmlns:a16="http://schemas.microsoft.com/office/drawing/2014/main" id="{0307C78B-2D8E-0FFE-C445-6995AE3EFE72}"/>
              </a:ext>
            </a:extLst>
          </p:cNvPr>
          <p:cNvSpPr/>
          <p:nvPr/>
        </p:nvSpPr>
        <p:spPr>
          <a:xfrm>
            <a:off x="6170086" y="5559843"/>
            <a:ext cx="94911" cy="94911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椭圆 48">
            <a:extLst>
              <a:ext uri="{FF2B5EF4-FFF2-40B4-BE49-F238E27FC236}">
                <a16:creationId xmlns:a16="http://schemas.microsoft.com/office/drawing/2014/main" id="{A4998622-0904-068E-9EF5-618D9833F762}"/>
              </a:ext>
            </a:extLst>
          </p:cNvPr>
          <p:cNvSpPr/>
          <p:nvPr/>
        </p:nvSpPr>
        <p:spPr>
          <a:xfrm>
            <a:off x="4250011" y="3884486"/>
            <a:ext cx="71989" cy="71989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" name="椭圆 51">
            <a:extLst>
              <a:ext uri="{FF2B5EF4-FFF2-40B4-BE49-F238E27FC236}">
                <a16:creationId xmlns:a16="http://schemas.microsoft.com/office/drawing/2014/main" id="{9FB57143-FBF8-0D59-D63A-56ED27A51329}"/>
              </a:ext>
            </a:extLst>
          </p:cNvPr>
          <p:cNvSpPr/>
          <p:nvPr/>
        </p:nvSpPr>
        <p:spPr>
          <a:xfrm>
            <a:off x="5079536" y="2430286"/>
            <a:ext cx="114149" cy="114149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" name="椭圆 52">
            <a:extLst>
              <a:ext uri="{FF2B5EF4-FFF2-40B4-BE49-F238E27FC236}">
                <a16:creationId xmlns:a16="http://schemas.microsoft.com/office/drawing/2014/main" id="{73D73663-55CC-0B8F-0341-9260AC223955}"/>
              </a:ext>
            </a:extLst>
          </p:cNvPr>
          <p:cNvSpPr/>
          <p:nvPr/>
        </p:nvSpPr>
        <p:spPr>
          <a:xfrm>
            <a:off x="4852608" y="2924721"/>
            <a:ext cx="110343" cy="110343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文本框 3">
            <a:extLst>
              <a:ext uri="{FF2B5EF4-FFF2-40B4-BE49-F238E27FC236}">
                <a16:creationId xmlns:a16="http://schemas.microsoft.com/office/drawing/2014/main" id="{621E6245-362E-E7CE-5EBC-5218B6E98E79}"/>
              </a:ext>
            </a:extLst>
          </p:cNvPr>
          <p:cNvSpPr txBox="1"/>
          <p:nvPr/>
        </p:nvSpPr>
        <p:spPr>
          <a:xfrm>
            <a:off x="3305261" y="2101339"/>
            <a:ext cx="682235" cy="45871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altLang="en-US" dirty="0"/>
              <a:t>接入</a:t>
            </a:r>
            <a:endParaRPr dirty="0"/>
          </a:p>
        </p:txBody>
      </p:sp>
      <p:sp>
        <p:nvSpPr>
          <p:cNvPr id="68" name="矩形 4">
            <a:extLst>
              <a:ext uri="{FF2B5EF4-FFF2-40B4-BE49-F238E27FC236}">
                <a16:creationId xmlns:a16="http://schemas.microsoft.com/office/drawing/2014/main" id="{7846ED98-9008-E44A-6E6A-66340E7DE16B}"/>
              </a:ext>
            </a:extLst>
          </p:cNvPr>
          <p:cNvSpPr txBox="1"/>
          <p:nvPr/>
        </p:nvSpPr>
        <p:spPr>
          <a:xfrm>
            <a:off x="1063104" y="2564849"/>
            <a:ext cx="2932371" cy="199066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r">
              <a:lnSpc>
                <a:spcPct val="130000"/>
              </a:lnSpc>
              <a:defRPr sz="1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pPr algn="l"/>
            <a:r>
              <a:rPr lang="en-US" altLang="zh-CN" dirty="0"/>
              <a:t>      </a:t>
            </a:r>
            <a:r>
              <a:rPr lang="zh-CN" altLang="en-US" dirty="0"/>
              <a:t>数据类型通用格式覆盖业务场景，包括结构化、非结构化数据，消息、文件、</a:t>
            </a:r>
            <a:r>
              <a:rPr lang="en-US" altLang="zh-CN" dirty="0"/>
              <a:t>DB</a:t>
            </a:r>
            <a:r>
              <a:rPr lang="zh-CN" altLang="en-US" dirty="0"/>
              <a:t>。</a:t>
            </a:r>
          </a:p>
          <a:p>
            <a:pPr algn="l"/>
            <a:r>
              <a:rPr lang="zh-CN" altLang="en-US" dirty="0"/>
              <a:t>       能力模型是支持全球战略，对计算层屏蔽数据使用成本，可持续发展，保证平台具备分布式扩展能力。</a:t>
            </a:r>
          </a:p>
          <a:p>
            <a:pPr algn="l"/>
            <a:r>
              <a:rPr lang="zh-CN" altLang="en-US" dirty="0"/>
              <a:t>       规则规格要求业务按主题划分，业务数据责任到人。</a:t>
            </a:r>
            <a:r>
              <a:rPr dirty="0"/>
              <a:t>. </a:t>
            </a:r>
          </a:p>
        </p:txBody>
      </p:sp>
      <p:sp>
        <p:nvSpPr>
          <p:cNvPr id="69" name="文本框 5">
            <a:extLst>
              <a:ext uri="{FF2B5EF4-FFF2-40B4-BE49-F238E27FC236}">
                <a16:creationId xmlns:a16="http://schemas.microsoft.com/office/drawing/2014/main" id="{731F0CCA-B87D-DA5A-DDDA-E80FBE03D919}"/>
              </a:ext>
            </a:extLst>
          </p:cNvPr>
          <p:cNvSpPr txBox="1"/>
          <p:nvPr/>
        </p:nvSpPr>
        <p:spPr>
          <a:xfrm>
            <a:off x="3300889" y="4339407"/>
            <a:ext cx="682234" cy="45871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altLang="en-US" dirty="0"/>
              <a:t>存储</a:t>
            </a:r>
            <a:endParaRPr dirty="0"/>
          </a:p>
        </p:txBody>
      </p:sp>
      <p:sp>
        <p:nvSpPr>
          <p:cNvPr id="70" name="矩形 6">
            <a:extLst>
              <a:ext uri="{FF2B5EF4-FFF2-40B4-BE49-F238E27FC236}">
                <a16:creationId xmlns:a16="http://schemas.microsoft.com/office/drawing/2014/main" id="{88304CD6-C7A0-F1D7-AF58-D0DC177150B1}"/>
              </a:ext>
            </a:extLst>
          </p:cNvPr>
          <p:cNvSpPr txBox="1"/>
          <p:nvPr/>
        </p:nvSpPr>
        <p:spPr>
          <a:xfrm>
            <a:off x="1120977" y="4834404"/>
            <a:ext cx="2932371" cy="15105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r">
              <a:lnSpc>
                <a:spcPct val="130000"/>
              </a:lnSpc>
              <a:defRPr sz="1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pPr algn="l"/>
            <a:r>
              <a:rPr lang="zh-CN" altLang="en-US" dirty="0"/>
              <a:t>      存储模型使用结构化、非结构化模型，保证</a:t>
            </a:r>
            <a:r>
              <a:rPr lang="en-US" altLang="zh-CN" dirty="0"/>
              <a:t>K-V</a:t>
            </a:r>
            <a:r>
              <a:rPr lang="zh-CN" altLang="en-US" dirty="0"/>
              <a:t>、消息、</a:t>
            </a:r>
            <a:r>
              <a:rPr lang="en-US" altLang="zh-CN" dirty="0"/>
              <a:t>Cube</a:t>
            </a:r>
            <a:r>
              <a:rPr lang="zh-CN" altLang="en-US" dirty="0"/>
              <a:t>。</a:t>
            </a:r>
          </a:p>
          <a:p>
            <a:pPr algn="l"/>
            <a:r>
              <a:rPr lang="zh-CN" altLang="en-US" dirty="0"/>
              <a:t>      存储平台打通，支持计算层调用，可持续发展，平台具备分布式扩展能力。</a:t>
            </a:r>
          </a:p>
          <a:p>
            <a:pPr algn="l"/>
            <a:r>
              <a:rPr lang="zh-CN" altLang="en-US" dirty="0"/>
              <a:t>      规则规格要求业务按主题划分，数据资产责任到人。</a:t>
            </a:r>
            <a:endParaRPr dirty="0"/>
          </a:p>
        </p:txBody>
      </p:sp>
      <p:sp>
        <p:nvSpPr>
          <p:cNvPr id="71" name="文本框 7">
            <a:extLst>
              <a:ext uri="{FF2B5EF4-FFF2-40B4-BE49-F238E27FC236}">
                <a16:creationId xmlns:a16="http://schemas.microsoft.com/office/drawing/2014/main" id="{0E5308C2-8BB0-96DB-8844-A66C943D3BE9}"/>
              </a:ext>
            </a:extLst>
          </p:cNvPr>
          <p:cNvSpPr txBox="1"/>
          <p:nvPr/>
        </p:nvSpPr>
        <p:spPr>
          <a:xfrm>
            <a:off x="7908874" y="1848696"/>
            <a:ext cx="682234" cy="45871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altLang="en-US" dirty="0"/>
              <a:t>计算</a:t>
            </a:r>
            <a:endParaRPr dirty="0"/>
          </a:p>
        </p:txBody>
      </p:sp>
      <p:sp>
        <p:nvSpPr>
          <p:cNvPr id="72" name="矩形 8">
            <a:extLst>
              <a:ext uri="{FF2B5EF4-FFF2-40B4-BE49-F238E27FC236}">
                <a16:creationId xmlns:a16="http://schemas.microsoft.com/office/drawing/2014/main" id="{4D8E51F7-803A-6952-0DE6-5A780F56ADCD}"/>
              </a:ext>
            </a:extLst>
          </p:cNvPr>
          <p:cNvSpPr txBox="1"/>
          <p:nvPr/>
        </p:nvSpPr>
        <p:spPr>
          <a:xfrm>
            <a:off x="7939808" y="2320650"/>
            <a:ext cx="2919783" cy="223073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rPr lang="zh-CN" altLang="en-US" dirty="0"/>
              <a:t>      开放计算框架保证平台联通、开放生态、资源共享，可扩展性强、持续集成算法框架。</a:t>
            </a:r>
          </a:p>
          <a:p>
            <a:r>
              <a:rPr lang="zh-CN" altLang="en-US" dirty="0"/>
              <a:t>      能力模型使用高可用架构，</a:t>
            </a:r>
            <a:r>
              <a:rPr lang="en-US" altLang="zh-CN" dirty="0"/>
              <a:t>HA</a:t>
            </a:r>
            <a:r>
              <a:rPr lang="zh-CN" altLang="en-US" dirty="0"/>
              <a:t>、去中心化，资源平行扩展，尽量做到低成本高扩充能力。</a:t>
            </a:r>
          </a:p>
          <a:p>
            <a:r>
              <a:rPr lang="zh-CN" altLang="en-US" dirty="0"/>
              <a:t>       资源统筹方面做到统一资源调配，充分利用大集群资源，关键核心隔离，重点保障。</a:t>
            </a:r>
            <a:endParaRPr dirty="0"/>
          </a:p>
        </p:txBody>
      </p:sp>
      <p:sp>
        <p:nvSpPr>
          <p:cNvPr id="73" name="椭圆 19">
            <a:extLst>
              <a:ext uri="{FF2B5EF4-FFF2-40B4-BE49-F238E27FC236}">
                <a16:creationId xmlns:a16="http://schemas.microsoft.com/office/drawing/2014/main" id="{5607B505-38EF-5530-3CDD-8FA0621B5173}"/>
              </a:ext>
            </a:extLst>
          </p:cNvPr>
          <p:cNvSpPr/>
          <p:nvPr/>
        </p:nvSpPr>
        <p:spPr>
          <a:xfrm>
            <a:off x="5284627" y="2814156"/>
            <a:ext cx="1515931" cy="1515931"/>
          </a:xfrm>
          <a:prstGeom prst="ellipse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74" name="文本框 18">
            <a:extLst>
              <a:ext uri="{FF2B5EF4-FFF2-40B4-BE49-F238E27FC236}">
                <a16:creationId xmlns:a16="http://schemas.microsoft.com/office/drawing/2014/main" id="{2115A642-8B51-87D0-25EA-CF5AC7687E48}"/>
              </a:ext>
            </a:extLst>
          </p:cNvPr>
          <p:cNvSpPr txBox="1"/>
          <p:nvPr/>
        </p:nvSpPr>
        <p:spPr>
          <a:xfrm>
            <a:off x="5552838" y="3282896"/>
            <a:ext cx="1235186" cy="5847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3200" spc="100">
                <a:latin typeface="明兰"/>
                <a:ea typeface="明兰"/>
                <a:cs typeface="明兰"/>
                <a:sym typeface="明兰"/>
              </a:defRPr>
            </a:pPr>
            <a:r>
              <a:rPr lang="zh-CN" altLang="en-US" dirty="0"/>
              <a:t>概览</a:t>
            </a:r>
            <a:endParaRPr dirty="0"/>
          </a:p>
        </p:txBody>
      </p:sp>
      <p:grpSp>
        <p:nvGrpSpPr>
          <p:cNvPr id="75" name="组合 49">
            <a:extLst>
              <a:ext uri="{FF2B5EF4-FFF2-40B4-BE49-F238E27FC236}">
                <a16:creationId xmlns:a16="http://schemas.microsoft.com/office/drawing/2014/main" id="{2DC7176F-FEB4-C2AC-7BA7-715043855081}"/>
              </a:ext>
            </a:extLst>
          </p:cNvPr>
          <p:cNvGrpSpPr/>
          <p:nvPr/>
        </p:nvGrpSpPr>
        <p:grpSpPr>
          <a:xfrm>
            <a:off x="4039042" y="2266969"/>
            <a:ext cx="218670" cy="186560"/>
            <a:chOff x="0" y="0"/>
            <a:chExt cx="218669" cy="186559"/>
          </a:xfrm>
        </p:grpSpPr>
        <p:sp>
          <p:nvSpPr>
            <p:cNvPr id="76" name="任意多边形 50">
              <a:extLst>
                <a:ext uri="{FF2B5EF4-FFF2-40B4-BE49-F238E27FC236}">
                  <a16:creationId xmlns:a16="http://schemas.microsoft.com/office/drawing/2014/main" id="{04AAC0C7-4EDD-3EF5-6A5E-ACF8262DCD49}"/>
                </a:ext>
              </a:extLst>
            </p:cNvPr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任意多边形 53">
              <a:extLst>
                <a:ext uri="{FF2B5EF4-FFF2-40B4-BE49-F238E27FC236}">
                  <a16:creationId xmlns:a16="http://schemas.microsoft.com/office/drawing/2014/main" id="{398F3CC1-5C86-3281-A106-A4F98988518B}"/>
                </a:ext>
              </a:extLst>
            </p:cNvPr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" name="任意多边形 54">
              <a:extLst>
                <a:ext uri="{FF2B5EF4-FFF2-40B4-BE49-F238E27FC236}">
                  <a16:creationId xmlns:a16="http://schemas.microsoft.com/office/drawing/2014/main" id="{58169E5A-3F6F-D9AA-CBEC-8CFA1D1A2419}"/>
                </a:ext>
              </a:extLst>
            </p:cNvPr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" name="任意多边形 55">
              <a:extLst>
                <a:ext uri="{FF2B5EF4-FFF2-40B4-BE49-F238E27FC236}">
                  <a16:creationId xmlns:a16="http://schemas.microsoft.com/office/drawing/2014/main" id="{FC40B52B-A48A-BC42-617E-1AE0E505CB85}"/>
                </a:ext>
              </a:extLst>
            </p:cNvPr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" name="任意多边形 56">
              <a:extLst>
                <a:ext uri="{FF2B5EF4-FFF2-40B4-BE49-F238E27FC236}">
                  <a16:creationId xmlns:a16="http://schemas.microsoft.com/office/drawing/2014/main" id="{2BDDE196-19CA-2A68-40C9-B1AEE0BB20EE}"/>
                </a:ext>
              </a:extLst>
            </p:cNvPr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" name="任意多边形 57">
              <a:extLst>
                <a:ext uri="{FF2B5EF4-FFF2-40B4-BE49-F238E27FC236}">
                  <a16:creationId xmlns:a16="http://schemas.microsoft.com/office/drawing/2014/main" id="{E74D400D-F8DE-B6DD-82B3-C3CFD720C8F7}"/>
                </a:ext>
              </a:extLst>
            </p:cNvPr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82" name="组合 65">
            <a:extLst>
              <a:ext uri="{FF2B5EF4-FFF2-40B4-BE49-F238E27FC236}">
                <a16:creationId xmlns:a16="http://schemas.microsoft.com/office/drawing/2014/main" id="{766F2241-9F38-5D80-871D-C68AFAF22144}"/>
              </a:ext>
            </a:extLst>
          </p:cNvPr>
          <p:cNvGrpSpPr/>
          <p:nvPr/>
        </p:nvGrpSpPr>
        <p:grpSpPr>
          <a:xfrm>
            <a:off x="7630872" y="2087874"/>
            <a:ext cx="218670" cy="186560"/>
            <a:chOff x="0" y="0"/>
            <a:chExt cx="218669" cy="186559"/>
          </a:xfrm>
        </p:grpSpPr>
        <p:sp>
          <p:nvSpPr>
            <p:cNvPr id="83" name="任意多边形 66">
              <a:extLst>
                <a:ext uri="{FF2B5EF4-FFF2-40B4-BE49-F238E27FC236}">
                  <a16:creationId xmlns:a16="http://schemas.microsoft.com/office/drawing/2014/main" id="{796FCE87-7F85-980F-70C9-340D5E106D24}"/>
                </a:ext>
              </a:extLst>
            </p:cNvPr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" name="任意多边形 67">
              <a:extLst>
                <a:ext uri="{FF2B5EF4-FFF2-40B4-BE49-F238E27FC236}">
                  <a16:creationId xmlns:a16="http://schemas.microsoft.com/office/drawing/2014/main" id="{543F429A-156D-0553-BD28-FE5644E2BB4F}"/>
                </a:ext>
              </a:extLst>
            </p:cNvPr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5" name="任意多边形 68">
              <a:extLst>
                <a:ext uri="{FF2B5EF4-FFF2-40B4-BE49-F238E27FC236}">
                  <a16:creationId xmlns:a16="http://schemas.microsoft.com/office/drawing/2014/main" id="{00D0AFAF-C6E7-78A1-A845-298B86F13BA1}"/>
                </a:ext>
              </a:extLst>
            </p:cNvPr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6" name="任意多边形 69">
              <a:extLst>
                <a:ext uri="{FF2B5EF4-FFF2-40B4-BE49-F238E27FC236}">
                  <a16:creationId xmlns:a16="http://schemas.microsoft.com/office/drawing/2014/main" id="{DDDEA3EC-1A89-BEDE-1453-28F5265FACD0}"/>
                </a:ext>
              </a:extLst>
            </p:cNvPr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7" name="任意多边形 70">
              <a:extLst>
                <a:ext uri="{FF2B5EF4-FFF2-40B4-BE49-F238E27FC236}">
                  <a16:creationId xmlns:a16="http://schemas.microsoft.com/office/drawing/2014/main" id="{AC63826D-526F-D9E7-773C-B60DE0D0BD4C}"/>
                </a:ext>
              </a:extLst>
            </p:cNvPr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" name="任意多边形 71">
              <a:extLst>
                <a:ext uri="{FF2B5EF4-FFF2-40B4-BE49-F238E27FC236}">
                  <a16:creationId xmlns:a16="http://schemas.microsoft.com/office/drawing/2014/main" id="{7FBC8F02-E105-7AE0-14C6-5412E2724703}"/>
                </a:ext>
              </a:extLst>
            </p:cNvPr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89" name="组合 79">
            <a:extLst>
              <a:ext uri="{FF2B5EF4-FFF2-40B4-BE49-F238E27FC236}">
                <a16:creationId xmlns:a16="http://schemas.microsoft.com/office/drawing/2014/main" id="{4BBB425A-090B-AC7F-1BF7-5765522D2C27}"/>
              </a:ext>
            </a:extLst>
          </p:cNvPr>
          <p:cNvGrpSpPr/>
          <p:nvPr/>
        </p:nvGrpSpPr>
        <p:grpSpPr>
          <a:xfrm>
            <a:off x="4165532" y="4479856"/>
            <a:ext cx="218670" cy="186560"/>
            <a:chOff x="0" y="0"/>
            <a:chExt cx="218669" cy="186559"/>
          </a:xfrm>
        </p:grpSpPr>
        <p:sp>
          <p:nvSpPr>
            <p:cNvPr id="90" name="任意多边形 80">
              <a:extLst>
                <a:ext uri="{FF2B5EF4-FFF2-40B4-BE49-F238E27FC236}">
                  <a16:creationId xmlns:a16="http://schemas.microsoft.com/office/drawing/2014/main" id="{F5B3BB4F-C60C-A94E-846A-ED3ABB270166}"/>
                </a:ext>
              </a:extLst>
            </p:cNvPr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" name="任意多边形 81">
              <a:extLst>
                <a:ext uri="{FF2B5EF4-FFF2-40B4-BE49-F238E27FC236}">
                  <a16:creationId xmlns:a16="http://schemas.microsoft.com/office/drawing/2014/main" id="{8F8DF9E0-1CBE-8577-F119-563100C7D0AE}"/>
                </a:ext>
              </a:extLst>
            </p:cNvPr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" name="任意多边形 82">
              <a:extLst>
                <a:ext uri="{FF2B5EF4-FFF2-40B4-BE49-F238E27FC236}">
                  <a16:creationId xmlns:a16="http://schemas.microsoft.com/office/drawing/2014/main" id="{494BE70B-5FD1-09B4-F455-0F6224AAE0D1}"/>
                </a:ext>
              </a:extLst>
            </p:cNvPr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3" name="任意多边形 83">
              <a:extLst>
                <a:ext uri="{FF2B5EF4-FFF2-40B4-BE49-F238E27FC236}">
                  <a16:creationId xmlns:a16="http://schemas.microsoft.com/office/drawing/2014/main" id="{FFE20088-9EEC-EC74-67F7-A79C4A2206FE}"/>
                </a:ext>
              </a:extLst>
            </p:cNvPr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" name="任意多边形 84">
              <a:extLst>
                <a:ext uri="{FF2B5EF4-FFF2-40B4-BE49-F238E27FC236}">
                  <a16:creationId xmlns:a16="http://schemas.microsoft.com/office/drawing/2014/main" id="{DC6A24BA-BAB1-63E7-958C-6DBD3412980C}"/>
                </a:ext>
              </a:extLst>
            </p:cNvPr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任意多边形 85">
              <a:extLst>
                <a:ext uri="{FF2B5EF4-FFF2-40B4-BE49-F238E27FC236}">
                  <a16:creationId xmlns:a16="http://schemas.microsoft.com/office/drawing/2014/main" id="{AD888077-D4C1-3769-88B6-994F70B40EC4}"/>
                </a:ext>
              </a:extLst>
            </p:cNvPr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96" name="图片 95">
            <a:extLst>
              <a:ext uri="{FF2B5EF4-FFF2-40B4-BE49-F238E27FC236}">
                <a16:creationId xmlns:a16="http://schemas.microsoft.com/office/drawing/2014/main" id="{8556D3B2-4425-A457-D34F-FFBCC907E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3943" y="4227263"/>
            <a:ext cx="4317556" cy="2515659"/>
          </a:xfrm>
          <a:prstGeom prst="rect">
            <a:avLst/>
          </a:prstGeom>
        </p:spPr>
      </p:pic>
      <p:sp>
        <p:nvSpPr>
          <p:cNvPr id="97" name="文本框 11">
            <a:extLst>
              <a:ext uri="{FF2B5EF4-FFF2-40B4-BE49-F238E27FC236}">
                <a16:creationId xmlns:a16="http://schemas.microsoft.com/office/drawing/2014/main" id="{BCCAB210-2CC0-4631-CD05-E5FC927A0A47}"/>
              </a:ext>
            </a:extLst>
          </p:cNvPr>
          <p:cNvSpPr txBox="1"/>
          <p:nvPr/>
        </p:nvSpPr>
        <p:spPr>
          <a:xfrm>
            <a:off x="3187628" y="544419"/>
            <a:ext cx="6634978" cy="5847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 dirty="0"/>
              <a:t>华为生产场景数据湖平台建设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31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10"/>
                            </p:stCondLst>
                            <p:childTnLst>
                              <p:par>
                                <p:cTn id="1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1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1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1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1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1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1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1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1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1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10"/>
                            </p:stCondLst>
                            <p:childTnLst>
                              <p:par>
                                <p:cTn id="7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10"/>
                            </p:stCondLst>
                            <p:childTnLst>
                              <p:par>
                                <p:cTn id="7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10"/>
                            </p:stCondLst>
                            <p:childTnLst>
                              <p:par>
                                <p:cTn id="8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1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1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10"/>
                            </p:stCondLst>
                            <p:childTnLst>
                              <p:par>
                                <p:cTn id="9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10"/>
                            </p:stCondLst>
                            <p:childTnLst>
                              <p:par>
                                <p:cTn id="10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1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10"/>
                            </p:stCondLst>
                            <p:childTnLst>
                              <p:par>
                                <p:cTn id="1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0"/>
                            </p:stCondLst>
                            <p:childTnLst>
                              <p:par>
                                <p:cTn id="1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10"/>
                            </p:stCondLst>
                            <p:childTnLst>
                              <p:par>
                                <p:cTn id="1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10"/>
                            </p:stCondLst>
                            <p:childTnLst>
                              <p:par>
                                <p:cTn id="1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10"/>
                            </p:stCondLst>
                            <p:childTnLst>
                              <p:par>
                                <p:cTn id="1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910"/>
                            </p:stCondLst>
                            <p:childTnLst>
                              <p:par>
                                <p:cTn id="1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10"/>
                            </p:stCondLst>
                            <p:childTnLst>
                              <p:par>
                                <p:cTn id="1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indefinite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91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10"/>
                            </p:stCondLst>
                            <p:childTnLst>
                              <p:par>
                                <p:cTn id="14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10"/>
                            </p:stCondLst>
                            <p:childTnLst>
                              <p:par>
                                <p:cTn id="1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910"/>
                            </p:stCondLst>
                            <p:childTnLst>
                              <p:par>
                                <p:cTn id="15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indefinite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10"/>
                            </p:stCondLst>
                            <p:childTnLst>
                              <p:par>
                                <p:cTn id="1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indefinite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910"/>
                            </p:stCondLst>
                            <p:childTnLst>
                              <p:par>
                                <p:cTn id="1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indefinite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910"/>
                            </p:stCondLst>
                            <p:childTnLst>
                              <p:par>
                                <p:cTn id="1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indefinite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910"/>
                            </p:stCondLst>
                            <p:childTnLst>
                              <p:par>
                                <p:cTn id="1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indefinite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910"/>
                            </p:stCondLst>
                            <p:childTnLst>
                              <p:par>
                                <p:cTn id="1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indefinite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910"/>
                            </p:stCondLst>
                            <p:childTnLst>
                              <p:par>
                                <p:cTn id="1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indefinite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0" grpId="0" bldLvl="0" animBg="1" advAuto="0"/>
      <p:bldP spid="37" grpId="0" bldLvl="0" animBg="1" advAuto="0"/>
      <p:bldP spid="38" grpId="0" bldLvl="0" animBg="1" advAuto="0"/>
      <p:bldP spid="39" grpId="0" bldLvl="0" animBg="1" advAuto="0"/>
      <p:bldP spid="40" grpId="0" bldLvl="0" animBg="1" advAuto="0"/>
      <p:bldP spid="41" grpId="0" bldLvl="0" animBg="1" advAuto="0"/>
      <p:bldP spid="48" grpId="0" bldLvl="0" animBg="1" advAuto="0"/>
      <p:bldP spid="49" grpId="0" bldLvl="0" animBg="1" advAuto="0"/>
      <p:bldP spid="50" grpId="0" bldLvl="0" animBg="1" advAuto="0"/>
      <p:bldP spid="51" grpId="0" bldLvl="0" animBg="1" advAuto="0"/>
      <p:bldP spid="52" grpId="0" bldLvl="0" animBg="1" advAuto="0"/>
      <p:bldP spid="53" grpId="0" bldLvl="0" animBg="1" advAuto="0"/>
      <p:bldP spid="54" grpId="0" bldLvl="0" animBg="1" advAuto="0"/>
      <p:bldP spid="55" grpId="0" bldLvl="0" animBg="1" advAuto="0"/>
      <p:bldP spid="56" grpId="0" bldLvl="0" animBg="1" advAuto="0"/>
      <p:bldP spid="57" grpId="0" bldLvl="0" animBg="1" advAuto="0"/>
      <p:bldP spid="58" grpId="0" bldLvl="0" animBg="1" advAuto="0"/>
      <p:bldP spid="59" grpId="0" bldLvl="0" animBg="1" advAuto="0"/>
      <p:bldP spid="60" grpId="0" bldLvl="0" animBg="1" advAuto="0"/>
      <p:bldP spid="61" grpId="0" bldLvl="0" animBg="1" advAuto="0"/>
      <p:bldP spid="62" grpId="0" bldLvl="0" animBg="1" advAuto="0"/>
      <p:bldP spid="63" grpId="0" bldLvl="0" animBg="1" advAuto="0"/>
      <p:bldP spid="64" grpId="0" bldLvl="0" animBg="1" advAuto="0"/>
      <p:bldP spid="65" grpId="0" bldLvl="0" animBg="1" advAuto="0"/>
      <p:bldP spid="66" grpId="0" bldLvl="0" animBg="1" advAuto="0"/>
      <p:bldP spid="67" grpId="0" animBg="1" advAuto="0"/>
      <p:bldP spid="68" grpId="0" animBg="1" advAuto="0"/>
      <p:bldP spid="69" grpId="0" animBg="1" advAuto="0"/>
      <p:bldP spid="70" grpId="0" animBg="1" advAuto="0"/>
      <p:bldP spid="71" grpId="0" animBg="1" advAuto="0"/>
      <p:bldP spid="72" grpId="0" animBg="1" advAuto="0"/>
      <p:bldP spid="74" grpId="0" animBg="1" advAuto="0"/>
      <p:bldP spid="75" grpId="0" bldLvl="0" animBg="1" advAuto="0"/>
      <p:bldP spid="82" grpId="0" bldLvl="0" animBg="1" advAuto="0"/>
      <p:bldP spid="89" grpId="0" bldLvl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6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791200" y="1544124"/>
            <a:ext cx="609600" cy="791981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PA_文本框 21"/>
          <p:cNvSpPr txBox="1"/>
          <p:nvPr>
            <p:custDataLst>
              <p:tags r:id="rId2"/>
            </p:custDataLst>
          </p:nvPr>
        </p:nvSpPr>
        <p:spPr>
          <a:xfrm>
            <a:off x="1967542" y="2784727"/>
            <a:ext cx="825691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1219170"/>
            <a:r>
              <a:rPr lang="zh-CN" altLang="en-US" sz="5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敬请老师批评指正</a:t>
            </a:r>
          </a:p>
        </p:txBody>
      </p:sp>
      <p:sp>
        <p:nvSpPr>
          <p:cNvPr id="23" name="PA_圆角矩形 22"/>
          <p:cNvSpPr/>
          <p:nvPr>
            <p:custDataLst>
              <p:tags r:id="rId3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24" name="PA_组合 23"/>
          <p:cNvGrpSpPr/>
          <p:nvPr>
            <p:custDataLst>
              <p:tags r:id="rId4"/>
            </p:custDataLst>
          </p:nvPr>
        </p:nvGrpSpPr>
        <p:grpSpPr>
          <a:xfrm>
            <a:off x="4092108" y="5577902"/>
            <a:ext cx="232408" cy="232405"/>
            <a:chOff x="801291" y="3535885"/>
            <a:chExt cx="219347" cy="219347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170"/>
              <a:endParaRPr lang="zh-CN" altLang="en-US" sz="2133">
                <a:solidFill>
                  <a:srgbClr val="FFFF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9" name="PA_组合 14"/>
          <p:cNvGrpSpPr/>
          <p:nvPr>
            <p:custDataLst>
              <p:tags r:id="rId5"/>
            </p:custDataLst>
          </p:nvPr>
        </p:nvGrpSpPr>
        <p:grpSpPr bwMode="auto">
          <a:xfrm>
            <a:off x="6418524" y="5577902"/>
            <a:ext cx="232408" cy="232405"/>
            <a:chOff x="4248" y="3024"/>
            <a:chExt cx="600" cy="599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170"/>
              <a:endParaRPr lang="zh-CN" altLang="en-US" sz="2133">
                <a:solidFill>
                  <a:srgbClr val="333333">
                    <a:lumMod val="65000"/>
                    <a:lumOff val="35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grpSp>
          <p:nvGrpSpPr>
            <p:cNvPr id="31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33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  <p:sp>
        <p:nvSpPr>
          <p:cNvPr id="34" name="PA_文本框 1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341843" y="5509440"/>
            <a:ext cx="16209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17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指导老师：李文根</a:t>
            </a:r>
            <a:endParaRPr lang="en-US" altLang="zh-CN" sz="1400" dirty="0">
              <a:solidFill>
                <a:srgbClr val="333333">
                  <a:lumMod val="65000"/>
                  <a:lumOff val="35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PA_文本框 2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689426" y="5509440"/>
            <a:ext cx="22349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17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答辩人：</a:t>
            </a:r>
            <a:r>
              <a:rPr lang="en-US" altLang="zh-CN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1952339 </a:t>
            </a:r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张馨月</a:t>
            </a:r>
            <a:endParaRPr lang="en-US" altLang="zh-CN" sz="1400" dirty="0">
              <a:solidFill>
                <a:srgbClr val="333333">
                  <a:lumMod val="65000"/>
                  <a:lumOff val="35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8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64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  <p:bldP spid="22" grpId="0"/>
      <p:bldP spid="23" grpId="0"/>
      <p:bldP spid="34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Arial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696685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PA_任意多边形 9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10241908" y="2773623"/>
            <a:ext cx="507312" cy="330552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0" name="PA_任意多边形 10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3733390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1" name="PA_任意多边形 11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8113019" y="272912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5953194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1466964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9"/>
            </p:custDataLst>
          </p:nvPr>
        </p:nvGrpSpPr>
        <p:grpSpPr>
          <a:xfrm>
            <a:off x="2889552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10"/>
            </p:custDataLst>
          </p:nvPr>
        </p:nvGrpSpPr>
        <p:grpSpPr>
          <a:xfrm>
            <a:off x="5090885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PA_组合 79"/>
          <p:cNvGrpSpPr/>
          <p:nvPr>
            <p:custDataLst>
              <p:tags r:id="rId11"/>
            </p:custDataLst>
          </p:nvPr>
        </p:nvGrpSpPr>
        <p:grpSpPr>
          <a:xfrm>
            <a:off x="7300685" y="3429000"/>
            <a:ext cx="2016723" cy="2527653"/>
            <a:chOff x="522514" y="3027330"/>
            <a:chExt cx="1512542" cy="1440160"/>
          </a:xfrm>
        </p:grpSpPr>
        <p:sp>
          <p:nvSpPr>
            <p:cNvPr id="81" name="矩形 80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PA_组合 82"/>
          <p:cNvGrpSpPr/>
          <p:nvPr>
            <p:custDataLst>
              <p:tags r:id="rId12"/>
            </p:custDataLst>
          </p:nvPr>
        </p:nvGrpSpPr>
        <p:grpSpPr>
          <a:xfrm>
            <a:off x="9493552" y="3429000"/>
            <a:ext cx="2016723" cy="2527653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PA_矩形 63"/>
          <p:cNvSpPr/>
          <p:nvPr>
            <p:custDataLst>
              <p:tags r:id="rId13"/>
            </p:custDataLst>
          </p:nvPr>
        </p:nvSpPr>
        <p:spPr>
          <a:xfrm>
            <a:off x="5593299" y="355638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总体设计</a:t>
            </a:r>
          </a:p>
        </p:txBody>
      </p:sp>
      <p:sp>
        <p:nvSpPr>
          <p:cNvPr id="65" name="PA_矩形 64"/>
          <p:cNvSpPr/>
          <p:nvPr>
            <p:custDataLst>
              <p:tags r:id="rId14"/>
            </p:custDataLst>
          </p:nvPr>
        </p:nvSpPr>
        <p:spPr>
          <a:xfrm>
            <a:off x="3389705" y="355638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需求分析</a:t>
            </a:r>
          </a:p>
        </p:txBody>
      </p:sp>
      <p:sp>
        <p:nvSpPr>
          <p:cNvPr id="66" name="PA_矩形 65"/>
          <p:cNvSpPr/>
          <p:nvPr>
            <p:custDataLst>
              <p:tags r:id="rId15"/>
            </p:custDataLst>
          </p:nvPr>
        </p:nvSpPr>
        <p:spPr>
          <a:xfrm>
            <a:off x="930036" y="3556386"/>
            <a:ext cx="1517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项目背景</a:t>
            </a:r>
          </a:p>
        </p:txBody>
      </p:sp>
      <p:sp>
        <p:nvSpPr>
          <p:cNvPr id="67" name="PA_矩形 66"/>
          <p:cNvSpPr/>
          <p:nvPr>
            <p:custDataLst>
              <p:tags r:id="rId16"/>
            </p:custDataLst>
          </p:nvPr>
        </p:nvSpPr>
        <p:spPr>
          <a:xfrm>
            <a:off x="10214695" y="3556386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展示</a:t>
            </a:r>
          </a:p>
        </p:txBody>
      </p:sp>
      <p:sp>
        <p:nvSpPr>
          <p:cNvPr id="68" name="PA_矩形 67"/>
          <p:cNvSpPr/>
          <p:nvPr>
            <p:custDataLst>
              <p:tags r:id="rId17"/>
            </p:custDataLst>
          </p:nvPr>
        </p:nvSpPr>
        <p:spPr>
          <a:xfrm>
            <a:off x="7575889" y="3556386"/>
            <a:ext cx="14654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后端与数据库</a:t>
            </a:r>
          </a:p>
        </p:txBody>
      </p:sp>
    </p:spTree>
    <p:extLst>
      <p:ext uri="{BB962C8B-B14F-4D97-AF65-F5344CB8AC3E}">
        <p14:creationId xmlns:p14="http://schemas.microsoft.com/office/powerpoint/2010/main" val="300362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9" grpId="0" animBg="1"/>
      <p:bldP spid="70" grpId="0" animBg="1"/>
      <p:bldP spid="71" grpId="0" animBg="1"/>
      <p:bldP spid="72" grpId="0" animBg="1"/>
      <p:bldP spid="73" grpId="0" animBg="1"/>
      <p:bldP spid="64" grpId="0"/>
      <p:bldP spid="65" grpId="0"/>
      <p:bldP spid="66" grpId="0"/>
      <p:bldP spid="67" grpId="0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_矩形 38"/>
          <p:cNvSpPr/>
          <p:nvPr>
            <p:custDataLst>
              <p:tags r:id="rId1"/>
            </p:custDataLst>
          </p:nvPr>
        </p:nvSpPr>
        <p:spPr>
          <a:xfrm>
            <a:off x="7152116" y="2760675"/>
            <a:ext cx="183208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2667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项目背景</a:t>
            </a:r>
          </a:p>
        </p:txBody>
      </p:sp>
      <p:sp>
        <p:nvSpPr>
          <p:cNvPr id="41" name="PA_矩形 40"/>
          <p:cNvSpPr/>
          <p:nvPr>
            <p:custDataLst>
              <p:tags r:id="rId2"/>
            </p:custDataLst>
          </p:nvPr>
        </p:nvSpPr>
        <p:spPr>
          <a:xfrm>
            <a:off x="5983357" y="2387364"/>
            <a:ext cx="1168760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5867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endParaRPr lang="zh-CN" altLang="en-US" sz="5867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3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64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22" name="PA_组合 66"/>
          <p:cNvGrpSpPr/>
          <p:nvPr>
            <p:custDataLst>
              <p:tags r:id="rId1"/>
            </p:custDataLst>
          </p:nvPr>
        </p:nvGrpSpPr>
        <p:grpSpPr bwMode="auto">
          <a:xfrm>
            <a:off x="5020736" y="1988166"/>
            <a:ext cx="2148417" cy="4312980"/>
            <a:chOff x="2372" y="898"/>
            <a:chExt cx="1015" cy="2037"/>
          </a:xfrm>
        </p:grpSpPr>
        <p:sp>
          <p:nvSpPr>
            <p:cNvPr id="19503" name="Freeform 47"/>
            <p:cNvSpPr/>
            <p:nvPr/>
          </p:nvSpPr>
          <p:spPr bwMode="auto">
            <a:xfrm>
              <a:off x="2372" y="898"/>
              <a:ext cx="223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9504" name="Freeform 48"/>
            <p:cNvSpPr/>
            <p:nvPr/>
          </p:nvSpPr>
          <p:spPr bwMode="auto">
            <a:xfrm>
              <a:off x="2635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9505" name="Freeform 49"/>
            <p:cNvSpPr/>
            <p:nvPr/>
          </p:nvSpPr>
          <p:spPr bwMode="auto">
            <a:xfrm>
              <a:off x="2899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9506" name="Freeform 50"/>
            <p:cNvSpPr/>
            <p:nvPr/>
          </p:nvSpPr>
          <p:spPr bwMode="auto">
            <a:xfrm>
              <a:off x="3163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9507" name="Freeform 51"/>
            <p:cNvSpPr/>
            <p:nvPr/>
          </p:nvSpPr>
          <p:spPr bwMode="auto">
            <a:xfrm>
              <a:off x="261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6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9508" name="Freeform 52"/>
            <p:cNvSpPr/>
            <p:nvPr/>
          </p:nvSpPr>
          <p:spPr bwMode="auto">
            <a:xfrm>
              <a:off x="2750" y="2036"/>
              <a:ext cx="129" cy="526"/>
            </a:xfrm>
            <a:custGeom>
              <a:avLst/>
              <a:gdLst>
                <a:gd name="T0" fmla="*/ 129 w 129"/>
                <a:gd name="T1" fmla="*/ 462 h 526"/>
                <a:gd name="T2" fmla="*/ 64 w 129"/>
                <a:gd name="T3" fmla="*/ 526 h 526"/>
                <a:gd name="T4" fmla="*/ 0 w 129"/>
                <a:gd name="T5" fmla="*/ 462 h 526"/>
                <a:gd name="T6" fmla="*/ 0 w 129"/>
                <a:gd name="T7" fmla="*/ 0 h 526"/>
                <a:gd name="T8" fmla="*/ 129 w 129"/>
                <a:gd name="T9" fmla="*/ 0 h 526"/>
                <a:gd name="T10" fmla="*/ 129 w 129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26">
                  <a:moveTo>
                    <a:pt x="129" y="462"/>
                  </a:moveTo>
                  <a:lnTo>
                    <a:pt x="64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29" y="0"/>
                  </a:lnTo>
                  <a:lnTo>
                    <a:pt x="129" y="4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9509" name="Freeform 53"/>
            <p:cNvSpPr/>
            <p:nvPr/>
          </p:nvSpPr>
          <p:spPr bwMode="auto">
            <a:xfrm>
              <a:off x="2879" y="2036"/>
              <a:ext cx="130" cy="526"/>
            </a:xfrm>
            <a:custGeom>
              <a:avLst/>
              <a:gdLst>
                <a:gd name="T0" fmla="*/ 130 w 130"/>
                <a:gd name="T1" fmla="*/ 462 h 526"/>
                <a:gd name="T2" fmla="*/ 66 w 130"/>
                <a:gd name="T3" fmla="*/ 526 h 526"/>
                <a:gd name="T4" fmla="*/ 0 w 130"/>
                <a:gd name="T5" fmla="*/ 462 h 526"/>
                <a:gd name="T6" fmla="*/ 0 w 130"/>
                <a:gd name="T7" fmla="*/ 0 h 526"/>
                <a:gd name="T8" fmla="*/ 130 w 130"/>
                <a:gd name="T9" fmla="*/ 0 h 526"/>
                <a:gd name="T10" fmla="*/ 130 w 130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526">
                  <a:moveTo>
                    <a:pt x="130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9510" name="Freeform 54"/>
            <p:cNvSpPr/>
            <p:nvPr/>
          </p:nvSpPr>
          <p:spPr bwMode="auto">
            <a:xfrm>
              <a:off x="300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5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5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9511" name="Freeform 55"/>
            <p:cNvSpPr/>
            <p:nvPr/>
          </p:nvSpPr>
          <p:spPr bwMode="auto">
            <a:xfrm>
              <a:off x="2372" y="1741"/>
              <a:ext cx="378" cy="297"/>
            </a:xfrm>
            <a:custGeom>
              <a:avLst/>
              <a:gdLst>
                <a:gd name="T0" fmla="*/ 378 w 378"/>
                <a:gd name="T1" fmla="*/ 297 h 297"/>
                <a:gd name="T2" fmla="*/ 247 w 378"/>
                <a:gd name="T3" fmla="*/ 297 h 297"/>
                <a:gd name="T4" fmla="*/ 0 w 378"/>
                <a:gd name="T5" fmla="*/ 0 h 297"/>
                <a:gd name="T6" fmla="*/ 223 w 378"/>
                <a:gd name="T7" fmla="*/ 0 h 297"/>
                <a:gd name="T8" fmla="*/ 378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378" y="297"/>
                  </a:moveTo>
                  <a:lnTo>
                    <a:pt x="247" y="297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378" y="29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9512" name="Freeform 56"/>
            <p:cNvSpPr/>
            <p:nvPr/>
          </p:nvSpPr>
          <p:spPr bwMode="auto">
            <a:xfrm>
              <a:off x="2635" y="1741"/>
              <a:ext cx="244" cy="297"/>
            </a:xfrm>
            <a:custGeom>
              <a:avLst/>
              <a:gdLst>
                <a:gd name="T0" fmla="*/ 244 w 244"/>
                <a:gd name="T1" fmla="*/ 297 h 297"/>
                <a:gd name="T2" fmla="*/ 115 w 244"/>
                <a:gd name="T3" fmla="*/ 297 h 297"/>
                <a:gd name="T4" fmla="*/ 0 w 244"/>
                <a:gd name="T5" fmla="*/ 0 h 297"/>
                <a:gd name="T6" fmla="*/ 224 w 244"/>
                <a:gd name="T7" fmla="*/ 0 h 297"/>
                <a:gd name="T8" fmla="*/ 244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244" y="297"/>
                  </a:moveTo>
                  <a:lnTo>
                    <a:pt x="115" y="297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244" y="29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9513" name="Freeform 57"/>
            <p:cNvSpPr/>
            <p:nvPr/>
          </p:nvSpPr>
          <p:spPr bwMode="auto">
            <a:xfrm>
              <a:off x="2879" y="1741"/>
              <a:ext cx="244" cy="297"/>
            </a:xfrm>
            <a:custGeom>
              <a:avLst/>
              <a:gdLst>
                <a:gd name="T0" fmla="*/ 130 w 244"/>
                <a:gd name="T1" fmla="*/ 297 h 297"/>
                <a:gd name="T2" fmla="*/ 0 w 244"/>
                <a:gd name="T3" fmla="*/ 297 h 297"/>
                <a:gd name="T4" fmla="*/ 20 w 244"/>
                <a:gd name="T5" fmla="*/ 0 h 297"/>
                <a:gd name="T6" fmla="*/ 244 w 244"/>
                <a:gd name="T7" fmla="*/ 0 h 297"/>
                <a:gd name="T8" fmla="*/ 130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130" y="297"/>
                  </a:moveTo>
                  <a:lnTo>
                    <a:pt x="0" y="297"/>
                  </a:lnTo>
                  <a:lnTo>
                    <a:pt x="20" y="0"/>
                  </a:lnTo>
                  <a:lnTo>
                    <a:pt x="244" y="0"/>
                  </a:lnTo>
                  <a:lnTo>
                    <a:pt x="130" y="29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9514" name="Freeform 58"/>
            <p:cNvSpPr/>
            <p:nvPr/>
          </p:nvSpPr>
          <p:spPr bwMode="auto">
            <a:xfrm>
              <a:off x="3009" y="1741"/>
              <a:ext cx="378" cy="297"/>
            </a:xfrm>
            <a:custGeom>
              <a:avLst/>
              <a:gdLst>
                <a:gd name="T0" fmla="*/ 131 w 378"/>
                <a:gd name="T1" fmla="*/ 297 h 297"/>
                <a:gd name="T2" fmla="*/ 0 w 378"/>
                <a:gd name="T3" fmla="*/ 297 h 297"/>
                <a:gd name="T4" fmla="*/ 154 w 378"/>
                <a:gd name="T5" fmla="*/ 0 h 297"/>
                <a:gd name="T6" fmla="*/ 378 w 378"/>
                <a:gd name="T7" fmla="*/ 0 h 297"/>
                <a:gd name="T8" fmla="*/ 131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131" y="297"/>
                  </a:moveTo>
                  <a:lnTo>
                    <a:pt x="0" y="297"/>
                  </a:lnTo>
                  <a:lnTo>
                    <a:pt x="154" y="0"/>
                  </a:lnTo>
                  <a:lnTo>
                    <a:pt x="378" y="0"/>
                  </a:lnTo>
                  <a:lnTo>
                    <a:pt x="131" y="29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9515" name="Freeform 59"/>
            <p:cNvSpPr/>
            <p:nvPr/>
          </p:nvSpPr>
          <p:spPr bwMode="auto">
            <a:xfrm>
              <a:off x="2619" y="2498"/>
              <a:ext cx="521" cy="321"/>
            </a:xfrm>
            <a:custGeom>
              <a:avLst/>
              <a:gdLst>
                <a:gd name="T0" fmla="*/ 521 w 521"/>
                <a:gd name="T1" fmla="*/ 0 h 321"/>
                <a:gd name="T2" fmla="*/ 0 w 521"/>
                <a:gd name="T3" fmla="*/ 0 h 321"/>
                <a:gd name="T4" fmla="*/ 191 w 521"/>
                <a:gd name="T5" fmla="*/ 321 h 321"/>
                <a:gd name="T6" fmla="*/ 330 w 521"/>
                <a:gd name="T7" fmla="*/ 321 h 321"/>
                <a:gd name="T8" fmla="*/ 521 w 521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" h="321">
                  <a:moveTo>
                    <a:pt x="521" y="0"/>
                  </a:moveTo>
                  <a:lnTo>
                    <a:pt x="0" y="0"/>
                  </a:lnTo>
                  <a:lnTo>
                    <a:pt x="191" y="321"/>
                  </a:lnTo>
                  <a:lnTo>
                    <a:pt x="330" y="321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9516" name="Freeform 60"/>
            <p:cNvSpPr/>
            <p:nvPr/>
          </p:nvSpPr>
          <p:spPr bwMode="auto">
            <a:xfrm>
              <a:off x="2810" y="2819"/>
              <a:ext cx="139" cy="116"/>
            </a:xfrm>
            <a:custGeom>
              <a:avLst/>
              <a:gdLst>
                <a:gd name="T0" fmla="*/ 139 w 139"/>
                <a:gd name="T1" fmla="*/ 0 h 116"/>
                <a:gd name="T2" fmla="*/ 0 w 139"/>
                <a:gd name="T3" fmla="*/ 0 h 116"/>
                <a:gd name="T4" fmla="*/ 69 w 139"/>
                <a:gd name="T5" fmla="*/ 116 h 116"/>
                <a:gd name="T6" fmla="*/ 139 w 139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16">
                  <a:moveTo>
                    <a:pt x="139" y="0"/>
                  </a:moveTo>
                  <a:lnTo>
                    <a:pt x="0" y="0"/>
                  </a:lnTo>
                  <a:lnTo>
                    <a:pt x="69" y="116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9532" name="PA_组合 76"/>
          <p:cNvGrpSpPr/>
          <p:nvPr>
            <p:custDataLst>
              <p:tags r:id="rId2"/>
            </p:custDataLst>
          </p:nvPr>
        </p:nvGrpSpPr>
        <p:grpSpPr bwMode="auto">
          <a:xfrm>
            <a:off x="4326467" y="4643305"/>
            <a:ext cx="378883" cy="376883"/>
            <a:chOff x="1245" y="2094"/>
            <a:chExt cx="179" cy="178"/>
          </a:xfrm>
          <a:solidFill>
            <a:schemeClr val="accent5"/>
          </a:solidFill>
        </p:grpSpPr>
        <p:sp>
          <p:nvSpPr>
            <p:cNvPr id="19517" name="Oval 61"/>
            <p:cNvSpPr>
              <a:spLocks noChangeArrowheads="1"/>
            </p:cNvSpPr>
            <p:nvPr/>
          </p:nvSpPr>
          <p:spPr bwMode="auto">
            <a:xfrm>
              <a:off x="1245" y="2094"/>
              <a:ext cx="179" cy="17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9518" name="Freeform 62"/>
            <p:cNvSpPr/>
            <p:nvPr/>
          </p:nvSpPr>
          <p:spPr bwMode="auto">
            <a:xfrm>
              <a:off x="1283" y="2149"/>
              <a:ext cx="104" cy="67"/>
            </a:xfrm>
            <a:custGeom>
              <a:avLst/>
              <a:gdLst>
                <a:gd name="T0" fmla="*/ 0 w 104"/>
                <a:gd name="T1" fmla="*/ 29 h 67"/>
                <a:gd name="T2" fmla="*/ 42 w 104"/>
                <a:gd name="T3" fmla="*/ 67 h 67"/>
                <a:gd name="T4" fmla="*/ 104 w 104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67">
                  <a:moveTo>
                    <a:pt x="0" y="29"/>
                  </a:moveTo>
                  <a:lnTo>
                    <a:pt x="42" y="67"/>
                  </a:lnTo>
                  <a:lnTo>
                    <a:pt x="104" y="0"/>
                  </a:lnTo>
                </a:path>
              </a:pathLst>
            </a:custGeom>
            <a:grpFill/>
            <a:ln w="33338" cap="rnd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9533" name="PA_组合 77"/>
          <p:cNvGrpSpPr/>
          <p:nvPr>
            <p:custDataLst>
              <p:tags r:id="rId3"/>
            </p:custDataLst>
          </p:nvPr>
        </p:nvGrpSpPr>
        <p:grpSpPr bwMode="auto">
          <a:xfrm>
            <a:off x="7535335" y="4677161"/>
            <a:ext cx="378884" cy="376883"/>
            <a:chOff x="4336" y="2094"/>
            <a:chExt cx="179" cy="178"/>
          </a:xfrm>
          <a:solidFill>
            <a:schemeClr val="accent6"/>
          </a:solidFill>
        </p:grpSpPr>
        <p:sp>
          <p:nvSpPr>
            <p:cNvPr id="19519" name="Oval 63"/>
            <p:cNvSpPr>
              <a:spLocks noChangeArrowheads="1"/>
            </p:cNvSpPr>
            <p:nvPr/>
          </p:nvSpPr>
          <p:spPr bwMode="auto">
            <a:xfrm>
              <a:off x="4336" y="2094"/>
              <a:ext cx="179" cy="17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9520" name="Freeform 64"/>
            <p:cNvSpPr/>
            <p:nvPr/>
          </p:nvSpPr>
          <p:spPr bwMode="auto">
            <a:xfrm>
              <a:off x="4375" y="2149"/>
              <a:ext cx="103" cy="67"/>
            </a:xfrm>
            <a:custGeom>
              <a:avLst/>
              <a:gdLst>
                <a:gd name="T0" fmla="*/ 0 w 103"/>
                <a:gd name="T1" fmla="*/ 29 h 67"/>
                <a:gd name="T2" fmla="*/ 41 w 103"/>
                <a:gd name="T3" fmla="*/ 67 h 67"/>
                <a:gd name="T4" fmla="*/ 103 w 103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67">
                  <a:moveTo>
                    <a:pt x="0" y="29"/>
                  </a:moveTo>
                  <a:lnTo>
                    <a:pt x="41" y="67"/>
                  </a:lnTo>
                  <a:lnTo>
                    <a:pt x="103" y="0"/>
                  </a:lnTo>
                </a:path>
              </a:pathLst>
            </a:custGeom>
            <a:grpFill/>
            <a:ln w="33338" cap="rnd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19523" name="PA_矩形 6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4418" y="2074975"/>
            <a:ext cx="2400300" cy="947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 defTabSz="1219170"/>
            <a:r>
              <a:rPr lang="zh-CN" altLang="en-US" sz="1400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校区大</a:t>
            </a:r>
          </a:p>
          <a:p>
            <a:pPr algn="r" defTabSz="1219170">
              <a:lnSpc>
                <a:spcPct val="150000"/>
              </a:lnSpc>
            </a:pPr>
            <a:r>
              <a:rPr lang="zh-CN" altLang="en-US" sz="11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宿舍区离学校功能区域较远</a:t>
            </a:r>
            <a:endParaRPr lang="en-US" altLang="zh-CN" sz="11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r" defTabSz="1219170">
              <a:lnSpc>
                <a:spcPct val="150000"/>
              </a:lnSpc>
            </a:pPr>
            <a:r>
              <a:rPr lang="zh-CN" altLang="en-US" sz="11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教学区域往来学院楼不方便</a:t>
            </a:r>
            <a:endParaRPr lang="en-US" altLang="zh-CN" sz="11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r" defTabSz="1219170">
              <a:lnSpc>
                <a:spcPct val="150000"/>
              </a:lnSpc>
            </a:pPr>
            <a:endParaRPr lang="en-US" altLang="zh-CN" sz="11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524" name="PA_矩形 6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54469" y="2970602"/>
            <a:ext cx="2050732" cy="120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9170"/>
            <a:r>
              <a:rPr lang="zh-CN" altLang="en-US" sz="1400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快递</a:t>
            </a:r>
          </a:p>
          <a:p>
            <a:pPr algn="r" defTabSz="1219170">
              <a:lnSpc>
                <a:spcPct val="150000"/>
              </a:lnSpc>
            </a:pPr>
            <a:r>
              <a:rPr lang="zh-CN" altLang="en-US" sz="11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经常需要拿快递，但是快递到达时间不确定，单独拿一次路程太远，一起拿又太多太重不方便</a:t>
            </a:r>
            <a:endParaRPr lang="en-US" altLang="zh-CN" sz="11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r" defTabSz="1219170">
              <a:lnSpc>
                <a:spcPct val="150000"/>
              </a:lnSpc>
            </a:pPr>
            <a:endParaRPr lang="en-US" altLang="zh-CN" sz="11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525" name="PA_矩形 6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264653" y="2074975"/>
            <a:ext cx="2400300" cy="69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9170"/>
            <a:r>
              <a:rPr lang="zh-CN" altLang="en-US" sz="1400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学院楼</a:t>
            </a:r>
          </a:p>
          <a:p>
            <a:pPr defTabSz="1219170">
              <a:lnSpc>
                <a:spcPct val="150000"/>
              </a:lnSpc>
            </a:pPr>
            <a:r>
              <a:rPr lang="zh-CN" altLang="en-US" sz="11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学院楼距离生活区、教学区都很远，去学院楼的事项基本都以班级为单位</a:t>
            </a:r>
            <a:endParaRPr lang="en-US" altLang="zh-CN" sz="11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526" name="PA_矩形 7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784169" y="2970602"/>
            <a:ext cx="2400300" cy="947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9170"/>
            <a:r>
              <a:rPr lang="zh-CN" altLang="en-US" sz="1400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投喂</a:t>
            </a:r>
          </a:p>
          <a:p>
            <a:pPr defTabSz="1219170">
              <a:lnSpc>
                <a:spcPct val="150000"/>
              </a:lnSpc>
            </a:pPr>
            <a:r>
              <a:rPr lang="zh-CN" altLang="en-US" sz="11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很多同学非常怜惜校园中的小动物，经常购买专门的食物进行喂养，但是忙碌起来无暇亲自投喂，导致食物过期。</a:t>
            </a:r>
            <a:endParaRPr lang="en-US" altLang="zh-CN" sz="11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527" name="PA_Line 7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119969" y="2170253"/>
            <a:ext cx="2112433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529" name="PA_Line 7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951136" y="2170253"/>
            <a:ext cx="2112433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530" name="PA_Line 7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6379633" y="3074348"/>
            <a:ext cx="2243667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531" name="PA_Line 75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583517" y="3074348"/>
            <a:ext cx="2243667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534" name="PA_矩形 78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12286" y="5157793"/>
            <a:ext cx="4127500" cy="73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 defTabSz="1219170">
              <a:lnSpc>
                <a:spcPct val="150000"/>
              </a:lnSpc>
            </a:pPr>
            <a:r>
              <a:rPr lang="zh-CN" altLang="en-US" sz="11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很多行为（比如快递、学院楼盖章等），单独前往相对浪费更多时间，一个人前往事实上可以满足很多人的需求，比如帮其他人拿快递，帮其他人一起盖章后送回等。</a:t>
            </a:r>
            <a:endParaRPr lang="en-US" altLang="zh-CN" sz="11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535" name="PA_矩形 7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535335" y="5157793"/>
            <a:ext cx="4127500" cy="69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05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很多同学间的互帮互助行为并不需要特别前往，其实只是在某个时间对某些同学而言顺路的小事，却能够很好地节约其他同学的时间，营造互帮互助的良好校园氛围，提升生活质量。</a:t>
            </a:r>
            <a:endParaRPr lang="en-US" altLang="zh-CN" sz="105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PA_矩形 39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项目</a:t>
            </a:r>
            <a:r>
              <a:rPr lang="zh-CN" altLang="en-US" sz="2667" dirty="0">
                <a:solidFill>
                  <a:srgbClr val="1D69A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背景</a:t>
            </a:r>
            <a:endParaRPr lang="en-US" altLang="zh-CN" sz="2667" dirty="0">
              <a:solidFill>
                <a:srgbClr val="1D69A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15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786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23" grpId="0"/>
      <p:bldP spid="19524" grpId="0"/>
      <p:bldP spid="19525" grpId="0"/>
      <p:bldP spid="19526" grpId="0"/>
      <p:bldP spid="19527" grpId="0" animBg="1"/>
      <p:bldP spid="19529" grpId="0" animBg="1" autoUpdateAnimBg="0"/>
      <p:bldP spid="19530" grpId="0" animBg="1"/>
      <p:bldP spid="19531" grpId="0" animBg="1"/>
      <p:bldP spid="19534" grpId="0"/>
      <p:bldP spid="19535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_矩形 38"/>
          <p:cNvSpPr/>
          <p:nvPr>
            <p:custDataLst>
              <p:tags r:id="rId1"/>
            </p:custDataLst>
          </p:nvPr>
        </p:nvSpPr>
        <p:spPr>
          <a:xfrm>
            <a:off x="7152116" y="2760675"/>
            <a:ext cx="183208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2667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需求分析</a:t>
            </a:r>
          </a:p>
        </p:txBody>
      </p:sp>
      <p:sp>
        <p:nvSpPr>
          <p:cNvPr id="41" name="PA_矩形 40"/>
          <p:cNvSpPr/>
          <p:nvPr>
            <p:custDataLst>
              <p:tags r:id="rId2"/>
            </p:custDataLst>
          </p:nvPr>
        </p:nvSpPr>
        <p:spPr>
          <a:xfrm>
            <a:off x="5983357" y="2387364"/>
            <a:ext cx="1168760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5867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02</a:t>
            </a:r>
            <a:endParaRPr lang="zh-CN" altLang="en-US" sz="5867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3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34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97" name="PA_组合 21"/>
          <p:cNvGrpSpPr/>
          <p:nvPr>
            <p:custDataLst>
              <p:tags r:id="rId1"/>
            </p:custDataLst>
          </p:nvPr>
        </p:nvGrpSpPr>
        <p:grpSpPr bwMode="auto">
          <a:xfrm>
            <a:off x="3928535" y="2536550"/>
            <a:ext cx="4330700" cy="2803332"/>
            <a:chOff x="0" y="0"/>
            <a:chExt cx="2046" cy="1324"/>
          </a:xfrm>
        </p:grpSpPr>
        <p:sp>
          <p:nvSpPr>
            <p:cNvPr id="24598" name="Freeform 22"/>
            <p:cNvSpPr/>
            <p:nvPr/>
          </p:nvSpPr>
          <p:spPr bwMode="auto">
            <a:xfrm>
              <a:off x="1023" y="0"/>
              <a:ext cx="664" cy="1324"/>
            </a:xfrm>
            <a:custGeom>
              <a:avLst/>
              <a:gdLst>
                <a:gd name="T0" fmla="*/ 0 w 347"/>
                <a:gd name="T1" fmla="*/ 0 h 693"/>
                <a:gd name="T2" fmla="*/ 0 w 347"/>
                <a:gd name="T3" fmla="*/ 122 h 693"/>
                <a:gd name="T4" fmla="*/ 225 w 347"/>
                <a:gd name="T5" fmla="*/ 347 h 693"/>
                <a:gd name="T6" fmla="*/ 0 w 347"/>
                <a:gd name="T7" fmla="*/ 572 h 693"/>
                <a:gd name="T8" fmla="*/ 0 w 347"/>
                <a:gd name="T9" fmla="*/ 693 h 693"/>
                <a:gd name="T10" fmla="*/ 347 w 347"/>
                <a:gd name="T11" fmla="*/ 347 h 693"/>
                <a:gd name="T12" fmla="*/ 0 w 347"/>
                <a:gd name="T13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" h="693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125" y="122"/>
                    <a:pt x="225" y="222"/>
                    <a:pt x="225" y="347"/>
                  </a:cubicBezTo>
                  <a:cubicBezTo>
                    <a:pt x="225" y="471"/>
                    <a:pt x="125" y="572"/>
                    <a:pt x="0" y="572"/>
                  </a:cubicBezTo>
                  <a:cubicBezTo>
                    <a:pt x="0" y="693"/>
                    <a:pt x="0" y="693"/>
                    <a:pt x="0" y="693"/>
                  </a:cubicBezTo>
                  <a:cubicBezTo>
                    <a:pt x="192" y="693"/>
                    <a:pt x="347" y="538"/>
                    <a:pt x="347" y="347"/>
                  </a:cubicBezTo>
                  <a:cubicBezTo>
                    <a:pt x="347" y="155"/>
                    <a:pt x="192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4599" name="Freeform 23"/>
            <p:cNvSpPr/>
            <p:nvPr/>
          </p:nvSpPr>
          <p:spPr bwMode="auto">
            <a:xfrm>
              <a:off x="361" y="0"/>
              <a:ext cx="662" cy="1324"/>
            </a:xfrm>
            <a:custGeom>
              <a:avLst/>
              <a:gdLst>
                <a:gd name="T0" fmla="*/ 121 w 346"/>
                <a:gd name="T1" fmla="*/ 347 h 693"/>
                <a:gd name="T2" fmla="*/ 346 w 346"/>
                <a:gd name="T3" fmla="*/ 122 h 693"/>
                <a:gd name="T4" fmla="*/ 346 w 346"/>
                <a:gd name="T5" fmla="*/ 0 h 693"/>
                <a:gd name="T6" fmla="*/ 0 w 346"/>
                <a:gd name="T7" fmla="*/ 347 h 693"/>
                <a:gd name="T8" fmla="*/ 346 w 346"/>
                <a:gd name="T9" fmla="*/ 693 h 693"/>
                <a:gd name="T10" fmla="*/ 346 w 346"/>
                <a:gd name="T11" fmla="*/ 572 h 693"/>
                <a:gd name="T12" fmla="*/ 121 w 346"/>
                <a:gd name="T13" fmla="*/ 347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693">
                  <a:moveTo>
                    <a:pt x="121" y="347"/>
                  </a:moveTo>
                  <a:cubicBezTo>
                    <a:pt x="121" y="222"/>
                    <a:pt x="222" y="122"/>
                    <a:pt x="346" y="122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155" y="0"/>
                    <a:pt x="0" y="155"/>
                    <a:pt x="0" y="347"/>
                  </a:cubicBezTo>
                  <a:cubicBezTo>
                    <a:pt x="0" y="538"/>
                    <a:pt x="155" y="693"/>
                    <a:pt x="346" y="693"/>
                  </a:cubicBezTo>
                  <a:cubicBezTo>
                    <a:pt x="346" y="572"/>
                    <a:pt x="346" y="572"/>
                    <a:pt x="346" y="572"/>
                  </a:cubicBezTo>
                  <a:cubicBezTo>
                    <a:pt x="222" y="572"/>
                    <a:pt x="121" y="471"/>
                    <a:pt x="121" y="3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4600" name="Freeform 24"/>
            <p:cNvSpPr/>
            <p:nvPr/>
          </p:nvSpPr>
          <p:spPr bwMode="auto">
            <a:xfrm>
              <a:off x="593" y="233"/>
              <a:ext cx="430" cy="860"/>
            </a:xfrm>
            <a:custGeom>
              <a:avLst/>
              <a:gdLst>
                <a:gd name="T0" fmla="*/ 0 w 225"/>
                <a:gd name="T1" fmla="*/ 225 h 450"/>
                <a:gd name="T2" fmla="*/ 225 w 225"/>
                <a:gd name="T3" fmla="*/ 450 h 450"/>
                <a:gd name="T4" fmla="*/ 225 w 225"/>
                <a:gd name="T5" fmla="*/ 0 h 450"/>
                <a:gd name="T6" fmla="*/ 0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0" y="225"/>
                  </a:moveTo>
                  <a:cubicBezTo>
                    <a:pt x="0" y="349"/>
                    <a:pt x="101" y="450"/>
                    <a:pt x="225" y="45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101" y="0"/>
                    <a:pt x="0" y="100"/>
                    <a:pt x="0" y="2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4601" name="Freeform 25"/>
            <p:cNvSpPr/>
            <p:nvPr/>
          </p:nvSpPr>
          <p:spPr bwMode="auto">
            <a:xfrm>
              <a:off x="1023" y="233"/>
              <a:ext cx="430" cy="860"/>
            </a:xfrm>
            <a:custGeom>
              <a:avLst/>
              <a:gdLst>
                <a:gd name="T0" fmla="*/ 225 w 225"/>
                <a:gd name="T1" fmla="*/ 225 h 450"/>
                <a:gd name="T2" fmla="*/ 0 w 225"/>
                <a:gd name="T3" fmla="*/ 0 h 450"/>
                <a:gd name="T4" fmla="*/ 0 w 225"/>
                <a:gd name="T5" fmla="*/ 450 h 450"/>
                <a:gd name="T6" fmla="*/ 225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225" y="225"/>
                  </a:moveTo>
                  <a:cubicBezTo>
                    <a:pt x="225" y="100"/>
                    <a:pt x="125" y="0"/>
                    <a:pt x="0" y="0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125" y="450"/>
                    <a:pt x="225" y="349"/>
                    <a:pt x="225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4602" name="Oval 26"/>
            <p:cNvSpPr>
              <a:spLocks noChangeArrowheads="1"/>
            </p:cNvSpPr>
            <p:nvPr/>
          </p:nvSpPr>
          <p:spPr bwMode="auto">
            <a:xfrm>
              <a:off x="824" y="464"/>
              <a:ext cx="398" cy="397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4603" name="Freeform 27"/>
            <p:cNvSpPr>
              <a:spLocks noEditPoints="1"/>
            </p:cNvSpPr>
            <p:nvPr/>
          </p:nvSpPr>
          <p:spPr bwMode="auto">
            <a:xfrm>
              <a:off x="924" y="561"/>
              <a:ext cx="201" cy="201"/>
            </a:xfrm>
            <a:custGeom>
              <a:avLst/>
              <a:gdLst>
                <a:gd name="T0" fmla="*/ 87 w 105"/>
                <a:gd name="T1" fmla="*/ 1 h 105"/>
                <a:gd name="T2" fmla="*/ 91 w 105"/>
                <a:gd name="T3" fmla="*/ 2 h 105"/>
                <a:gd name="T4" fmla="*/ 91 w 105"/>
                <a:gd name="T5" fmla="*/ 2 h 105"/>
                <a:gd name="T6" fmla="*/ 103 w 105"/>
                <a:gd name="T7" fmla="*/ 14 h 105"/>
                <a:gd name="T8" fmla="*/ 103 w 105"/>
                <a:gd name="T9" fmla="*/ 14 h 105"/>
                <a:gd name="T10" fmla="*/ 104 w 105"/>
                <a:gd name="T11" fmla="*/ 18 h 105"/>
                <a:gd name="T12" fmla="*/ 88 w 105"/>
                <a:gd name="T13" fmla="*/ 32 h 105"/>
                <a:gd name="T14" fmla="*/ 77 w 105"/>
                <a:gd name="T15" fmla="*/ 34 h 105"/>
                <a:gd name="T16" fmla="*/ 74 w 105"/>
                <a:gd name="T17" fmla="*/ 76 h 105"/>
                <a:gd name="T18" fmla="*/ 51 w 105"/>
                <a:gd name="T19" fmla="*/ 85 h 105"/>
                <a:gd name="T20" fmla="*/ 19 w 105"/>
                <a:gd name="T21" fmla="*/ 53 h 105"/>
                <a:gd name="T22" fmla="*/ 51 w 105"/>
                <a:gd name="T23" fmla="*/ 21 h 105"/>
                <a:gd name="T24" fmla="*/ 75 w 105"/>
                <a:gd name="T25" fmla="*/ 24 h 105"/>
                <a:gd name="T26" fmla="*/ 73 w 105"/>
                <a:gd name="T27" fmla="*/ 14 h 105"/>
                <a:gd name="T28" fmla="*/ 93 w 105"/>
                <a:gd name="T29" fmla="*/ 41 h 105"/>
                <a:gd name="T30" fmla="*/ 101 w 105"/>
                <a:gd name="T31" fmla="*/ 38 h 105"/>
                <a:gd name="T32" fmla="*/ 103 w 105"/>
                <a:gd name="T33" fmla="*/ 53 h 105"/>
                <a:gd name="T34" fmla="*/ 51 w 105"/>
                <a:gd name="T35" fmla="*/ 105 h 105"/>
                <a:gd name="T36" fmla="*/ 0 w 105"/>
                <a:gd name="T37" fmla="*/ 53 h 105"/>
                <a:gd name="T38" fmla="*/ 51 w 105"/>
                <a:gd name="T39" fmla="*/ 2 h 105"/>
                <a:gd name="T40" fmla="*/ 66 w 105"/>
                <a:gd name="T41" fmla="*/ 4 h 105"/>
                <a:gd name="T42" fmla="*/ 64 w 105"/>
                <a:gd name="T43" fmla="*/ 12 h 105"/>
                <a:gd name="T44" fmla="*/ 51 w 105"/>
                <a:gd name="T45" fmla="*/ 10 h 105"/>
                <a:gd name="T46" fmla="*/ 8 w 105"/>
                <a:gd name="T47" fmla="*/ 53 h 105"/>
                <a:gd name="T48" fmla="*/ 51 w 105"/>
                <a:gd name="T49" fmla="*/ 97 h 105"/>
                <a:gd name="T50" fmla="*/ 95 w 105"/>
                <a:gd name="T51" fmla="*/ 53 h 105"/>
                <a:gd name="T52" fmla="*/ 93 w 105"/>
                <a:gd name="T53" fmla="*/ 41 h 105"/>
                <a:gd name="T54" fmla="*/ 51 w 105"/>
                <a:gd name="T55" fmla="*/ 39 h 105"/>
                <a:gd name="T56" fmla="*/ 67 w 105"/>
                <a:gd name="T57" fmla="*/ 32 h 105"/>
                <a:gd name="T58" fmla="*/ 32 w 105"/>
                <a:gd name="T59" fmla="*/ 34 h 105"/>
                <a:gd name="T60" fmla="*/ 32 w 105"/>
                <a:gd name="T61" fmla="*/ 34 h 105"/>
                <a:gd name="T62" fmla="*/ 32 w 105"/>
                <a:gd name="T63" fmla="*/ 73 h 105"/>
                <a:gd name="T64" fmla="*/ 71 w 105"/>
                <a:gd name="T65" fmla="*/ 73 h 105"/>
                <a:gd name="T66" fmla="*/ 79 w 105"/>
                <a:gd name="T67" fmla="*/ 53 h 105"/>
                <a:gd name="T68" fmla="*/ 64 w 105"/>
                <a:gd name="T69" fmla="*/ 46 h 105"/>
                <a:gd name="T70" fmla="*/ 62 w 105"/>
                <a:gd name="T71" fmla="*/ 64 h 105"/>
                <a:gd name="T72" fmla="*/ 51 w 105"/>
                <a:gd name="T73" fmla="*/ 68 h 105"/>
                <a:gd name="T74" fmla="*/ 37 w 105"/>
                <a:gd name="T75" fmla="*/ 53 h 105"/>
                <a:gd name="T76" fmla="*/ 41 w 105"/>
                <a:gd name="T77" fmla="*/ 43 h 105"/>
                <a:gd name="T78" fmla="*/ 55 w 105"/>
                <a:gd name="T79" fmla="*/ 44 h 105"/>
                <a:gd name="T80" fmla="*/ 51 w 105"/>
                <a:gd name="T81" fmla="*/ 44 h 105"/>
                <a:gd name="T82" fmla="*/ 42 w 105"/>
                <a:gd name="T83" fmla="*/ 53 h 105"/>
                <a:gd name="T84" fmla="*/ 51 w 105"/>
                <a:gd name="T85" fmla="*/ 63 h 105"/>
                <a:gd name="T86" fmla="*/ 58 w 105"/>
                <a:gd name="T87" fmla="*/ 60 h 105"/>
                <a:gd name="T88" fmla="*/ 61 w 105"/>
                <a:gd name="T89" fmla="*/ 50 h 105"/>
                <a:gd name="T90" fmla="*/ 49 w 105"/>
                <a:gd name="T91" fmla="*/ 56 h 105"/>
                <a:gd name="T92" fmla="*/ 55 w 105"/>
                <a:gd name="T93" fmla="*/ 44 h 105"/>
                <a:gd name="T94" fmla="*/ 87 w 105"/>
                <a:gd name="T95" fmla="*/ 7 h 105"/>
                <a:gd name="T96" fmla="*/ 79 w 105"/>
                <a:gd name="T97" fmla="*/ 22 h 105"/>
                <a:gd name="T98" fmla="*/ 87 w 105"/>
                <a:gd name="T99" fmla="*/ 7 h 105"/>
                <a:gd name="T100" fmla="*/ 92 w 105"/>
                <a:gd name="T101" fmla="*/ 16 h 105"/>
                <a:gd name="T102" fmla="*/ 88 w 105"/>
                <a:gd name="T103" fmla="*/ 27 h 105"/>
                <a:gd name="T104" fmla="*/ 92 w 105"/>
                <a:gd name="T105" fmla="*/ 1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5" h="105">
                  <a:moveTo>
                    <a:pt x="73" y="14"/>
                  </a:moveTo>
                  <a:cubicBezTo>
                    <a:pt x="87" y="1"/>
                    <a:pt x="87" y="1"/>
                    <a:pt x="87" y="1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1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4" y="14"/>
                    <a:pt x="104" y="14"/>
                  </a:cubicBezTo>
                  <a:cubicBezTo>
                    <a:pt x="105" y="15"/>
                    <a:pt x="105" y="17"/>
                    <a:pt x="10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32"/>
                    <a:pt x="89" y="32"/>
                    <a:pt x="88" y="32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81" y="39"/>
                    <a:pt x="83" y="46"/>
                    <a:pt x="83" y="53"/>
                  </a:cubicBezTo>
                  <a:cubicBezTo>
                    <a:pt x="83" y="62"/>
                    <a:pt x="80" y="70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68" y="82"/>
                    <a:pt x="60" y="85"/>
                    <a:pt x="51" y="85"/>
                  </a:cubicBezTo>
                  <a:cubicBezTo>
                    <a:pt x="43" y="85"/>
                    <a:pt x="35" y="82"/>
                    <a:pt x="29" y="76"/>
                  </a:cubicBezTo>
                  <a:cubicBezTo>
                    <a:pt x="23" y="70"/>
                    <a:pt x="19" y="62"/>
                    <a:pt x="19" y="53"/>
                  </a:cubicBezTo>
                  <a:cubicBezTo>
                    <a:pt x="19" y="45"/>
                    <a:pt x="23" y="37"/>
                    <a:pt x="29" y="31"/>
                  </a:cubicBezTo>
                  <a:cubicBezTo>
                    <a:pt x="35" y="25"/>
                    <a:pt x="43" y="21"/>
                    <a:pt x="51" y="21"/>
                  </a:cubicBezTo>
                  <a:cubicBezTo>
                    <a:pt x="59" y="21"/>
                    <a:pt x="66" y="24"/>
                    <a:pt x="71" y="28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3" y="16"/>
                    <a:pt x="73" y="15"/>
                    <a:pt x="73" y="1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2" y="39"/>
                    <a:pt x="94" y="36"/>
                    <a:pt x="96" y="36"/>
                  </a:cubicBezTo>
                  <a:cubicBezTo>
                    <a:pt x="98" y="35"/>
                    <a:pt x="100" y="36"/>
                    <a:pt x="101" y="38"/>
                  </a:cubicBezTo>
                  <a:cubicBezTo>
                    <a:pt x="102" y="41"/>
                    <a:pt x="102" y="43"/>
                    <a:pt x="102" y="46"/>
                  </a:cubicBezTo>
                  <a:cubicBezTo>
                    <a:pt x="103" y="48"/>
                    <a:pt x="103" y="51"/>
                    <a:pt x="103" y="53"/>
                  </a:cubicBezTo>
                  <a:cubicBezTo>
                    <a:pt x="103" y="68"/>
                    <a:pt x="97" y="81"/>
                    <a:pt x="88" y="90"/>
                  </a:cubicBezTo>
                  <a:cubicBezTo>
                    <a:pt x="79" y="99"/>
                    <a:pt x="66" y="105"/>
                    <a:pt x="51" y="105"/>
                  </a:cubicBezTo>
                  <a:cubicBezTo>
                    <a:pt x="37" y="105"/>
                    <a:pt x="24" y="99"/>
                    <a:pt x="15" y="90"/>
                  </a:cubicBezTo>
                  <a:cubicBezTo>
                    <a:pt x="6" y="81"/>
                    <a:pt x="0" y="68"/>
                    <a:pt x="0" y="53"/>
                  </a:cubicBezTo>
                  <a:cubicBezTo>
                    <a:pt x="0" y="39"/>
                    <a:pt x="6" y="26"/>
                    <a:pt x="15" y="17"/>
                  </a:cubicBezTo>
                  <a:cubicBezTo>
                    <a:pt x="24" y="8"/>
                    <a:pt x="37" y="2"/>
                    <a:pt x="51" y="2"/>
                  </a:cubicBezTo>
                  <a:cubicBezTo>
                    <a:pt x="54" y="2"/>
                    <a:pt x="57" y="2"/>
                    <a:pt x="59" y="2"/>
                  </a:cubicBezTo>
                  <a:cubicBezTo>
                    <a:pt x="62" y="3"/>
                    <a:pt x="64" y="3"/>
                    <a:pt x="66" y="4"/>
                  </a:cubicBezTo>
                  <a:cubicBezTo>
                    <a:pt x="69" y="5"/>
                    <a:pt x="70" y="7"/>
                    <a:pt x="69" y="9"/>
                  </a:cubicBezTo>
                  <a:cubicBezTo>
                    <a:pt x="69" y="11"/>
                    <a:pt x="66" y="13"/>
                    <a:pt x="64" y="12"/>
                  </a:cubicBezTo>
                  <a:cubicBezTo>
                    <a:pt x="62" y="11"/>
                    <a:pt x="60" y="11"/>
                    <a:pt x="58" y="11"/>
                  </a:cubicBezTo>
                  <a:cubicBezTo>
                    <a:pt x="56" y="10"/>
                    <a:pt x="54" y="10"/>
                    <a:pt x="51" y="10"/>
                  </a:cubicBezTo>
                  <a:cubicBezTo>
                    <a:pt x="39" y="10"/>
                    <a:pt x="29" y="15"/>
                    <a:pt x="21" y="23"/>
                  </a:cubicBezTo>
                  <a:cubicBezTo>
                    <a:pt x="13" y="31"/>
                    <a:pt x="8" y="41"/>
                    <a:pt x="8" y="53"/>
                  </a:cubicBezTo>
                  <a:cubicBezTo>
                    <a:pt x="8" y="65"/>
                    <a:pt x="13" y="76"/>
                    <a:pt x="21" y="84"/>
                  </a:cubicBezTo>
                  <a:cubicBezTo>
                    <a:pt x="29" y="92"/>
                    <a:pt x="39" y="97"/>
                    <a:pt x="51" y="97"/>
                  </a:cubicBezTo>
                  <a:cubicBezTo>
                    <a:pt x="63" y="97"/>
                    <a:pt x="74" y="92"/>
                    <a:pt x="82" y="84"/>
                  </a:cubicBezTo>
                  <a:cubicBezTo>
                    <a:pt x="90" y="76"/>
                    <a:pt x="95" y="65"/>
                    <a:pt x="95" y="53"/>
                  </a:cubicBezTo>
                  <a:cubicBezTo>
                    <a:pt x="95" y="51"/>
                    <a:pt x="95" y="49"/>
                    <a:pt x="94" y="47"/>
                  </a:cubicBezTo>
                  <a:cubicBezTo>
                    <a:pt x="94" y="45"/>
                    <a:pt x="94" y="43"/>
                    <a:pt x="93" y="41"/>
                  </a:cubicBezTo>
                  <a:close/>
                  <a:moveTo>
                    <a:pt x="51" y="39"/>
                  </a:moveTo>
                  <a:cubicBezTo>
                    <a:pt x="51" y="39"/>
                    <a:pt x="51" y="39"/>
                    <a:pt x="51" y="39"/>
                  </a:cubicBezTo>
                  <a:cubicBezTo>
                    <a:pt x="54" y="39"/>
                    <a:pt x="56" y="39"/>
                    <a:pt x="59" y="41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3" y="28"/>
                    <a:pt x="57" y="26"/>
                    <a:pt x="51" y="26"/>
                  </a:cubicBezTo>
                  <a:cubicBezTo>
                    <a:pt x="44" y="26"/>
                    <a:pt x="37" y="29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7" y="39"/>
                    <a:pt x="24" y="46"/>
                    <a:pt x="24" y="53"/>
                  </a:cubicBezTo>
                  <a:cubicBezTo>
                    <a:pt x="24" y="61"/>
                    <a:pt x="27" y="68"/>
                    <a:pt x="32" y="73"/>
                  </a:cubicBezTo>
                  <a:cubicBezTo>
                    <a:pt x="37" y="78"/>
                    <a:pt x="44" y="81"/>
                    <a:pt x="51" y="81"/>
                  </a:cubicBezTo>
                  <a:cubicBezTo>
                    <a:pt x="59" y="81"/>
                    <a:pt x="66" y="78"/>
                    <a:pt x="71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6" y="68"/>
                    <a:pt x="79" y="61"/>
                    <a:pt x="79" y="53"/>
                  </a:cubicBezTo>
                  <a:cubicBezTo>
                    <a:pt x="79" y="47"/>
                    <a:pt x="77" y="42"/>
                    <a:pt x="73" y="37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5" y="48"/>
                    <a:pt x="66" y="51"/>
                    <a:pt x="66" y="53"/>
                  </a:cubicBezTo>
                  <a:cubicBezTo>
                    <a:pt x="66" y="57"/>
                    <a:pt x="64" y="61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9" y="66"/>
                    <a:pt x="55" y="68"/>
                    <a:pt x="51" y="68"/>
                  </a:cubicBezTo>
                  <a:cubicBezTo>
                    <a:pt x="47" y="68"/>
                    <a:pt x="44" y="66"/>
                    <a:pt x="41" y="64"/>
                  </a:cubicBezTo>
                  <a:cubicBezTo>
                    <a:pt x="38" y="61"/>
                    <a:pt x="37" y="57"/>
                    <a:pt x="37" y="53"/>
                  </a:cubicBezTo>
                  <a:cubicBezTo>
                    <a:pt x="37" y="49"/>
                    <a:pt x="38" y="46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4" y="40"/>
                    <a:pt x="47" y="39"/>
                    <a:pt x="51" y="39"/>
                  </a:cubicBezTo>
                  <a:close/>
                  <a:moveTo>
                    <a:pt x="55" y="44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54" y="44"/>
                    <a:pt x="53" y="44"/>
                    <a:pt x="51" y="44"/>
                  </a:cubicBezTo>
                  <a:cubicBezTo>
                    <a:pt x="49" y="44"/>
                    <a:pt x="46" y="45"/>
                    <a:pt x="45" y="46"/>
                  </a:cubicBezTo>
                  <a:cubicBezTo>
                    <a:pt x="43" y="48"/>
                    <a:pt x="42" y="51"/>
                    <a:pt x="42" y="53"/>
                  </a:cubicBezTo>
                  <a:cubicBezTo>
                    <a:pt x="42" y="56"/>
                    <a:pt x="43" y="59"/>
                    <a:pt x="45" y="60"/>
                  </a:cubicBezTo>
                  <a:cubicBezTo>
                    <a:pt x="46" y="62"/>
                    <a:pt x="49" y="63"/>
                    <a:pt x="51" y="63"/>
                  </a:cubicBezTo>
                  <a:cubicBezTo>
                    <a:pt x="54" y="63"/>
                    <a:pt x="57" y="62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0" y="59"/>
                    <a:pt x="61" y="56"/>
                    <a:pt x="61" y="53"/>
                  </a:cubicBezTo>
                  <a:cubicBezTo>
                    <a:pt x="61" y="52"/>
                    <a:pt x="61" y="51"/>
                    <a:pt x="61" y="50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3" y="58"/>
                    <a:pt x="50" y="58"/>
                    <a:pt x="49" y="56"/>
                  </a:cubicBezTo>
                  <a:cubicBezTo>
                    <a:pt x="47" y="55"/>
                    <a:pt x="47" y="52"/>
                    <a:pt x="49" y="51"/>
                  </a:cubicBezTo>
                  <a:cubicBezTo>
                    <a:pt x="55" y="44"/>
                    <a:pt x="55" y="44"/>
                    <a:pt x="55" y="44"/>
                  </a:cubicBezTo>
                  <a:close/>
                  <a:moveTo>
                    <a:pt x="87" y="7"/>
                  </a:moveTo>
                  <a:cubicBezTo>
                    <a:pt x="87" y="7"/>
                    <a:pt x="87" y="7"/>
                    <a:pt x="87" y="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7" y="7"/>
                    <a:pt x="87" y="7"/>
                    <a:pt x="87" y="7"/>
                  </a:cubicBezTo>
                  <a:close/>
                  <a:moveTo>
                    <a:pt x="92" y="16"/>
                  </a:moveTo>
                  <a:cubicBezTo>
                    <a:pt x="92" y="16"/>
                    <a:pt x="92" y="16"/>
                    <a:pt x="92" y="1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16"/>
                    <a:pt x="92" y="16"/>
                    <a:pt x="92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4604" name="Freeform 28"/>
            <p:cNvSpPr/>
            <p:nvPr/>
          </p:nvSpPr>
          <p:spPr bwMode="auto">
            <a:xfrm>
              <a:off x="0" y="861"/>
              <a:ext cx="1051" cy="232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4605" name="Freeform 29"/>
            <p:cNvSpPr/>
            <p:nvPr/>
          </p:nvSpPr>
          <p:spPr bwMode="auto">
            <a:xfrm>
              <a:off x="0" y="1093"/>
              <a:ext cx="1051" cy="231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4606" name="Freeform 30"/>
            <p:cNvSpPr/>
            <p:nvPr/>
          </p:nvSpPr>
          <p:spPr bwMode="auto">
            <a:xfrm>
              <a:off x="983" y="2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4607" name="Freeform 31"/>
            <p:cNvSpPr/>
            <p:nvPr/>
          </p:nvSpPr>
          <p:spPr bwMode="auto">
            <a:xfrm>
              <a:off x="983" y="233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24608" name="PA_组合 32"/>
          <p:cNvGrpSpPr/>
          <p:nvPr>
            <p:custDataLst>
              <p:tags r:id="rId2"/>
            </p:custDataLst>
          </p:nvPr>
        </p:nvGrpSpPr>
        <p:grpSpPr bwMode="auto">
          <a:xfrm flipH="1">
            <a:off x="9290051" y="4321451"/>
            <a:ext cx="262467" cy="330301"/>
            <a:chOff x="0" y="0"/>
            <a:chExt cx="127" cy="163"/>
          </a:xfrm>
          <a:solidFill>
            <a:schemeClr val="accent4"/>
          </a:solidFill>
        </p:grpSpPr>
        <p:sp>
          <p:nvSpPr>
            <p:cNvPr id="24609" name="Freeform 33"/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4610" name="Freeform 34"/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4611" name="Freeform 35"/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4612" name="Freeform 36"/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4613" name="Freeform 37"/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24614" name="PA_任意多边形 38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 flipH="1">
            <a:off x="9169402" y="2595836"/>
            <a:ext cx="402167" cy="271017"/>
          </a:xfrm>
          <a:custGeom>
            <a:avLst/>
            <a:gdLst>
              <a:gd name="T0" fmla="*/ 154 w 160"/>
              <a:gd name="T1" fmla="*/ 12 h 109"/>
              <a:gd name="T2" fmla="*/ 139 w 160"/>
              <a:gd name="T3" fmla="*/ 6 h 109"/>
              <a:gd name="T4" fmla="*/ 123 w 160"/>
              <a:gd name="T5" fmla="*/ 12 h 109"/>
              <a:gd name="T6" fmla="*/ 117 w 160"/>
              <a:gd name="T7" fmla="*/ 27 h 109"/>
              <a:gd name="T8" fmla="*/ 119 w 160"/>
              <a:gd name="T9" fmla="*/ 36 h 109"/>
              <a:gd name="T10" fmla="*/ 93 w 160"/>
              <a:gd name="T11" fmla="*/ 60 h 109"/>
              <a:gd name="T12" fmla="*/ 79 w 160"/>
              <a:gd name="T13" fmla="*/ 56 h 109"/>
              <a:gd name="T14" fmla="*/ 66 w 160"/>
              <a:gd name="T15" fmla="*/ 59 h 109"/>
              <a:gd name="T16" fmla="*/ 47 w 160"/>
              <a:gd name="T17" fmla="*/ 37 h 109"/>
              <a:gd name="T18" fmla="*/ 43 w 160"/>
              <a:gd name="T19" fmla="*/ 7 h 109"/>
              <a:gd name="T20" fmla="*/ 25 w 160"/>
              <a:gd name="T21" fmla="*/ 0 h 109"/>
              <a:gd name="T22" fmla="*/ 8 w 160"/>
              <a:gd name="T23" fmla="*/ 7 h 109"/>
              <a:gd name="T24" fmla="*/ 0 w 160"/>
              <a:gd name="T25" fmla="*/ 24 h 109"/>
              <a:gd name="T26" fmla="*/ 8 w 160"/>
              <a:gd name="T27" fmla="*/ 42 h 109"/>
              <a:gd name="T28" fmla="*/ 25 w 160"/>
              <a:gd name="T29" fmla="*/ 49 h 109"/>
              <a:gd name="T30" fmla="*/ 37 w 160"/>
              <a:gd name="T31" fmla="*/ 46 h 109"/>
              <a:gd name="T32" fmla="*/ 56 w 160"/>
              <a:gd name="T33" fmla="*/ 69 h 109"/>
              <a:gd name="T34" fmla="*/ 60 w 160"/>
              <a:gd name="T35" fmla="*/ 102 h 109"/>
              <a:gd name="T36" fmla="*/ 79 w 160"/>
              <a:gd name="T37" fmla="*/ 109 h 109"/>
              <a:gd name="T38" fmla="*/ 98 w 160"/>
              <a:gd name="T39" fmla="*/ 102 h 109"/>
              <a:gd name="T40" fmla="*/ 102 w 160"/>
              <a:gd name="T41" fmla="*/ 69 h 109"/>
              <a:gd name="T42" fmla="*/ 129 w 160"/>
              <a:gd name="T43" fmla="*/ 46 h 109"/>
              <a:gd name="T44" fmla="*/ 139 w 160"/>
              <a:gd name="T45" fmla="*/ 49 h 109"/>
              <a:gd name="T46" fmla="*/ 154 w 160"/>
              <a:gd name="T47" fmla="*/ 43 h 109"/>
              <a:gd name="T48" fmla="*/ 160 w 160"/>
              <a:gd name="T49" fmla="*/ 27 h 109"/>
              <a:gd name="T50" fmla="*/ 154 w 160"/>
              <a:gd name="T51" fmla="*/ 12 h 109"/>
              <a:gd name="T52" fmla="*/ 17 w 160"/>
              <a:gd name="T53" fmla="*/ 32 h 109"/>
              <a:gd name="T54" fmla="*/ 14 w 160"/>
              <a:gd name="T55" fmla="*/ 24 h 109"/>
              <a:gd name="T56" fmla="*/ 17 w 160"/>
              <a:gd name="T57" fmla="*/ 17 h 109"/>
              <a:gd name="T58" fmla="*/ 25 w 160"/>
              <a:gd name="T59" fmla="*/ 13 h 109"/>
              <a:gd name="T60" fmla="*/ 33 w 160"/>
              <a:gd name="T61" fmla="*/ 17 h 109"/>
              <a:gd name="T62" fmla="*/ 33 w 160"/>
              <a:gd name="T63" fmla="*/ 32 h 109"/>
              <a:gd name="T64" fmla="*/ 17 w 160"/>
              <a:gd name="T65" fmla="*/ 32 h 109"/>
              <a:gd name="T66" fmla="*/ 144 w 160"/>
              <a:gd name="T67" fmla="*/ 33 h 109"/>
              <a:gd name="T68" fmla="*/ 133 w 160"/>
              <a:gd name="T69" fmla="*/ 33 h 109"/>
              <a:gd name="T70" fmla="*/ 131 w 160"/>
              <a:gd name="T71" fmla="*/ 27 h 109"/>
              <a:gd name="T72" fmla="*/ 133 w 160"/>
              <a:gd name="T73" fmla="*/ 22 h 109"/>
              <a:gd name="T74" fmla="*/ 139 w 160"/>
              <a:gd name="T75" fmla="*/ 20 h 109"/>
              <a:gd name="T76" fmla="*/ 144 w 160"/>
              <a:gd name="T77" fmla="*/ 22 h 109"/>
              <a:gd name="T78" fmla="*/ 146 w 160"/>
              <a:gd name="T79" fmla="*/ 27 h 109"/>
              <a:gd name="T80" fmla="*/ 144 w 160"/>
              <a:gd name="T81" fmla="*/ 3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09">
                <a:moveTo>
                  <a:pt x="154" y="12"/>
                </a:moveTo>
                <a:cubicBezTo>
                  <a:pt x="150" y="8"/>
                  <a:pt x="144" y="6"/>
                  <a:pt x="139" y="6"/>
                </a:cubicBezTo>
                <a:cubicBezTo>
                  <a:pt x="133" y="6"/>
                  <a:pt x="127" y="8"/>
                  <a:pt x="123" y="12"/>
                </a:cubicBezTo>
                <a:cubicBezTo>
                  <a:pt x="119" y="16"/>
                  <a:pt x="117" y="22"/>
                  <a:pt x="117" y="27"/>
                </a:cubicBezTo>
                <a:cubicBezTo>
                  <a:pt x="117" y="31"/>
                  <a:pt x="118" y="34"/>
                  <a:pt x="119" y="36"/>
                </a:cubicBezTo>
                <a:cubicBezTo>
                  <a:pt x="93" y="60"/>
                  <a:pt x="93" y="60"/>
                  <a:pt x="93" y="60"/>
                </a:cubicBezTo>
                <a:cubicBezTo>
                  <a:pt x="89" y="57"/>
                  <a:pt x="84" y="56"/>
                  <a:pt x="79" y="56"/>
                </a:cubicBezTo>
                <a:cubicBezTo>
                  <a:pt x="74" y="56"/>
                  <a:pt x="70" y="57"/>
                  <a:pt x="66" y="59"/>
                </a:cubicBezTo>
                <a:cubicBezTo>
                  <a:pt x="47" y="37"/>
                  <a:pt x="47" y="37"/>
                  <a:pt x="47" y="37"/>
                </a:cubicBezTo>
                <a:cubicBezTo>
                  <a:pt x="52" y="27"/>
                  <a:pt x="51" y="15"/>
                  <a:pt x="43" y="7"/>
                </a:cubicBezTo>
                <a:cubicBezTo>
                  <a:pt x="38" y="2"/>
                  <a:pt x="32" y="0"/>
                  <a:pt x="25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1"/>
                  <a:pt x="3" y="37"/>
                  <a:pt x="8" y="42"/>
                </a:cubicBezTo>
                <a:cubicBezTo>
                  <a:pt x="12" y="47"/>
                  <a:pt x="19" y="49"/>
                  <a:pt x="25" y="49"/>
                </a:cubicBezTo>
                <a:cubicBezTo>
                  <a:pt x="29" y="49"/>
                  <a:pt x="33" y="48"/>
                  <a:pt x="37" y="46"/>
                </a:cubicBezTo>
                <a:cubicBezTo>
                  <a:pt x="56" y="69"/>
                  <a:pt x="56" y="69"/>
                  <a:pt x="56" y="69"/>
                </a:cubicBezTo>
                <a:cubicBezTo>
                  <a:pt x="50" y="79"/>
                  <a:pt x="51" y="93"/>
                  <a:pt x="60" y="102"/>
                </a:cubicBezTo>
                <a:cubicBezTo>
                  <a:pt x="65" y="107"/>
                  <a:pt x="72" y="109"/>
                  <a:pt x="79" y="109"/>
                </a:cubicBezTo>
                <a:cubicBezTo>
                  <a:pt x="86" y="109"/>
                  <a:pt x="93" y="107"/>
                  <a:pt x="98" y="102"/>
                </a:cubicBezTo>
                <a:cubicBezTo>
                  <a:pt x="107" y="93"/>
                  <a:pt x="108" y="80"/>
                  <a:pt x="102" y="69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32" y="48"/>
                  <a:pt x="135" y="49"/>
                  <a:pt x="139" y="49"/>
                </a:cubicBezTo>
                <a:cubicBezTo>
                  <a:pt x="144" y="49"/>
                  <a:pt x="150" y="47"/>
                  <a:pt x="154" y="43"/>
                </a:cubicBezTo>
                <a:cubicBezTo>
                  <a:pt x="158" y="38"/>
                  <a:pt x="160" y="33"/>
                  <a:pt x="160" y="27"/>
                </a:cubicBezTo>
                <a:cubicBezTo>
                  <a:pt x="160" y="22"/>
                  <a:pt x="158" y="16"/>
                  <a:pt x="154" y="12"/>
                </a:cubicBezTo>
                <a:moveTo>
                  <a:pt x="17" y="32"/>
                </a:moveTo>
                <a:cubicBezTo>
                  <a:pt x="15" y="30"/>
                  <a:pt x="14" y="27"/>
                  <a:pt x="14" y="24"/>
                </a:cubicBezTo>
                <a:cubicBezTo>
                  <a:pt x="14" y="21"/>
                  <a:pt x="15" y="19"/>
                  <a:pt x="17" y="17"/>
                </a:cubicBezTo>
                <a:cubicBezTo>
                  <a:pt x="20" y="14"/>
                  <a:pt x="22" y="13"/>
                  <a:pt x="25" y="13"/>
                </a:cubicBezTo>
                <a:cubicBezTo>
                  <a:pt x="28" y="13"/>
                  <a:pt x="31" y="14"/>
                  <a:pt x="33" y="17"/>
                </a:cubicBezTo>
                <a:cubicBezTo>
                  <a:pt x="38" y="21"/>
                  <a:pt x="38" y="28"/>
                  <a:pt x="33" y="32"/>
                </a:cubicBezTo>
                <a:cubicBezTo>
                  <a:pt x="29" y="37"/>
                  <a:pt x="22" y="37"/>
                  <a:pt x="17" y="32"/>
                </a:cubicBezTo>
                <a:moveTo>
                  <a:pt x="144" y="33"/>
                </a:moveTo>
                <a:cubicBezTo>
                  <a:pt x="141" y="36"/>
                  <a:pt x="136" y="36"/>
                  <a:pt x="133" y="33"/>
                </a:cubicBezTo>
                <a:cubicBezTo>
                  <a:pt x="132" y="31"/>
                  <a:pt x="131" y="29"/>
                  <a:pt x="131" y="27"/>
                </a:cubicBezTo>
                <a:cubicBezTo>
                  <a:pt x="131" y="25"/>
                  <a:pt x="132" y="23"/>
                  <a:pt x="133" y="22"/>
                </a:cubicBezTo>
                <a:cubicBezTo>
                  <a:pt x="135" y="20"/>
                  <a:pt x="137" y="20"/>
                  <a:pt x="139" y="20"/>
                </a:cubicBezTo>
                <a:cubicBezTo>
                  <a:pt x="141" y="20"/>
                  <a:pt x="143" y="20"/>
                  <a:pt x="144" y="22"/>
                </a:cubicBezTo>
                <a:cubicBezTo>
                  <a:pt x="146" y="23"/>
                  <a:pt x="146" y="25"/>
                  <a:pt x="146" y="27"/>
                </a:cubicBezTo>
                <a:cubicBezTo>
                  <a:pt x="146" y="29"/>
                  <a:pt x="146" y="31"/>
                  <a:pt x="144" y="3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615" name="PA_矩形 3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35437" y="2998126"/>
            <a:ext cx="3923930" cy="570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1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用户希望能够放弃自己接收到的任务，</a:t>
            </a:r>
            <a:endParaRPr lang="en-US" altLang="zh-CN" sz="11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1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并且任务能够重新被其他用户接收</a:t>
            </a:r>
            <a:endParaRPr lang="en-US" altLang="zh-CN" sz="11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616" name="PA_文本框 4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01051" y="2430685"/>
            <a:ext cx="6367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170"/>
            <a:r>
              <a:rPr lang="zh-CN" altLang="zh-CN" sz="3200" dirty="0">
                <a:solidFill>
                  <a:srgbClr val="F8D15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03</a:t>
            </a:r>
          </a:p>
        </p:txBody>
      </p:sp>
      <p:sp>
        <p:nvSpPr>
          <p:cNvPr id="24617" name="PA_矩形 4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335437" y="4744918"/>
            <a:ext cx="3786913" cy="31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1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用户希望能够取消自己发布的任务</a:t>
            </a:r>
            <a:endParaRPr lang="en-US" altLang="zh-CN" sz="11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618" name="PA_文本框 4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01051" y="4183826"/>
            <a:ext cx="6367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170"/>
            <a:r>
              <a:rPr lang="zh-CN" altLang="zh-CN" sz="3200" dirty="0">
                <a:solidFill>
                  <a:srgbClr val="F5736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04</a:t>
            </a:r>
          </a:p>
        </p:txBody>
      </p:sp>
      <p:sp>
        <p:nvSpPr>
          <p:cNvPr id="24619" name="PA_矩形 4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0" y="4742797"/>
            <a:ext cx="3790951" cy="570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1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用户希望能够接收任务，</a:t>
            </a:r>
            <a:endParaRPr lang="en-US" altLang="zh-CN" sz="11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1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并且能够随时查看任务具体内容</a:t>
            </a:r>
            <a:endParaRPr lang="en-US" altLang="zh-CN" sz="11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620" name="PA_文本框 4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185987" y="4183826"/>
            <a:ext cx="6367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219170"/>
            <a:r>
              <a:rPr lang="zh-CN" altLang="zh-CN" sz="3200" dirty="0">
                <a:solidFill>
                  <a:srgbClr val="84CBC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02</a:t>
            </a:r>
          </a:p>
        </p:txBody>
      </p:sp>
      <p:grpSp>
        <p:nvGrpSpPr>
          <p:cNvPr id="24621" name="PA_组合 45"/>
          <p:cNvGrpSpPr/>
          <p:nvPr>
            <p:custDataLst>
              <p:tags r:id="rId10"/>
            </p:custDataLst>
          </p:nvPr>
        </p:nvGrpSpPr>
        <p:grpSpPr bwMode="auto">
          <a:xfrm flipH="1">
            <a:off x="2671233" y="2581015"/>
            <a:ext cx="279400" cy="343005"/>
            <a:chOff x="0" y="0"/>
            <a:chExt cx="134" cy="163"/>
          </a:xfrm>
          <a:solidFill>
            <a:schemeClr val="accent1"/>
          </a:solidFill>
        </p:grpSpPr>
        <p:sp>
          <p:nvSpPr>
            <p:cNvPr id="24622" name="Freeform 46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4623" name="Rectangle 47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4624" name="Rectangle 48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24625" name="PA_矩形 4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34434" y="2998126"/>
            <a:ext cx="3793265" cy="54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05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用户需要在系统中发布任务需求，并希望能够被其他用户清楚明了地看见，方便其它用户接受任务</a:t>
            </a:r>
            <a:endParaRPr lang="en-US" altLang="zh-CN" sz="105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626" name="PA_文本框 50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185987" y="2439154"/>
            <a:ext cx="6367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219170"/>
            <a:r>
              <a:rPr lang="zh-CN" altLang="zh-CN" sz="3200" dirty="0">
                <a:solidFill>
                  <a:srgbClr val="1D69A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</a:p>
        </p:txBody>
      </p:sp>
      <p:sp>
        <p:nvSpPr>
          <p:cNvPr id="24627" name="PA_任意多边形 51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2673351" y="4325686"/>
            <a:ext cx="311149" cy="323949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8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3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8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4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5 h 151"/>
              <a:gd name="T70" fmla="*/ 96 w 144"/>
              <a:gd name="T71" fmla="*/ 30 h 151"/>
              <a:gd name="T72" fmla="*/ 82 w 144"/>
              <a:gd name="T73" fmla="*/ 12 h 151"/>
              <a:gd name="T74" fmla="*/ 69 w 144"/>
              <a:gd name="T75" fmla="*/ 12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2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8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2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3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2" y="124"/>
                  <a:pt x="114" y="118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0" y="94"/>
                  <a:pt x="108" y="101"/>
                </a:cubicBezTo>
                <a:cubicBezTo>
                  <a:pt x="107" y="106"/>
                  <a:pt x="101" y="105"/>
                  <a:pt x="102" y="100"/>
                </a:cubicBezTo>
                <a:cubicBezTo>
                  <a:pt x="104" y="93"/>
                  <a:pt x="105" y="85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5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5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8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3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1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3"/>
                  <a:pt x="68" y="83"/>
                  <a:pt x="68" y="83"/>
                </a:cubicBezTo>
                <a:cubicBezTo>
                  <a:pt x="70" y="81"/>
                  <a:pt x="74" y="81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4"/>
                  <a:pt x="117" y="127"/>
                  <a:pt x="115" y="129"/>
                </a:cubicBezTo>
                <a:cubicBezTo>
                  <a:pt x="113" y="130"/>
                  <a:pt x="112" y="131"/>
                  <a:pt x="111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8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5"/>
                  <a:pt x="72" y="95"/>
                  <a:pt x="72" y="95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4" y="28"/>
                  <a:pt x="114" y="28"/>
                </a:cubicBezTo>
                <a:cubicBezTo>
                  <a:pt x="111" y="30"/>
                  <a:pt x="108" y="32"/>
                  <a:pt x="105" y="33"/>
                </a:cubicBezTo>
                <a:cubicBezTo>
                  <a:pt x="109" y="44"/>
                  <a:pt x="111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4"/>
                  <a:pt x="125" y="40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4" y="21"/>
                  <a:pt x="100" y="18"/>
                  <a:pt x="96" y="16"/>
                </a:cubicBezTo>
                <a:cubicBezTo>
                  <a:pt x="98" y="19"/>
                  <a:pt x="99" y="21"/>
                  <a:pt x="101" y="24"/>
                </a:cubicBezTo>
                <a:cubicBezTo>
                  <a:pt x="101" y="25"/>
                  <a:pt x="102" y="26"/>
                  <a:pt x="102" y="27"/>
                </a:cubicBezTo>
                <a:cubicBezTo>
                  <a:pt x="104" y="26"/>
                  <a:pt x="106" y="25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2"/>
                  <a:pt x="78" y="12"/>
                  <a:pt x="75" y="12"/>
                </a:cubicBezTo>
                <a:cubicBezTo>
                  <a:pt x="75" y="35"/>
                  <a:pt x="75" y="35"/>
                  <a:pt x="75" y="35"/>
                </a:cubicBezTo>
                <a:cubicBezTo>
                  <a:pt x="82" y="35"/>
                  <a:pt x="88" y="33"/>
                  <a:pt x="94" y="31"/>
                </a:cubicBezTo>
                <a:cubicBezTo>
                  <a:pt x="95" y="31"/>
                  <a:pt x="96" y="30"/>
                  <a:pt x="96" y="30"/>
                </a:cubicBezTo>
                <a:cubicBezTo>
                  <a:pt x="96" y="29"/>
                  <a:pt x="95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2"/>
                </a:moveTo>
                <a:cubicBezTo>
                  <a:pt x="69" y="12"/>
                  <a:pt x="69" y="12"/>
                  <a:pt x="69" y="12"/>
                </a:cubicBezTo>
                <a:cubicBezTo>
                  <a:pt x="66" y="12"/>
                  <a:pt x="64" y="12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1"/>
                  <a:pt x="50" y="31"/>
                </a:cubicBezTo>
                <a:cubicBezTo>
                  <a:pt x="56" y="33"/>
                  <a:pt x="62" y="35"/>
                  <a:pt x="69" y="35"/>
                </a:cubicBezTo>
                <a:cubicBezTo>
                  <a:pt x="69" y="12"/>
                  <a:pt x="69" y="12"/>
                  <a:pt x="69" y="12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1"/>
                  <a:pt x="36" y="23"/>
                </a:cubicBezTo>
                <a:cubicBezTo>
                  <a:pt x="37" y="25"/>
                  <a:pt x="39" y="26"/>
                  <a:pt x="41" y="27"/>
                </a:cubicBezTo>
                <a:cubicBezTo>
                  <a:pt x="42" y="26"/>
                  <a:pt x="43" y="25"/>
                  <a:pt x="43" y="24"/>
                </a:cubicBezTo>
                <a:cubicBezTo>
                  <a:pt x="45" y="21"/>
                  <a:pt x="46" y="19"/>
                  <a:pt x="48" y="16"/>
                </a:cubicBezTo>
                <a:close/>
                <a:moveTo>
                  <a:pt x="30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29" y="29"/>
                  <a:pt x="29" y="29"/>
                </a:cubicBezTo>
                <a:cubicBezTo>
                  <a:pt x="18" y="40"/>
                  <a:pt x="12" y="54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4"/>
                  <a:pt x="39" y="33"/>
                </a:cubicBezTo>
                <a:cubicBezTo>
                  <a:pt x="36" y="32"/>
                  <a:pt x="33" y="30"/>
                  <a:pt x="30" y="28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7"/>
                  <a:pt x="97" y="37"/>
                  <a:pt x="96" y="37"/>
                </a:cubicBezTo>
                <a:cubicBezTo>
                  <a:pt x="90" y="40"/>
                  <a:pt x="83" y="41"/>
                  <a:pt x="75" y="42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6"/>
                  <a:pt x="99" y="36"/>
                </a:cubicBezTo>
                <a:close/>
                <a:moveTo>
                  <a:pt x="69" y="42"/>
                </a:moveTo>
                <a:cubicBezTo>
                  <a:pt x="69" y="42"/>
                  <a:pt x="69" y="42"/>
                  <a:pt x="69" y="42"/>
                </a:cubicBezTo>
                <a:cubicBezTo>
                  <a:pt x="61" y="41"/>
                  <a:pt x="54" y="40"/>
                  <a:pt x="48" y="37"/>
                </a:cubicBezTo>
                <a:cubicBezTo>
                  <a:pt x="47" y="37"/>
                  <a:pt x="46" y="37"/>
                  <a:pt x="45" y="36"/>
                </a:cubicBezTo>
                <a:cubicBezTo>
                  <a:pt x="41" y="46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2"/>
                  <a:pt x="69" y="42"/>
                  <a:pt x="69" y="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84CBC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628" name="PA_矩形 5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63765" y="4463311"/>
            <a:ext cx="729687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067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发布任务</a:t>
            </a:r>
            <a:endParaRPr lang="zh-CN" altLang="zh-CN" sz="1067" dirty="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629" name="PA_矩形 53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63766" y="4952413"/>
            <a:ext cx="729687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067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接受任务</a:t>
            </a:r>
            <a:endParaRPr lang="zh-CN" altLang="zh-CN" sz="1067" dirty="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630" name="PA_矩形 54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304901" y="2633947"/>
            <a:ext cx="729687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067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放弃任务</a:t>
            </a:r>
            <a:endParaRPr lang="zh-CN" altLang="zh-CN" sz="1067" dirty="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631" name="PA_矩形 55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304900" y="3123049"/>
            <a:ext cx="729687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067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取消任务</a:t>
            </a:r>
            <a:endParaRPr lang="zh-CN" altLang="zh-CN" sz="1067" dirty="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PA_矩形 3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需求</a:t>
            </a:r>
            <a:r>
              <a:rPr lang="zh-CN" altLang="en-US" sz="2667" dirty="0">
                <a:solidFill>
                  <a:srgbClr val="1D69A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分析</a:t>
            </a:r>
            <a:endParaRPr lang="en-US" altLang="zh-CN" sz="2667" dirty="0">
              <a:solidFill>
                <a:srgbClr val="1D69A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9" name="PA_组合 48"/>
          <p:cNvGrpSpPr/>
          <p:nvPr>
            <p:custDataLst>
              <p:tags r:id="rId19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50" name="矩形 4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22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4" grpId="0" animBg="1"/>
      <p:bldP spid="24615" grpId="0"/>
      <p:bldP spid="24616" grpId="0"/>
      <p:bldP spid="24617" grpId="0"/>
      <p:bldP spid="24618" grpId="0"/>
      <p:bldP spid="24619" grpId="0"/>
      <p:bldP spid="24620" grpId="0" animBg="1" autoUpdateAnimBg="0"/>
      <p:bldP spid="24625" grpId="0"/>
      <p:bldP spid="24626" grpId="0"/>
      <p:bldP spid="24627" grpId="0" animBg="1"/>
      <p:bldP spid="24628" grpId="0"/>
      <p:bldP spid="24629" grpId="0"/>
      <p:bldP spid="24630" grpId="0"/>
      <p:bldP spid="24631" grpId="0" animBg="1" autoUpdateAnimBg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_矩形 38"/>
          <p:cNvSpPr/>
          <p:nvPr>
            <p:custDataLst>
              <p:tags r:id="rId1"/>
            </p:custDataLst>
          </p:nvPr>
        </p:nvSpPr>
        <p:spPr>
          <a:xfrm>
            <a:off x="7152116" y="2760675"/>
            <a:ext cx="183208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2667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总体设计</a:t>
            </a:r>
          </a:p>
        </p:txBody>
      </p:sp>
      <p:sp>
        <p:nvSpPr>
          <p:cNvPr id="41" name="PA_矩形 40"/>
          <p:cNvSpPr/>
          <p:nvPr>
            <p:custDataLst>
              <p:tags r:id="rId2"/>
            </p:custDataLst>
          </p:nvPr>
        </p:nvSpPr>
        <p:spPr>
          <a:xfrm>
            <a:off x="5983357" y="2387364"/>
            <a:ext cx="1168760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5867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03</a:t>
            </a:r>
            <a:endParaRPr lang="zh-CN" altLang="en-US" sz="5867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3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6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总体</a:t>
            </a:r>
            <a:r>
              <a:rPr lang="zh-CN" altLang="en-US" sz="2667" dirty="0">
                <a:solidFill>
                  <a:srgbClr val="1D69A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设计</a:t>
            </a:r>
            <a:endParaRPr lang="en-US" altLang="zh-CN" sz="2667" dirty="0">
              <a:solidFill>
                <a:srgbClr val="1D69A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32" name="PA_组合 31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D09DB2F-CF28-B8B8-4218-B64C47F09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930" y="932724"/>
            <a:ext cx="8090617" cy="571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4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总体</a:t>
            </a:r>
            <a:r>
              <a:rPr lang="zh-CN" altLang="en-US" sz="2667" dirty="0">
                <a:solidFill>
                  <a:srgbClr val="1D69A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设计</a:t>
            </a:r>
            <a:endParaRPr lang="en-US" altLang="zh-CN" sz="2667" dirty="0">
              <a:solidFill>
                <a:srgbClr val="1D69A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25" name="PA_组合 24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6" name="矩形 2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CA77A101-022E-6756-E326-A68295AC7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982" y="711836"/>
            <a:ext cx="7301947" cy="602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0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0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713</Words>
  <Application>Microsoft Office PowerPoint</Application>
  <PresentationFormat>宽屏</PresentationFormat>
  <Paragraphs>98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明兰</vt:lpstr>
      <vt:lpstr>思源黑体 CN Light</vt:lpstr>
      <vt:lpstr>思源黑体 CN Normal</vt:lpstr>
      <vt:lpstr>微软雅黑 Light</vt:lpstr>
      <vt:lpstr>Arial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</dc:title>
  <dc:creator>锐旗设计;https://9ppt.taobao.com</dc:creator>
  <cp:keywords>锐旗设计; https:/9ppt.taobao.com</cp:keywords>
  <cp:lastModifiedBy>张 馨月</cp:lastModifiedBy>
  <cp:revision>33</cp:revision>
  <dcterms:created xsi:type="dcterms:W3CDTF">2016-08-30T15:34:45Z</dcterms:created>
  <dcterms:modified xsi:type="dcterms:W3CDTF">2022-06-27T05:11:06Z</dcterms:modified>
  <cp:category>锐旗设计;https://9ppt.taobao.com</cp:category>
</cp:coreProperties>
</file>