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9" r:id="rId2"/>
    <p:sldId id="291" r:id="rId3"/>
    <p:sldId id="295" r:id="rId4"/>
    <p:sldId id="296" r:id="rId5"/>
    <p:sldId id="297" r:id="rId6"/>
    <p:sldId id="292" r:id="rId7"/>
    <p:sldId id="283" r:id="rId8"/>
    <p:sldId id="298" r:id="rId9"/>
    <p:sldId id="285" r:id="rId10"/>
    <p:sldId id="300" r:id="rId11"/>
    <p:sldId id="301" r:id="rId12"/>
    <p:sldId id="302" r:id="rId13"/>
    <p:sldId id="303" r:id="rId14"/>
    <p:sldId id="304" r:id="rId15"/>
    <p:sldId id="305" r:id="rId16"/>
    <p:sldId id="307" r:id="rId17"/>
    <p:sldId id="308" r:id="rId18"/>
    <p:sldId id="294" r:id="rId19"/>
  </p:sldIdLst>
  <p:sldSz cx="9144000" cy="6858000" type="screen4x3"/>
  <p:notesSz cx="7010400" cy="92964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0" autoAdjust="0"/>
    <p:restoredTop sz="93174" autoAdjust="0"/>
  </p:normalViewPr>
  <p:slideViewPr>
    <p:cSldViewPr>
      <p:cViewPr varScale="1">
        <p:scale>
          <a:sx n="79" d="100"/>
          <a:sy n="79" d="100"/>
        </p:scale>
        <p:origin x="-84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7" tIns="46549" rIns="93097" bIns="4654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DBB6E4-B2EB-4126-9D86-CC111AEA4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733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C4756C6-97B0-45A8-A61F-EACFF13698A3}" type="datetimeFigureOut">
              <a:rPr lang="en-US"/>
              <a:pPr>
                <a:defRPr/>
              </a:pPr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2AA85A7-8467-4D24-869E-66D117D9C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866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EB85D-E1A1-45C3-BDC9-56866D27D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46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5FEA-A07E-4080-841E-3D2BB645D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29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E6476-0394-4FE6-B963-9C255F35A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67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4AA8E-5785-49A9-B0B5-5D7FE77EC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08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B625F-6D49-46BC-AF4B-683D45917A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3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74475-A146-4B69-8ECB-4A275749D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7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48407-CDB1-4357-B515-193A55663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93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1ECF3-B722-4FF6-A5BF-A7FACDDA75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81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AB037-4968-42CA-A6CA-33E8B58BB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9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5CE2-4BFC-455B-A295-F7C968F57E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7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012B8-88BD-49F8-92F3-0D929973F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91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1B6EC315-212D-4AB8-83BB-6400BC244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velandairshow.com/in-the-air/u-s-navy-e-2-hawkeye-fly-by/" TargetMode="External"/><Relationship Id="rId2" Type="http://schemas.openxmlformats.org/officeDocument/2006/relationships/hyperlink" Target="https://doi.org/10.1109/2.3869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743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Performance Comparison of NVIDIA Accelerators with SIMD, Associative,&amp; Multi-core Processors for Air Traffic Control Management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905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Alfred Shaker, Johnnie Baker, Gokarna Sharma at  Kent State University </a:t>
            </a:r>
          </a:p>
          <a:p>
            <a:pPr eaLnBrk="1" hangingPunct="1"/>
            <a:r>
              <a:rPr lang="en-US" altLang="en-US" sz="2400" dirty="0" smtClean="0"/>
              <a:t>Man (Mike) Yuan at Hefei University of Technology (China)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3600" dirty="0" smtClean="0"/>
          </a:p>
          <a:p>
            <a:pPr eaLnBrk="1" hangingPunct="1"/>
            <a:endParaRPr lang="en-US" altLang="en-US" sz="3600" dirty="0" smtClean="0"/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E7DAE-1BC4-4CD8-9FDC-0A0F5F4A82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sz="3600" smtClean="0"/>
              <a:t>The Four </a:t>
            </a:r>
            <a:r>
              <a:rPr lang="en-US" sz="3600" dirty="0" smtClean="0"/>
              <a:t>CUDA Kernel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sz="2400" i="1" u="sng" dirty="0" err="1" smtClean="0"/>
              <a:t>TrackDrones</a:t>
            </a:r>
            <a:r>
              <a:rPr lang="en-US" sz="2400" i="1" u="sng" dirty="0" smtClean="0"/>
              <a:t> 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erforms the Tracking and Correlation tasks to match as many radar points as possible with the “expected location” of the corresponding aircraft</a:t>
            </a:r>
            <a:endParaRPr lang="en-US" sz="2400" dirty="0"/>
          </a:p>
          <a:p>
            <a:pPr lvl="1"/>
            <a:r>
              <a:rPr lang="en-US" sz="2400" dirty="0" smtClean="0"/>
              <a:t>Moves each aircraft forward to its new location.</a:t>
            </a:r>
          </a:p>
          <a:p>
            <a:pPr lvl="1"/>
            <a:r>
              <a:rPr lang="en-US" sz="2400" dirty="0" smtClean="0"/>
              <a:t>A thread is assigned to handle each aircraft</a:t>
            </a:r>
          </a:p>
          <a:p>
            <a:r>
              <a:rPr lang="en-US" sz="2400" i="1" u="sng" dirty="0" err="1" smtClean="0"/>
              <a:t>CheckCollisionPath</a:t>
            </a:r>
            <a:r>
              <a:rPr lang="en-US" sz="2400" u="sng" dirty="0" smtClean="0"/>
              <a:t> </a:t>
            </a:r>
          </a:p>
          <a:p>
            <a:pPr lvl="1"/>
            <a:r>
              <a:rPr lang="en-US" sz="2400" dirty="0" smtClean="0"/>
              <a:t>Executes both the Collision Detection task and the Collision Resolution task. </a:t>
            </a:r>
          </a:p>
          <a:p>
            <a:pPr lvl="1"/>
            <a:r>
              <a:rPr lang="en-US" sz="2400" dirty="0" smtClean="0"/>
              <a:t>Having both tasks in the same kernel function eliminates the additional memory used to store a second copy of the flight information for each aircraft and eliminates the cost of transferring additional updates.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2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Kernel Functions (</a:t>
            </a:r>
            <a:r>
              <a:rPr lang="en-US" sz="3200" dirty="0" err="1" smtClean="0"/>
              <a:t>cont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400" i="1" u="sng" dirty="0" err="1" smtClean="0"/>
              <a:t>SetupFlights</a:t>
            </a:r>
            <a:endParaRPr lang="en-US" sz="2400" i="1" u="sng" dirty="0" smtClean="0"/>
          </a:p>
          <a:p>
            <a:pPr lvl="1"/>
            <a:r>
              <a:rPr lang="en-US" sz="2400" dirty="0" smtClean="0"/>
              <a:t>Called once at the beginning of the program to create aircraft in the airfield space with an initial location, direction of travel, speed, and altitude. </a:t>
            </a:r>
          </a:p>
          <a:p>
            <a:pPr lvl="1"/>
            <a:r>
              <a:rPr lang="en-US" sz="2400" dirty="0" smtClean="0"/>
              <a:t>The random number generator is used heavily in this kernel.</a:t>
            </a:r>
            <a:endParaRPr lang="en-US" sz="2400" u="sng" dirty="0" smtClean="0"/>
          </a:p>
          <a:p>
            <a:r>
              <a:rPr lang="en-US" sz="2400" i="1" u="sng" dirty="0" smtClean="0"/>
              <a:t>Generate </a:t>
            </a:r>
            <a:r>
              <a:rPr lang="en-US" sz="2400" i="1" u="sng" dirty="0" err="1" smtClean="0"/>
              <a:t>RadarData</a:t>
            </a:r>
            <a:endParaRPr lang="en-US" sz="2400" i="1" u="sng" dirty="0" smtClean="0"/>
          </a:p>
          <a:p>
            <a:pPr lvl="1"/>
            <a:r>
              <a:rPr lang="en-US" sz="2400" dirty="0" smtClean="0"/>
              <a:t>Used to the simulate radar data normally obtained from radar towers each half-second period.</a:t>
            </a:r>
          </a:p>
          <a:p>
            <a:pPr lvl="1"/>
            <a:r>
              <a:rPr lang="en-US" sz="2400" dirty="0" smtClean="0"/>
              <a:t>Created by adding some noise to the “expected position” of each plane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1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6" y="76200"/>
            <a:ext cx="8229600" cy="609600"/>
          </a:xfrm>
        </p:spPr>
        <p:txBody>
          <a:bodyPr/>
          <a:lstStyle/>
          <a:p>
            <a:r>
              <a:rPr lang="en-US" sz="3200" dirty="0" smtClean="0"/>
              <a:t>Implementation of Correlation &amp; Tracking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r>
              <a:rPr lang="en-US" sz="2200" dirty="0" smtClean="0"/>
              <a:t>A thread is assigned to each aircraft, using the thread index (with respect to the grid) as the index for the aircraft.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The same process is used in assigning one thread to each radar location. </a:t>
            </a:r>
          </a:p>
          <a:p>
            <a:r>
              <a:rPr lang="en-US" sz="2200" dirty="0" smtClean="0"/>
              <a:t>A box 1 nautical mile (nm) is placed around one aircraft and any radar that lies inside this box is initially matched with this aircraft</a:t>
            </a:r>
          </a:p>
          <a:p>
            <a:pPr lvl="1"/>
            <a:r>
              <a:rPr lang="en-US" sz="2200" dirty="0" smtClean="0"/>
              <a:t>This is repeated successively for each aircraft.</a:t>
            </a:r>
          </a:p>
          <a:p>
            <a:r>
              <a:rPr lang="en-US" sz="2200" dirty="0" smtClean="0"/>
              <a:t> Above process is repeated again twice with larger boxes in order to attempt to match an remaining unmatched aircraft with an unmatched radar.</a:t>
            </a:r>
          </a:p>
          <a:p>
            <a:pPr lvl="1"/>
            <a:r>
              <a:rPr lang="en-US" sz="1800" dirty="0" smtClean="0"/>
              <a:t>First with boxes of size 2nm and next with boxes with size 4nm</a:t>
            </a:r>
          </a:p>
          <a:p>
            <a:r>
              <a:rPr lang="en-US" sz="2200" dirty="0" smtClean="0"/>
              <a:t>Aircraft or radar with more than one match are marked as “’unmatched”</a:t>
            </a:r>
          </a:p>
          <a:p>
            <a:r>
              <a:rPr lang="en-US" sz="2200" dirty="0" smtClean="0"/>
              <a:t>Aircraft with matching radar are moved to their radar location</a:t>
            </a:r>
          </a:p>
          <a:p>
            <a:r>
              <a:rPr lang="en-US" sz="2200" dirty="0" smtClean="0"/>
              <a:t>Unmatched aircraft are moved to their “expected position” 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8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dirty="0" smtClean="0"/>
              <a:t>Collision Detection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Uses an algorithm due to Ken Batcher</a:t>
            </a:r>
          </a:p>
          <a:p>
            <a:pPr lvl="1"/>
            <a:r>
              <a:rPr lang="en-US" sz="2400" dirty="0" smtClean="0"/>
              <a:t>Checks each pair of aircraft for a potential collision</a:t>
            </a:r>
          </a:p>
          <a:p>
            <a:pPr lvl="1"/>
            <a:r>
              <a:rPr lang="en-US" sz="2400" dirty="0" smtClean="0"/>
              <a:t>The only way a collision can occur is if both aircraft are within a distance of 1.5 nautical miles of each other within the next 20 minutes </a:t>
            </a:r>
            <a:r>
              <a:rPr lang="en-US" sz="2400" u="sng" dirty="0" smtClean="0"/>
              <a:t>in every dimension </a:t>
            </a:r>
            <a:r>
              <a:rPr lang="en-US" sz="2400" dirty="0" smtClean="0"/>
              <a:t>(i.e., x, y, and height) at </a:t>
            </a:r>
            <a:r>
              <a:rPr lang="en-US" sz="2400" u="sng" dirty="0" smtClean="0"/>
              <a:t>exactly the same time</a:t>
            </a:r>
          </a:p>
          <a:p>
            <a:pPr lvl="1"/>
            <a:r>
              <a:rPr lang="en-US" sz="2400" dirty="0" smtClean="0"/>
              <a:t>The complex calculations used by this algorithm to check whether two aircraft are on collision course in are omitted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sz="3200" dirty="0" smtClean="0"/>
              <a:t>Collision Resolution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200" dirty="0" smtClean="0"/>
              <a:t>When a collision of a pair of aircraft is detected, the collision detection algorithm is suspended until this collision is resolved</a:t>
            </a:r>
          </a:p>
          <a:p>
            <a:r>
              <a:rPr lang="en-US" sz="2200" dirty="0" smtClean="0"/>
              <a:t>If the aircraft are still far apart, the best choice may be to postpone further action to see if the problem disappears</a:t>
            </a:r>
          </a:p>
          <a:p>
            <a:pPr lvl="1"/>
            <a:r>
              <a:rPr lang="en-US" sz="2200" dirty="0" smtClean="0"/>
              <a:t>One aircraft may be in process of changing directions</a:t>
            </a:r>
          </a:p>
          <a:p>
            <a:r>
              <a:rPr lang="en-US" sz="2200" dirty="0" smtClean="0"/>
              <a:t>To remove the conflict, the path of one aircraft is rotated clockwise by an angle of 5 degrees. </a:t>
            </a:r>
          </a:p>
          <a:p>
            <a:r>
              <a:rPr lang="en-US" sz="2200" dirty="0" smtClean="0"/>
              <a:t>If this new path does not remove the conflict, then rotate the original path of this aircraft counterclockwise by 5 degrees</a:t>
            </a:r>
          </a:p>
          <a:p>
            <a:r>
              <a:rPr lang="en-US" sz="2200" dirty="0" smtClean="0"/>
              <a:t>This process can be continued by increasing the angle by 5 more degrees (to a maximum of 30 degrees) until this collision is resolved.</a:t>
            </a:r>
          </a:p>
          <a:p>
            <a:r>
              <a:rPr lang="en-US" sz="2200" dirty="0" smtClean="0"/>
              <a:t>After a collision free path is found, it must be also shown to be collision-free with all other aircraft before being used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76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sz="3600" dirty="0" smtClean="0"/>
              <a:t>Experimental 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300" dirty="0" smtClean="0"/>
              <a:t>All timings listed are the average of many identical multiple timings.</a:t>
            </a:r>
          </a:p>
          <a:p>
            <a:r>
              <a:rPr lang="en-US" sz="2300" dirty="0" smtClean="0"/>
              <a:t>All of the ATM tasks are constant time computations.</a:t>
            </a:r>
          </a:p>
          <a:p>
            <a:r>
              <a:rPr lang="en-US" sz="2300" dirty="0" smtClean="0"/>
              <a:t>The multiple timings of the NVIDIA executions of each specific task are identical, indicating that NVIDIA’s computations of the ATM tasks are essentially deterministic.</a:t>
            </a:r>
          </a:p>
          <a:p>
            <a:pPr lvl="1"/>
            <a:r>
              <a:rPr lang="en-US" sz="2300" dirty="0" smtClean="0"/>
              <a:t>This makes it possible for us to schedule the NVIDIA execution of ATM tasks using off-line scheduling</a:t>
            </a:r>
          </a:p>
          <a:p>
            <a:pPr lvl="1"/>
            <a:r>
              <a:rPr lang="en-US" sz="2300" dirty="0" smtClean="0"/>
              <a:t>The NVIDIA executions never missed a deadline</a:t>
            </a:r>
          </a:p>
          <a:p>
            <a:pPr lvl="1"/>
            <a:r>
              <a:rPr lang="en-US" sz="2300" dirty="0" smtClean="0"/>
              <a:t>These results were true for each of our NVIDIA devices</a:t>
            </a:r>
          </a:p>
          <a:p>
            <a:r>
              <a:rPr lang="en-US" sz="2300" dirty="0" smtClean="0"/>
              <a:t>The execution graphs show that the NVIDIA devices are able to perform the executions in less time than the STARAN, the </a:t>
            </a:r>
            <a:r>
              <a:rPr lang="en-US" sz="2300" dirty="0" err="1" smtClean="0"/>
              <a:t>ClearSpeed</a:t>
            </a:r>
            <a:r>
              <a:rPr lang="en-US" sz="2300" dirty="0" smtClean="0"/>
              <a:t> simulation of an AP, and our multi-core (</a:t>
            </a:r>
            <a:r>
              <a:rPr lang="en-US" sz="2300" dirty="0"/>
              <a:t>I</a:t>
            </a:r>
            <a:r>
              <a:rPr lang="en-US" sz="2300" dirty="0" smtClean="0"/>
              <a:t>ntel </a:t>
            </a:r>
            <a:r>
              <a:rPr lang="en-US" sz="2300" dirty="0"/>
              <a:t>X</a:t>
            </a:r>
            <a:r>
              <a:rPr lang="en-US" sz="2300" dirty="0" smtClean="0"/>
              <a:t>eon 16 core)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1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graph for the NVIDIA devices appears to be </a:t>
            </a:r>
            <a:r>
              <a:rPr lang="en-US" sz="2400" dirty="0" smtClean="0"/>
              <a:t>“almost linear”.</a:t>
            </a:r>
            <a:endParaRPr lang="en-US" sz="2400" dirty="0"/>
          </a:p>
          <a:p>
            <a:r>
              <a:rPr lang="en-US" sz="2400" dirty="0" smtClean="0"/>
              <a:t>The MATLAB quadratic approximation for these curves have a very small coefficient for the quadratic term.</a:t>
            </a:r>
          </a:p>
          <a:p>
            <a:pPr lvl="1"/>
            <a:r>
              <a:rPr lang="en-US" sz="2400" dirty="0" smtClean="0"/>
              <a:t>If these curves are actually quadratic, then the quadratic term has little effect on the timings until the number of aircraft becomes extremely large.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32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sz="3200" dirty="0" smtClean="0"/>
              <a:t>Future 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xtend our NVIDIA timing of 3 tasks to include all 8 basic ATM tasks. </a:t>
            </a:r>
          </a:p>
          <a:p>
            <a:pPr lvl="1"/>
            <a:r>
              <a:rPr lang="en-US" sz="2400" dirty="0" smtClean="0"/>
              <a:t>Meeting all 8 deadlines is more challenging than meeting the deadlines for only 3 of the ATM tasks.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clock speed and size of the different systems vary widely due to age and size. </a:t>
            </a:r>
          </a:p>
          <a:p>
            <a:pPr lvl="1"/>
            <a:r>
              <a:rPr lang="en-US" sz="2400" dirty="0" smtClean="0"/>
              <a:t>These timings would be more fair if the execution graph of these systems were normalized, based on the maximum throughput power of each system.</a:t>
            </a:r>
          </a:p>
          <a:p>
            <a:pPr lvl="1"/>
            <a:r>
              <a:rPr lang="en-US" sz="2400" dirty="0" smtClean="0"/>
              <a:t>Normalized curves would provide information about the efficiency of each system.</a:t>
            </a:r>
          </a:p>
          <a:p>
            <a:r>
              <a:rPr lang="en-US" sz="2400" dirty="0" smtClean="0"/>
              <a:t>The implementation of the 8 ATM task on NVIDIA could be extended to provide ATM support for groups (swarms) of drones working in remote areas,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21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33400"/>
          </a:xfrm>
        </p:spPr>
        <p:txBody>
          <a:bodyPr/>
          <a:lstStyle/>
          <a:p>
            <a:r>
              <a:rPr lang="en-US" sz="3200" dirty="0" smtClean="0"/>
              <a:t>Selected 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8001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Man (Mike) Yuan, Johnnie W. Baker, and Will C. Meilander. 2013. Comparisons of Air Traffic Control Implementations on an Associative Processor with a MIMD and Consequences for Parallel Computing. J. Parallel </a:t>
            </a:r>
            <a:r>
              <a:rPr lang="en-US" sz="2000" dirty="0" err="1"/>
              <a:t>Distrib</a:t>
            </a:r>
            <a:r>
              <a:rPr lang="en-US" sz="2000" dirty="0"/>
              <a:t>. </a:t>
            </a:r>
            <a:r>
              <a:rPr lang="en-US" sz="2000" dirty="0" err="1"/>
              <a:t>Comput</a:t>
            </a:r>
            <a:r>
              <a:rPr lang="en-US" sz="2000" dirty="0"/>
              <a:t>. 73, 2 (2013), 256–272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dirty="0" smtClean="0"/>
              <a:t>John </a:t>
            </a:r>
            <a:r>
              <a:rPr lang="it-IT" sz="2000" dirty="0"/>
              <a:t>A. Stankovic, Marco Spuri, Marco Di Natale, and Giorgio C. Buttazzo. </a:t>
            </a:r>
            <a:r>
              <a:rPr lang="it-IT" sz="2000" dirty="0" smtClean="0"/>
              <a:t>1995. </a:t>
            </a:r>
            <a:r>
              <a:rPr lang="en-US" sz="2000" dirty="0" smtClean="0"/>
              <a:t>Implications </a:t>
            </a:r>
            <a:r>
              <a:rPr lang="en-US" sz="2000" dirty="0"/>
              <a:t>of Classical Scheduling Results for Real-Time Systems. </a:t>
            </a:r>
            <a:r>
              <a:rPr lang="en-US" sz="2000" dirty="0" smtClean="0"/>
              <a:t>Computer 28</a:t>
            </a:r>
            <a:r>
              <a:rPr lang="en-US" sz="2000" dirty="0"/>
              <a:t>, 6 (June 1995), </a:t>
            </a:r>
            <a:r>
              <a:rPr lang="en-US" sz="2000" dirty="0" smtClean="0"/>
              <a:t>16–25.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doi.org/10.1109/2.386982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B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  <a:r>
              <a:rPr lang="en-US" sz="2000" dirty="0" err="1">
                <a:solidFill>
                  <a:srgbClr val="000000"/>
                </a:solidFill>
              </a:rPr>
              <a:t>Parhami</a:t>
            </a:r>
            <a:r>
              <a:rPr lang="en-US" sz="2000" dirty="0">
                <a:solidFill>
                  <a:srgbClr val="000000"/>
                </a:solidFill>
              </a:rPr>
              <a:t>, “SIMD Machines: Do they have a Significant Future?,” Report on a Panel Discussion at Frontiers </a:t>
            </a:r>
            <a:r>
              <a:rPr lang="en-US" sz="2000" dirty="0" smtClean="0">
                <a:solidFill>
                  <a:srgbClr val="000000"/>
                </a:solidFill>
              </a:rPr>
              <a:t>’95, </a:t>
            </a:r>
            <a:r>
              <a:rPr lang="en-US" sz="2000" dirty="0" smtClean="0">
                <a:solidFill>
                  <a:srgbClr val="0000FF"/>
                </a:solidFill>
              </a:rPr>
              <a:t>https</a:t>
            </a:r>
            <a:r>
              <a:rPr lang="en-US" sz="2000" dirty="0">
                <a:solidFill>
                  <a:srgbClr val="0000FF"/>
                </a:solidFill>
              </a:rPr>
              <a:t>://www.ece.ucsb.edu/~parhami/pubs_folder/parh95-can-simd-future.pdf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Cleveland 2018 Airshow, U.S. Navy E-2 Hawkeye Fly-By, The Electronic “Eyes of the Fleet”,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://www.clevelandairshow.com/in-the-air/u-s-navy-e-2-hawkeye-fly-by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6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dirty="0" smtClean="0"/>
              <a:t> Our Primary Goal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/>
          <a:lstStyle/>
          <a:p>
            <a:r>
              <a:rPr lang="en-US" sz="2400" dirty="0" smtClean="0"/>
              <a:t>A primary goal of this research is to simplify the difficult problem of scheduling by using alternate architectures</a:t>
            </a:r>
          </a:p>
          <a:p>
            <a:r>
              <a:rPr lang="en-US" sz="2400" dirty="0" smtClean="0"/>
              <a:t>A system will be called </a:t>
            </a:r>
            <a:r>
              <a:rPr lang="en-US" sz="2400" i="1" u="sng" dirty="0" smtClean="0"/>
              <a:t>deterministic</a:t>
            </a:r>
            <a:r>
              <a:rPr lang="en-US" sz="2400" dirty="0" smtClean="0"/>
              <a:t> (or </a:t>
            </a:r>
            <a:r>
              <a:rPr lang="en-US" sz="2400" i="1" u="sng" dirty="0" smtClean="0"/>
              <a:t>predictable</a:t>
            </a:r>
            <a:r>
              <a:rPr lang="en-US" sz="2400" dirty="0" smtClean="0"/>
              <a:t>) if the time it requires to perform a specific constant time operation computation is always the same. </a:t>
            </a:r>
          </a:p>
          <a:p>
            <a:r>
              <a:rPr lang="en-US" sz="2400" dirty="0" smtClean="0"/>
              <a:t>Earlier research has shown that scheduling can be dramatically simplified on deterministic systems</a:t>
            </a:r>
          </a:p>
          <a:p>
            <a:r>
              <a:rPr lang="en-US" sz="2400" dirty="0" smtClean="0"/>
              <a:t>Asynchronous systems are usually highly non-deterministic, primarily due to the nondeterministic way their communications is handled.</a:t>
            </a:r>
          </a:p>
          <a:p>
            <a:r>
              <a:rPr lang="en-US" sz="2400" dirty="0" smtClean="0"/>
              <a:t>Complexity results show that most real-time task scheduling is NP-hard and running time will increase exponentially as the problem size increases.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3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sz="3200" dirty="0" smtClean="0"/>
              <a:t>A Quick Review</a:t>
            </a:r>
            <a:r>
              <a:rPr lang="en-US" sz="3600" dirty="0" smtClean="0"/>
              <a:t> of SIMD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19800"/>
          </a:xfrm>
        </p:spPr>
        <p:txBody>
          <a:bodyPr/>
          <a:lstStyle/>
          <a:p>
            <a:r>
              <a:rPr lang="en-US" sz="2300" dirty="0" smtClean="0"/>
              <a:t>The primary features of the SIMD are shown in the below diagram.</a:t>
            </a:r>
          </a:p>
          <a:p>
            <a:r>
              <a:rPr lang="en-US" sz="2300" dirty="0" smtClean="0"/>
              <a:t>The hardware supporting the IS (instruction stream) is a processor that is normally called the </a:t>
            </a:r>
            <a:r>
              <a:rPr lang="en-US" sz="2300" i="1" u="sng" dirty="0" smtClean="0"/>
              <a:t>control unit</a:t>
            </a:r>
          </a:p>
          <a:p>
            <a:r>
              <a:rPr lang="en-US" sz="2300" dirty="0" smtClean="0"/>
              <a:t>The control unit compiles the program and broadcasts each step in the code to the PEs.</a:t>
            </a:r>
          </a:p>
          <a:p>
            <a:r>
              <a:rPr lang="en-US" sz="2300" dirty="0"/>
              <a:t>A</a:t>
            </a:r>
            <a:r>
              <a:rPr lang="en-US" sz="2300" dirty="0" smtClean="0"/>
              <a:t>ll active PEs execute each broadcast instruction in lock step (i.e., synchronously)</a:t>
            </a:r>
          </a:p>
          <a:p>
            <a:r>
              <a:rPr lang="en-US" sz="2300" dirty="0" smtClean="0"/>
              <a:t> The execution of a SIMD execution is deterministic and execution time for programming language commands are usually given in their manuals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876800"/>
            <a:ext cx="215265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0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AP is a SIMD with additional hardware that supports some very useful ATM capabilities such as broadcasting, associative searches, and maximum/minimum reductions in constant time. </a:t>
            </a:r>
          </a:p>
          <a:p>
            <a:r>
              <a:rPr lang="en-US" sz="2400" dirty="0" smtClean="0"/>
              <a:t>Goodyear Aerospace designed and built the first AP (called the STARAN) explicitly for use in ATM in the late 1960’s and early 1970’s. </a:t>
            </a:r>
          </a:p>
          <a:p>
            <a:r>
              <a:rPr lang="en-US" sz="2400" dirty="0" smtClean="0"/>
              <a:t>Goodyear demonstrated the STARAN ability to perform ATM using live radar to FAA in 1972 at Dulles Field.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smtClean="0"/>
              <a:t>Associative Processors (APs)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876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sz="3600" dirty="0" smtClean="0"/>
              <a:t>Associative Processors 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sz="2400" dirty="0"/>
              <a:t>A second generation STARAN called the ASPRO was built in the 1970’s by Goodyear. </a:t>
            </a:r>
            <a:endParaRPr lang="en-US" sz="24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US Navy </a:t>
            </a:r>
            <a:r>
              <a:rPr lang="en-US" sz="2200" dirty="0" smtClean="0"/>
              <a:t>purchased over 170 ASPROs and primarily used them in the E-2C Hawkeye AWACS planes for over 15 years</a:t>
            </a:r>
          </a:p>
          <a:p>
            <a:pPr lvl="1"/>
            <a:r>
              <a:rPr lang="en-US" sz="2200" dirty="0" smtClean="0"/>
              <a:t>Used for carrier-based airborne early warning radar surveillance and command and control processing [3,4]</a:t>
            </a:r>
            <a:endParaRPr lang="en-US" sz="2000" dirty="0" smtClean="0"/>
          </a:p>
          <a:p>
            <a:r>
              <a:rPr lang="en-US" sz="2400" dirty="0" smtClean="0"/>
              <a:t>Dr. Kenneth E. Batcher was the chief architect for the STARAN and a consultant for the ASPRO while a professor at Kent State.</a:t>
            </a:r>
          </a:p>
          <a:p>
            <a:pPr lvl="1"/>
            <a:r>
              <a:rPr lang="en-US" sz="2200" dirty="0" smtClean="0"/>
              <a:t>Ken Batcher received both the ACM/IEEE Eckert-</a:t>
            </a:r>
            <a:r>
              <a:rPr lang="en-US" sz="2200" dirty="0" err="1" smtClean="0"/>
              <a:t>Mauchly</a:t>
            </a:r>
            <a:r>
              <a:rPr lang="en-US" sz="2200" dirty="0" smtClean="0"/>
              <a:t> Award and the IEEE Seymour Cray award for his contributions to high performance computing.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8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z="3600" dirty="0" smtClean="0"/>
              <a:t>Air Traffic Management (ATM)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z="2400" dirty="0" smtClean="0"/>
              <a:t>Also known as Air Traffic Control (ATC)</a:t>
            </a:r>
          </a:p>
          <a:p>
            <a:r>
              <a:rPr lang="en-US" sz="2400" dirty="0" smtClean="0"/>
              <a:t>Perhaps the most well-known and widely discussed real-time application</a:t>
            </a:r>
          </a:p>
          <a:p>
            <a:r>
              <a:rPr lang="en-US" sz="2400" dirty="0" smtClean="0"/>
              <a:t>Many ATM deadlines are </a:t>
            </a:r>
            <a:r>
              <a:rPr lang="en-US" sz="2400" i="1" u="sng" dirty="0" smtClean="0"/>
              <a:t>hard </a:t>
            </a:r>
            <a:r>
              <a:rPr lang="en-US" sz="2400" dirty="0" smtClean="0"/>
              <a:t>deadlines, as missing them can be catastrophic in real-life situations</a:t>
            </a:r>
          </a:p>
          <a:p>
            <a:r>
              <a:rPr lang="en-US" sz="2400" dirty="0" smtClean="0"/>
              <a:t>Different implementations of ATC have some minor variations in the period length and frequency of executions of the tasks. </a:t>
            </a:r>
          </a:p>
          <a:p>
            <a:r>
              <a:rPr lang="en-US" sz="2400" dirty="0" smtClean="0"/>
              <a:t>The cycle times used by Goodyear Aerospace demonstration of the STARAN SIMD performing ATC in 1972 at Dulles Airfield were</a:t>
            </a:r>
          </a:p>
          <a:p>
            <a:pPr lvl="1"/>
            <a:r>
              <a:rPr lang="en-US" sz="2400" dirty="0" smtClean="0"/>
              <a:t>Major cycle length of 8 seconds</a:t>
            </a:r>
          </a:p>
          <a:p>
            <a:pPr lvl="1"/>
            <a:r>
              <a:rPr lang="en-US" sz="2400" dirty="0" smtClean="0"/>
              <a:t>Period length of 0.5 second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sz="3200" dirty="0" smtClean="0"/>
              <a:t>Air Traffic Control Tasks</a:t>
            </a:r>
            <a:br>
              <a:rPr lang="en-US" sz="3200" dirty="0" smtClean="0"/>
            </a:br>
            <a:r>
              <a:rPr lang="en-US" sz="2400" dirty="0" smtClean="0"/>
              <a:t>(Off-line Scheduling)</a:t>
            </a:r>
            <a:br>
              <a:rPr lang="en-US" sz="2400" dirty="0" smtClean="0"/>
            </a:br>
            <a:r>
              <a:rPr lang="en-US" sz="2400" dirty="0" smtClean="0"/>
              <a:t>(Assumed Max. </a:t>
            </a:r>
            <a:r>
              <a:rPr lang="en-US" sz="2400" dirty="0" err="1" smtClean="0"/>
              <a:t>Nr</a:t>
            </a:r>
            <a:r>
              <a:rPr lang="en-US" sz="2400" dirty="0" smtClean="0"/>
              <a:t>. Aircraft: 14000)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1ECF3-B722-4FF6-A5BF-A7FACDDA750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26201"/>
              </p:ext>
            </p:extLst>
          </p:nvPr>
        </p:nvGraphicFramePr>
        <p:xfrm>
          <a:off x="0" y="1345450"/>
          <a:ext cx="9220200" cy="55125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5400"/>
                <a:gridCol w="1905000"/>
                <a:gridCol w="2209800"/>
              </a:tblGrid>
              <a:tr h="9211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ATC Tasks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Periods (sec)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Proc</a:t>
                      </a:r>
                      <a:r>
                        <a:rPr lang="en-US" sz="2400" baseline="0" dirty="0" smtClean="0">
                          <a:solidFill>
                            <a:srgbClr val="0000FF"/>
                          </a:solidFill>
                        </a:rPr>
                        <a:t> Time (sec)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310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. Correlation</a:t>
                      </a:r>
                      <a:r>
                        <a:rPr lang="en-US" sz="2400" baseline="0" dirty="0" smtClean="0">
                          <a:solidFill>
                            <a:srgbClr val="0000FF"/>
                          </a:solidFill>
                        </a:rPr>
                        <a:t> &amp; Tracking 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1.44</a:t>
                      </a:r>
                      <a:endParaRPr lang="en-US" sz="2400" dirty="0"/>
                    </a:p>
                  </a:txBody>
                  <a:tcPr/>
                </a:tc>
              </a:tr>
              <a:tr h="47660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Cockpit</a:t>
                      </a:r>
                      <a:r>
                        <a:rPr lang="en-US" sz="2400" baseline="0" dirty="0" smtClean="0"/>
                        <a:t> Display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4310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Controller Display Update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0.72</a:t>
                      </a:r>
                      <a:endParaRPr lang="en-US" sz="2400" dirty="0"/>
                    </a:p>
                  </a:txBody>
                  <a:tcPr/>
                </a:tc>
              </a:tr>
              <a:tr h="4310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 Aperiodic Requests (200/sec)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0.4</a:t>
                      </a:r>
                      <a:endParaRPr lang="en-US" sz="2400" dirty="0"/>
                    </a:p>
                  </a:txBody>
                  <a:tcPr/>
                </a:tc>
              </a:tr>
              <a:tr h="4310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 Automatic Voice Advisory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0.36</a:t>
                      </a:r>
                      <a:endParaRPr lang="en-US" sz="2400" dirty="0"/>
                    </a:p>
                  </a:txBody>
                  <a:tcPr/>
                </a:tc>
              </a:tr>
              <a:tr h="4310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 Terrain Avoidance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0.32</a:t>
                      </a:r>
                      <a:endParaRPr lang="en-US" sz="2400" dirty="0"/>
                    </a:p>
                  </a:txBody>
                  <a:tcPr/>
                </a:tc>
              </a:tr>
              <a:tr h="4310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>
                          <a:solidFill>
                            <a:srgbClr val="0000FF"/>
                          </a:solidFill>
                        </a:rPr>
                        <a:t>Conflict Detection and Resolution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0.36</a:t>
                      </a:r>
                      <a:endParaRPr lang="en-US" sz="2400" dirty="0"/>
                    </a:p>
                  </a:txBody>
                  <a:tcPr/>
                </a:tc>
              </a:tr>
              <a:tr h="4310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</a:t>
                      </a:r>
                      <a:r>
                        <a:rPr lang="en-US" sz="2400" baseline="0" dirty="0" smtClean="0"/>
                        <a:t> Final Approach (100 runways)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0.2</a:t>
                      </a:r>
                      <a:endParaRPr lang="en-US" sz="24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Total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aseline="0" dirty="0" smtClean="0"/>
                        <a:t>(all tasks in a period)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4.52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r>
              <a:rPr lang="en-US" sz="3200" dirty="0" smtClean="0"/>
              <a:t>STARAN ATC Software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r>
              <a:rPr lang="en-US" sz="2400" dirty="0" smtClean="0"/>
              <a:t>The off-line schedule used to execute these 8 tasks was designed prior to coding and implemented in the code  </a:t>
            </a:r>
          </a:p>
          <a:p>
            <a:pPr lvl="1"/>
            <a:r>
              <a:rPr lang="en-US" sz="2000" dirty="0" smtClean="0"/>
              <a:t>This is possible since the STARAN is deterministic </a:t>
            </a:r>
          </a:p>
          <a:p>
            <a:pPr lvl="1"/>
            <a:r>
              <a:rPr lang="en-US" sz="2000" u="sng" dirty="0" smtClean="0"/>
              <a:t>Every</a:t>
            </a:r>
            <a:r>
              <a:rPr lang="en-US" sz="2000" dirty="0" smtClean="0"/>
              <a:t> deadline was met during </a:t>
            </a:r>
            <a:r>
              <a:rPr lang="en-US" sz="2000" u="sng" dirty="0" smtClean="0"/>
              <a:t>every</a:t>
            </a:r>
            <a:r>
              <a:rPr lang="en-US" sz="2000" dirty="0" smtClean="0"/>
              <a:t> execution of these tasks</a:t>
            </a:r>
          </a:p>
          <a:p>
            <a:pPr lvl="1"/>
            <a:r>
              <a:rPr lang="en-US" sz="2000" dirty="0" smtClean="0"/>
              <a:t>The required execution of these tasks requires less that one-half of the available time.</a:t>
            </a:r>
          </a:p>
          <a:p>
            <a:r>
              <a:rPr lang="en-US" sz="2400" dirty="0" smtClean="0"/>
              <a:t>The implementation of these 8 tasks was a major part of the work of building the STARAN software used at Dulles Field</a:t>
            </a:r>
          </a:p>
          <a:p>
            <a:r>
              <a:rPr lang="en-US" sz="2400" dirty="0" smtClean="0"/>
              <a:t>This code required only 4017 lines of assembly code and about 1600 lines of sequential code for the control unit.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earlier </a:t>
            </a:r>
            <a:r>
              <a:rPr lang="en-US" sz="2400" dirty="0" smtClean="0"/>
              <a:t>work [2], we showed that the STARAN’s execution of ATM ran in linear time.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2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/>
          <a:lstStyle/>
          <a:p>
            <a:r>
              <a:rPr lang="en-US" sz="3600" dirty="0" smtClean="0"/>
              <a:t>Using NVIDA for ATM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200" dirty="0" smtClean="0"/>
              <a:t>Since NVIDIA devices are SIMD-like, we decided to implement the following three ATM tasks: </a:t>
            </a:r>
          </a:p>
          <a:p>
            <a:pPr lvl="1"/>
            <a:r>
              <a:rPr lang="en-US" sz="2200" dirty="0" smtClean="0"/>
              <a:t>Correlation and Tracking</a:t>
            </a:r>
          </a:p>
          <a:p>
            <a:pPr lvl="1"/>
            <a:r>
              <a:rPr lang="en-US" sz="2200" dirty="0" smtClean="0"/>
              <a:t>Conflict Detection </a:t>
            </a:r>
          </a:p>
          <a:p>
            <a:pPr lvl="1"/>
            <a:r>
              <a:rPr lang="en-US" sz="2200" dirty="0" smtClean="0"/>
              <a:t>Conflict Resolution</a:t>
            </a:r>
          </a:p>
          <a:p>
            <a:r>
              <a:rPr lang="en-US" sz="2200" dirty="0" smtClean="0"/>
              <a:t>The sequential complexity of the first two tasks are the most compute intensive among the ATM tasks, since they are O(n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While the NVIDIA devices are not usually deterministic due to the actions of the scheduler, our implementation of these algorithms was designed to minimize any nondeterminism created by the scheduler   </a:t>
            </a:r>
          </a:p>
          <a:p>
            <a:pPr lvl="1"/>
            <a:r>
              <a:rPr lang="en-US" sz="2200" dirty="0" smtClean="0"/>
              <a:t>For example, we only use global memory to avoid using cache.</a:t>
            </a:r>
          </a:p>
          <a:p>
            <a:r>
              <a:rPr lang="en-US" sz="2200" dirty="0" smtClean="0"/>
              <a:t>We use a block size of 96 threads. As the number of aircraft increases, the number of blocks also increase.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4AA8E-5785-49A9-B0B5-5D7FE77ECA45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45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Tru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True"/>
  <p:tag name="DELIMITERS" val="3.1"/>
  <p:tag name="CHECKFORUPDATES" val="True"/>
  <p:tag name="TPFULLVERSION" val="4.5.0.22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9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CA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9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CA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20508</TotalTime>
  <Words>1854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Performance Comparison of NVIDIA Accelerators with SIMD, Associative,&amp; Multi-core Processors for Air Traffic Control Management</vt:lpstr>
      <vt:lpstr> Our Primary Goal</vt:lpstr>
      <vt:lpstr>A Quick Review of SIMD Architecture</vt:lpstr>
      <vt:lpstr>Associative Processors (APs)</vt:lpstr>
      <vt:lpstr>Associative Processors (cont)</vt:lpstr>
      <vt:lpstr>Air Traffic Management (ATM)</vt:lpstr>
      <vt:lpstr>Air Traffic Control Tasks (Off-line Scheduling) (Assumed Max. Nr. Aircraft: 14000)</vt:lpstr>
      <vt:lpstr>STARAN ATC Software</vt:lpstr>
      <vt:lpstr>Using NVIDA for ATM </vt:lpstr>
      <vt:lpstr>The Four CUDA Kernel Functions</vt:lpstr>
      <vt:lpstr>Kernel Functions (cont)</vt:lpstr>
      <vt:lpstr>Implementation of Correlation &amp; Tracking</vt:lpstr>
      <vt:lpstr>Collision Detection</vt:lpstr>
      <vt:lpstr>Collision Resolution</vt:lpstr>
      <vt:lpstr>Experimental Results</vt:lpstr>
      <vt:lpstr>Experimental Results (cont)</vt:lpstr>
      <vt:lpstr>Future Work</vt:lpstr>
      <vt:lpstr>Selected References</vt:lpstr>
    </vt:vector>
  </TitlesOfParts>
  <Company>Kent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in C with MPI and OpenMP</dc:title>
  <dc:creator>jbaker</dc:creator>
  <cp:lastModifiedBy>Johnnie W Baker</cp:lastModifiedBy>
  <cp:revision>409</cp:revision>
  <cp:lastPrinted>2019-02-20T17:42:20Z</cp:lastPrinted>
  <dcterms:created xsi:type="dcterms:W3CDTF">2004-01-13T21:22:39Z</dcterms:created>
  <dcterms:modified xsi:type="dcterms:W3CDTF">2019-12-02T04:11:19Z</dcterms:modified>
</cp:coreProperties>
</file>