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5" r:id="rId2"/>
    <p:sldId id="274" r:id="rId3"/>
    <p:sldId id="300" r:id="rId4"/>
    <p:sldId id="312" r:id="rId5"/>
    <p:sldId id="276" r:id="rId6"/>
    <p:sldId id="306" r:id="rId7"/>
    <p:sldId id="291" r:id="rId8"/>
    <p:sldId id="298" r:id="rId9"/>
    <p:sldId id="292"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79559" autoAdjust="0"/>
  </p:normalViewPr>
  <p:slideViewPr>
    <p:cSldViewPr>
      <p:cViewPr varScale="1">
        <p:scale>
          <a:sx n="76" d="100"/>
          <a:sy n="76" d="100"/>
        </p:scale>
        <p:origin x="720" y="96"/>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Jonathan Dowe Project Manager</a:t>
          </a:r>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Sandro </a:t>
          </a:r>
          <a:r>
            <a:rPr lang="en-US" sz="2200" dirty="0" err="1"/>
            <a:t>Britto</a:t>
          </a:r>
          <a:r>
            <a:rPr lang="en-US" sz="2200" dirty="0"/>
            <a:t> Assistant Project Manager</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Team Member 3 Evan Ling</a:t>
          </a:r>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8A0B37A-BED0-495D-9DE0-5C3EB254BD9C}">
      <dgm:prSet phldrT="[Text]" custT="1"/>
      <dgm:spPr/>
      <dgm:t>
        <a:bodyPr/>
        <a:lstStyle/>
        <a:p>
          <a:r>
            <a:rPr lang="en-US" sz="2200" dirty="0"/>
            <a:t>Team Member 4 </a:t>
          </a:r>
          <a:r>
            <a:rPr lang="en-US" sz="2200" b="0" i="0" dirty="0" err="1"/>
            <a:t>Radfan</a:t>
          </a:r>
          <a:r>
            <a:rPr lang="en-US" sz="2200" b="0" i="0" dirty="0"/>
            <a:t> </a:t>
          </a:r>
          <a:r>
            <a:rPr lang="en-US" sz="2200" b="0" i="0" dirty="0" err="1"/>
            <a:t>Munasser</a:t>
          </a:r>
          <a:endParaRPr lang="en-US" sz="2200" dirty="0"/>
        </a:p>
      </dgm:t>
    </dgm:pt>
    <dgm:pt modelId="{A9367425-E34E-4C76-9930-ADFAEE130305}" type="parTrans" cxnId="{8AB5A839-2EFC-4189-B42A-B729FAF8A55B}">
      <dgm:prSet/>
      <dgm:spPr/>
      <dgm:t>
        <a:bodyPr/>
        <a:lstStyle/>
        <a:p>
          <a:endParaRPr lang="en-US" sz="2200"/>
        </a:p>
      </dgm:t>
    </dgm:pt>
    <dgm:pt modelId="{E517DD1E-2D47-4B97-AEE7-47F17CA57721}" type="sibTrans" cxnId="{8AB5A839-2EFC-4189-B42A-B729FAF8A55B}">
      <dgm:prSet/>
      <dgm:spPr/>
      <dgm:t>
        <a:bodyPr/>
        <a:lstStyle/>
        <a:p>
          <a:endParaRPr lang="en-US" sz="2200"/>
        </a:p>
      </dgm:t>
    </dgm:pt>
    <dgm:pt modelId="{0ACBA0E5-BBCD-43D7-A3BC-FC0CF9D01C8A}">
      <dgm:prSet phldrT="[Text]" custT="1"/>
      <dgm:spPr/>
      <dgm:t>
        <a:bodyPr/>
        <a:lstStyle/>
        <a:p>
          <a:r>
            <a:rPr lang="en-US" sz="2200" dirty="0"/>
            <a:t>Team Member 5 Paula Henry</a:t>
          </a:r>
        </a:p>
      </dgm:t>
    </dgm:pt>
    <dgm:pt modelId="{C6B0EF2E-D0FA-4A1B-8E00-868CCDF8158E}" type="parTrans" cxnId="{6581C4F9-789D-48A7-9428-0E021B2DC4A2}">
      <dgm:prSet/>
      <dgm:spPr/>
      <dgm:t>
        <a:bodyPr/>
        <a:lstStyle/>
        <a:p>
          <a:endParaRPr lang="en-US" sz="2200"/>
        </a:p>
      </dgm:t>
    </dgm:pt>
    <dgm:pt modelId="{D230325B-7A0E-4212-8386-DF558C1F2B2A}" type="sibTrans" cxnId="{6581C4F9-789D-48A7-9428-0E021B2DC4A2}">
      <dgm:prSet/>
      <dgm:spPr/>
      <dgm:t>
        <a:bodyPr/>
        <a:lstStyle/>
        <a:p>
          <a:endParaRPr lang="en-US" sz="2200"/>
        </a:p>
      </dgm:t>
    </dgm:pt>
    <dgm:pt modelId="{5FDCA85D-1C67-44A6-9071-13A348508795}">
      <dgm:prSet phldrT="[Text]" custT="1"/>
      <dgm:spPr/>
      <dgm:t>
        <a:bodyPr/>
        <a:lstStyle/>
        <a:p>
          <a:r>
            <a:rPr lang="en-US" sz="2200" dirty="0"/>
            <a:t>Team Member 6 Ian </a:t>
          </a:r>
          <a:r>
            <a:rPr lang="en-US" sz="2200" dirty="0" err="1"/>
            <a:t>Spera</a:t>
          </a:r>
          <a:endParaRPr lang="en-US" sz="2200" dirty="0"/>
        </a:p>
      </dgm:t>
    </dgm:pt>
    <dgm:pt modelId="{03FDE31C-AA0C-4FFD-88F3-B8C60C7688B2}" type="parTrans" cxnId="{271D1B83-8B39-409B-9021-75223A00D6D6}">
      <dgm:prSet/>
      <dgm:spPr/>
      <dgm:t>
        <a:bodyPr/>
        <a:lstStyle/>
        <a:p>
          <a:endParaRPr lang="en-US" sz="2200"/>
        </a:p>
      </dgm:t>
    </dgm:pt>
    <dgm:pt modelId="{FE1A6629-9F0A-4947-827E-686E8B12F027}" type="sibTrans" cxnId="{271D1B83-8B39-409B-9021-75223A00D6D6}">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custScaleX="116184">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5"/>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4" custScaleX="110464">
        <dgm:presLayoutVars>
          <dgm:chPref val="3"/>
        </dgm:presLayoutVars>
      </dgm:prSet>
      <dgm:spPr/>
    </dgm:pt>
    <dgm:pt modelId="{D164376A-6279-4F34-8FAC-9C7E5143D544}" type="pres">
      <dgm:prSet presAssocID="{292949A4-AA05-4E18-B3F5-1798B9517995}" presName="rootConnector" presStyleLbl="node2" presStyleIdx="0" presStyleCnt="4"/>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5"/>
      <dgm:spPr/>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4" custScaleX="117459">
        <dgm:presLayoutVars>
          <dgm:chPref val="3"/>
        </dgm:presLayoutVars>
      </dgm:prSet>
      <dgm:spPr/>
    </dgm:pt>
    <dgm:pt modelId="{65D0D12C-4679-4F26-9710-FD8E514589D1}" type="pres">
      <dgm:prSet presAssocID="{28A0B37A-BED0-495D-9DE0-5C3EB254BD9C}" presName="rootConnector" presStyleLbl="node2" presStyleIdx="1" presStyleCnt="4"/>
      <dgm:spPr/>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5"/>
      <dgm:spPr/>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4" custScaleX="112625">
        <dgm:presLayoutVars>
          <dgm:chPref val="3"/>
        </dgm:presLayoutVars>
      </dgm:prSet>
      <dgm:spPr/>
    </dgm:pt>
    <dgm:pt modelId="{FA66423F-FACA-4DAE-89C7-B644512E5F7D}" type="pres">
      <dgm:prSet presAssocID="{0ACBA0E5-BBCD-43D7-A3BC-FC0CF9D01C8A}" presName="rootConnector" presStyleLbl="node2" presStyleIdx="2" presStyleCnt="4"/>
      <dgm:spPr/>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8E0B701E-731A-4119-97E9-BE8C6970B14F}" type="pres">
      <dgm:prSet presAssocID="{03FDE31C-AA0C-4FFD-88F3-B8C60C7688B2}" presName="Name37" presStyleLbl="parChTrans1D2" presStyleIdx="3" presStyleCnt="5"/>
      <dgm:spPr/>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3" presStyleCnt="4" custScaleX="113878">
        <dgm:presLayoutVars>
          <dgm:chPref val="3"/>
        </dgm:presLayoutVars>
      </dgm:prSet>
      <dgm:spPr/>
    </dgm:pt>
    <dgm:pt modelId="{A76F18EF-98B9-479F-AD3D-B0E4FFB0B47A}" type="pres">
      <dgm:prSet presAssocID="{5FDCA85D-1C67-44A6-9071-13A348508795}" presName="rootConnector" presStyleLbl="node2" presStyleIdx="3" presStyleCnt="4"/>
      <dgm:spPr/>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4" presStyleCnt="5"/>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custScaleX="111150">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D4227410-D37B-4A47-9F7A-F56101224193}" type="presOf" srcId="{78502359-E29E-4A2D-ACAC-4DCAC351BAD4}" destId="{24932D62-51B8-4D71-A5FA-4BD57552139C}" srcOrd="0" destOrd="0" presId="urn:microsoft.com/office/officeart/2005/8/layout/orgChart1"/>
    <dgm:cxn modelId="{DA2D3617-4757-43C5-8E16-0AEBF835FECB}" type="presOf" srcId="{C6B0EF2E-D0FA-4A1B-8E00-868CCDF8158E}" destId="{86CB14CF-3AAB-49BF-A348-8C10128F63F4}" srcOrd="0" destOrd="0" presId="urn:microsoft.com/office/officeart/2005/8/layout/orgChart1"/>
    <dgm:cxn modelId="{488E951A-F9CE-408A-84DD-D42C556ACD3E}" type="presOf" srcId="{03FDE31C-AA0C-4FFD-88F3-B8C60C7688B2}" destId="{8E0B701E-731A-4119-97E9-BE8C6970B14F}" srcOrd="0" destOrd="0" presId="urn:microsoft.com/office/officeart/2005/8/layout/orgChart1"/>
    <dgm:cxn modelId="{90362127-9F46-4D15-940D-6F2B0B56BC5E}" type="presOf" srcId="{5FDCA85D-1C67-44A6-9071-13A348508795}" destId="{A76F18EF-98B9-479F-AD3D-B0E4FFB0B47A}" srcOrd="1"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8AB5A839-2EFC-4189-B42A-B729FAF8A55B}" srcId="{1AE76108-91FB-44D8-8A89-B8E208F7E5CA}" destId="{28A0B37A-BED0-495D-9DE0-5C3EB254BD9C}" srcOrd="2" destOrd="0" parTransId="{A9367425-E34E-4C76-9930-ADFAEE130305}" sibTransId="{E517DD1E-2D47-4B97-AEE7-47F17CA57721}"/>
    <dgm:cxn modelId="{1A6ACE3B-6238-4439-B092-9F5AC8146FC3}" type="presOf" srcId="{480A263B-CD14-423A-A0E1-102EAB428708}" destId="{ED86A04F-8E18-4C09-847D-FF6943170D74}" srcOrd="0" destOrd="0" presId="urn:microsoft.com/office/officeart/2005/8/layout/orgChart1"/>
    <dgm:cxn modelId="{2BFF0765-1FC3-47D7-97FF-CBA8BE012CF8}" type="presOf" srcId="{A9367425-E34E-4C76-9930-ADFAEE130305}" destId="{49F27310-186D-41EB-B0D9-B311379F2447}" srcOrd="0" destOrd="0" presId="urn:microsoft.com/office/officeart/2005/8/layout/orgChart1"/>
    <dgm:cxn modelId="{271D1B83-8B39-409B-9021-75223A00D6D6}" srcId="{1AE76108-91FB-44D8-8A89-B8E208F7E5CA}" destId="{5FDCA85D-1C67-44A6-9071-13A348508795}" srcOrd="4" destOrd="0" parTransId="{03FDE31C-AA0C-4FFD-88F3-B8C60C7688B2}" sibTransId="{FE1A6629-9F0A-4947-827E-686E8B12F027}"/>
    <dgm:cxn modelId="{15820587-E4AB-475C-A66A-10871F5C1BFE}" type="presOf" srcId="{1AE76108-91FB-44D8-8A89-B8E208F7E5CA}" destId="{B4F9536A-212F-4EE6-8E36-1F7330E5587D}" srcOrd="0" destOrd="0" presId="urn:microsoft.com/office/officeart/2005/8/layout/orgChart1"/>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8340AFC6-B760-41F1-8A78-7E3A7EF27062}" type="presOf" srcId="{5FDCA85D-1C67-44A6-9071-13A348508795}" destId="{95F76DE9-F993-4C08-8EB9-2BBE7C2B73FA}" srcOrd="0" destOrd="0" presId="urn:microsoft.com/office/officeart/2005/8/layout/orgChart1"/>
    <dgm:cxn modelId="{A16615C8-7C00-4539-9F8C-1B6D2A53EF25}" type="presOf" srcId="{292949A4-AA05-4E18-B3F5-1798B9517995}" destId="{7174A553-29A2-4360-80CF-40A80BE1E5E1}" srcOrd="0" destOrd="0" presId="urn:microsoft.com/office/officeart/2005/8/layout/orgChart1"/>
    <dgm:cxn modelId="{54C286CA-6126-4564-A8CF-40C9009A0925}" type="presOf" srcId="{0ACBA0E5-BBCD-43D7-A3BC-FC0CF9D01C8A}" destId="{FA66423F-FACA-4DAE-89C7-B644512E5F7D}" srcOrd="1"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5E9DEAE1-7A76-414C-ADCB-7B7B6E5A860F}" type="presOf" srcId="{28A0B37A-BED0-495D-9DE0-5C3EB254BD9C}" destId="{08335018-97AA-460E-A117-81DBA3DD3BA6}"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730CC3ED-95C5-4FD1-AE0F-BA1B02F47132}" type="presOf" srcId="{28A0B37A-BED0-495D-9DE0-5C3EB254BD9C}" destId="{65D0D12C-4679-4F26-9710-FD8E514589D1}" srcOrd="1"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D70194FA-421F-418C-9C15-35679B5B0180}" type="presParOf" srcId="{D1F0577B-7768-4685-A52C-86010901C5D7}" destId="{49F27310-186D-41EB-B0D9-B311379F2447}" srcOrd="2" destOrd="0" presId="urn:microsoft.com/office/officeart/2005/8/layout/orgChart1"/>
    <dgm:cxn modelId="{CFE80256-9487-444E-AA4F-049E6C3D3F9E}" type="presParOf" srcId="{D1F0577B-7768-4685-A52C-86010901C5D7}" destId="{DD37C9DD-498D-4BBC-B3E4-1EA4D5759522}" srcOrd="3" destOrd="0" presId="urn:microsoft.com/office/officeart/2005/8/layout/orgChart1"/>
    <dgm:cxn modelId="{69AD211E-4BE3-4F8C-8657-0F042A592750}" type="presParOf" srcId="{DD37C9DD-498D-4BBC-B3E4-1EA4D5759522}" destId="{5D52FA1C-A3E5-4CA3-8F7A-23BAFF63DCA7}" srcOrd="0" destOrd="0" presId="urn:microsoft.com/office/officeart/2005/8/layout/orgChart1"/>
    <dgm:cxn modelId="{9987A09E-CD39-473B-874F-BF5F581488FA}" type="presParOf" srcId="{5D52FA1C-A3E5-4CA3-8F7A-23BAFF63DCA7}" destId="{08335018-97AA-460E-A117-81DBA3DD3BA6}" srcOrd="0" destOrd="0" presId="urn:microsoft.com/office/officeart/2005/8/layout/orgChart1"/>
    <dgm:cxn modelId="{C9CE734C-6A86-4821-8F03-FB13AFDA1608}" type="presParOf" srcId="{5D52FA1C-A3E5-4CA3-8F7A-23BAFF63DCA7}" destId="{65D0D12C-4679-4F26-9710-FD8E514589D1}" srcOrd="1" destOrd="0" presId="urn:microsoft.com/office/officeart/2005/8/layout/orgChart1"/>
    <dgm:cxn modelId="{CBD543F8-CB07-4E86-886D-457E3F0C4A37}" type="presParOf" srcId="{DD37C9DD-498D-4BBC-B3E4-1EA4D5759522}" destId="{8EB97B11-FBCA-4B4E-B19F-53DF3AFDD2F3}" srcOrd="1" destOrd="0" presId="urn:microsoft.com/office/officeart/2005/8/layout/orgChart1"/>
    <dgm:cxn modelId="{79CEB477-3712-4CDE-AB01-AFBEE75A2D1A}" type="presParOf" srcId="{DD37C9DD-498D-4BBC-B3E4-1EA4D5759522}" destId="{02C81350-F8A1-4EAC-834A-37E8A0F9D7A0}"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5D928C12-BB44-4760-B570-AE1E5E1ADA5A}" type="presParOf" srcId="{D1F0577B-7768-4685-A52C-86010901C5D7}" destId="{8E0B701E-731A-4119-97E9-BE8C6970B14F}" srcOrd="6" destOrd="0" presId="urn:microsoft.com/office/officeart/2005/8/layout/orgChart1"/>
    <dgm:cxn modelId="{35521202-2DA4-4BC3-BC34-A8D75E01AA83}" type="presParOf" srcId="{D1F0577B-7768-4685-A52C-86010901C5D7}" destId="{874468E2-0EC1-4B30-BFBA-2E7D789367BD}" srcOrd="7" destOrd="0" presId="urn:microsoft.com/office/officeart/2005/8/layout/orgChart1"/>
    <dgm:cxn modelId="{3D84CC47-B6C6-47CA-87F9-332D1AAA7C67}" type="presParOf" srcId="{874468E2-0EC1-4B30-BFBA-2E7D789367BD}" destId="{EBD67921-28BF-4E49-9555-F1C1BBCF3162}" srcOrd="0" destOrd="0" presId="urn:microsoft.com/office/officeart/2005/8/layout/orgChart1"/>
    <dgm:cxn modelId="{2F01323C-73B0-419A-9F4D-45201936B670}" type="presParOf" srcId="{EBD67921-28BF-4E49-9555-F1C1BBCF3162}" destId="{95F76DE9-F993-4C08-8EB9-2BBE7C2B73FA}" srcOrd="0" destOrd="0" presId="urn:microsoft.com/office/officeart/2005/8/layout/orgChart1"/>
    <dgm:cxn modelId="{6BCAA82F-3CBB-45B0-92E8-5378AA029049}" type="presParOf" srcId="{EBD67921-28BF-4E49-9555-F1C1BBCF3162}" destId="{A76F18EF-98B9-479F-AD3D-B0E4FFB0B47A}" srcOrd="1" destOrd="0" presId="urn:microsoft.com/office/officeart/2005/8/layout/orgChart1"/>
    <dgm:cxn modelId="{5E9539D4-C1D2-4A25-B4F0-BC934AFD94E4}" type="presParOf" srcId="{874468E2-0EC1-4B30-BFBA-2E7D789367BD}" destId="{D5C426A1-EAF3-4CC8-9D70-F9EBFDECC12B}" srcOrd="1" destOrd="0" presId="urn:microsoft.com/office/officeart/2005/8/layout/orgChart1"/>
    <dgm:cxn modelId="{755798BC-AA1E-4B6B-99C5-75263FC107D3}" type="presParOf" srcId="{874468E2-0EC1-4B30-BFBA-2E7D789367BD}" destId="{FAC07446-5EA7-473F-8A6A-3F435781B06F}"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custT="1"/>
      <dgm:spPr/>
      <dgm:t>
        <a:bodyPr/>
        <a:lstStyle/>
        <a:p>
          <a:r>
            <a:rPr lang="en-US" sz="1600" dirty="0"/>
            <a:t>Milestone 1</a:t>
          </a:r>
        </a:p>
        <a:p>
          <a:r>
            <a:rPr lang="en-US" sz="1600" dirty="0"/>
            <a:t>Introduction</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custT="1"/>
      <dgm:spPr/>
      <dgm:t>
        <a:bodyPr/>
        <a:lstStyle/>
        <a:p>
          <a:r>
            <a:rPr lang="en-US" sz="1400" dirty="0"/>
            <a:t>Milestone 2</a:t>
          </a:r>
        </a:p>
        <a:p>
          <a:r>
            <a:rPr lang="en-US" sz="1400" dirty="0"/>
            <a:t>Classes &amp; Use Cases</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custT="1"/>
      <dgm:spPr/>
      <dgm:t>
        <a:bodyPr/>
        <a:lstStyle/>
        <a:p>
          <a:r>
            <a:rPr lang="en-US" sz="1400" dirty="0"/>
            <a:t>Milestone 3</a:t>
          </a:r>
        </a:p>
        <a:p>
          <a:r>
            <a:rPr lang="en-US" sz="1400" dirty="0"/>
            <a:t>Class &amp; Sequence Diagrams</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r>
            <a:rPr lang="en-US" sz="1400" dirty="0"/>
            <a:t>Milestone 4</a:t>
          </a:r>
        </a:p>
        <a:p>
          <a:r>
            <a:rPr lang="en-US" sz="1400" dirty="0"/>
            <a:t>Test Scenarios and Crock </a:t>
          </a:r>
          <a:r>
            <a:rPr lang="en-US" sz="1400" dirty="0" err="1"/>
            <a:t>Gards</a:t>
          </a:r>
          <a:endParaRPr lang="en-US" sz="1400" dirty="0"/>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custT="1"/>
      <dgm:spPr/>
      <dgm:t>
        <a:bodyPr/>
        <a:lstStyle/>
        <a:p>
          <a:r>
            <a:rPr lang="en-US" sz="1600" dirty="0"/>
            <a:t>3/2/2017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r>
            <a:rPr lang="en-US" sz="1400" dirty="0"/>
            <a:t>3/2/2017-3/9/2017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r>
            <a:rPr lang="en-US" sz="1400" dirty="0"/>
            <a:t>3/9/2017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custT="1"/>
      <dgm:spPr/>
      <dgm:t>
        <a:bodyPr/>
        <a:lstStyle/>
        <a:p>
          <a:r>
            <a:rPr lang="en-US" sz="1600" dirty="0"/>
            <a:t>3/26/2017</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custScaleY="140842" custLinFactY="-30677" custLinFactNeighborX="-228" custLinFactNeighborY="-100000"/>
      <dgm:spPr/>
    </dgm:pt>
    <dgm:pt modelId="{73A53A56-C7DC-4AAC-A87E-DB3D1036D1EE}" type="pres">
      <dgm:prSet presAssocID="{3D196BA1-8327-42F7-B9E5-87D503CB93F4}" presName="txNode" presStyleLbl="fgAcc1" presStyleIdx="0" presStyleCnt="4" custScaleY="164019" custLinFactY="-23190" custLinFactNeighborX="-8574" custLinFactNeighborY="-100000">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custScaleY="145512" custLinFactY="-33377" custLinFactNeighborX="1084" custLinFactNeighborY="-100000"/>
      <dgm:spPr>
        <a:blipFill rotWithShape="0">
          <a:blip xmlns:r="http://schemas.openxmlformats.org/officeDocument/2006/relationships" r:embed="rId1"/>
          <a:stretch>
            <a:fillRect/>
          </a:stretch>
        </a:blipFill>
      </dgm:spPr>
    </dgm:pt>
    <dgm:pt modelId="{A9EA7C76-27AE-4735-BCE5-63AC65591A0F}" type="pres">
      <dgm:prSet presAssocID="{4C944641-FCF5-4AD8-B261-60AA0024A79E}" presName="txNode" presStyleLbl="fgAcc1" presStyleIdx="1" presStyleCnt="4" custScaleY="140043" custLinFactY="-42253" custLinFactNeighborX="734" custLinFactNeighborY="-100000">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custScaleY="143507" custLinFactY="-27884" custLinFactNeighborX="2084" custLinFactNeighborY="-100000"/>
      <dgm:spPr/>
    </dgm:pt>
    <dgm:pt modelId="{3287C711-09C1-47F4-9A59-F2DE2A83CBA5}" type="pres">
      <dgm:prSet presAssocID="{F8FB1AE1-7950-4301-88C4-3D45B2DAEABD}" presName="txNode" presStyleLbl="fgAcc1" presStyleIdx="2" presStyleCnt="4" custScaleY="164019" custLinFactY="-23769" custLinFactNeighborX="5370" custLinFactNeighborY="-100000">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custScaleY="156224" custLinFactY="-27697" custLinFactNeighborX="4332" custLinFactNeighborY="-100000"/>
      <dgm:spPr/>
    </dgm:pt>
    <dgm:pt modelId="{6A304773-9EB8-4E73-8888-D75C2036D148}" type="pres">
      <dgm:prSet presAssocID="{B7F213D6-AC1C-4269-8455-91A2A9931F05}" presName="txNode" presStyleLbl="fgAcc1" presStyleIdx="3" presStyleCnt="4" custScaleY="152051" custLinFactY="-35925" custLinFactNeighborX="2117" custLinFactNeighborY="-100000">
        <dgm:presLayoutVars>
          <dgm:bulletEnabled val="1"/>
        </dgm:presLayoutVars>
      </dgm:prSet>
      <dgm:spPr/>
    </dgm:pt>
  </dgm:ptLst>
  <dgm:cxnLst>
    <dgm:cxn modelId="{49389629-C342-4310-974D-8F29AC80DB4A}" type="presOf" srcId="{F8FB1AE1-7950-4301-88C4-3D45B2DAEABD}" destId="{3287C711-09C1-47F4-9A59-F2DE2A83CBA5}" srcOrd="0" destOrd="0"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42307F2D-F814-465A-A0FC-18F165DDDF27}" type="presOf" srcId="{2B0D741D-EB87-4383-BCA6-9A64848CD872}" destId="{3287C711-09C1-47F4-9A59-F2DE2A83CBA5}" srcOrd="0" destOrd="1" presId="urn:microsoft.com/office/officeart/2005/8/layout/chevronAccent+Icon"/>
    <dgm:cxn modelId="{ACFD0A30-8F4E-4F8F-83BD-6B1071B359A6}" type="presOf" srcId="{67A02677-135E-4B0F-BC35-8E5F1E51F9A6}" destId="{6A304773-9EB8-4E73-8888-D75C2036D148}"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D14BB740-54F2-4206-9DB4-DD9C51FF3ABE}" type="presOf" srcId="{4C944641-FCF5-4AD8-B261-60AA0024A79E}" destId="{A9EA7C76-27AE-4735-BCE5-63AC65591A0F}" srcOrd="0" destOrd="0"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0ED7A59D-F571-4C70-BC73-16374553CA58}" type="presOf" srcId="{E8D8B103-69EC-4511-8358-B6CC928047DB}" destId="{A9EA7C76-27AE-4735-BCE5-63AC65591A0F}" srcOrd="0" destOrd="1"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E28F99C8-4840-4803-9B93-FC60632C0406}" type="presOf" srcId="{82D8FC0B-BF2D-40D0-8601-CFE56FD67B92}" destId="{73A53A56-C7DC-4AAC-A87E-DB3D1036D1EE}"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
    <dgm:cxn modelId="{9F9815ED-458E-4413-BBD9-5AA96F00EDA8}" type="presOf" srcId="{B7F213D6-AC1C-4269-8455-91A2A9931F05}" destId="{6A304773-9EB8-4E73-8888-D75C2036D148}" srcOrd="0" destOrd="0" presId="urn:microsoft.com/office/officeart/2005/8/layout/chevronAccent+Icon"/>
    <dgm:cxn modelId="{71E077FD-77A0-4218-96A2-232E48796826}" type="presOf" srcId="{3D196BA1-8327-42F7-B9E5-87D503CB93F4}" destId="{73A53A56-C7DC-4AAC-A87E-DB3D1036D1EE}" srcOrd="0" destOrd="0" presId="urn:microsoft.com/office/officeart/2005/8/layout/chevronAccent+Icon"/>
    <dgm:cxn modelId="{7681925B-DCA2-4235-8C1F-A2F47F135D4F}" type="presParOf" srcId="{03C1E04F-85F6-40B3-A0F3-213FB8AE107E}" destId="{A5DD43A9-1DAF-4AF8-B93F-002231B340F4}" srcOrd="0" destOrd="0" presId="urn:microsoft.com/office/officeart/2005/8/layout/chevronAccent+Icon"/>
    <dgm:cxn modelId="{453433A2-52BB-45E6-865E-7A9A56B82E23}" type="presParOf" srcId="{A5DD43A9-1DAF-4AF8-B93F-002231B340F4}" destId="{F1B29D40-6158-4812-B2C1-953BF9959822}" srcOrd="0" destOrd="0" presId="urn:microsoft.com/office/officeart/2005/8/layout/chevronAccent+Icon"/>
    <dgm:cxn modelId="{F180A7DD-2C03-41A3-A5C5-5C481A8399EF}" type="presParOf" srcId="{A5DD43A9-1DAF-4AF8-B93F-002231B340F4}" destId="{73A53A56-C7DC-4AAC-A87E-DB3D1036D1EE}" srcOrd="1" destOrd="0" presId="urn:microsoft.com/office/officeart/2005/8/layout/chevronAccent+Icon"/>
    <dgm:cxn modelId="{0DA8E18B-F11E-4A77-82F2-C0F1F4C03787}" type="presParOf" srcId="{03C1E04F-85F6-40B3-A0F3-213FB8AE107E}" destId="{8B17F3B4-600A-4CE5-A22F-67422DEA3775}" srcOrd="1" destOrd="0" presId="urn:microsoft.com/office/officeart/2005/8/layout/chevronAccent+Icon"/>
    <dgm:cxn modelId="{C21E9893-34E4-4D6D-98A5-8EC0F1967E97}" type="presParOf" srcId="{03C1E04F-85F6-40B3-A0F3-213FB8AE107E}" destId="{269B63CB-5ED7-42FC-B24E-49B9E6479AD2}" srcOrd="2" destOrd="0" presId="urn:microsoft.com/office/officeart/2005/8/layout/chevronAccent+Icon"/>
    <dgm:cxn modelId="{30FF3382-49D7-4ED7-9ED2-5AA086A4D125}" type="presParOf" srcId="{269B63CB-5ED7-42FC-B24E-49B9E6479AD2}" destId="{A33B6407-611A-47C1-8F11-11F4B43E3BA6}" srcOrd="0" destOrd="0" presId="urn:microsoft.com/office/officeart/2005/8/layout/chevronAccent+Icon"/>
    <dgm:cxn modelId="{FA6AB1F2-32EA-4966-BA56-E149FDFA4FE3}" type="presParOf" srcId="{269B63CB-5ED7-42FC-B24E-49B9E6479AD2}" destId="{A9EA7C76-27AE-4735-BCE5-63AC65591A0F}" srcOrd="1" destOrd="0" presId="urn:microsoft.com/office/officeart/2005/8/layout/chevronAccent+Icon"/>
    <dgm:cxn modelId="{86199E1D-32B0-4545-8D32-9FAA17A74BB6}" type="presParOf" srcId="{03C1E04F-85F6-40B3-A0F3-213FB8AE107E}" destId="{295420C1-1D20-4824-A2A2-917C15D92A2B}" srcOrd="3" destOrd="0" presId="urn:microsoft.com/office/officeart/2005/8/layout/chevronAccent+Icon"/>
    <dgm:cxn modelId="{5D7D548E-6BAA-4483-B4C1-0EF5273CDE10}" type="presParOf" srcId="{03C1E04F-85F6-40B3-A0F3-213FB8AE107E}" destId="{48E6F5D5-9146-43D5-BB44-65B9F611FA24}" srcOrd="4" destOrd="0" presId="urn:microsoft.com/office/officeart/2005/8/layout/chevronAccent+Icon"/>
    <dgm:cxn modelId="{C6CF56B4-6F63-478A-8B0A-DA7D61232231}" type="presParOf" srcId="{48E6F5D5-9146-43D5-BB44-65B9F611FA24}" destId="{8A97269C-C120-4B0D-8241-794015A53C15}" srcOrd="0" destOrd="0" presId="urn:microsoft.com/office/officeart/2005/8/layout/chevronAccent+Icon"/>
    <dgm:cxn modelId="{59C2EC51-7D1E-4035-9D89-FAD0AD345D67}" type="presParOf" srcId="{48E6F5D5-9146-43D5-BB44-65B9F611FA24}" destId="{3287C711-09C1-47F4-9A59-F2DE2A83CBA5}" srcOrd="1" destOrd="0" presId="urn:microsoft.com/office/officeart/2005/8/layout/chevronAccent+Icon"/>
    <dgm:cxn modelId="{6B85A956-80B8-4A01-8D80-01295DC3CAD2}" type="presParOf" srcId="{03C1E04F-85F6-40B3-A0F3-213FB8AE107E}" destId="{7662593A-0DBA-4DD1-9B80-A9CDE3EEA36F}" srcOrd="5" destOrd="0" presId="urn:microsoft.com/office/officeart/2005/8/layout/chevronAccent+Icon"/>
    <dgm:cxn modelId="{6F2A5FD8-6E1B-40FA-9282-17028E4FE322}" type="presParOf" srcId="{03C1E04F-85F6-40B3-A0F3-213FB8AE107E}" destId="{8EC6BC53-5DB8-4769-9D7D-706542416C7F}" srcOrd="6" destOrd="0" presId="urn:microsoft.com/office/officeart/2005/8/layout/chevronAccent+Icon"/>
    <dgm:cxn modelId="{DEAE862E-9917-429F-B265-F75A3161E95A}" type="presParOf" srcId="{8EC6BC53-5DB8-4769-9D7D-706542416C7F}" destId="{2E5F26DE-5046-425E-8CE5-81AABA87F06B}" srcOrd="0" destOrd="0" presId="urn:microsoft.com/office/officeart/2005/8/layout/chevronAccent+Icon"/>
    <dgm:cxn modelId="{DB84F00F-B337-457B-B919-2F8BC8676F97}"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61684" y="1218758"/>
          <a:ext cx="192878" cy="844991"/>
        </a:xfrm>
        <a:custGeom>
          <a:avLst/>
          <a:gdLst/>
          <a:ahLst/>
          <a:cxnLst/>
          <a:rect l="0" t="0" r="0" b="0"/>
          <a:pathLst>
            <a:path>
              <a:moveTo>
                <a:pt x="192878" y="0"/>
              </a:moveTo>
              <a:lnTo>
                <a:pt x="192878" y="844991"/>
              </a:lnTo>
              <a:lnTo>
                <a:pt x="0" y="844991"/>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4754562" y="1218758"/>
          <a:ext cx="3706461" cy="1689982"/>
        </a:xfrm>
        <a:custGeom>
          <a:avLst/>
          <a:gdLst/>
          <a:ahLst/>
          <a:cxnLst/>
          <a:rect l="0" t="0" r="0" b="0"/>
          <a:pathLst>
            <a:path>
              <a:moveTo>
                <a:pt x="0" y="0"/>
              </a:moveTo>
              <a:lnTo>
                <a:pt x="0" y="1497103"/>
              </a:lnTo>
              <a:lnTo>
                <a:pt x="3706461" y="1497103"/>
              </a:lnTo>
              <a:lnTo>
                <a:pt x="3706461" y="1689982"/>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218758"/>
          <a:ext cx="1240345" cy="1689982"/>
        </a:xfrm>
        <a:custGeom>
          <a:avLst/>
          <a:gdLst/>
          <a:ahLst/>
          <a:cxnLst/>
          <a:rect l="0" t="0" r="0" b="0"/>
          <a:pathLst>
            <a:path>
              <a:moveTo>
                <a:pt x="0" y="0"/>
              </a:moveTo>
              <a:lnTo>
                <a:pt x="0" y="1497103"/>
              </a:lnTo>
              <a:lnTo>
                <a:pt x="1240345" y="1497103"/>
              </a:lnTo>
              <a:lnTo>
                <a:pt x="1240345" y="1689982"/>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3495902" y="1218758"/>
          <a:ext cx="1258660" cy="1689982"/>
        </a:xfrm>
        <a:custGeom>
          <a:avLst/>
          <a:gdLst/>
          <a:ahLst/>
          <a:cxnLst/>
          <a:rect l="0" t="0" r="0" b="0"/>
          <a:pathLst>
            <a:path>
              <a:moveTo>
                <a:pt x="1258660" y="0"/>
              </a:moveTo>
              <a:lnTo>
                <a:pt x="1258660" y="1497103"/>
              </a:lnTo>
              <a:lnTo>
                <a:pt x="0" y="1497103"/>
              </a:lnTo>
              <a:lnTo>
                <a:pt x="0" y="1689982"/>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1016744" y="1218758"/>
          <a:ext cx="3737818" cy="1689982"/>
        </a:xfrm>
        <a:custGeom>
          <a:avLst/>
          <a:gdLst/>
          <a:ahLst/>
          <a:cxnLst/>
          <a:rect l="0" t="0" r="0" b="0"/>
          <a:pathLst>
            <a:path>
              <a:moveTo>
                <a:pt x="3737818" y="0"/>
              </a:moveTo>
              <a:lnTo>
                <a:pt x="3737818" y="1497103"/>
              </a:lnTo>
              <a:lnTo>
                <a:pt x="0" y="1497103"/>
              </a:lnTo>
              <a:lnTo>
                <a:pt x="0" y="1689982"/>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687448" y="300290"/>
          <a:ext cx="2134227" cy="9184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Jonathan Dowe Project Manager</a:t>
          </a:r>
        </a:p>
      </dsp:txBody>
      <dsp:txXfrm>
        <a:off x="3687448" y="300290"/>
        <a:ext cx="2134227" cy="918468"/>
      </dsp:txXfrm>
    </dsp:sp>
    <dsp:sp modelId="{7174A553-29A2-4360-80CF-40A80BE1E5E1}">
      <dsp:nvSpPr>
        <dsp:cNvPr id="0" name=""/>
        <dsp:cNvSpPr/>
      </dsp:nvSpPr>
      <dsp:spPr>
        <a:xfrm>
          <a:off x="2166" y="2908741"/>
          <a:ext cx="2029154" cy="9184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Team Member 3 Evan Ling</a:t>
          </a:r>
        </a:p>
      </dsp:txBody>
      <dsp:txXfrm>
        <a:off x="2166" y="2908741"/>
        <a:ext cx="2029154" cy="918468"/>
      </dsp:txXfrm>
    </dsp:sp>
    <dsp:sp modelId="{08335018-97AA-460E-A117-81DBA3DD3BA6}">
      <dsp:nvSpPr>
        <dsp:cNvPr id="0" name=""/>
        <dsp:cNvSpPr/>
      </dsp:nvSpPr>
      <dsp:spPr>
        <a:xfrm>
          <a:off x="2417078" y="2908741"/>
          <a:ext cx="2157648" cy="9184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Team Member 4 </a:t>
          </a:r>
          <a:r>
            <a:rPr lang="en-US" sz="2200" b="0" i="0" kern="1200" dirty="0" err="1"/>
            <a:t>Radfan</a:t>
          </a:r>
          <a:r>
            <a:rPr lang="en-US" sz="2200" b="0" i="0" kern="1200" dirty="0"/>
            <a:t> </a:t>
          </a:r>
          <a:r>
            <a:rPr lang="en-US" sz="2200" b="0" i="0" kern="1200" dirty="0" err="1"/>
            <a:t>Munasser</a:t>
          </a:r>
          <a:endParaRPr lang="en-US" sz="2200" kern="1200" dirty="0"/>
        </a:p>
      </dsp:txBody>
      <dsp:txXfrm>
        <a:off x="2417078" y="2908741"/>
        <a:ext cx="2157648" cy="918468"/>
      </dsp:txXfrm>
    </dsp:sp>
    <dsp:sp modelId="{57DA3771-BFCF-450F-AC08-0C13953670E4}">
      <dsp:nvSpPr>
        <dsp:cNvPr id="0" name=""/>
        <dsp:cNvSpPr/>
      </dsp:nvSpPr>
      <dsp:spPr>
        <a:xfrm>
          <a:off x="4960483" y="2908741"/>
          <a:ext cx="2068850" cy="9184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Team Member 5 Paula Henry</a:t>
          </a:r>
        </a:p>
      </dsp:txBody>
      <dsp:txXfrm>
        <a:off x="4960483" y="2908741"/>
        <a:ext cx="2068850" cy="918468"/>
      </dsp:txXfrm>
    </dsp:sp>
    <dsp:sp modelId="{95F76DE9-F993-4C08-8EB9-2BBE7C2B73FA}">
      <dsp:nvSpPr>
        <dsp:cNvPr id="0" name=""/>
        <dsp:cNvSpPr/>
      </dsp:nvSpPr>
      <dsp:spPr>
        <a:xfrm>
          <a:off x="7415090" y="2908741"/>
          <a:ext cx="2091867" cy="9184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Team Member 6 Ian </a:t>
          </a:r>
          <a:r>
            <a:rPr lang="en-US" sz="2200" kern="1200" dirty="0" err="1"/>
            <a:t>Spera</a:t>
          </a:r>
          <a:endParaRPr lang="en-US" sz="2200" kern="1200" dirty="0"/>
        </a:p>
      </dsp:txBody>
      <dsp:txXfrm>
        <a:off x="7415090" y="2908741"/>
        <a:ext cx="2091867" cy="918468"/>
      </dsp:txXfrm>
    </dsp:sp>
    <dsp:sp modelId="{940E95D1-7142-4E02-A0BE-B91C30369A64}">
      <dsp:nvSpPr>
        <dsp:cNvPr id="0" name=""/>
        <dsp:cNvSpPr/>
      </dsp:nvSpPr>
      <dsp:spPr>
        <a:xfrm>
          <a:off x="2519928" y="1604515"/>
          <a:ext cx="2041755" cy="9184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Sandro </a:t>
          </a:r>
          <a:r>
            <a:rPr lang="en-US" sz="2200" kern="1200" dirty="0" err="1"/>
            <a:t>Britto</a:t>
          </a:r>
          <a:r>
            <a:rPr lang="en-US" sz="2200" kern="1200" dirty="0"/>
            <a:t> Assistant Project Manager</a:t>
          </a:r>
        </a:p>
      </dsp:txBody>
      <dsp:txXfrm>
        <a:off x="2519928" y="1604515"/>
        <a:ext cx="2041755" cy="918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0" y="290788"/>
          <a:ext cx="2093586" cy="1138178"/>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411156" y="459673"/>
          <a:ext cx="1767917" cy="13254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Milestone 1</a:t>
          </a:r>
        </a:p>
        <a:p>
          <a:pPr marL="0" lvl="0" indent="0" algn="l" defTabSz="711200">
            <a:lnSpc>
              <a:spcPct val="90000"/>
            </a:lnSpc>
            <a:spcBef>
              <a:spcPct val="0"/>
            </a:spcBef>
            <a:spcAft>
              <a:spcPct val="35000"/>
            </a:spcAft>
            <a:buNone/>
          </a:pPr>
          <a:r>
            <a:rPr lang="en-US" sz="1600" kern="1200" dirty="0"/>
            <a:t>Introduction</a:t>
          </a:r>
        </a:p>
        <a:p>
          <a:pPr marL="171450" lvl="1" indent="-171450" algn="l" defTabSz="711200">
            <a:lnSpc>
              <a:spcPct val="90000"/>
            </a:lnSpc>
            <a:spcBef>
              <a:spcPct val="0"/>
            </a:spcBef>
            <a:spcAft>
              <a:spcPct val="15000"/>
            </a:spcAft>
            <a:buChar char="•"/>
          </a:pPr>
          <a:r>
            <a:rPr lang="en-US" sz="1600" kern="1200" dirty="0"/>
            <a:t>3/2/2017</a:t>
          </a:r>
        </a:p>
      </dsp:txBody>
      <dsp:txXfrm>
        <a:off x="449978" y="498495"/>
        <a:ext cx="1690273" cy="1247833"/>
      </dsp:txXfrm>
    </dsp:sp>
    <dsp:sp modelId="{A33B6407-611A-47C1-8F11-11F4B43E3BA6}">
      <dsp:nvSpPr>
        <dsp:cNvPr id="0" name=""/>
        <dsp:cNvSpPr/>
      </dsp:nvSpPr>
      <dsp:spPr>
        <a:xfrm>
          <a:off x="2418483" y="307972"/>
          <a:ext cx="2093586" cy="1175917"/>
        </a:xfrm>
        <a:prstGeom prst="chevron">
          <a:avLst>
            <a:gd name="adj" fmla="val 40000"/>
          </a:avLst>
        </a:prstGeom>
        <a:blipFill rotWithShape="0">
          <a:blip xmlns:r="http://schemas.openxmlformats.org/officeDocument/2006/relationships" r:embed="rId1"/>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967054" y="460372"/>
          <a:ext cx="1767917" cy="11317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kern="1200" dirty="0"/>
            <a:t>Milestone 2</a:t>
          </a:r>
        </a:p>
        <a:p>
          <a:pPr marL="0" lvl="0" indent="0" algn="l" defTabSz="622300">
            <a:lnSpc>
              <a:spcPct val="90000"/>
            </a:lnSpc>
            <a:spcBef>
              <a:spcPct val="0"/>
            </a:spcBef>
            <a:spcAft>
              <a:spcPct val="35000"/>
            </a:spcAft>
            <a:buNone/>
          </a:pPr>
          <a:r>
            <a:rPr lang="en-US" sz="1400" kern="1200" dirty="0"/>
            <a:t>Classes &amp; Use Cases</a:t>
          </a:r>
        </a:p>
        <a:p>
          <a:pPr marL="114300" lvl="1" indent="-114300" algn="l" defTabSz="622300">
            <a:lnSpc>
              <a:spcPct val="90000"/>
            </a:lnSpc>
            <a:spcBef>
              <a:spcPct val="0"/>
            </a:spcBef>
            <a:spcAft>
              <a:spcPct val="15000"/>
            </a:spcAft>
            <a:buChar char="•"/>
          </a:pPr>
          <a:r>
            <a:rPr lang="en-US" sz="1400" kern="1200" dirty="0"/>
            <a:t>3/2/2017-3/9/2017</a:t>
          </a:r>
        </a:p>
      </dsp:txBody>
      <dsp:txXfrm>
        <a:off x="3000201" y="493519"/>
        <a:ext cx="1701623" cy="1065427"/>
      </dsp:txXfrm>
    </dsp:sp>
    <dsp:sp modelId="{8A97269C-C120-4B0D-8241-794015A53C15}">
      <dsp:nvSpPr>
        <dsp:cNvPr id="0" name=""/>
        <dsp:cNvSpPr/>
      </dsp:nvSpPr>
      <dsp:spPr>
        <a:xfrm>
          <a:off x="4830759" y="307974"/>
          <a:ext cx="2093586" cy="115971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440356" y="460378"/>
          <a:ext cx="1767917" cy="13254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kern="1200" dirty="0"/>
            <a:t>Milestone 3</a:t>
          </a:r>
        </a:p>
        <a:p>
          <a:pPr marL="0" lvl="0" indent="0" algn="l" defTabSz="622300">
            <a:lnSpc>
              <a:spcPct val="90000"/>
            </a:lnSpc>
            <a:spcBef>
              <a:spcPct val="0"/>
            </a:spcBef>
            <a:spcAft>
              <a:spcPct val="35000"/>
            </a:spcAft>
            <a:buNone/>
          </a:pPr>
          <a:r>
            <a:rPr lang="en-US" sz="1400" kern="1200" dirty="0"/>
            <a:t>Class &amp; Sequence Diagrams</a:t>
          </a:r>
        </a:p>
        <a:p>
          <a:pPr marL="114300" lvl="1" indent="-114300" algn="l" defTabSz="622300">
            <a:lnSpc>
              <a:spcPct val="90000"/>
            </a:lnSpc>
            <a:spcBef>
              <a:spcPct val="0"/>
            </a:spcBef>
            <a:spcAft>
              <a:spcPct val="15000"/>
            </a:spcAft>
            <a:buChar char="•"/>
          </a:pPr>
          <a:r>
            <a:rPr lang="en-US" sz="1400" kern="1200" dirty="0"/>
            <a:t>3/9/2017</a:t>
          </a:r>
        </a:p>
      </dsp:txBody>
      <dsp:txXfrm>
        <a:off x="5479178" y="499200"/>
        <a:ext cx="1690273" cy="1247833"/>
      </dsp:txXfrm>
    </dsp:sp>
    <dsp:sp modelId="{2E5F26DE-5046-425E-8CE5-81AABA87F06B}">
      <dsp:nvSpPr>
        <dsp:cNvPr id="0" name=""/>
        <dsp:cNvSpPr/>
      </dsp:nvSpPr>
      <dsp:spPr>
        <a:xfrm>
          <a:off x="7269164" y="307972"/>
          <a:ext cx="2093586" cy="126248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7741207" y="460372"/>
          <a:ext cx="1767917" cy="122876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622300">
            <a:lnSpc>
              <a:spcPct val="90000"/>
            </a:lnSpc>
            <a:spcBef>
              <a:spcPct val="0"/>
            </a:spcBef>
            <a:spcAft>
              <a:spcPct val="35000"/>
            </a:spcAft>
            <a:buNone/>
          </a:pPr>
          <a:r>
            <a:rPr lang="en-US" sz="1400" kern="1200" dirty="0"/>
            <a:t>Milestone 4</a:t>
          </a:r>
        </a:p>
        <a:p>
          <a:pPr marL="0" lvl="0" indent="0" algn="l" defTabSz="622300">
            <a:lnSpc>
              <a:spcPct val="90000"/>
            </a:lnSpc>
            <a:spcBef>
              <a:spcPct val="0"/>
            </a:spcBef>
            <a:spcAft>
              <a:spcPct val="35000"/>
            </a:spcAft>
            <a:buNone/>
          </a:pPr>
          <a:r>
            <a:rPr lang="en-US" sz="1400" kern="1200" dirty="0"/>
            <a:t>Test Scenarios and Crock </a:t>
          </a:r>
          <a:r>
            <a:rPr lang="en-US" sz="1400" kern="1200" dirty="0" err="1"/>
            <a:t>Gards</a:t>
          </a:r>
          <a:endParaRPr lang="en-US" sz="1400" kern="1200" dirty="0"/>
        </a:p>
        <a:p>
          <a:pPr marL="171450" lvl="1" indent="-171450" algn="l" defTabSz="711200">
            <a:lnSpc>
              <a:spcPct val="90000"/>
            </a:lnSpc>
            <a:spcBef>
              <a:spcPct val="0"/>
            </a:spcBef>
            <a:spcAft>
              <a:spcPct val="15000"/>
            </a:spcAft>
            <a:buChar char="•"/>
          </a:pPr>
          <a:r>
            <a:rPr lang="en-US" sz="1600" kern="1200" dirty="0"/>
            <a:t>3/26/2017</a:t>
          </a:r>
        </a:p>
      </dsp:txBody>
      <dsp:txXfrm>
        <a:off x="7777196" y="496361"/>
        <a:ext cx="1695939" cy="11567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3/23/2017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3/23/2017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0350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23562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02719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3/23/2017</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3/23/2017</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3/23/2017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3/23/2017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3/23/2017</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3/23/2017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3/23/2017</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3/23/2017</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3/23/2017</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3/23/2017</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3/23/2017</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3/23/2017</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3/23/2017</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End Analysis</a:t>
            </a:r>
          </a:p>
        </p:txBody>
      </p:sp>
      <p:sp>
        <p:nvSpPr>
          <p:cNvPr id="4" name="Subtitle 3"/>
          <p:cNvSpPr>
            <a:spLocks noGrp="1"/>
          </p:cNvSpPr>
          <p:nvPr>
            <p:ph type="subTitle" idx="1"/>
          </p:nvPr>
        </p:nvSpPr>
        <p:spPr/>
        <p:txBody>
          <a:bodyPr/>
          <a:lstStyle/>
          <a:p>
            <a:r>
              <a:rPr lang="en-US" dirty="0"/>
              <a:t>Jonathan Dowe &amp; Sandro </a:t>
            </a:r>
            <a:r>
              <a:rPr lang="en-US" dirty="0" err="1"/>
              <a:t>Britto</a:t>
            </a:r>
            <a:r>
              <a:rPr lang="en-US" dirty="0"/>
              <a:t> | Home Sweet Home</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Perperation</a:t>
            </a:r>
            <a:r>
              <a:rPr lang="en-US" dirty="0"/>
              <a:t> for the </a:t>
            </a:r>
            <a:r>
              <a:rPr lang="en-US" dirty="0" err="1"/>
              <a:t>furture</a:t>
            </a:r>
            <a:endParaRPr lang="en-US" dirty="0"/>
          </a:p>
        </p:txBody>
      </p:sp>
      <p:sp>
        <p:nvSpPr>
          <p:cNvPr id="3" name="Content Placeholder 2"/>
          <p:cNvSpPr>
            <a:spLocks noGrp="1"/>
          </p:cNvSpPr>
          <p:nvPr>
            <p:ph idx="1"/>
          </p:nvPr>
        </p:nvSpPr>
        <p:spPr/>
        <p:txBody>
          <a:bodyPr/>
          <a:lstStyle/>
          <a:p>
            <a:pPr lvl="1"/>
            <a:r>
              <a:rPr lang="en-US" sz="2800" dirty="0"/>
              <a:t>While looking at some of the aspects of the project. It came to my attention that there were </a:t>
            </a:r>
            <a:r>
              <a:rPr lang="en-US" sz="2800" dirty="0" err="1"/>
              <a:t>someinstances</a:t>
            </a:r>
            <a:r>
              <a:rPr lang="en-US" sz="2800" dirty="0"/>
              <a:t> where a simple Boolean value in a field would be able to save time needed for the </a:t>
            </a:r>
            <a:r>
              <a:rPr lang="en-US" sz="2800" dirty="0" err="1"/>
              <a:t>futer</a:t>
            </a:r>
            <a:r>
              <a:rPr lang="en-US" sz="2800" dirty="0"/>
              <a:t> project managers for this project</a:t>
            </a:r>
          </a:p>
          <a:p>
            <a:pPr lvl="1"/>
            <a:endParaRPr lang="en-US" sz="2800" dirty="0"/>
          </a:p>
          <a:p>
            <a:pPr lvl="1"/>
            <a:r>
              <a:rPr lang="en-US" sz="2800" dirty="0"/>
              <a:t>Creating an terminology appendix to give clarity into the information needed for each file and record </a:t>
            </a:r>
            <a:r>
              <a:rPr lang="en-US" sz="2800" dirty="0" err="1"/>
              <a:t>withing</a:t>
            </a:r>
            <a:r>
              <a:rPr lang="en-US" sz="2800" dirty="0"/>
              <a:t> the Home Sweet Home Project would give the future managers a the ability to keep the language </a:t>
            </a:r>
            <a:r>
              <a:rPr lang="en-US" sz="2800" dirty="0" err="1"/>
              <a:t>consistant</a:t>
            </a:r>
            <a:r>
              <a:rPr lang="en-US" sz="2800" dirty="0"/>
              <a:t> at each phase</a:t>
            </a:r>
            <a:endParaRPr lang="en-US" sz="2400" dirty="0"/>
          </a:p>
        </p:txBody>
      </p:sp>
    </p:spTree>
    <p:extLst>
      <p:ext uri="{BB962C8B-B14F-4D97-AF65-F5344CB8AC3E}">
        <p14:creationId xmlns:p14="http://schemas.microsoft.com/office/powerpoint/2010/main" val="222068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1447800"/>
          </a:xfrm>
        </p:spPr>
        <p:txBody>
          <a:bodyPr/>
          <a:lstStyle/>
          <a:p>
            <a:r>
              <a:rPr lang="en-US" dirty="0"/>
              <a:t>Project Overview</a:t>
            </a:r>
          </a:p>
        </p:txBody>
      </p:sp>
      <p:sp>
        <p:nvSpPr>
          <p:cNvPr id="3" name="Content Placeholder 2"/>
          <p:cNvSpPr>
            <a:spLocks noGrp="1"/>
          </p:cNvSpPr>
          <p:nvPr>
            <p:ph type="body" idx="1"/>
          </p:nvPr>
        </p:nvSpPr>
        <p:spPr>
          <a:xfrm>
            <a:off x="1524000" y="2819400"/>
            <a:ext cx="9144000" cy="2209800"/>
          </a:xfrm>
        </p:spPr>
        <p:txBody>
          <a:bodyPr>
            <a:normAutofit fontScale="92500"/>
          </a:bodyPr>
          <a:lstStyle/>
          <a:p>
            <a:pPr lvl="0" algn="l"/>
            <a:r>
              <a:rPr lang="en-US" dirty="0"/>
              <a:t>Alison recently inherited  her father’s real estate agency, Home Sweet home after he passed in a car accident. She has decided to expand the business to the next door premise with the $75,000 She received from her father’s will. The business has no outstanding debt. Through the business plan Alison decided to get a bank loan $125,000. The business plan also notes that there is a dire need to update their information systems. Thus they have contacted us to build their new information system.</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1447800"/>
          </a:xfrm>
        </p:spPr>
        <p:txBody>
          <a:bodyPr/>
          <a:lstStyle/>
          <a:p>
            <a:r>
              <a:rPr lang="en-US" dirty="0"/>
              <a:t>Breakdown of  Work</a:t>
            </a:r>
          </a:p>
        </p:txBody>
      </p:sp>
      <p:sp>
        <p:nvSpPr>
          <p:cNvPr id="3" name="Content Placeholder 2"/>
          <p:cNvSpPr>
            <a:spLocks noGrp="1"/>
          </p:cNvSpPr>
          <p:nvPr>
            <p:ph type="body" idx="1"/>
          </p:nvPr>
        </p:nvSpPr>
        <p:spPr>
          <a:xfrm>
            <a:off x="1524000" y="2819400"/>
            <a:ext cx="9144000" cy="2971800"/>
          </a:xfrm>
        </p:spPr>
        <p:txBody>
          <a:bodyPr>
            <a:normAutofit/>
          </a:bodyPr>
          <a:lstStyle/>
          <a:p>
            <a:pPr marL="342900" lvl="0" indent="-342900" algn="l">
              <a:buFont typeface="Arial" panose="020B0604020202020204" pitchFamily="34" charset="0"/>
              <a:buChar char="•"/>
            </a:pPr>
            <a:r>
              <a:rPr lang="en-US" dirty="0"/>
              <a:t>Work was organized into the sections of the end deliverables of the 	project:</a:t>
            </a:r>
          </a:p>
          <a:p>
            <a:pPr marL="342900" lvl="0" indent="-342900" algn="l">
              <a:buFont typeface="Arial" panose="020B0604020202020204" pitchFamily="34" charset="0"/>
              <a:buChar char="•"/>
            </a:pPr>
            <a:r>
              <a:rPr lang="en-US" dirty="0"/>
              <a:t>Classes</a:t>
            </a:r>
          </a:p>
          <a:p>
            <a:pPr marL="342900" lvl="0" indent="-342900" algn="l">
              <a:buFont typeface="Arial" panose="020B0604020202020204" pitchFamily="34" charset="0"/>
              <a:buChar char="•"/>
            </a:pPr>
            <a:r>
              <a:rPr lang="en-US" dirty="0"/>
              <a:t>Use Cases</a:t>
            </a:r>
          </a:p>
          <a:p>
            <a:pPr marL="342900" lvl="0" indent="-342900" algn="l">
              <a:buFont typeface="Arial" panose="020B0604020202020204" pitchFamily="34" charset="0"/>
              <a:buChar char="•"/>
            </a:pPr>
            <a:r>
              <a:rPr lang="en-US" dirty="0"/>
              <a:t>Sequence Diagrams</a:t>
            </a:r>
          </a:p>
          <a:p>
            <a:pPr marL="342900" lvl="0" indent="-342900" algn="l">
              <a:buFont typeface="Arial" panose="020B0604020202020204" pitchFamily="34" charset="0"/>
              <a:buChar char="•"/>
            </a:pPr>
            <a:r>
              <a:rPr lang="en-US" dirty="0"/>
              <a:t>Test scenarios</a:t>
            </a:r>
          </a:p>
          <a:p>
            <a:pPr marL="342900" lvl="0" indent="-342900" algn="l">
              <a:buFont typeface="Arial" panose="020B0604020202020204" pitchFamily="34" charset="0"/>
              <a:buChar char="•"/>
            </a:pPr>
            <a:r>
              <a:rPr lang="en-US" dirty="0"/>
              <a:t>CROC Cards</a:t>
            </a:r>
          </a:p>
          <a:p>
            <a:pPr marL="342900" lvl="0" indent="-342900" algn="l">
              <a:buFont typeface="Arial" panose="020B0604020202020204" pitchFamily="34" charset="0"/>
              <a:buChar char="•"/>
            </a:pPr>
            <a:r>
              <a:rPr lang="en-US" dirty="0"/>
              <a:t>Class Diagrams</a:t>
            </a:r>
          </a:p>
          <a:p>
            <a:pPr marL="342900" lvl="0" indent="-342900" algn="l">
              <a:buFont typeface="Arial" panose="020B0604020202020204" pitchFamily="34" charset="0"/>
              <a:buChar char="•"/>
            </a:pPr>
            <a:endParaRPr lang="en-US" dirty="0"/>
          </a:p>
          <a:p>
            <a:pPr lvl="0" algn="l"/>
            <a:endParaRPr lang="en-US" dirty="0"/>
          </a:p>
          <a:p>
            <a:pPr lvl="0" algn="l"/>
            <a:endParaRPr lang="en-US" dirty="0"/>
          </a:p>
        </p:txBody>
      </p:sp>
    </p:spTree>
    <p:extLst>
      <p:ext uri="{BB962C8B-B14F-4D97-AF65-F5344CB8AC3E}">
        <p14:creationId xmlns:p14="http://schemas.microsoft.com/office/powerpoint/2010/main" val="27441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1447800"/>
          </a:xfrm>
        </p:spPr>
        <p:txBody>
          <a:bodyPr/>
          <a:lstStyle/>
          <a:p>
            <a:r>
              <a:rPr lang="en-US" dirty="0"/>
              <a:t>Breakdown of  Work</a:t>
            </a:r>
          </a:p>
        </p:txBody>
      </p:sp>
      <p:sp>
        <p:nvSpPr>
          <p:cNvPr id="3" name="Content Placeholder 2"/>
          <p:cNvSpPr>
            <a:spLocks noGrp="1"/>
          </p:cNvSpPr>
          <p:nvPr>
            <p:ph type="body" idx="1"/>
          </p:nvPr>
        </p:nvSpPr>
        <p:spPr>
          <a:xfrm>
            <a:off x="1524000" y="2819400"/>
            <a:ext cx="9144000" cy="2971800"/>
          </a:xfrm>
        </p:spPr>
        <p:txBody>
          <a:bodyPr>
            <a:normAutofit/>
          </a:bodyPr>
          <a:lstStyle/>
          <a:p>
            <a:pPr marL="342900" lvl="0" indent="-342900" algn="l">
              <a:buFont typeface="Arial" panose="020B0604020202020204" pitchFamily="34" charset="0"/>
              <a:buChar char="•"/>
            </a:pPr>
            <a:r>
              <a:rPr lang="en-US" dirty="0"/>
              <a:t>Nature of the CROC Cards allowed for Classes to be set</a:t>
            </a:r>
          </a:p>
          <a:p>
            <a:pPr marL="342900" lvl="0" indent="-342900" algn="l">
              <a:buFont typeface="Arial" panose="020B0604020202020204" pitchFamily="34" charset="0"/>
              <a:buChar char="•"/>
            </a:pPr>
            <a:endParaRPr lang="en-US" dirty="0"/>
          </a:p>
          <a:p>
            <a:pPr marL="342900" lvl="0" indent="-342900" algn="l">
              <a:buFont typeface="Arial" panose="020B0604020202020204" pitchFamily="34" charset="0"/>
              <a:buChar char="•"/>
            </a:pPr>
            <a:r>
              <a:rPr lang="en-US" dirty="0"/>
              <a:t>The Class Diagram layout can be better seen when the Use Cases Test Cases CROC Cards and Sequence Diagrams were completed</a:t>
            </a:r>
          </a:p>
          <a:p>
            <a:pPr marL="342900" lvl="0" indent="-342900" algn="l">
              <a:buFont typeface="Arial" panose="020B0604020202020204" pitchFamily="34" charset="0"/>
              <a:buChar char="•"/>
            </a:pPr>
            <a:endParaRPr lang="en-US" dirty="0"/>
          </a:p>
          <a:p>
            <a:pPr marL="342900" lvl="0" indent="-342900" algn="l">
              <a:buFont typeface="Arial" panose="020B0604020202020204" pitchFamily="34" charset="0"/>
              <a:buChar char="•"/>
            </a:pPr>
            <a:r>
              <a:rPr lang="en-US" dirty="0"/>
              <a:t>Thus the Use Cases, Test Cases, Sequence Diagrams, and CROC Cards were assessed as greater priority items</a:t>
            </a:r>
          </a:p>
          <a:p>
            <a:pPr marL="342900" lvl="0" indent="-342900" algn="l">
              <a:buFont typeface="Arial" panose="020B0604020202020204" pitchFamily="34" charset="0"/>
              <a:buChar char="•"/>
            </a:pPr>
            <a:endParaRPr lang="en-US" dirty="0"/>
          </a:p>
          <a:p>
            <a:pPr lvl="0" algn="l"/>
            <a:endParaRPr lang="en-US" dirty="0"/>
          </a:p>
          <a:p>
            <a:pPr lvl="0" algn="l"/>
            <a:endParaRPr lang="en-US" dirty="0"/>
          </a:p>
        </p:txBody>
      </p:sp>
    </p:spTree>
    <p:extLst>
      <p:ext uri="{BB962C8B-B14F-4D97-AF65-F5344CB8AC3E}">
        <p14:creationId xmlns:p14="http://schemas.microsoft.com/office/powerpoint/2010/main" val="176152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Roles and Responsibilities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p:cNvGraphicFramePr>
            <a:graphicFrameLocks noGrp="1"/>
          </p:cNvGraphicFramePr>
          <p:nvPr>
            <p:ph idx="1"/>
            <p:extLst>
              <p:ext uri="{D42A27DB-BD31-4B8C-83A1-F6EECF244321}">
                <p14:modId xmlns:p14="http://schemas.microsoft.com/office/powerpoint/2010/main" val="2305676318"/>
              </p:ext>
            </p:extLst>
          </p:nvPr>
        </p:nvGraphicFramePr>
        <p:xfrm>
          <a:off x="1341755" y="1905000"/>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Roles and Responsibilities</a:t>
            </a:r>
            <a:endParaRPr lang="en-US" dirty="0"/>
          </a:p>
        </p:txBody>
      </p:sp>
      <p:sp>
        <p:nvSpPr>
          <p:cNvPr id="3" name="Content Placeholder 2"/>
          <p:cNvSpPr>
            <a:spLocks noGrp="1"/>
          </p:cNvSpPr>
          <p:nvPr>
            <p:ph idx="1"/>
          </p:nvPr>
        </p:nvSpPr>
        <p:spPr/>
        <p:txBody>
          <a:bodyPr/>
          <a:lstStyle/>
          <a:p>
            <a:r>
              <a:rPr lang="en-US" sz="2800" dirty="0"/>
              <a:t>Each team member were well versed and eagerly took on responsibilities and cooperated well. The initial work was evenly split</a:t>
            </a:r>
          </a:p>
          <a:p>
            <a:r>
              <a:rPr lang="en-US" sz="2800" dirty="0"/>
              <a:t>The synergy of the team was great and allowed for us to get what was </a:t>
            </a:r>
            <a:r>
              <a:rPr lang="en-US" sz="2800" dirty="0" err="1"/>
              <a:t>nedded</a:t>
            </a:r>
            <a:r>
              <a:rPr lang="en-US" sz="2800" dirty="0"/>
              <a:t> done ahead of time</a:t>
            </a:r>
          </a:p>
        </p:txBody>
      </p:sp>
    </p:spTree>
    <p:extLst>
      <p:ext uri="{BB962C8B-B14F-4D97-AF65-F5344CB8AC3E}">
        <p14:creationId xmlns:p14="http://schemas.microsoft.com/office/powerpoint/2010/main" val="389204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Issues</a:t>
            </a:r>
          </a:p>
        </p:txBody>
      </p:sp>
      <p:sp>
        <p:nvSpPr>
          <p:cNvPr id="3" name="Content Placeholder 2"/>
          <p:cNvSpPr>
            <a:spLocks noGrp="1"/>
          </p:cNvSpPr>
          <p:nvPr>
            <p:ph idx="1"/>
          </p:nvPr>
        </p:nvSpPr>
        <p:spPr/>
        <p:txBody>
          <a:bodyPr>
            <a:normAutofit/>
          </a:bodyPr>
          <a:lstStyle/>
          <a:p>
            <a:r>
              <a:rPr lang="en-US" sz="2000" dirty="0"/>
              <a:t>We are pleased to say that there were a small number of quality of work issues when creating the machine artifacts from the hand drawn ones</a:t>
            </a:r>
          </a:p>
          <a:p>
            <a:r>
              <a:rPr lang="en-US" dirty="0"/>
              <a:t>There were also a few instances of where noticing that there were just a few holes from how the Use Cases function</a:t>
            </a:r>
          </a:p>
          <a:p>
            <a:r>
              <a:rPr lang="en-US" dirty="0"/>
              <a:t>The biggest issue was cause and caught by the Project manager </a:t>
            </a:r>
            <a:r>
              <a:rPr lang="en-US" dirty="0" err="1"/>
              <a:t>wich</a:t>
            </a:r>
            <a:r>
              <a:rPr lang="en-US" dirty="0"/>
              <a:t> was the Use and test cases for Creating a property</a:t>
            </a:r>
          </a:p>
          <a:p>
            <a:pPr lvl="1"/>
            <a:r>
              <a:rPr lang="en-US" dirty="0"/>
              <a:t>Steps were immediately taken to correct the issue</a:t>
            </a:r>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 and Milestones</a:t>
            </a:r>
          </a:p>
        </p:txBody>
      </p:sp>
      <p:graphicFrame>
        <p:nvGraphicFramePr>
          <p:cNvPr id="4" name="Content Placeholder 3" descr="Chevron Access Process diagram showing 4 milestones from left to right with bullet points inside each milestone box."/>
          <p:cNvGraphicFramePr>
            <a:graphicFrameLocks noGrp="1"/>
          </p:cNvGraphicFramePr>
          <p:nvPr>
            <p:ph idx="1"/>
            <p:extLst>
              <p:ext uri="{D42A27DB-BD31-4B8C-83A1-F6EECF244321}">
                <p14:modId xmlns:p14="http://schemas.microsoft.com/office/powerpoint/2010/main" val="54635315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Chevron 4"/>
          <p:cNvSpPr/>
          <p:nvPr/>
        </p:nvSpPr>
        <p:spPr>
          <a:xfrm>
            <a:off x="4876800" y="3965575"/>
            <a:ext cx="2093586" cy="1265324"/>
          </a:xfrm>
          <a:prstGeom prst="chevron">
            <a:avLst>
              <a:gd name="adj" fmla="val 40000"/>
            </a:avLst>
          </a:prstGeom>
          <a:blipFill rotWithShape="0">
            <a:blip r:embed="rId7"/>
            <a:stretch>
              <a:fillRect/>
            </a:stretch>
          </a:blip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6" name="Rectangle: Rounded Corners 5"/>
          <p:cNvSpPr/>
          <p:nvPr/>
        </p:nvSpPr>
        <p:spPr>
          <a:xfrm>
            <a:off x="5486400" y="4155391"/>
            <a:ext cx="1828800" cy="125913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2">
                    <a:lumMod val="25000"/>
                  </a:schemeClr>
                </a:solidFill>
              </a:rPr>
              <a:t>Stretch Milestone</a:t>
            </a:r>
          </a:p>
          <a:p>
            <a:r>
              <a:rPr lang="en-US" sz="1600" dirty="0">
                <a:solidFill>
                  <a:schemeClr val="bg2">
                    <a:lumMod val="25000"/>
                  </a:schemeClr>
                </a:solidFill>
              </a:rPr>
              <a:t>Change Management Preparation</a:t>
            </a:r>
          </a:p>
        </p:txBody>
      </p:sp>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Milestones</a:t>
            </a:r>
          </a:p>
        </p:txBody>
      </p:sp>
      <p:sp>
        <p:nvSpPr>
          <p:cNvPr id="3" name="Content Placeholder 2"/>
          <p:cNvSpPr>
            <a:spLocks noGrp="1"/>
          </p:cNvSpPr>
          <p:nvPr>
            <p:ph idx="1"/>
          </p:nvPr>
        </p:nvSpPr>
        <p:spPr/>
        <p:txBody>
          <a:bodyPr>
            <a:normAutofit/>
          </a:bodyPr>
          <a:lstStyle/>
          <a:p>
            <a:r>
              <a:rPr lang="en-US" sz="2800" dirty="0"/>
              <a:t>After the team was given a brief introduction to the project it was pointed out that in the classes were technically listed in the project plan and no action was needed for them at the moment.</a:t>
            </a:r>
          </a:p>
          <a:p>
            <a:r>
              <a:rPr lang="en-US" sz="2800" dirty="0"/>
              <a:t>The team was able to </a:t>
            </a:r>
            <a:r>
              <a:rPr lang="en-US" sz="2800" dirty="0" err="1"/>
              <a:t>fininsh</a:t>
            </a:r>
            <a:r>
              <a:rPr lang="en-US" sz="2800" dirty="0"/>
              <a:t> all of the work for that day and proceeded to move on to the next days </a:t>
            </a:r>
            <a:r>
              <a:rPr lang="en-US" sz="2800" dirty="0" err="1"/>
              <a:t>wor</a:t>
            </a:r>
            <a:endParaRPr lang="en-US" sz="2800" dirty="0"/>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3845</TotalTime>
  <Words>529</Words>
  <Application>Microsoft Office PowerPoint</Application>
  <PresentationFormat>Widescreen</PresentationFormat>
  <Paragraphs>63</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Euphemia</vt:lpstr>
      <vt:lpstr>Wingdings</vt:lpstr>
      <vt:lpstr>Banded Design Blue 16x9</vt:lpstr>
      <vt:lpstr>Project End Analysis</vt:lpstr>
      <vt:lpstr>Project Overview</vt:lpstr>
      <vt:lpstr>Breakdown of  Work</vt:lpstr>
      <vt:lpstr>Breakdown of  Work</vt:lpstr>
      <vt:lpstr>Project Team Roles and Responsibilities</vt:lpstr>
      <vt:lpstr>Project Team Roles and Responsibilities</vt:lpstr>
      <vt:lpstr>Quality Issues</vt:lpstr>
      <vt:lpstr>Project Schedule and Milestones</vt:lpstr>
      <vt:lpstr>Milestones</vt:lpstr>
      <vt:lpstr>Perperation for the furture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Plan</dc:title>
  <dc:creator>Jonathan Dowe</dc:creator>
  <cp:lastModifiedBy>Jonathan Dowe</cp:lastModifiedBy>
  <cp:revision>31</cp:revision>
  <cp:lastPrinted>2017-02-28T13:03:21Z</cp:lastPrinted>
  <dcterms:created xsi:type="dcterms:W3CDTF">2017-02-27T18:02:43Z</dcterms:created>
  <dcterms:modified xsi:type="dcterms:W3CDTF">2017-03-23T22:14:24Z</dcterms:modified>
</cp:coreProperties>
</file>