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6085" y="845246"/>
            <a:ext cx="9448800" cy="1825096"/>
          </a:xfrm>
        </p:spPr>
        <p:txBody>
          <a:bodyPr/>
          <a:lstStyle/>
          <a:p>
            <a:pPr algn="ctr"/>
            <a:r>
              <a:rPr lang="en-US" b="1" dirty="0">
                <a:latin typeface="+mn-lt"/>
                <a:ea typeface="Cambria Math" panose="02040503050406030204" pitchFamily="18" charset="0"/>
              </a:rPr>
              <a:t>ASSESSING OFFENDERS’ RISK</a:t>
            </a:r>
            <a:endParaRPr lang="en-US" dirty="0">
              <a:latin typeface="+mn-lt"/>
              <a:ea typeface="Cambria Math" panose="02040503050406030204" pitchFamily="18" charset="0"/>
            </a:endParaRPr>
          </a:p>
        </p:txBody>
      </p:sp>
      <p:sp>
        <p:nvSpPr>
          <p:cNvPr id="3" name="Subtitle 2"/>
          <p:cNvSpPr>
            <a:spLocks noGrp="1"/>
          </p:cNvSpPr>
          <p:nvPr>
            <p:ph type="subTitle" idx="1"/>
          </p:nvPr>
        </p:nvSpPr>
        <p:spPr>
          <a:xfrm>
            <a:off x="1556085" y="2645610"/>
            <a:ext cx="10323094" cy="1036052"/>
          </a:xfrm>
        </p:spPr>
        <p:txBody>
          <a:bodyPr>
            <a:normAutofit fontScale="92500" lnSpcReduction="20000"/>
          </a:bodyPr>
          <a:lstStyle/>
          <a:p>
            <a:pPr algn="ctr"/>
            <a:r>
              <a:rPr lang="en-US" sz="4400" dirty="0">
                <a:ea typeface="Cambria Math" panose="02040503050406030204" pitchFamily="18" charset="0"/>
              </a:rPr>
              <a:t>PREDICITING RECIDIVISM USING MACHINE LEARNING</a:t>
            </a:r>
          </a:p>
          <a:p>
            <a:endParaRPr lang="en-US" dirty="0"/>
          </a:p>
        </p:txBody>
      </p:sp>
      <p:sp>
        <p:nvSpPr>
          <p:cNvPr id="6" name="AutoShape 2" descr="C:\Users\hp\Downloads\handcuffs.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400928" y="3821000"/>
            <a:ext cx="6248400" cy="2667000"/>
          </a:xfrm>
          <a:prstGeom prst="rect">
            <a:avLst/>
          </a:prstGeom>
        </p:spPr>
      </p:pic>
    </p:spTree>
    <p:extLst>
      <p:ext uri="{BB962C8B-B14F-4D97-AF65-F5344CB8AC3E}">
        <p14:creationId xmlns:p14="http://schemas.microsoft.com/office/powerpoint/2010/main" val="161207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ea typeface="Cambria Math" panose="02040503050406030204" pitchFamily="18" charset="0"/>
              </a:rPr>
              <a:t>Definition</a:t>
            </a:r>
            <a:r>
              <a:rPr lang="en-US" b="1" dirty="0"/>
              <a:t/>
            </a:r>
            <a:br>
              <a:rPr lang="en-US" b="1" dirty="0"/>
            </a:br>
            <a:endParaRPr lang="en-US" dirty="0"/>
          </a:p>
        </p:txBody>
      </p:sp>
      <p:sp>
        <p:nvSpPr>
          <p:cNvPr id="3" name="Content Placeholder 2"/>
          <p:cNvSpPr>
            <a:spLocks noGrp="1"/>
          </p:cNvSpPr>
          <p:nvPr>
            <p:ph idx="1"/>
          </p:nvPr>
        </p:nvSpPr>
        <p:spPr/>
        <p:txBody>
          <a:bodyPr/>
          <a:lstStyle/>
          <a:p>
            <a:pPr marL="0" lvl="0" indent="0" defTabSz="457200">
              <a:lnSpc>
                <a:spcPct val="100000"/>
              </a:lnSpc>
              <a:spcBef>
                <a:spcPts val="0"/>
              </a:spcBef>
              <a:buNone/>
            </a:pPr>
            <a:r>
              <a:rPr lang="en-US" sz="4000" dirty="0">
                <a:solidFill>
                  <a:prstClr val="black"/>
                </a:solidFill>
                <a:ea typeface="Cambria Math" panose="02040503050406030204" pitchFamily="18" charset="0"/>
              </a:rPr>
              <a:t>Recidivism – a tendency to relapse into criminal behavior</a:t>
            </a:r>
          </a:p>
          <a:p>
            <a:pPr marL="0" lvl="0" indent="0" defTabSz="457200">
              <a:lnSpc>
                <a:spcPct val="100000"/>
              </a:lnSpc>
              <a:spcBef>
                <a:spcPts val="0"/>
              </a:spcBef>
              <a:buNone/>
            </a:pPr>
            <a:endParaRPr lang="en-US" sz="4000" dirty="0">
              <a:solidFill>
                <a:prstClr val="black"/>
              </a:solidFill>
              <a:ea typeface="Cambria Math" panose="02040503050406030204" pitchFamily="18" charset="0"/>
            </a:endParaRPr>
          </a:p>
          <a:p>
            <a:pPr marL="0" lvl="0" indent="0" defTabSz="457200">
              <a:lnSpc>
                <a:spcPct val="100000"/>
              </a:lnSpc>
              <a:spcBef>
                <a:spcPts val="0"/>
              </a:spcBef>
              <a:buNone/>
            </a:pPr>
            <a:r>
              <a:rPr lang="en-US" sz="4000" dirty="0">
                <a:solidFill>
                  <a:prstClr val="black"/>
                </a:solidFill>
                <a:ea typeface="Cambria Math" panose="02040503050406030204" pitchFamily="18" charset="0"/>
              </a:rPr>
              <a:t>Synonym- Reoffending</a:t>
            </a:r>
          </a:p>
          <a:p>
            <a:endParaRPr lang="en-US" dirty="0"/>
          </a:p>
        </p:txBody>
      </p:sp>
    </p:spTree>
    <p:extLst>
      <p:ext uri="{BB962C8B-B14F-4D97-AF65-F5344CB8AC3E}">
        <p14:creationId xmlns:p14="http://schemas.microsoft.com/office/powerpoint/2010/main" val="145605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b="1" dirty="0"/>
            </a:br>
            <a:endParaRPr lang="en-US" b="1" dirty="0"/>
          </a:p>
        </p:txBody>
      </p:sp>
      <p:sp>
        <p:nvSpPr>
          <p:cNvPr id="3" name="Content Placeholder 2"/>
          <p:cNvSpPr>
            <a:spLocks noGrp="1"/>
          </p:cNvSpPr>
          <p:nvPr>
            <p:ph idx="1"/>
          </p:nvPr>
        </p:nvSpPr>
        <p:spPr/>
        <p:txBody>
          <a:bodyPr/>
          <a:lstStyle/>
          <a:p>
            <a:pPr marL="285750" lvl="0" indent="-285750" defTabSz="457200">
              <a:lnSpc>
                <a:spcPct val="100000"/>
              </a:lnSpc>
              <a:spcBef>
                <a:spcPts val="0"/>
              </a:spcBef>
              <a:buFont typeface="Wingdings" panose="05000000000000000000" pitchFamily="2" charset="2"/>
              <a:buChar char="q"/>
            </a:pPr>
            <a:r>
              <a:rPr lang="en-US" sz="3200" dirty="0">
                <a:solidFill>
                  <a:prstClr val="black"/>
                </a:solidFill>
              </a:rPr>
              <a:t>The national average rate of recidivism in Kenya is 47</a:t>
            </a:r>
            <a:r>
              <a:rPr lang="en-US" sz="3200" dirty="0" smtClean="0">
                <a:solidFill>
                  <a:prstClr val="black"/>
                </a:solidFill>
              </a:rPr>
              <a:t>%.</a:t>
            </a:r>
            <a:endParaRPr lang="en-US" sz="3200" dirty="0">
              <a:solidFill>
                <a:prstClr val="black"/>
              </a:solidFill>
            </a:endParaRPr>
          </a:p>
          <a:p>
            <a:pPr marL="285750" lvl="0" indent="-285750" defTabSz="457200">
              <a:lnSpc>
                <a:spcPct val="100000"/>
              </a:lnSpc>
              <a:spcBef>
                <a:spcPts val="0"/>
              </a:spcBef>
              <a:buFont typeface="Wingdings" panose="05000000000000000000" pitchFamily="2" charset="2"/>
              <a:buChar char="q"/>
            </a:pPr>
            <a:r>
              <a:rPr lang="en-US" sz="3200" dirty="0">
                <a:solidFill>
                  <a:prstClr val="black"/>
                </a:solidFill>
              </a:rPr>
              <a:t>This high prevalence of recidivism in Kenya shows that former inmates account for a substantial share of current and future crime.</a:t>
            </a:r>
          </a:p>
          <a:p>
            <a:pPr marL="285750" lvl="0" indent="-285750" defTabSz="457200">
              <a:lnSpc>
                <a:spcPct val="100000"/>
              </a:lnSpc>
              <a:spcBef>
                <a:spcPts val="0"/>
              </a:spcBef>
              <a:buFont typeface="Wingdings" panose="05000000000000000000" pitchFamily="2" charset="2"/>
              <a:buChar char="q"/>
            </a:pPr>
            <a:r>
              <a:rPr lang="en-US" sz="3200" dirty="0">
                <a:solidFill>
                  <a:prstClr val="black"/>
                </a:solidFill>
              </a:rPr>
              <a:t>Risk of re-offending is therefore a concern for policymakers, criminologists, and those involved in </a:t>
            </a:r>
            <a:r>
              <a:rPr lang="en-US" sz="3200" dirty="0" smtClean="0">
                <a:solidFill>
                  <a:prstClr val="black"/>
                </a:solidFill>
              </a:rPr>
              <a:t>corrections.</a:t>
            </a:r>
            <a:endParaRPr lang="en-US" sz="3200" dirty="0">
              <a:solidFill>
                <a:prstClr val="black"/>
              </a:solidFill>
            </a:endParaRPr>
          </a:p>
          <a:p>
            <a:endParaRPr lang="en-US" dirty="0"/>
          </a:p>
        </p:txBody>
      </p:sp>
    </p:spTree>
    <p:extLst>
      <p:ext uri="{BB962C8B-B14F-4D97-AF65-F5344CB8AC3E}">
        <p14:creationId xmlns:p14="http://schemas.microsoft.com/office/powerpoint/2010/main" val="37131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336" y="1307432"/>
            <a:ext cx="4114800" cy="1600200"/>
          </a:xfrm>
        </p:spPr>
        <p:txBody>
          <a:bodyPr/>
          <a:lstStyle/>
          <a:p>
            <a:r>
              <a:rPr lang="en-US" sz="3600" b="1" dirty="0">
                <a:solidFill>
                  <a:prstClr val="black"/>
                </a:solidFill>
              </a:rPr>
              <a:t>Intro. Continued..</a:t>
            </a:r>
            <a:br>
              <a:rPr lang="en-US" sz="3600" b="1" dirty="0">
                <a:solidFill>
                  <a:prstClr val="black"/>
                </a:solidFill>
              </a:rPr>
            </a:br>
            <a:endParaRPr lang="en-US" dirty="0"/>
          </a:p>
        </p:txBody>
      </p:sp>
      <p:sp>
        <p:nvSpPr>
          <p:cNvPr id="3" name="Content Placeholder 2"/>
          <p:cNvSpPr>
            <a:spLocks noGrp="1"/>
          </p:cNvSpPr>
          <p:nvPr>
            <p:ph idx="1"/>
          </p:nvPr>
        </p:nvSpPr>
        <p:spPr>
          <a:xfrm>
            <a:off x="5681382" y="481263"/>
            <a:ext cx="6510618" cy="5966295"/>
          </a:xfrm>
        </p:spPr>
        <p:txBody>
          <a:bodyPr>
            <a:normAutofit lnSpcReduction="10000"/>
          </a:bodyPr>
          <a:lstStyle/>
          <a:p>
            <a:pPr marL="285750" lvl="0" indent="-285750" defTabSz="457200">
              <a:lnSpc>
                <a:spcPct val="100000"/>
              </a:lnSpc>
              <a:spcBef>
                <a:spcPts val="0"/>
              </a:spcBef>
              <a:buFont typeface="Wingdings" panose="05000000000000000000" pitchFamily="2" charset="2"/>
              <a:buChar char="q"/>
            </a:pPr>
            <a:r>
              <a:rPr lang="en-US" sz="3200" dirty="0">
                <a:solidFill>
                  <a:prstClr val="black"/>
                </a:solidFill>
              </a:rPr>
              <a:t>The Probation and After Care Service department of Kenya is tasked with providing advisory reports to court and other agencies for the purpose of determining bail and bond terms and for decision-making on sentencing and release of offenders.</a:t>
            </a:r>
          </a:p>
          <a:p>
            <a:pPr marL="285750" lvl="0" indent="-285750" defTabSz="457200">
              <a:lnSpc>
                <a:spcPct val="100000"/>
              </a:lnSpc>
              <a:spcBef>
                <a:spcPts val="0"/>
              </a:spcBef>
              <a:buFont typeface="Wingdings" panose="05000000000000000000" pitchFamily="2" charset="2"/>
              <a:buChar char="q"/>
            </a:pPr>
            <a:r>
              <a:rPr lang="en-US" sz="3200" dirty="0">
                <a:solidFill>
                  <a:prstClr val="black"/>
                </a:solidFill>
              </a:rPr>
              <a:t>In their advisories, the offender’s risk of recidivating is considered</a:t>
            </a:r>
          </a:p>
        </p:txBody>
      </p:sp>
      <p:pic>
        <p:nvPicPr>
          <p:cNvPr id="5" name="Picture 4"/>
          <p:cNvPicPr>
            <a:picLocks noChangeAspect="1"/>
          </p:cNvPicPr>
          <p:nvPr/>
        </p:nvPicPr>
        <p:blipFill>
          <a:blip r:embed="rId2"/>
          <a:stretch>
            <a:fillRect/>
          </a:stretch>
        </p:blipFill>
        <p:spPr>
          <a:xfrm>
            <a:off x="312821" y="3133194"/>
            <a:ext cx="5368561" cy="2833101"/>
          </a:xfrm>
          <a:prstGeom prst="rect">
            <a:avLst/>
          </a:prstGeom>
        </p:spPr>
      </p:pic>
    </p:spTree>
    <p:extLst>
      <p:ext uri="{BB962C8B-B14F-4D97-AF65-F5344CB8AC3E}">
        <p14:creationId xmlns:p14="http://schemas.microsoft.com/office/powerpoint/2010/main" val="148644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defTabSz="457200">
              <a:lnSpc>
                <a:spcPct val="100000"/>
              </a:lnSpc>
              <a:spcBef>
                <a:spcPts val="0"/>
              </a:spcBef>
            </a:pPr>
            <a:r>
              <a:rPr lang="en-US" sz="4900" b="1" cap="none" dirty="0">
                <a:solidFill>
                  <a:prstClr val="black"/>
                </a:solidFill>
                <a:latin typeface="+mn-lt"/>
                <a:ea typeface="+mn-ea"/>
                <a:cs typeface="+mn-cs"/>
              </a:rPr>
              <a:t>Recidivism Risk Assessment </a:t>
            </a:r>
            <a:r>
              <a:rPr lang="en-US" sz="4400" b="1" cap="none" dirty="0">
                <a:solidFill>
                  <a:prstClr val="black"/>
                </a:solidFill>
                <a:latin typeface="Garamond" panose="02020404030301010803"/>
                <a:ea typeface="+mn-ea"/>
                <a:cs typeface="+mn-cs"/>
              </a:rPr>
              <a:t/>
            </a:r>
            <a:br>
              <a:rPr lang="en-US" sz="4400" b="1" cap="none" dirty="0">
                <a:solidFill>
                  <a:prstClr val="black"/>
                </a:solidFill>
                <a:latin typeface="Garamond" panose="02020404030301010803"/>
                <a:ea typeface="+mn-ea"/>
                <a:cs typeface="+mn-cs"/>
              </a:rPr>
            </a:br>
            <a:endParaRPr lang="en-US" dirty="0"/>
          </a:p>
        </p:txBody>
      </p:sp>
      <p:sp>
        <p:nvSpPr>
          <p:cNvPr id="3" name="Content Placeholder 2"/>
          <p:cNvSpPr>
            <a:spLocks noGrp="1"/>
          </p:cNvSpPr>
          <p:nvPr>
            <p:ph idx="1"/>
          </p:nvPr>
        </p:nvSpPr>
        <p:spPr/>
        <p:txBody>
          <a:bodyPr/>
          <a:lstStyle/>
          <a:p>
            <a:pPr marL="342900" lvl="0" indent="-342900" defTabSz="457200">
              <a:lnSpc>
                <a:spcPct val="100000"/>
              </a:lnSpc>
              <a:spcBef>
                <a:spcPts val="0"/>
              </a:spcBef>
              <a:buFont typeface="Wingdings" panose="05000000000000000000" pitchFamily="2" charset="2"/>
              <a:buChar char="q"/>
            </a:pPr>
            <a:r>
              <a:rPr lang="en-US" sz="3200" dirty="0">
                <a:solidFill>
                  <a:prstClr val="black"/>
                </a:solidFill>
                <a:latin typeface="Century Gothic" panose="020B0502020202020204" pitchFamily="34" charset="0"/>
              </a:rPr>
              <a:t>In Kenya, recidivism risk is assessed by forensic evaluators.</a:t>
            </a:r>
          </a:p>
          <a:p>
            <a:pPr marL="342900" lvl="0" indent="-342900" defTabSz="457200">
              <a:lnSpc>
                <a:spcPct val="100000"/>
              </a:lnSpc>
              <a:spcBef>
                <a:spcPts val="0"/>
              </a:spcBef>
              <a:buFont typeface="Wingdings" panose="05000000000000000000" pitchFamily="2" charset="2"/>
              <a:buChar char="q"/>
            </a:pPr>
            <a:endParaRPr lang="en-US" sz="3200" dirty="0">
              <a:solidFill>
                <a:prstClr val="black"/>
              </a:solidFill>
              <a:latin typeface="Century Gothic" panose="020B0502020202020204" pitchFamily="34" charset="0"/>
            </a:endParaRPr>
          </a:p>
          <a:p>
            <a:pPr marL="342900" lvl="0" indent="-342900" defTabSz="457200">
              <a:lnSpc>
                <a:spcPct val="100000"/>
              </a:lnSpc>
              <a:spcBef>
                <a:spcPts val="0"/>
              </a:spcBef>
              <a:buFont typeface="Wingdings" panose="05000000000000000000" pitchFamily="2" charset="2"/>
              <a:buChar char="q"/>
            </a:pPr>
            <a:r>
              <a:rPr lang="en-US" sz="3200" dirty="0">
                <a:solidFill>
                  <a:prstClr val="black"/>
                </a:solidFill>
                <a:latin typeface="Century Gothic" panose="020B0502020202020204" pitchFamily="34" charset="0"/>
              </a:rPr>
              <a:t>The evaluators make use of a risk assessment tool developed by Kenya probation and Swedish prison service collaboration</a:t>
            </a:r>
          </a:p>
          <a:p>
            <a:endParaRPr lang="en-US" dirty="0">
              <a:latin typeface="Century Gothic" panose="020B0502020202020204" pitchFamily="34" charset="0"/>
            </a:endParaRPr>
          </a:p>
        </p:txBody>
      </p:sp>
    </p:spTree>
    <p:extLst>
      <p:ext uri="{BB962C8B-B14F-4D97-AF65-F5344CB8AC3E}">
        <p14:creationId xmlns:p14="http://schemas.microsoft.com/office/powerpoint/2010/main" val="114216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19994"/>
            <a:ext cx="8610600" cy="1293028"/>
          </a:xfrm>
        </p:spPr>
        <p:txBody>
          <a:bodyPr>
            <a:normAutofit fontScale="90000"/>
          </a:bodyPr>
          <a:lstStyle/>
          <a:p>
            <a:pPr lvl="0" defTabSz="457200">
              <a:lnSpc>
                <a:spcPct val="100000"/>
              </a:lnSpc>
              <a:spcBef>
                <a:spcPts val="0"/>
              </a:spcBef>
            </a:pPr>
            <a:r>
              <a:rPr lang="en-US" b="1" cap="none" dirty="0">
                <a:solidFill>
                  <a:prstClr val="black"/>
                </a:solidFill>
                <a:latin typeface="Century Gothic" panose="020B0502020202020204" pitchFamily="34" charset="0"/>
                <a:ea typeface="+mn-ea"/>
                <a:cs typeface="+mn-cs"/>
              </a:rPr>
              <a:t>Recidivism Risk Assessment continued..</a:t>
            </a:r>
            <a:br>
              <a:rPr lang="en-US" b="1" cap="none" dirty="0">
                <a:solidFill>
                  <a:prstClr val="black"/>
                </a:solidFill>
                <a:latin typeface="Century Gothic" panose="020B0502020202020204" pitchFamily="34" charset="0"/>
                <a:ea typeface="+mn-ea"/>
                <a:cs typeface="+mn-cs"/>
              </a:rPr>
            </a:br>
            <a:endParaRPr lang="en-US" dirty="0">
              <a:latin typeface="Century Gothic" panose="020B0502020202020204" pitchFamily="34" charset="0"/>
            </a:endParaRPr>
          </a:p>
        </p:txBody>
      </p:sp>
      <p:sp>
        <p:nvSpPr>
          <p:cNvPr id="3" name="Content Placeholder 2"/>
          <p:cNvSpPr>
            <a:spLocks noGrp="1"/>
          </p:cNvSpPr>
          <p:nvPr>
            <p:ph idx="1"/>
          </p:nvPr>
        </p:nvSpPr>
        <p:spPr/>
        <p:txBody>
          <a:bodyPr/>
          <a:lstStyle/>
          <a:p>
            <a:pPr marL="342900" lvl="0" indent="-342900" defTabSz="457200">
              <a:lnSpc>
                <a:spcPct val="100000"/>
              </a:lnSpc>
              <a:spcBef>
                <a:spcPts val="0"/>
              </a:spcBef>
              <a:buFont typeface="Wingdings" panose="05000000000000000000" pitchFamily="2" charset="2"/>
              <a:buChar char="q"/>
            </a:pPr>
            <a:r>
              <a:rPr lang="en-US" sz="3200" dirty="0">
                <a:solidFill>
                  <a:prstClr val="black"/>
                </a:solidFill>
                <a:latin typeface="Century Gothic" panose="020B0502020202020204" pitchFamily="34" charset="0"/>
              </a:rPr>
              <a:t>The tool is a set of questions that the evaluator answers about the offender then based on that draws a conclusion.</a:t>
            </a:r>
          </a:p>
          <a:p>
            <a:pPr marL="0" lvl="0" indent="0" defTabSz="457200">
              <a:lnSpc>
                <a:spcPct val="100000"/>
              </a:lnSpc>
              <a:spcBef>
                <a:spcPts val="0"/>
              </a:spcBef>
              <a:buNone/>
            </a:pPr>
            <a:endParaRPr lang="en-US" sz="3200" dirty="0">
              <a:solidFill>
                <a:prstClr val="black"/>
              </a:solidFill>
              <a:latin typeface="Century Gothic" panose="020B0502020202020204" pitchFamily="34" charset="0"/>
            </a:endParaRPr>
          </a:p>
          <a:p>
            <a:pPr marL="342900" lvl="0" indent="-342900" defTabSz="457200">
              <a:lnSpc>
                <a:spcPct val="100000"/>
              </a:lnSpc>
              <a:spcBef>
                <a:spcPts val="0"/>
              </a:spcBef>
              <a:buFont typeface="Wingdings" panose="05000000000000000000" pitchFamily="2" charset="2"/>
              <a:buChar char="q"/>
            </a:pPr>
            <a:r>
              <a:rPr lang="en-US" sz="3200" dirty="0">
                <a:solidFill>
                  <a:prstClr val="black"/>
                </a:solidFill>
                <a:latin typeface="Century Gothic" panose="020B0502020202020204" pitchFamily="34" charset="0"/>
              </a:rPr>
              <a:t>This project seeks to provide another method of recidivism risk assessment- using machine learning to determine a set of optimal predictors for recidivism.</a:t>
            </a:r>
          </a:p>
          <a:p>
            <a:endParaRPr lang="en-US" dirty="0"/>
          </a:p>
        </p:txBody>
      </p:sp>
    </p:spTree>
    <p:extLst>
      <p:ext uri="{BB962C8B-B14F-4D97-AF65-F5344CB8AC3E}">
        <p14:creationId xmlns:p14="http://schemas.microsoft.com/office/powerpoint/2010/main" val="22872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defTabSz="457200">
              <a:lnSpc>
                <a:spcPct val="100000"/>
              </a:lnSpc>
              <a:spcBef>
                <a:spcPts val="0"/>
              </a:spcBef>
            </a:pPr>
            <a:r>
              <a:rPr lang="en-US" sz="5300" b="1" cap="none" dirty="0">
                <a:solidFill>
                  <a:prstClr val="black"/>
                </a:solidFill>
                <a:latin typeface="Century Gothic" panose="020B0502020202020204" pitchFamily="34" charset="0"/>
                <a:ea typeface="+mn-ea"/>
                <a:cs typeface="+mn-cs"/>
              </a:rPr>
              <a:t>Value proposition</a:t>
            </a:r>
            <a:r>
              <a:rPr lang="en-US" sz="4400" b="1" cap="none" dirty="0">
                <a:solidFill>
                  <a:prstClr val="black"/>
                </a:solidFill>
                <a:latin typeface="Garamond" panose="02020404030301010803"/>
                <a:ea typeface="+mn-ea"/>
                <a:cs typeface="+mn-cs"/>
              </a:rPr>
              <a:t/>
            </a:r>
            <a:br>
              <a:rPr lang="en-US" sz="4400" b="1" cap="none" dirty="0">
                <a:solidFill>
                  <a:prstClr val="black"/>
                </a:solidFill>
                <a:latin typeface="Garamond" panose="02020404030301010803"/>
                <a:ea typeface="+mn-ea"/>
                <a:cs typeface="+mn-cs"/>
              </a:rPr>
            </a:br>
            <a:endParaRPr lang="en-US" dirty="0"/>
          </a:p>
        </p:txBody>
      </p:sp>
      <p:sp>
        <p:nvSpPr>
          <p:cNvPr id="3" name="Content Placeholder 2"/>
          <p:cNvSpPr>
            <a:spLocks noGrp="1"/>
          </p:cNvSpPr>
          <p:nvPr>
            <p:ph idx="1"/>
          </p:nvPr>
        </p:nvSpPr>
        <p:spPr/>
        <p:txBody>
          <a:bodyPr/>
          <a:lstStyle/>
          <a:p>
            <a:pPr marL="457200" lvl="0" indent="-457200" defTabSz="457200">
              <a:lnSpc>
                <a:spcPct val="100000"/>
              </a:lnSpc>
              <a:spcBef>
                <a:spcPts val="0"/>
              </a:spcBef>
              <a:buFont typeface="Wingdings" panose="05000000000000000000" pitchFamily="2" charset="2"/>
              <a:buChar char="q"/>
            </a:pPr>
            <a:r>
              <a:rPr lang="en-US" sz="3200" dirty="0">
                <a:solidFill>
                  <a:prstClr val="black"/>
                </a:solidFill>
                <a:latin typeface="Century Gothic" panose="020B0502020202020204" pitchFamily="34" charset="0"/>
              </a:rPr>
              <a:t>An automated recidivism risk assessment method with a higher </a:t>
            </a:r>
            <a:r>
              <a:rPr lang="en-US" sz="3200" dirty="0" smtClean="0">
                <a:solidFill>
                  <a:prstClr val="black"/>
                </a:solidFill>
                <a:latin typeface="Century Gothic" panose="020B0502020202020204" pitchFamily="34" charset="0"/>
              </a:rPr>
              <a:t>accuracy</a:t>
            </a:r>
          </a:p>
          <a:p>
            <a:pPr marL="457200" lvl="0" indent="-457200" defTabSz="457200">
              <a:lnSpc>
                <a:spcPct val="100000"/>
              </a:lnSpc>
              <a:spcBef>
                <a:spcPts val="0"/>
              </a:spcBef>
              <a:buFont typeface="Wingdings" panose="05000000000000000000" pitchFamily="2" charset="2"/>
              <a:buChar char="q"/>
            </a:pPr>
            <a:endParaRPr lang="en-US" sz="3200" dirty="0" smtClean="0">
              <a:solidFill>
                <a:prstClr val="black"/>
              </a:solidFill>
              <a:latin typeface="Century Gothic" panose="020B0502020202020204" pitchFamily="34" charset="0"/>
            </a:endParaRPr>
          </a:p>
          <a:p>
            <a:pPr marL="457200" lvl="0" indent="-457200" defTabSz="457200">
              <a:lnSpc>
                <a:spcPct val="100000"/>
              </a:lnSpc>
              <a:spcBef>
                <a:spcPts val="0"/>
              </a:spcBef>
              <a:buFont typeface="Wingdings" panose="05000000000000000000" pitchFamily="2" charset="2"/>
              <a:buChar char="q"/>
            </a:pPr>
            <a:r>
              <a:rPr lang="en-US" sz="3200" dirty="0" smtClean="0">
                <a:solidFill>
                  <a:prstClr val="black"/>
                </a:solidFill>
                <a:latin typeface="Century Gothic" panose="020B0502020202020204" pitchFamily="34" charset="0"/>
              </a:rPr>
              <a:t>Faster method</a:t>
            </a:r>
          </a:p>
          <a:p>
            <a:pPr marL="457200" lvl="0" indent="-457200" defTabSz="457200">
              <a:lnSpc>
                <a:spcPct val="100000"/>
              </a:lnSpc>
              <a:spcBef>
                <a:spcPts val="0"/>
              </a:spcBef>
              <a:buFont typeface="Wingdings" panose="05000000000000000000" pitchFamily="2" charset="2"/>
              <a:buChar char="q"/>
            </a:pPr>
            <a:endParaRPr lang="en-US" sz="3200" dirty="0" smtClean="0">
              <a:solidFill>
                <a:prstClr val="black"/>
              </a:solidFill>
              <a:latin typeface="Century Gothic" panose="020B0502020202020204" pitchFamily="34" charset="0"/>
            </a:endParaRPr>
          </a:p>
          <a:p>
            <a:pPr marL="457200" lvl="0" indent="-457200" defTabSz="457200">
              <a:lnSpc>
                <a:spcPct val="100000"/>
              </a:lnSpc>
              <a:spcBef>
                <a:spcPts val="0"/>
              </a:spcBef>
              <a:buFont typeface="Wingdings" panose="05000000000000000000" pitchFamily="2" charset="2"/>
              <a:buChar char="q"/>
            </a:pPr>
            <a:r>
              <a:rPr lang="en-US" sz="3200" dirty="0" smtClean="0">
                <a:solidFill>
                  <a:prstClr val="black"/>
                </a:solidFill>
                <a:latin typeface="Century Gothic" panose="020B0502020202020204" pitchFamily="34" charset="0"/>
              </a:rPr>
              <a:t>Free </a:t>
            </a:r>
            <a:r>
              <a:rPr lang="en-US" sz="3200" dirty="0">
                <a:solidFill>
                  <a:prstClr val="black"/>
                </a:solidFill>
                <a:latin typeface="Century Gothic" panose="020B0502020202020204" pitchFamily="34" charset="0"/>
              </a:rPr>
              <a:t>of human bias</a:t>
            </a:r>
          </a:p>
          <a:p>
            <a:endParaRPr lang="en-US" dirty="0"/>
          </a:p>
        </p:txBody>
      </p:sp>
      <p:pic>
        <p:nvPicPr>
          <p:cNvPr id="5" name="Picture 4"/>
          <p:cNvPicPr>
            <a:picLocks noChangeAspect="1"/>
          </p:cNvPicPr>
          <p:nvPr/>
        </p:nvPicPr>
        <p:blipFill>
          <a:blip r:embed="rId2"/>
          <a:stretch>
            <a:fillRect/>
          </a:stretch>
        </p:blipFill>
        <p:spPr>
          <a:xfrm>
            <a:off x="6035637" y="2901343"/>
            <a:ext cx="5694949" cy="3788215"/>
          </a:xfrm>
          <a:prstGeom prst="rect">
            <a:avLst/>
          </a:prstGeom>
        </p:spPr>
      </p:pic>
    </p:spTree>
    <p:extLst>
      <p:ext uri="{BB962C8B-B14F-4D97-AF65-F5344CB8AC3E}">
        <p14:creationId xmlns:p14="http://schemas.microsoft.com/office/powerpoint/2010/main" val="276714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cap="none" dirty="0" smtClean="0"/>
              <a:t>Project</a:t>
            </a:r>
            <a:r>
              <a:rPr lang="en-US" b="1" cap="none" dirty="0" smtClean="0"/>
              <a:t> </a:t>
            </a:r>
            <a:r>
              <a:rPr lang="en-US" sz="4800" b="1" cap="none" dirty="0" smtClean="0"/>
              <a:t>Components</a:t>
            </a:r>
            <a:endParaRPr lang="en-US" sz="4800" b="1" cap="none"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smtClean="0"/>
              <a:t>Data Cleaning, Exploration and Visualization</a:t>
            </a:r>
          </a:p>
          <a:p>
            <a:pPr marL="0" indent="0">
              <a:buNone/>
            </a:pPr>
            <a:endParaRPr lang="en-US" sz="3200" dirty="0"/>
          </a:p>
          <a:p>
            <a:pPr>
              <a:buFont typeface="Wingdings" panose="05000000000000000000" pitchFamily="2" charset="2"/>
              <a:buChar char="q"/>
            </a:pPr>
            <a:r>
              <a:rPr lang="en-US" sz="3200" dirty="0" smtClean="0"/>
              <a:t>Modelling</a:t>
            </a:r>
          </a:p>
          <a:p>
            <a:pPr>
              <a:buFont typeface="Wingdings" panose="05000000000000000000" pitchFamily="2" charset="2"/>
              <a:buChar char="q"/>
            </a:pPr>
            <a:endParaRPr lang="en-US" sz="3200" dirty="0" smtClean="0"/>
          </a:p>
          <a:p>
            <a:pPr>
              <a:buFont typeface="Wingdings" panose="05000000000000000000" pitchFamily="2" charset="2"/>
              <a:buChar char="q"/>
            </a:pPr>
            <a:r>
              <a:rPr lang="en-US" sz="3200" dirty="0" smtClean="0"/>
              <a:t>Deployment</a:t>
            </a:r>
            <a:endParaRPr lang="en-US" sz="3200" dirty="0"/>
          </a:p>
        </p:txBody>
      </p:sp>
    </p:spTree>
    <p:extLst>
      <p:ext uri="{BB962C8B-B14F-4D97-AF65-F5344CB8AC3E}">
        <p14:creationId xmlns:p14="http://schemas.microsoft.com/office/powerpoint/2010/main" val="19623140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74</TotalTime>
  <Words>244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Cambria Math</vt:lpstr>
      <vt:lpstr>Century Gothic</vt:lpstr>
      <vt:lpstr>Garamond</vt:lpstr>
      <vt:lpstr>Wingdings</vt:lpstr>
      <vt:lpstr>Vapor Trail</vt:lpstr>
      <vt:lpstr>ASSESSING OFFENDERS’ RISK</vt:lpstr>
      <vt:lpstr>Definition </vt:lpstr>
      <vt:lpstr>Introduction </vt:lpstr>
      <vt:lpstr>Intro. Continued.. </vt:lpstr>
      <vt:lpstr>Recidivism Risk Assessment  </vt:lpstr>
      <vt:lpstr>Recidivism Risk Assessment continued.. </vt:lpstr>
      <vt:lpstr>Value proposition </vt:lpstr>
      <vt:lpstr>Project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Hillary Ouma</dc:creator>
  <cp:lastModifiedBy>Felista Mogire</cp:lastModifiedBy>
  <cp:revision>10</cp:revision>
  <dcterms:created xsi:type="dcterms:W3CDTF">2022-05-24T07:27:36Z</dcterms:created>
  <dcterms:modified xsi:type="dcterms:W3CDTF">2022-08-17T08:01:56Z</dcterms:modified>
</cp:coreProperties>
</file>