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8" r:id="rId4"/>
    <p:sldId id="286" r:id="rId5"/>
    <p:sldId id="289" r:id="rId6"/>
    <p:sldId id="277" r:id="rId7"/>
    <p:sldId id="294" r:id="rId8"/>
    <p:sldId id="292" r:id="rId9"/>
    <p:sldId id="278" r:id="rId10"/>
    <p:sldId id="283" r:id="rId11"/>
    <p:sldId id="282" r:id="rId12"/>
    <p:sldId id="284" r:id="rId13"/>
    <p:sldId id="291" r:id="rId14"/>
    <p:sldId id="290" r:id="rId15"/>
    <p:sldId id="280" r:id="rId16"/>
    <p:sldId id="28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66E7F-FE5A-D498-A330-4EBC1D920BC4}" v="33" dt="2022-10-15T08:23:06.230"/>
    <p1510:client id="{6DCB7F28-7832-6650-73DA-1124F8CB910E}" v="326" dt="2022-10-27T05:35:35.495"/>
    <p1510:client id="{8E21EDAC-85EB-F8A8-11F4-47F559F01C25}" v="611" dt="2022-10-27T11:33:18.179"/>
    <p1510:client id="{CA6ED9E1-26FB-4523-1AA9-15176BB7CC65}" v="139" dt="2022-10-15T13:55:10.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4" d="100"/>
          <a:sy n="64" d="100"/>
        </p:scale>
        <p:origin x="15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8830" y="627993"/>
            <a:ext cx="7863358" cy="2919745"/>
          </a:xfrm>
        </p:spPr>
        <p:txBody>
          <a:bodyPr vert="horz" lIns="91440" tIns="45720" rIns="91440" bIns="45720" rtlCol="0" anchor="b">
            <a:normAutofit/>
          </a:bodyPr>
          <a:lstStyle/>
          <a:p>
            <a:pPr algn="l">
              <a:lnSpc>
                <a:spcPct val="90000"/>
              </a:lnSpc>
            </a:pPr>
            <a:br>
              <a:rPr lang="en-US" sz="3300" kern="1200" dirty="0"/>
            </a:br>
            <a:r>
              <a:rPr lang="en-US" sz="3300" kern="1200" dirty="0">
                <a:latin typeface="+mj-lt"/>
                <a:ea typeface="+mj-ea"/>
                <a:cs typeface="+mj-cs"/>
              </a:rPr>
              <a:t>   </a:t>
            </a:r>
            <a:r>
              <a:rPr lang="en-US" sz="3300" b="1" kern="1200" dirty="0">
                <a:latin typeface="+mj-lt"/>
                <a:ea typeface="+mj-ea"/>
                <a:cs typeface="+mj-cs"/>
              </a:rPr>
              <a:t>INTERACTION BETWEEN HUMAN AND             COMPUTER USING HAND GESTURE </a:t>
            </a:r>
            <a:br>
              <a:rPr lang="en-US" sz="3300" b="1" kern="1200" dirty="0">
                <a:latin typeface="+mj-lt"/>
                <a:cs typeface="Calibri"/>
              </a:rPr>
            </a:br>
            <a:br>
              <a:rPr lang="en-US" sz="3300" b="1" dirty="0"/>
            </a:br>
            <a:r>
              <a:rPr lang="en-US" sz="3300" kern="1200" dirty="0">
                <a:latin typeface="+mj-lt"/>
                <a:ea typeface="+mj-ea"/>
                <a:cs typeface="+mj-cs"/>
              </a:rPr>
              <a:t>            Mini Project KCS 752/ 7</a:t>
            </a:r>
            <a:r>
              <a:rPr lang="en-US" sz="3300" kern="1200" baseline="30000" dirty="0">
                <a:latin typeface="+mj-lt"/>
                <a:ea typeface="+mj-ea"/>
                <a:cs typeface="+mj-cs"/>
              </a:rPr>
              <a:t>th</a:t>
            </a:r>
            <a:r>
              <a:rPr lang="en-US" sz="3300" kern="1200" dirty="0">
                <a:latin typeface="+mj-lt"/>
                <a:ea typeface="+mj-ea"/>
                <a:cs typeface="+mj-cs"/>
              </a:rPr>
              <a:t> Sem</a:t>
            </a:r>
          </a:p>
        </p:txBody>
      </p:sp>
      <p:sp>
        <p:nvSpPr>
          <p:cNvPr id="3" name="Subtitle 2"/>
          <p:cNvSpPr>
            <a:spLocks noGrp="1"/>
          </p:cNvSpPr>
          <p:nvPr>
            <p:ph type="subTitle" idx="1"/>
          </p:nvPr>
        </p:nvSpPr>
        <p:spPr>
          <a:xfrm>
            <a:off x="798830" y="4062114"/>
            <a:ext cx="3939552" cy="1515857"/>
          </a:xfrm>
        </p:spPr>
        <p:txBody>
          <a:bodyPr vert="horz" lIns="91440" tIns="45720" rIns="91440" bIns="45720" rtlCol="0" anchor="t">
            <a:noAutofit/>
          </a:bodyPr>
          <a:lstStyle/>
          <a:p>
            <a:pPr algn="l">
              <a:lnSpc>
                <a:spcPct val="90000"/>
              </a:lnSpc>
              <a:spcBef>
                <a:spcPts val="1000"/>
              </a:spcBef>
            </a:pPr>
            <a:endParaRPr lang="en-US" sz="1500" kern="1200">
              <a:solidFill>
                <a:schemeClr val="tx1"/>
              </a:solidFill>
              <a:latin typeface="+mn-lt"/>
              <a:ea typeface="+mn-ea"/>
              <a:cs typeface="+mn-cs"/>
            </a:endParaRPr>
          </a:p>
          <a:p>
            <a:pPr algn="l">
              <a:lnSpc>
                <a:spcPct val="90000"/>
              </a:lnSpc>
              <a:spcBef>
                <a:spcPts val="1000"/>
              </a:spcBef>
            </a:pPr>
            <a:r>
              <a:rPr lang="en-US" sz="2000" b="1" kern="1200" dirty="0">
                <a:solidFill>
                  <a:schemeClr val="tx1"/>
                </a:solidFill>
                <a:latin typeface="+mn-lt"/>
                <a:ea typeface="+mn-ea"/>
                <a:cs typeface="+mn-cs"/>
              </a:rPr>
              <a:t>Gaurav Singh</a:t>
            </a:r>
            <a:endParaRPr lang="en-US" sz="2000" b="1" kern="1200" dirty="0">
              <a:solidFill>
                <a:schemeClr val="tx1"/>
              </a:solidFill>
              <a:latin typeface="+mn-lt"/>
              <a:cs typeface="Calibri"/>
            </a:endParaRPr>
          </a:p>
          <a:p>
            <a:pPr algn="l">
              <a:lnSpc>
                <a:spcPct val="90000"/>
              </a:lnSpc>
              <a:spcBef>
                <a:spcPts val="1000"/>
              </a:spcBef>
            </a:pPr>
            <a:r>
              <a:rPr lang="en-US" sz="2000" b="1" kern="1200" dirty="0">
                <a:solidFill>
                  <a:schemeClr val="tx1"/>
                </a:solidFill>
                <a:latin typeface="+mn-lt"/>
                <a:ea typeface="+mn-ea"/>
                <a:cs typeface="+mn-cs"/>
              </a:rPr>
              <a:t>1900320150020</a:t>
            </a:r>
            <a:endParaRPr lang="en-US" sz="2000" b="1" kern="1200" dirty="0">
              <a:solidFill>
                <a:schemeClr val="tx1"/>
              </a:solidFill>
              <a:latin typeface="+mn-lt"/>
              <a:cs typeface="Calibri"/>
            </a:endParaRPr>
          </a:p>
          <a:p>
            <a:pPr algn="l">
              <a:lnSpc>
                <a:spcPct val="90000"/>
              </a:lnSpc>
              <a:spcBef>
                <a:spcPts val="1000"/>
              </a:spcBef>
            </a:pPr>
            <a:r>
              <a:rPr lang="en-US" sz="2000" b="1" kern="1200" dirty="0">
                <a:solidFill>
                  <a:schemeClr val="tx1"/>
                </a:solidFill>
                <a:latin typeface="+mn-lt"/>
                <a:ea typeface="+mn-ea"/>
                <a:cs typeface="+mn-cs"/>
              </a:rPr>
              <a:t>gaurav.19b151037@abes.ac.in</a:t>
            </a:r>
            <a:endParaRPr lang="en-US" sz="2000" b="1" kern="1200" dirty="0">
              <a:solidFill>
                <a:schemeClr val="tx1"/>
              </a:solidFill>
              <a:latin typeface="+mn-lt"/>
              <a:cs typeface="Calibri"/>
            </a:endParaRPr>
          </a:p>
          <a:p>
            <a:pPr algn="l">
              <a:lnSpc>
                <a:spcPct val="90000"/>
              </a:lnSpc>
              <a:spcBef>
                <a:spcPts val="1000"/>
              </a:spcBef>
            </a:pPr>
            <a:endParaRPr lang="en-US" sz="1500" kern="1200">
              <a:solidFill>
                <a:schemeClr val="tx1"/>
              </a:solidFill>
              <a:latin typeface="+mn-lt"/>
              <a:ea typeface="+mn-ea"/>
              <a:cs typeface="+mn-cs"/>
            </a:endParaRPr>
          </a:p>
        </p:txBody>
      </p:sp>
      <p:pic>
        <p:nvPicPr>
          <p:cNvPr id="5" name="Picture 4" descr="images.jpg"/>
          <p:cNvPicPr>
            <a:picLocks noChangeAspect="1"/>
          </p:cNvPicPr>
          <p:nvPr/>
        </p:nvPicPr>
        <p:blipFill>
          <a:blip r:embed="rId2"/>
          <a:stretch>
            <a:fillRect/>
          </a:stretch>
        </p:blipFill>
        <p:spPr>
          <a:xfrm>
            <a:off x="7923451" y="304800"/>
            <a:ext cx="963374" cy="953259"/>
          </a:xfrm>
          <a:prstGeom prst="rect">
            <a:avLst/>
          </a:prstGeom>
        </p:spPr>
      </p:pic>
      <p:sp>
        <p:nvSpPr>
          <p:cNvPr id="4" name="Subtitle 2"/>
          <p:cNvSpPr txBox="1">
            <a:spLocks/>
          </p:cNvSpPr>
          <p:nvPr/>
        </p:nvSpPr>
        <p:spPr>
          <a:xfrm>
            <a:off x="5537200" y="4279900"/>
            <a:ext cx="2997200" cy="660400"/>
          </a:xfrm>
          <a:prstGeom prst="rect">
            <a:avLst/>
          </a:prstGeom>
        </p:spPr>
        <p:txBody>
          <a:bodyPr vert="horz" lIns="91440" tIns="45720" rIns="91440" bIns="45720" rtlCol="0" anchor="t">
            <a:normAutofit fontScale="92500" lnSpcReduction="20000"/>
          </a:bodyPr>
          <a:lstStyle/>
          <a:p>
            <a:pPr algn="ctr">
              <a:spcBef>
                <a:spcPct val="20000"/>
              </a:spcBef>
              <a:defRPr/>
            </a:pPr>
            <a:r>
              <a:rPr lang="en-US" sz="2000" dirty="0">
                <a:cs typeface="Calibri"/>
              </a:rPr>
              <a:t>Shardul Singh Chauhan</a:t>
            </a:r>
            <a:endParaRPr lang="en-US" sz="2000" b="0" i="0" u="none" strike="noStrike" kern="1200" cap="none" spc="0" normalizeH="0" baseline="0" noProof="0" dirty="0">
              <a:ln>
                <a:noFill/>
              </a:ln>
              <a:effectLst/>
              <a:uLnTx/>
              <a:uFillTx/>
              <a:latin typeface="+mn-lt"/>
              <a:cs typeface="Calibri"/>
            </a:endParaRPr>
          </a:p>
          <a:p>
            <a:pPr algn="ctr">
              <a:spcBef>
                <a:spcPct val="20000"/>
              </a:spcBef>
              <a:defRPr/>
            </a:pPr>
            <a:r>
              <a:rPr lang="en-US" sz="2000" dirty="0">
                <a:cs typeface="Calibri"/>
              </a:rPr>
              <a:t>Assistant Professor</a:t>
            </a:r>
            <a:endParaRPr lang="en-US" sz="2000" b="0" i="0" u="none" strike="noStrike" kern="1200" cap="none" spc="0" normalizeH="0" baseline="0" noProof="0" dirty="0">
              <a:ln>
                <a:noFill/>
              </a:ln>
              <a:effectLst/>
              <a:uLnTx/>
              <a:uFillTx/>
              <a:latin typeface="+mn-lt"/>
              <a:cs typeface="Calibri"/>
            </a:endParaRPr>
          </a:p>
          <a:p>
            <a:pPr algn="ctr">
              <a:spcBef>
                <a:spcPct val="20000"/>
              </a:spcBef>
              <a:defRPr/>
            </a:pPr>
            <a:endParaRPr lang="en-US" sz="1600" dirty="0">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2" y="-248830"/>
            <a:ext cx="4080409" cy="1105884"/>
          </a:xfrm>
        </p:spPr>
        <p:txBody>
          <a:bodyPr>
            <a:normAutofit/>
          </a:bodyPr>
          <a:lstStyle/>
          <a:p>
            <a:pPr algn="l"/>
            <a:r>
              <a:rPr lang="en-US" dirty="0"/>
              <a:t>Implementation</a:t>
            </a:r>
            <a:endParaRPr lang="en-US" sz="1200" dirty="0"/>
          </a:p>
        </p:txBody>
      </p:sp>
      <p:pic>
        <p:nvPicPr>
          <p:cNvPr id="3" name="Picture 2" descr="images.jpg"/>
          <p:cNvPicPr>
            <a:picLocks noChangeAspect="1"/>
          </p:cNvPicPr>
          <p:nvPr/>
        </p:nvPicPr>
        <p:blipFill>
          <a:blip r:embed="rId2"/>
          <a:stretch>
            <a:fillRect/>
          </a:stretch>
        </p:blipFill>
        <p:spPr>
          <a:xfrm>
            <a:off x="8135867" y="228600"/>
            <a:ext cx="750958" cy="750958"/>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lvl="0">
              <a:spcBef>
                <a:spcPct val="0"/>
              </a:spcBef>
              <a:buFont typeface="Arial" pitchFamily="34" charset="0"/>
              <a:buChar char="•"/>
              <a:defRPr/>
            </a:pPr>
            <a:endParaRPr lang="en-US" sz="3200" b="0" i="0" u="none" strike="noStrike" kern="1200" cap="none" spc="0" normalizeH="0" noProof="0" dirty="0">
              <a:ln>
                <a:noFill/>
              </a:ln>
              <a:solidFill>
                <a:schemeClr val="tx1"/>
              </a:solidFill>
              <a:effectLst/>
              <a:uLnTx/>
              <a:uFillTx/>
              <a:latin typeface="+mj-lt"/>
              <a:ea typeface="+mj-ea"/>
              <a:cs typeface="Calibri"/>
            </a:endParaRPr>
          </a:p>
          <a:p>
            <a:pPr marL="0" marR="0" lvl="0" indent="0" algn="l" defTabSz="914400" rtl="0" eaLnBrk="1" fontAlgn="auto" latinLnBrk="0" hangingPunct="1">
              <a:lnSpc>
                <a:spcPct val="100000"/>
              </a:lnSpc>
              <a:spcBef>
                <a:spcPct val="0"/>
              </a:spcBef>
              <a:spcAft>
                <a:spcPts val="0"/>
              </a:spcAft>
              <a:buClrTx/>
              <a:buSzTx/>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5" descr="Text&#10;&#10;Description automatically generated">
            <a:extLst>
              <a:ext uri="{FF2B5EF4-FFF2-40B4-BE49-F238E27FC236}">
                <a16:creationId xmlns:a16="http://schemas.microsoft.com/office/drawing/2014/main" id="{702CCDC3-C9AB-E785-EC08-A8BD54F5E3FA}"/>
              </a:ext>
            </a:extLst>
          </p:cNvPr>
          <p:cNvPicPr>
            <a:picLocks noChangeAspect="1"/>
          </p:cNvPicPr>
          <p:nvPr/>
        </p:nvPicPr>
        <p:blipFill>
          <a:blip r:embed="rId3"/>
          <a:stretch>
            <a:fillRect/>
          </a:stretch>
        </p:blipFill>
        <p:spPr>
          <a:xfrm>
            <a:off x="155772" y="1020663"/>
            <a:ext cx="4037925" cy="5332543"/>
          </a:xfrm>
          <a:prstGeom prst="rect">
            <a:avLst/>
          </a:prstGeom>
        </p:spPr>
      </p:pic>
      <p:pic>
        <p:nvPicPr>
          <p:cNvPr id="6" name="Picture 6" descr="Text&#10;&#10;Description automatically generated">
            <a:extLst>
              <a:ext uri="{FF2B5EF4-FFF2-40B4-BE49-F238E27FC236}">
                <a16:creationId xmlns:a16="http://schemas.microsoft.com/office/drawing/2014/main" id="{9A55F922-D9BC-6CCD-A965-A9234F6F0EA8}"/>
              </a:ext>
            </a:extLst>
          </p:cNvPr>
          <p:cNvPicPr>
            <a:picLocks noChangeAspect="1"/>
          </p:cNvPicPr>
          <p:nvPr/>
        </p:nvPicPr>
        <p:blipFill>
          <a:blip r:embed="rId4"/>
          <a:stretch>
            <a:fillRect/>
          </a:stretch>
        </p:blipFill>
        <p:spPr>
          <a:xfrm>
            <a:off x="4353517" y="1019085"/>
            <a:ext cx="4533560" cy="53356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94" y="-127449"/>
            <a:ext cx="4485011" cy="1470025"/>
          </a:xfrm>
        </p:spPr>
        <p:txBody>
          <a:bodyPr>
            <a:normAutofit/>
          </a:bodyPr>
          <a:lstStyle/>
          <a:p>
            <a:pPr algn="l"/>
            <a:r>
              <a:rPr lang="en-US" dirty="0"/>
              <a:t>Implementation</a:t>
            </a:r>
            <a:endParaRPr lang="en-US" sz="1050" dirty="0"/>
          </a:p>
        </p:txBody>
      </p:sp>
      <p:pic>
        <p:nvPicPr>
          <p:cNvPr id="3" name="Picture 2" descr="images.jpg"/>
          <p:cNvPicPr>
            <a:picLocks noChangeAspect="1"/>
          </p:cNvPicPr>
          <p:nvPr/>
        </p:nvPicPr>
        <p:blipFill>
          <a:blip r:embed="rId2"/>
          <a:stretch>
            <a:fillRect/>
          </a:stretch>
        </p:blipFill>
        <p:spPr>
          <a:xfrm>
            <a:off x="8135867" y="228600"/>
            <a:ext cx="750958" cy="750958"/>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lvl="0">
              <a:spcBef>
                <a:spcPct val="0"/>
              </a:spcBef>
              <a:buFont typeface="Arial" pitchFamily="34" charset="0"/>
              <a:buChar char="•"/>
              <a:defRPr/>
            </a:pPr>
            <a:endParaRPr lang="en-US" sz="2400" b="0" i="0" u="none" strike="noStrike" kern="1200" cap="none" spc="0" normalizeH="0" baseline="0" noProof="0" dirty="0">
              <a:ln>
                <a:noFill/>
              </a:ln>
              <a:effectLst/>
              <a:uLnTx/>
              <a:uFillTx/>
              <a:latin typeface="+mj-lt"/>
              <a:ea typeface="+mj-ea"/>
              <a:cs typeface="Calibri"/>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5" descr="Text&#10;&#10;Description automatically generated">
            <a:extLst>
              <a:ext uri="{FF2B5EF4-FFF2-40B4-BE49-F238E27FC236}">
                <a16:creationId xmlns:a16="http://schemas.microsoft.com/office/drawing/2014/main" id="{0C0A573F-B453-702A-090E-B6DA501161B7}"/>
              </a:ext>
            </a:extLst>
          </p:cNvPr>
          <p:cNvPicPr>
            <a:picLocks noChangeAspect="1"/>
          </p:cNvPicPr>
          <p:nvPr/>
        </p:nvPicPr>
        <p:blipFill>
          <a:blip r:embed="rId3"/>
          <a:stretch>
            <a:fillRect/>
          </a:stretch>
        </p:blipFill>
        <p:spPr>
          <a:xfrm>
            <a:off x="186117" y="1060593"/>
            <a:ext cx="4280686" cy="5566250"/>
          </a:xfrm>
          <a:prstGeom prst="rect">
            <a:avLst/>
          </a:prstGeom>
        </p:spPr>
      </p:pic>
      <p:pic>
        <p:nvPicPr>
          <p:cNvPr id="6" name="Picture 6" descr="Text&#10;&#10;Description automatically generated">
            <a:extLst>
              <a:ext uri="{FF2B5EF4-FFF2-40B4-BE49-F238E27FC236}">
                <a16:creationId xmlns:a16="http://schemas.microsoft.com/office/drawing/2014/main" id="{755D74C3-7DE1-862F-DE15-C60BFA186F95}"/>
              </a:ext>
            </a:extLst>
          </p:cNvPr>
          <p:cNvPicPr>
            <a:picLocks noChangeAspect="1"/>
          </p:cNvPicPr>
          <p:nvPr/>
        </p:nvPicPr>
        <p:blipFill>
          <a:blip r:embed="rId4"/>
          <a:stretch>
            <a:fillRect/>
          </a:stretch>
        </p:blipFill>
        <p:spPr>
          <a:xfrm>
            <a:off x="4565932" y="1063726"/>
            <a:ext cx="4422296" cy="55599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0699" y="687480"/>
            <a:ext cx="5605629" cy="994172"/>
          </a:xfrm>
        </p:spPr>
        <p:txBody>
          <a:bodyPr vert="horz" lIns="91440" tIns="45720" rIns="91440" bIns="45720" rtlCol="0" anchor="ctr">
            <a:normAutofit/>
          </a:bodyPr>
          <a:lstStyle/>
          <a:p>
            <a:pPr algn="l">
              <a:lnSpc>
                <a:spcPct val="90000"/>
              </a:lnSpc>
            </a:pPr>
            <a:r>
              <a:rPr lang="en-US" sz="3850" b="1" kern="1200">
                <a:solidFill>
                  <a:schemeClr val="tx1"/>
                </a:solidFill>
                <a:latin typeface="+mj-lt"/>
                <a:ea typeface="+mj-ea"/>
                <a:cs typeface="+mj-cs"/>
              </a:rPr>
              <a:t>Results</a:t>
            </a:r>
          </a:p>
        </p:txBody>
      </p:sp>
      <p:sp>
        <p:nvSpPr>
          <p:cNvPr id="4" name="Title 1"/>
          <p:cNvSpPr txBox="1">
            <a:spLocks/>
          </p:cNvSpPr>
          <p:nvPr/>
        </p:nvSpPr>
        <p:spPr>
          <a:xfrm>
            <a:off x="852321" y="2227943"/>
            <a:ext cx="5033221" cy="3788227"/>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defRPr/>
            </a:pPr>
            <a:r>
              <a:rPr lang="en-US" sz="2100"/>
              <a:t> Different application of hand gesture recognition have been implemented in different domain.</a:t>
            </a:r>
            <a:endParaRPr kumimoji="0" lang="en-US" sz="2100" b="0" i="0" u="none" strike="noStrike" cap="none" spc="0" normalizeH="0" noProof="0">
              <a:ln>
                <a:noFill/>
              </a:ln>
              <a:effectLst/>
              <a:uLnTx/>
              <a:uFillTx/>
            </a:endParaRPr>
          </a:p>
          <a:p>
            <a:pPr indent="-228600">
              <a:lnSpc>
                <a:spcPct val="90000"/>
              </a:lnSpc>
              <a:spcBef>
                <a:spcPct val="0"/>
              </a:spcBef>
              <a:spcAft>
                <a:spcPts val="600"/>
              </a:spcAft>
              <a:buFont typeface="Arial" panose="020B0604020202020204" pitchFamily="34" charset="0"/>
              <a:buChar char="•"/>
              <a:defRPr/>
            </a:pPr>
            <a:r>
              <a:rPr lang="en-US" sz="2100"/>
              <a:t>Finally application is developed which is have good human and computer interaction</a:t>
            </a:r>
          </a:p>
          <a:p>
            <a:pPr indent="-228600">
              <a:lnSpc>
                <a:spcPct val="90000"/>
              </a:lnSpc>
              <a:spcBef>
                <a:spcPct val="0"/>
              </a:spcBef>
              <a:spcAft>
                <a:spcPts val="600"/>
              </a:spcAft>
              <a:buFont typeface="Arial" panose="020B0604020202020204" pitchFamily="34" charset="0"/>
              <a:buChar char="•"/>
              <a:defRPr/>
            </a:pPr>
            <a:endParaRPr lang="en-US" sz="2100"/>
          </a:p>
          <a:p>
            <a:pPr marL="0" marR="0" lvl="0" indent="-228600" fontAlgn="auto">
              <a:lnSpc>
                <a:spcPct val="90000"/>
              </a:lnSpc>
              <a:spcBef>
                <a:spcPct val="0"/>
              </a:spcBef>
              <a:spcAft>
                <a:spcPts val="600"/>
              </a:spcAft>
              <a:buClrTx/>
              <a:buSzTx/>
              <a:buFont typeface="Arial" panose="020B0604020202020204" pitchFamily="34" charset="0"/>
              <a:buChar char="•"/>
              <a:tabLst/>
              <a:defRPr/>
            </a:pPr>
            <a:r>
              <a:rPr kumimoji="0" lang="en-US" sz="2100" b="0" i="0" u="none" strike="noStrike" cap="none" spc="0" normalizeH="0" baseline="0" noProof="0">
                <a:ln>
                  <a:noFill/>
                </a:ln>
                <a:effectLst/>
                <a:uLnTx/>
                <a:uFillTx/>
              </a:rPr>
              <a:t> </a:t>
            </a: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2100"/>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6" descr="Bar chart with solid fill">
            <a:extLst>
              <a:ext uri="{FF2B5EF4-FFF2-40B4-BE49-F238E27FC236}">
                <a16:creationId xmlns:a16="http://schemas.microsoft.com/office/drawing/2014/main" id="{E7A6EFBA-714D-9370-8173-48C738DA94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6025" y="2495550"/>
            <a:ext cx="1790700" cy="1771650"/>
          </a:xfrm>
          <a:prstGeom prst="rect">
            <a:avLst/>
          </a:prstGeom>
        </p:spPr>
      </p:pic>
      <p:pic>
        <p:nvPicPr>
          <p:cNvPr id="8" name="Picture 7" descr="images.jpg">
            <a:extLst>
              <a:ext uri="{FF2B5EF4-FFF2-40B4-BE49-F238E27FC236}">
                <a16:creationId xmlns:a16="http://schemas.microsoft.com/office/drawing/2014/main" id="{D3A27874-9BB0-56C3-DDF7-4E7E6433FC64}"/>
              </a:ext>
            </a:extLst>
          </p:cNvPr>
          <p:cNvPicPr>
            <a:picLocks noChangeAspect="1"/>
          </p:cNvPicPr>
          <p:nvPr/>
        </p:nvPicPr>
        <p:blipFill>
          <a:blip r:embed="rId4"/>
          <a:stretch>
            <a:fillRect/>
          </a:stretch>
        </p:blipFill>
        <p:spPr>
          <a:xfrm>
            <a:off x="7596514" y="198141"/>
            <a:ext cx="1143455" cy="1143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2321" y="627564"/>
            <a:ext cx="5605629" cy="1325563"/>
          </a:xfrm>
        </p:spPr>
        <p:txBody>
          <a:bodyPr vert="horz" lIns="91440" tIns="45720" rIns="91440" bIns="45720" rtlCol="0" anchor="ctr">
            <a:normAutofit/>
          </a:bodyPr>
          <a:lstStyle/>
          <a:p>
            <a:pPr algn="l">
              <a:lnSpc>
                <a:spcPct val="90000"/>
              </a:lnSpc>
            </a:pPr>
            <a:r>
              <a:rPr lang="en-US" b="1"/>
              <a:t>Future Enhancements</a:t>
            </a:r>
          </a:p>
        </p:txBody>
      </p:sp>
      <p:sp>
        <p:nvSpPr>
          <p:cNvPr id="4" name="Title 1"/>
          <p:cNvSpPr txBox="1">
            <a:spLocks/>
          </p:cNvSpPr>
          <p:nvPr/>
        </p:nvSpPr>
        <p:spPr>
          <a:xfrm>
            <a:off x="852321" y="2278173"/>
            <a:ext cx="4850901" cy="3450613"/>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defRPr/>
            </a:pPr>
            <a:r>
              <a:rPr lang="en-US" sz="1900"/>
              <a:t>1- Finally, we target to extend our domain scenarios and apply our tracking mechanism into a variety of hardware including digital TV and mobile devices.</a:t>
            </a:r>
          </a:p>
          <a:p>
            <a:pPr indent="-228600">
              <a:lnSpc>
                <a:spcPct val="90000"/>
              </a:lnSpc>
              <a:spcBef>
                <a:spcPct val="0"/>
              </a:spcBef>
              <a:spcAft>
                <a:spcPts val="600"/>
              </a:spcAft>
              <a:buFont typeface="Arial" panose="020B0604020202020204" pitchFamily="34" charset="0"/>
              <a:buChar char="•"/>
              <a:defRPr/>
            </a:pPr>
            <a:endParaRPr lang="en-US" sz="1900"/>
          </a:p>
          <a:p>
            <a:pPr indent="-228600">
              <a:lnSpc>
                <a:spcPct val="90000"/>
              </a:lnSpc>
              <a:spcBef>
                <a:spcPct val="0"/>
              </a:spcBef>
              <a:spcAft>
                <a:spcPts val="600"/>
              </a:spcAft>
              <a:buFont typeface="Arial" panose="020B0604020202020204" pitchFamily="34" charset="0"/>
              <a:buChar char="•"/>
              <a:defRPr/>
            </a:pPr>
            <a:r>
              <a:rPr lang="en-US" sz="1900"/>
              <a:t>2- We also aim to extend this mechanism to a range of users including disabled users.</a:t>
            </a:r>
          </a:p>
          <a:p>
            <a:pPr indent="-228600">
              <a:lnSpc>
                <a:spcPct val="90000"/>
              </a:lnSpc>
              <a:spcBef>
                <a:spcPct val="0"/>
              </a:spcBef>
              <a:spcAft>
                <a:spcPts val="600"/>
              </a:spcAft>
              <a:buFont typeface="Arial" panose="020B0604020202020204" pitchFamily="34" charset="0"/>
              <a:buChar char="•"/>
              <a:defRPr/>
            </a:pPr>
            <a:endParaRPr lang="en-US" sz="1900"/>
          </a:p>
          <a:p>
            <a:pPr indent="-228600">
              <a:lnSpc>
                <a:spcPct val="90000"/>
              </a:lnSpc>
              <a:spcBef>
                <a:spcPct val="0"/>
              </a:spcBef>
              <a:spcAft>
                <a:spcPts val="600"/>
              </a:spcAft>
              <a:buFont typeface="Arial" panose="020B0604020202020204" pitchFamily="34" charset="0"/>
              <a:buChar char="•"/>
              <a:defRPr/>
            </a:pPr>
            <a:endParaRPr lang="en-US" sz="1900"/>
          </a:p>
          <a:p>
            <a:pPr marL="0" marR="0" lvl="0" indent="-228600" fontAlgn="auto">
              <a:lnSpc>
                <a:spcPct val="90000"/>
              </a:lnSpc>
              <a:spcBef>
                <a:spcPct val="0"/>
              </a:spcBef>
              <a:spcAft>
                <a:spcPts val="600"/>
              </a:spcAft>
              <a:buClrTx/>
              <a:buSzTx/>
              <a:buFont typeface="Arial" panose="020B0604020202020204" pitchFamily="34" charset="0"/>
              <a:buChar char="•"/>
              <a:tabLst/>
              <a:defRPr/>
            </a:pPr>
            <a:r>
              <a:rPr kumimoji="0" lang="en-US" sz="1900" b="0" i="0" u="none" strike="noStrike" cap="none" spc="0" normalizeH="0" baseline="0" noProof="0">
                <a:ln>
                  <a:noFill/>
                </a:ln>
                <a:effectLst/>
                <a:uLnTx/>
                <a:uFillTx/>
              </a:rPr>
              <a:t> </a:t>
            </a: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1900"/>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19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1900" b="0" i="0" u="none" strike="noStrike" cap="none" spc="0" normalizeH="0" baseline="0" noProof="0">
              <a:ln>
                <a:noFill/>
              </a:ln>
              <a:effectLst/>
              <a:uLnTx/>
              <a:uFillTx/>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Future with solid fill">
            <a:extLst>
              <a:ext uri="{FF2B5EF4-FFF2-40B4-BE49-F238E27FC236}">
                <a16:creationId xmlns:a16="http://schemas.microsoft.com/office/drawing/2014/main" id="{69BB3232-D040-AF1D-F735-F4AC456803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19900" y="2819400"/>
            <a:ext cx="1333500" cy="1219200"/>
          </a:xfrm>
          <a:prstGeom prst="rect">
            <a:avLst/>
          </a:prstGeom>
        </p:spPr>
      </p:pic>
      <p:pic>
        <p:nvPicPr>
          <p:cNvPr id="7" name="Picture 6" descr="images.jpg">
            <a:extLst>
              <a:ext uri="{FF2B5EF4-FFF2-40B4-BE49-F238E27FC236}">
                <a16:creationId xmlns:a16="http://schemas.microsoft.com/office/drawing/2014/main" id="{4FB5E193-9B05-8B64-0D1A-59568B29FF99}"/>
              </a:ext>
            </a:extLst>
          </p:cNvPr>
          <p:cNvPicPr>
            <a:picLocks noChangeAspect="1"/>
          </p:cNvPicPr>
          <p:nvPr/>
        </p:nvPicPr>
        <p:blipFill>
          <a:blip r:embed="rId4"/>
          <a:stretch>
            <a:fillRect/>
          </a:stretch>
        </p:blipFill>
        <p:spPr>
          <a:xfrm>
            <a:off x="7787014" y="207666"/>
            <a:ext cx="1143455" cy="1143455"/>
          </a:xfrm>
          <a:prstGeom prst="rect">
            <a:avLst/>
          </a:prstGeom>
        </p:spPr>
      </p:pic>
    </p:spTree>
    <p:extLst>
      <p:ext uri="{BB962C8B-B14F-4D97-AF65-F5344CB8AC3E}">
        <p14:creationId xmlns:p14="http://schemas.microsoft.com/office/powerpoint/2010/main" val="86374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2321" y="627564"/>
            <a:ext cx="5605629" cy="1325563"/>
          </a:xfrm>
        </p:spPr>
        <p:txBody>
          <a:bodyPr vert="horz" lIns="91440" tIns="45720" rIns="91440" bIns="45720" rtlCol="0" anchor="ctr">
            <a:normAutofit/>
          </a:bodyPr>
          <a:lstStyle/>
          <a:p>
            <a:pPr algn="l">
              <a:lnSpc>
                <a:spcPct val="90000"/>
              </a:lnSpc>
            </a:pPr>
            <a:r>
              <a:rPr lang="en-US" b="1" dirty="0"/>
              <a:t>Conclusion</a:t>
            </a:r>
            <a:endParaRPr lang="en-US" b="1"/>
          </a:p>
        </p:txBody>
      </p:sp>
      <p:sp>
        <p:nvSpPr>
          <p:cNvPr id="4" name="Title 1"/>
          <p:cNvSpPr txBox="1">
            <a:spLocks/>
          </p:cNvSpPr>
          <p:nvPr/>
        </p:nvSpPr>
        <p:spPr>
          <a:xfrm>
            <a:off x="852321" y="2278173"/>
            <a:ext cx="4850901" cy="3450613"/>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defRPr/>
            </a:pPr>
            <a:r>
              <a:rPr lang="en-US" sz="1900"/>
              <a:t>We were able to create a robust gesture recognition system that did not utilize any markers, hence making it more user friendly and low cost. In this gesture recognition system, we have aimed to provide gestures, covering almost all aspects of HCI such as system functionalities, launching of applications and opening some popular websites. In future we would like to improve the accuracy further and add more gestures to implement more functions. </a:t>
            </a:r>
            <a:endParaRPr kumimoji="0" lang="en-US" sz="19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1900"/>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19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1900" b="0" i="0" u="none" strike="noStrike" cap="none" spc="0" normalizeH="0" baseline="0" noProof="0">
              <a:ln>
                <a:noFill/>
              </a:ln>
              <a:effectLst/>
              <a:uLnTx/>
              <a:uFillTx/>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Anchor with solid fill">
            <a:extLst>
              <a:ext uri="{FF2B5EF4-FFF2-40B4-BE49-F238E27FC236}">
                <a16:creationId xmlns:a16="http://schemas.microsoft.com/office/drawing/2014/main" id="{F6049B6A-C186-8C3D-6922-04B73B889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4625" y="2457450"/>
            <a:ext cx="1943100" cy="1943100"/>
          </a:xfrm>
          <a:prstGeom prst="rect">
            <a:avLst/>
          </a:prstGeom>
        </p:spPr>
      </p:pic>
      <p:pic>
        <p:nvPicPr>
          <p:cNvPr id="7" name="Picture 6" descr="images.jpg">
            <a:extLst>
              <a:ext uri="{FF2B5EF4-FFF2-40B4-BE49-F238E27FC236}">
                <a16:creationId xmlns:a16="http://schemas.microsoft.com/office/drawing/2014/main" id="{2FAAAB68-F270-5435-48D6-2FD48788E453}"/>
              </a:ext>
            </a:extLst>
          </p:cNvPr>
          <p:cNvPicPr>
            <a:picLocks noChangeAspect="1"/>
          </p:cNvPicPr>
          <p:nvPr/>
        </p:nvPicPr>
        <p:blipFill>
          <a:blip r:embed="rId4"/>
          <a:stretch>
            <a:fillRect/>
          </a:stretch>
        </p:blipFill>
        <p:spPr>
          <a:xfrm>
            <a:off x="7784083" y="262618"/>
            <a:ext cx="1143455" cy="1143455"/>
          </a:xfrm>
          <a:prstGeom prst="rect">
            <a:avLst/>
          </a:prstGeom>
        </p:spPr>
      </p:pic>
    </p:spTree>
    <p:extLst>
      <p:ext uri="{BB962C8B-B14F-4D97-AF65-F5344CB8AC3E}">
        <p14:creationId xmlns:p14="http://schemas.microsoft.com/office/powerpoint/2010/main" val="26710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7321" y="259264"/>
            <a:ext cx="5605629" cy="1325563"/>
          </a:xfrm>
        </p:spPr>
        <p:txBody>
          <a:bodyPr vert="horz" lIns="91440" tIns="45720" rIns="91440" bIns="45720" rtlCol="0" anchor="ctr">
            <a:normAutofit/>
          </a:bodyPr>
          <a:lstStyle/>
          <a:p>
            <a:pPr algn="l">
              <a:lnSpc>
                <a:spcPct val="90000"/>
              </a:lnSpc>
            </a:pPr>
            <a:r>
              <a:rPr lang="en-US" dirty="0"/>
              <a:t>References</a:t>
            </a:r>
            <a:endParaRPr lang="en-US"/>
          </a:p>
        </p:txBody>
      </p:sp>
      <p:sp>
        <p:nvSpPr>
          <p:cNvPr id="6" name="TextBox 5">
            <a:extLst>
              <a:ext uri="{FF2B5EF4-FFF2-40B4-BE49-F238E27FC236}">
                <a16:creationId xmlns:a16="http://schemas.microsoft.com/office/drawing/2014/main" id="{613837FF-9F88-EA7E-92FF-83B83F06B740}"/>
              </a:ext>
            </a:extLst>
          </p:cNvPr>
          <p:cNvSpPr txBox="1"/>
          <p:nvPr/>
        </p:nvSpPr>
        <p:spPr>
          <a:xfrm>
            <a:off x="217321" y="1541573"/>
            <a:ext cx="6895601" cy="426341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dirty="0"/>
              <a:t>1-Chanda K, Ahmed W, Mitra S. A new hand gesture recognition scheme for similarity measurement in a vision based barehanded approach. </a:t>
            </a:r>
            <a:r>
              <a:rPr lang="en-US" sz="1600" dirty="0" err="1"/>
              <a:t>In:Image</a:t>
            </a:r>
            <a:r>
              <a:rPr lang="en-US" sz="1600" dirty="0"/>
              <a:t> Information Processing (ICIIP); 2015 Third International Conference on; 2015 Dec 21; ; New York : IEEE;2015.</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2-Ishiyama H, </a:t>
            </a:r>
            <a:r>
              <a:rPr lang="en-US" sz="1600" dirty="0" err="1"/>
              <a:t>Kurabayashi</a:t>
            </a:r>
            <a:r>
              <a:rPr lang="en-US" sz="1600" dirty="0"/>
              <a:t> S. Monochrome glove: A robust real-time hand gesture recognition method by using a fabric glove with design of structured markers. In: Virtual Reality (VR); 2016 IEEE ;2016 Mar 19; Greenville, SC; New York : IEEE;2016;p. 187-188. </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3-Suriya R, </a:t>
            </a:r>
            <a:r>
              <a:rPr lang="en-US" sz="1600" dirty="0" err="1"/>
              <a:t>Vijayachamundeeswari</a:t>
            </a:r>
            <a:r>
              <a:rPr lang="en-US" sz="1600" dirty="0"/>
              <a:t> V. A survey on hand gesture recognition for simple mouse control. In: Information Communication and Embedded Systems (ICICES); 2014 International Conference on; 2014 Feb 27; India, Chennai; New York : IEEE;2014.</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4-Hussain I, Talukdar AK, Sarma KK. Hand gesture recognition system with real-time palm tracking. In: India Conference (INDICON);2014 Annual IEEE ;2014 Dec 11; India, Pune; New York: IEEE; 2014.</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5- Ji-Hwan </a:t>
            </a:r>
            <a:r>
              <a:rPr lang="en-US" sz="1600" dirty="0" err="1"/>
              <a:t>Kim,Nguyen</a:t>
            </a:r>
            <a:r>
              <a:rPr lang="en-US" sz="1600" dirty="0"/>
              <a:t> Duc </a:t>
            </a:r>
            <a:r>
              <a:rPr lang="en-US" sz="1600" dirty="0" err="1"/>
              <a:t>Thang,Tae</a:t>
            </a:r>
            <a:r>
              <a:rPr lang="en-US" sz="1600" dirty="0"/>
              <a:t>-Seong Kim. 3-D hand Motion Tracking and Gesture Recognition Using a Data Glove. In; Industrial Electronics; 2009 IEEE International Symposium on ; 2009 July 5; New York : IEEE;2009 ; p.1013-1018.</a:t>
            </a:r>
            <a:endParaRPr lang="en-US" sz="1600" dirty="0">
              <a:cs typeface="Calibri"/>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DCBC7F3-4066-CF4F-91D2-51D576DB02F0}"/>
              </a:ext>
            </a:extLst>
          </p:cNvPr>
          <p:cNvSpPr txBox="1"/>
          <p:nvPr/>
        </p:nvSpPr>
        <p:spPr>
          <a:xfrm>
            <a:off x="922997" y="246554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2AEA506-BC5D-880C-AA34-307999F450CF}"/>
              </a:ext>
            </a:extLst>
          </p:cNvPr>
          <p:cNvSpPr txBox="1"/>
          <p:nvPr/>
        </p:nvSpPr>
        <p:spPr>
          <a:xfrm>
            <a:off x="290807" y="1593119"/>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Graphic 7" descr="Aperture with solid fill">
            <a:extLst>
              <a:ext uri="{FF2B5EF4-FFF2-40B4-BE49-F238E27FC236}">
                <a16:creationId xmlns:a16="http://schemas.microsoft.com/office/drawing/2014/main" id="{B61A8FAA-261A-C399-E273-DC1D216748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900" y="2654300"/>
            <a:ext cx="1689100" cy="1435100"/>
          </a:xfrm>
          <a:prstGeom prst="rect">
            <a:avLst/>
          </a:prstGeom>
        </p:spPr>
      </p:pic>
      <p:pic>
        <p:nvPicPr>
          <p:cNvPr id="9" name="Picture 8" descr="images.jpg">
            <a:extLst>
              <a:ext uri="{FF2B5EF4-FFF2-40B4-BE49-F238E27FC236}">
                <a16:creationId xmlns:a16="http://schemas.microsoft.com/office/drawing/2014/main" id="{265264CF-D9F3-CBD3-CF21-E908F4C5A559}"/>
              </a:ext>
            </a:extLst>
          </p:cNvPr>
          <p:cNvPicPr>
            <a:picLocks noChangeAspect="1"/>
          </p:cNvPicPr>
          <p:nvPr/>
        </p:nvPicPr>
        <p:blipFill>
          <a:blip r:embed="rId4"/>
          <a:stretch>
            <a:fillRect/>
          </a:stretch>
        </p:blipFill>
        <p:spPr>
          <a:xfrm>
            <a:off x="7784083" y="262618"/>
            <a:ext cx="1143455" cy="1143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5053837"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8"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6572" y="3608996"/>
            <a:ext cx="3392097"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2692400" y="2807917"/>
            <a:ext cx="3503038" cy="1965350"/>
          </a:xfrm>
        </p:spPr>
        <p:txBody>
          <a:bodyPr>
            <a:normAutofit/>
          </a:bodyPr>
          <a:lstStyle/>
          <a:p>
            <a:pPr algn="l"/>
            <a:r>
              <a:rPr lang="en-US" sz="4700" b="1" dirty="0"/>
              <a:t>THANK YOU</a:t>
            </a:r>
          </a:p>
        </p:txBody>
      </p:sp>
      <p:sp>
        <p:nvSpPr>
          <p:cNvPr id="69"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0463"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mages.jpg"/>
          <p:cNvPicPr>
            <a:picLocks noChangeAspect="1"/>
          </p:cNvPicPr>
          <p:nvPr/>
        </p:nvPicPr>
        <p:blipFill>
          <a:blip r:embed="rId2"/>
          <a:stretch>
            <a:fillRect/>
          </a:stretch>
        </p:blipFill>
        <p:spPr>
          <a:xfrm>
            <a:off x="7459493" y="274239"/>
            <a:ext cx="1407647" cy="1420347"/>
          </a:xfrm>
          <a:prstGeom prst="rect">
            <a:avLst/>
          </a:prstGeom>
        </p:spPr>
      </p:pic>
      <p:sp>
        <p:nvSpPr>
          <p:cNvPr id="70"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5448626"/>
            <a:ext cx="4443893"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4" descr="Angel face outline with solid fill">
            <a:extLst>
              <a:ext uri="{FF2B5EF4-FFF2-40B4-BE49-F238E27FC236}">
                <a16:creationId xmlns:a16="http://schemas.microsoft.com/office/drawing/2014/main" id="{810B21CE-EDE8-125E-D50E-4395D85AFF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6500" y="2451100"/>
            <a:ext cx="2349500" cy="2324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2574" y="582705"/>
            <a:ext cx="5605629" cy="994172"/>
          </a:xfrm>
        </p:spPr>
        <p:txBody>
          <a:bodyPr vert="horz" lIns="91440" tIns="45720" rIns="91440" bIns="45720" rtlCol="0" anchor="ctr">
            <a:normAutofit/>
          </a:bodyPr>
          <a:lstStyle/>
          <a:p>
            <a:pPr algn="l">
              <a:lnSpc>
                <a:spcPct val="90000"/>
              </a:lnSpc>
            </a:pPr>
            <a:r>
              <a:rPr lang="en-US" sz="3850" kern="1200">
                <a:solidFill>
                  <a:schemeClr val="tx1"/>
                </a:solidFill>
                <a:latin typeface="+mj-lt"/>
                <a:ea typeface="+mj-ea"/>
                <a:cs typeface="+mj-cs"/>
              </a:rPr>
              <a:t>Outline</a:t>
            </a:r>
          </a:p>
        </p:txBody>
      </p:sp>
      <p:sp>
        <p:nvSpPr>
          <p:cNvPr id="5" name="Title 1"/>
          <p:cNvSpPr txBox="1">
            <a:spLocks/>
          </p:cNvSpPr>
          <p:nvPr/>
        </p:nvSpPr>
        <p:spPr>
          <a:xfrm>
            <a:off x="604671" y="1313543"/>
            <a:ext cx="6862021" cy="4426402"/>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defRPr/>
            </a:pPr>
            <a:endParaRPr lang="en-US" sz="1500" b="0" i="0" u="none" strike="noStrike" cap="none" spc="0" normalizeH="0" baseline="0" noProof="0">
              <a:ln>
                <a:noFill/>
              </a:ln>
              <a:effectLst/>
              <a:uLnTx/>
              <a:uFillTx/>
            </a:endParaRPr>
          </a:p>
          <a:p>
            <a:pPr indent="-228600">
              <a:lnSpc>
                <a:spcPct val="90000"/>
              </a:lnSpc>
              <a:spcBef>
                <a:spcPct val="0"/>
              </a:spcBef>
              <a:spcAft>
                <a:spcPts val="600"/>
              </a:spcAft>
              <a:buFont typeface="Arial" panose="020B0604020202020204" pitchFamily="34" charset="0"/>
              <a:buChar char="•"/>
              <a:defRPr/>
            </a:pPr>
            <a:endParaRPr lang="en-US" sz="1500"/>
          </a:p>
          <a:p>
            <a:pPr indent="-228600">
              <a:lnSpc>
                <a:spcPct val="90000"/>
              </a:lnSpc>
              <a:spcBef>
                <a:spcPct val="0"/>
              </a:spcBef>
              <a:spcAft>
                <a:spcPts val="600"/>
              </a:spcAft>
              <a:buFont typeface="Arial" panose="020B0604020202020204" pitchFamily="34" charset="0"/>
              <a:buChar char="•"/>
              <a:defRPr/>
            </a:pPr>
            <a:r>
              <a:rPr lang="en-US" sz="1500" dirty="0"/>
              <a:t> Introduction</a:t>
            </a:r>
            <a:endParaRPr lang="en-US" sz="1500" dirty="0">
              <a:cs typeface="Calibri"/>
            </a:endParaRPr>
          </a:p>
          <a:p>
            <a:pPr indent="-228600">
              <a:lnSpc>
                <a:spcPct val="90000"/>
              </a:lnSpc>
              <a:spcBef>
                <a:spcPct val="0"/>
              </a:spcBef>
              <a:spcAft>
                <a:spcPts val="600"/>
              </a:spcAft>
              <a:buFont typeface="Arial" panose="020B0604020202020204" pitchFamily="34" charset="0"/>
              <a:buChar char="•"/>
              <a:defRPr/>
            </a:pPr>
            <a:r>
              <a:rPr lang="en-US" sz="1500" dirty="0"/>
              <a:t> Objective</a:t>
            </a:r>
            <a:endParaRPr lang="en-US" sz="1500" b="0" i="0" u="none" strike="noStrike" cap="none" spc="0" normalizeH="0" baseline="0" noProof="0" dirty="0">
              <a:ln>
                <a:noFill/>
              </a:ln>
              <a:effectLst/>
              <a:uLnTx/>
              <a:uFillTx/>
              <a:cs typeface="Calibri"/>
            </a:endParaRPr>
          </a:p>
          <a:p>
            <a:pPr indent="-228600">
              <a:lnSpc>
                <a:spcPct val="90000"/>
              </a:lnSpc>
              <a:spcBef>
                <a:spcPct val="0"/>
              </a:spcBef>
              <a:spcAft>
                <a:spcPts val="600"/>
              </a:spcAft>
              <a:buFont typeface="Arial" panose="020B0604020202020204" pitchFamily="34" charset="0"/>
              <a:buChar char="•"/>
              <a:defRPr/>
            </a:pPr>
            <a:r>
              <a:rPr lang="en-US" sz="1500" dirty="0"/>
              <a:t> Proposed System</a:t>
            </a:r>
            <a:endParaRPr lang="en-US" sz="1500" dirty="0">
              <a:cs typeface="Calibri"/>
            </a:endParaRPr>
          </a:p>
          <a:p>
            <a:pPr indent="-228600">
              <a:lnSpc>
                <a:spcPct val="90000"/>
              </a:lnSpc>
              <a:spcBef>
                <a:spcPct val="0"/>
              </a:spcBef>
              <a:spcAft>
                <a:spcPts val="600"/>
              </a:spcAft>
              <a:buFont typeface="Arial" panose="020B0604020202020204" pitchFamily="34" charset="0"/>
              <a:buChar char="•"/>
              <a:defRPr/>
            </a:pPr>
            <a:r>
              <a:rPr lang="en-US" sz="1500" dirty="0"/>
              <a:t> Tools &amp; Technologies Used</a:t>
            </a:r>
            <a:endParaRPr lang="en-US" sz="1500" b="0" i="0" u="none" strike="noStrike" cap="none" spc="0" normalizeH="0" baseline="0" noProof="0" dirty="0">
              <a:ln>
                <a:noFill/>
              </a:ln>
              <a:effectLst/>
              <a:uLnTx/>
              <a:uFillTx/>
              <a:cs typeface="Calibri"/>
            </a:endParaRPr>
          </a:p>
          <a:p>
            <a:pPr indent="-228600">
              <a:lnSpc>
                <a:spcPct val="90000"/>
              </a:lnSpc>
              <a:spcBef>
                <a:spcPct val="0"/>
              </a:spcBef>
              <a:spcAft>
                <a:spcPts val="600"/>
              </a:spcAft>
              <a:buFont typeface="Arial" panose="020B0604020202020204" pitchFamily="34" charset="0"/>
              <a:buChar char="•"/>
              <a:defRPr/>
            </a:pPr>
            <a:r>
              <a:rPr lang="en-US" sz="1500" dirty="0"/>
              <a:t> Methodology Used</a:t>
            </a:r>
            <a:endParaRPr lang="en-US" sz="1500" b="0" i="0" u="none" strike="noStrike" cap="none" spc="0" normalizeH="0" baseline="0" noProof="0" dirty="0">
              <a:ln>
                <a:noFill/>
              </a:ln>
              <a:effectLst/>
              <a:uLnTx/>
              <a:uFillTx/>
              <a:cs typeface="Calibri"/>
            </a:endParaRPr>
          </a:p>
          <a:p>
            <a:pPr indent="-228600">
              <a:lnSpc>
                <a:spcPct val="90000"/>
              </a:lnSpc>
              <a:spcBef>
                <a:spcPct val="0"/>
              </a:spcBef>
              <a:spcAft>
                <a:spcPts val="600"/>
              </a:spcAft>
              <a:buFont typeface="Arial" panose="020B0604020202020204" pitchFamily="34" charset="0"/>
              <a:buChar char="•"/>
              <a:defRPr/>
            </a:pPr>
            <a:r>
              <a:rPr lang="en-US" sz="1500" dirty="0"/>
              <a:t>Work - Flow of System</a:t>
            </a:r>
            <a:endParaRPr lang="en-US" sz="1500" b="0" i="0" u="none" strike="noStrike" cap="none" spc="0" normalizeH="0" baseline="0" noProof="0" dirty="0">
              <a:ln>
                <a:noFill/>
              </a:ln>
              <a:effectLst/>
              <a:uLnTx/>
              <a:uFillTx/>
              <a:cs typeface="Calibri"/>
            </a:endParaRPr>
          </a:p>
          <a:p>
            <a:pPr indent="-228600">
              <a:lnSpc>
                <a:spcPct val="90000"/>
              </a:lnSpc>
              <a:spcBef>
                <a:spcPct val="0"/>
              </a:spcBef>
              <a:spcAft>
                <a:spcPts val="600"/>
              </a:spcAft>
              <a:buFont typeface="Arial" panose="020B0604020202020204" pitchFamily="34" charset="0"/>
              <a:buChar char="•"/>
              <a:defRPr/>
            </a:pPr>
            <a:r>
              <a:rPr lang="en-US" sz="1500" dirty="0"/>
              <a:t>Implementation</a:t>
            </a:r>
            <a:endParaRPr lang="en-US" sz="1500" dirty="0">
              <a:cs typeface="Calibri"/>
            </a:endParaRPr>
          </a:p>
          <a:p>
            <a:pPr indent="-228600">
              <a:lnSpc>
                <a:spcPct val="90000"/>
              </a:lnSpc>
              <a:spcBef>
                <a:spcPct val="0"/>
              </a:spcBef>
              <a:spcAft>
                <a:spcPts val="600"/>
              </a:spcAft>
              <a:buFont typeface="Arial" panose="020B0604020202020204" pitchFamily="34" charset="0"/>
              <a:buChar char="•"/>
              <a:defRPr/>
            </a:pPr>
            <a:r>
              <a:rPr lang="en-US" sz="1500" dirty="0"/>
              <a:t>Results</a:t>
            </a:r>
            <a:endParaRPr lang="en-US" sz="1500" dirty="0">
              <a:cs typeface="Calibri"/>
            </a:endParaRPr>
          </a:p>
          <a:p>
            <a:pPr indent="-228600">
              <a:lnSpc>
                <a:spcPct val="90000"/>
              </a:lnSpc>
              <a:spcBef>
                <a:spcPct val="0"/>
              </a:spcBef>
              <a:spcAft>
                <a:spcPts val="600"/>
              </a:spcAft>
              <a:buFont typeface="Arial" panose="020B0604020202020204" pitchFamily="34" charset="0"/>
              <a:buChar char="•"/>
              <a:defRPr/>
            </a:pPr>
            <a:r>
              <a:rPr lang="en-US" sz="1500" dirty="0"/>
              <a:t>Future Enhancements</a:t>
            </a:r>
            <a:endParaRPr lang="en-US" sz="1500" b="0" i="0" u="none" strike="noStrike" cap="none" spc="0" normalizeH="0" baseline="0" noProof="0" dirty="0">
              <a:ln>
                <a:noFill/>
              </a:ln>
              <a:effectLst/>
              <a:uLnTx/>
              <a:uFillTx/>
              <a:cs typeface="Calibri"/>
            </a:endParaRPr>
          </a:p>
          <a:p>
            <a:pPr indent="-228600">
              <a:lnSpc>
                <a:spcPct val="90000"/>
              </a:lnSpc>
              <a:spcBef>
                <a:spcPct val="0"/>
              </a:spcBef>
              <a:spcAft>
                <a:spcPts val="600"/>
              </a:spcAft>
              <a:buFont typeface="Arial" panose="020B0604020202020204" pitchFamily="34" charset="0"/>
              <a:buChar char="•"/>
              <a:defRPr/>
            </a:pPr>
            <a:r>
              <a:rPr lang="en-US" sz="1500" dirty="0"/>
              <a:t>Conclusion</a:t>
            </a:r>
            <a:endParaRPr lang="en-US" sz="1500" dirty="0">
              <a:cs typeface="Calibri"/>
            </a:endParaRPr>
          </a:p>
          <a:p>
            <a:pPr indent="-228600">
              <a:lnSpc>
                <a:spcPct val="90000"/>
              </a:lnSpc>
              <a:spcBef>
                <a:spcPct val="0"/>
              </a:spcBef>
              <a:spcAft>
                <a:spcPts val="600"/>
              </a:spcAft>
              <a:buFont typeface="Arial" panose="020B0604020202020204" pitchFamily="34" charset="0"/>
              <a:buChar char="•"/>
              <a:defRPr/>
            </a:pPr>
            <a:r>
              <a:rPr lang="en-US" sz="1500" dirty="0"/>
              <a:t>References</a:t>
            </a:r>
            <a:endParaRPr lang="en-US" sz="1500" dirty="0">
              <a:cs typeface="Calibri"/>
            </a:endParaRPr>
          </a:p>
          <a:p>
            <a:pPr indent="-228600">
              <a:lnSpc>
                <a:spcPct val="90000"/>
              </a:lnSpc>
              <a:spcBef>
                <a:spcPct val="0"/>
              </a:spcBef>
              <a:spcAft>
                <a:spcPts val="600"/>
              </a:spcAft>
              <a:buFont typeface="Arial" panose="020B0604020202020204" pitchFamily="34" charset="0"/>
              <a:buChar char="•"/>
              <a:defRPr/>
            </a:pPr>
            <a:endParaRPr lang="en-US" sz="1500"/>
          </a:p>
          <a:p>
            <a:pPr indent="-228600">
              <a:lnSpc>
                <a:spcPct val="90000"/>
              </a:lnSpc>
              <a:spcBef>
                <a:spcPct val="0"/>
              </a:spcBef>
              <a:spcAft>
                <a:spcPts val="600"/>
              </a:spcAft>
              <a:buFont typeface="Arial" panose="020B0604020202020204" pitchFamily="34" charset="0"/>
              <a:buChar char="•"/>
              <a:defRPr/>
            </a:pPr>
            <a:endParaRPr lang="en-US" sz="1500"/>
          </a:p>
          <a:p>
            <a:pPr indent="-228600">
              <a:lnSpc>
                <a:spcPct val="90000"/>
              </a:lnSpc>
              <a:spcBef>
                <a:spcPct val="0"/>
              </a:spcBef>
              <a:spcAft>
                <a:spcPts val="600"/>
              </a:spcAft>
              <a:buFont typeface="Arial" panose="020B0604020202020204" pitchFamily="34" charset="0"/>
              <a:buChar char="•"/>
              <a:defRPr/>
            </a:pPr>
            <a:endParaRPr lang="en-US" sz="1500"/>
          </a:p>
          <a:p>
            <a:pPr indent="-228600">
              <a:lnSpc>
                <a:spcPct val="90000"/>
              </a:lnSpc>
              <a:spcBef>
                <a:spcPct val="0"/>
              </a:spcBef>
              <a:spcAft>
                <a:spcPts val="600"/>
              </a:spcAft>
              <a:buFont typeface="Arial" panose="020B0604020202020204" pitchFamily="34" charset="0"/>
              <a:buChar char="•"/>
              <a:defRPr/>
            </a:pPr>
            <a:endParaRPr lang="en-US" sz="1500"/>
          </a:p>
          <a:p>
            <a:pPr indent="-228600">
              <a:lnSpc>
                <a:spcPct val="90000"/>
              </a:lnSpc>
              <a:spcBef>
                <a:spcPct val="0"/>
              </a:spcBef>
              <a:spcAft>
                <a:spcPts val="600"/>
              </a:spcAft>
              <a:buFont typeface="Arial" panose="020B0604020202020204" pitchFamily="34" charset="0"/>
              <a:buChar char="•"/>
              <a:defRPr/>
            </a:pPr>
            <a:endParaRPr lang="en-US" sz="1500"/>
          </a:p>
        </p:txBody>
      </p:sp>
      <p:sp>
        <p:nvSpPr>
          <p:cNvPr id="21"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descr="images.jpg"/>
          <p:cNvPicPr>
            <a:picLocks noChangeAspect="1"/>
          </p:cNvPicPr>
          <p:nvPr/>
        </p:nvPicPr>
        <p:blipFill>
          <a:blip r:embed="rId2"/>
          <a:stretch>
            <a:fillRect/>
          </a:stretch>
        </p:blipFill>
        <p:spPr>
          <a:xfrm>
            <a:off x="7679064" y="299741"/>
            <a:ext cx="1143455" cy="1143455"/>
          </a:xfrm>
          <a:prstGeom prst="rect">
            <a:avLst/>
          </a:prstGeom>
        </p:spPr>
      </p:pic>
      <p:pic>
        <p:nvPicPr>
          <p:cNvPr id="4" name="Graphic 5" descr="Africa with solid fill">
            <a:extLst>
              <a:ext uri="{FF2B5EF4-FFF2-40B4-BE49-F238E27FC236}">
                <a16:creationId xmlns:a16="http://schemas.microsoft.com/office/drawing/2014/main" id="{52641661-D132-1376-4B0B-654F87BF4B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1900" y="2552700"/>
            <a:ext cx="1765300" cy="1739900"/>
          </a:xfrm>
          <a:prstGeom prst="rect">
            <a:avLst/>
          </a:prstGeom>
        </p:spPr>
      </p:pic>
    </p:spTree>
    <p:extLst>
      <p:ext uri="{BB962C8B-B14F-4D97-AF65-F5344CB8AC3E}">
        <p14:creationId xmlns:p14="http://schemas.microsoft.com/office/powerpoint/2010/main" val="288068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2322" y="839286"/>
            <a:ext cx="5605629" cy="994172"/>
          </a:xfrm>
        </p:spPr>
        <p:txBody>
          <a:bodyPr vert="horz" lIns="91440" tIns="45720" rIns="91440" bIns="45720" rtlCol="0" anchor="ctr">
            <a:normAutofit/>
          </a:bodyPr>
          <a:lstStyle/>
          <a:p>
            <a:pPr algn="l">
              <a:lnSpc>
                <a:spcPct val="90000"/>
              </a:lnSpc>
            </a:pPr>
            <a:r>
              <a:rPr lang="en-US" b="1" kern="1200">
                <a:solidFill>
                  <a:schemeClr val="tx1"/>
                </a:solidFill>
                <a:latin typeface="+mj-lt"/>
                <a:ea typeface="+mj-ea"/>
                <a:cs typeface="+mj-cs"/>
              </a:rPr>
              <a:t>Introduction </a:t>
            </a:r>
          </a:p>
        </p:txBody>
      </p:sp>
      <p:sp>
        <p:nvSpPr>
          <p:cNvPr id="5" name="Title 1"/>
          <p:cNvSpPr txBox="1">
            <a:spLocks/>
          </p:cNvSpPr>
          <p:nvPr/>
        </p:nvSpPr>
        <p:spPr>
          <a:xfrm>
            <a:off x="852321" y="2147568"/>
            <a:ext cx="5508485" cy="3351532"/>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defRPr/>
            </a:pPr>
            <a:endParaRPr kumimoji="0" lang="en-US" sz="1700" b="0" i="0" u="none" strike="noStrike" cap="none" spc="0" normalizeH="0" baseline="0" noProof="0">
              <a:ln>
                <a:noFill/>
              </a:ln>
              <a:effectLst/>
              <a:uLnTx/>
              <a:uFillTx/>
            </a:endParaRPr>
          </a:p>
          <a:p>
            <a:pPr indent="-228600">
              <a:lnSpc>
                <a:spcPct val="90000"/>
              </a:lnSpc>
              <a:spcBef>
                <a:spcPct val="0"/>
              </a:spcBef>
              <a:spcAft>
                <a:spcPts val="600"/>
              </a:spcAft>
              <a:buFont typeface="Arial" panose="020B0604020202020204" pitchFamily="34" charset="0"/>
              <a:buChar char="•"/>
              <a:defRPr/>
            </a:pPr>
            <a:endParaRPr lang="en-US" sz="1700"/>
          </a:p>
          <a:p>
            <a:pPr indent="-228600">
              <a:lnSpc>
                <a:spcPct val="90000"/>
              </a:lnSpc>
              <a:spcBef>
                <a:spcPct val="0"/>
              </a:spcBef>
              <a:spcAft>
                <a:spcPts val="600"/>
              </a:spcAft>
              <a:buFont typeface="Arial" panose="020B0604020202020204" pitchFamily="34" charset="0"/>
              <a:buChar char="•"/>
              <a:defRPr/>
            </a:pPr>
            <a:endParaRPr lang="en-US" sz="1700"/>
          </a:p>
          <a:p>
            <a:pPr>
              <a:lnSpc>
                <a:spcPct val="90000"/>
              </a:lnSpc>
              <a:spcBef>
                <a:spcPct val="0"/>
              </a:spcBef>
              <a:spcAft>
                <a:spcPts val="600"/>
              </a:spcAft>
              <a:defRPr/>
            </a:pPr>
            <a:r>
              <a:rPr lang="en-US" sz="1700" dirty="0"/>
              <a:t>The basic goal of Human Computer Interaction is to improve the interaction between users and computers by making the computer more receptive to user needs. Human Computer Interaction with a personal computer today is not just limited to keyboard and mouse interaction. Interaction between humans comes from different sensory modes like gesture, speech, facial and body expressions. Being able to interact with the system naturally is becoming ever more important in many fields of Human Computer Interaction.</a:t>
            </a:r>
            <a:endParaRPr lang="en-US" sz="1700" dirty="0">
              <a:cs typeface="Calibri"/>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17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17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1700"/>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1700" b="0" i="0" u="none" strike="noStrike" cap="none" spc="0" normalizeH="0" baseline="0" noProof="0">
              <a:ln>
                <a:noFill/>
              </a:ln>
              <a:effectLst/>
              <a:uLnTx/>
              <a:uFillTx/>
            </a:endParaRPr>
          </a:p>
        </p:txBody>
      </p:sp>
      <p:sp>
        <p:nvSpPr>
          <p:cNvPr id="18"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7138" y="2357641"/>
            <a:ext cx="2167815" cy="2167815"/>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6" descr="Internet outline">
            <a:extLst>
              <a:ext uri="{FF2B5EF4-FFF2-40B4-BE49-F238E27FC236}">
                <a16:creationId xmlns:a16="http://schemas.microsoft.com/office/drawing/2014/main" id="{FC3D4D2B-FB33-DC48-9A64-C6FF34F224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9875" y="2438400"/>
            <a:ext cx="1895475" cy="1895475"/>
          </a:xfrm>
          <a:prstGeom prst="rect">
            <a:avLst/>
          </a:prstGeom>
        </p:spPr>
      </p:pic>
      <p:pic>
        <p:nvPicPr>
          <p:cNvPr id="8" name="Picture 7" descr="images.jpg">
            <a:extLst>
              <a:ext uri="{FF2B5EF4-FFF2-40B4-BE49-F238E27FC236}">
                <a16:creationId xmlns:a16="http://schemas.microsoft.com/office/drawing/2014/main" id="{20F6617D-8096-C736-05A5-466D7B0480C9}"/>
              </a:ext>
            </a:extLst>
          </p:cNvPr>
          <p:cNvPicPr>
            <a:picLocks noChangeAspect="1"/>
          </p:cNvPicPr>
          <p:nvPr/>
        </p:nvPicPr>
        <p:blipFill>
          <a:blip r:embed="rId4"/>
          <a:stretch>
            <a:fillRect/>
          </a:stretch>
        </p:blipFill>
        <p:spPr>
          <a:xfrm>
            <a:off x="7787014" y="150516"/>
            <a:ext cx="1143455" cy="1143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0699" y="687480"/>
            <a:ext cx="5605629" cy="994172"/>
          </a:xfrm>
        </p:spPr>
        <p:txBody>
          <a:bodyPr vert="horz" lIns="91440" tIns="45720" rIns="91440" bIns="45720" rtlCol="0" anchor="ctr">
            <a:normAutofit/>
          </a:bodyPr>
          <a:lstStyle/>
          <a:p>
            <a:pPr algn="l">
              <a:lnSpc>
                <a:spcPct val="90000"/>
              </a:lnSpc>
            </a:pPr>
            <a:r>
              <a:rPr lang="en-US" sz="3850" b="1" kern="1200">
                <a:solidFill>
                  <a:schemeClr val="tx1"/>
                </a:solidFill>
                <a:latin typeface="+mj-lt"/>
                <a:ea typeface="+mj-ea"/>
                <a:cs typeface="+mj-cs"/>
              </a:rPr>
              <a:t>Objectives</a:t>
            </a:r>
          </a:p>
        </p:txBody>
      </p:sp>
      <p:sp>
        <p:nvSpPr>
          <p:cNvPr id="5" name="Title 1"/>
          <p:cNvSpPr txBox="1">
            <a:spLocks/>
          </p:cNvSpPr>
          <p:nvPr/>
        </p:nvSpPr>
        <p:spPr>
          <a:xfrm>
            <a:off x="852321" y="2227943"/>
            <a:ext cx="5033221" cy="3788227"/>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defRPr/>
            </a:pPr>
            <a:r>
              <a:rPr lang="en-US" sz="2100" dirty="0"/>
              <a:t> A real time 2D input device </a:t>
            </a:r>
            <a:endParaRPr kumimoji="0" lang="en-US" sz="2100" b="0" i="0" u="none" strike="noStrike" cap="none" spc="0" normalizeH="0" baseline="0" noProof="0" dirty="0">
              <a:ln>
                <a:noFill/>
              </a:ln>
              <a:effectLst/>
              <a:uLnTx/>
              <a:uFillTx/>
            </a:endParaRPr>
          </a:p>
          <a:p>
            <a:pPr indent="-228600">
              <a:lnSpc>
                <a:spcPct val="90000"/>
              </a:lnSpc>
              <a:spcBef>
                <a:spcPct val="0"/>
              </a:spcBef>
              <a:spcAft>
                <a:spcPts val="600"/>
              </a:spcAft>
              <a:buFont typeface="Arial" panose="020B0604020202020204" pitchFamily="34" charset="0"/>
              <a:buChar char="•"/>
              <a:defRPr/>
            </a:pPr>
            <a:r>
              <a:rPr lang="en-US" sz="2100" dirty="0"/>
              <a:t> Translation of gestures to commands</a:t>
            </a:r>
            <a:endParaRPr lang="en-US" sz="2100" dirty="0">
              <a:cs typeface="Calibri"/>
            </a:endParaRPr>
          </a:p>
          <a:p>
            <a:pPr indent="-228600">
              <a:lnSpc>
                <a:spcPct val="90000"/>
              </a:lnSpc>
              <a:spcBef>
                <a:spcPct val="0"/>
              </a:spcBef>
              <a:spcAft>
                <a:spcPts val="600"/>
              </a:spcAft>
              <a:buFont typeface="Arial" panose="020B0604020202020204" pitchFamily="34" charset="0"/>
              <a:buChar char="•"/>
              <a:defRPr/>
            </a:pPr>
            <a:r>
              <a:rPr lang="en-US" sz="2100" dirty="0"/>
              <a:t> Aid for disabled and deaf people</a:t>
            </a:r>
            <a:endParaRPr lang="en-US" sz="2100" b="0" i="0" u="none" strike="noStrike" cap="none" spc="0" normalizeH="0" baseline="0" noProof="0" dirty="0">
              <a:ln>
                <a:noFill/>
              </a:ln>
              <a:effectLst/>
              <a:uLnTx/>
              <a:uFillTx/>
              <a:cs typeface="Calibri"/>
            </a:endParaRPr>
          </a:p>
          <a:p>
            <a:pPr indent="-228600">
              <a:lnSpc>
                <a:spcPct val="90000"/>
              </a:lnSpc>
              <a:spcBef>
                <a:spcPct val="0"/>
              </a:spcBef>
              <a:spcAft>
                <a:spcPts val="600"/>
              </a:spcAft>
              <a:buFont typeface="Arial" panose="020B0604020202020204" pitchFamily="34" charset="0"/>
              <a:buChar char="•"/>
              <a:defRPr/>
            </a:pPr>
            <a:r>
              <a:rPr lang="en-US" sz="2100" dirty="0"/>
              <a:t> Hand gesture recognition to design </a:t>
            </a:r>
            <a:endParaRPr lang="en-US" sz="2100" dirty="0">
              <a:cs typeface="Calibri"/>
            </a:endParaRPr>
          </a:p>
          <a:p>
            <a:pPr>
              <a:lnSpc>
                <a:spcPct val="90000"/>
              </a:lnSpc>
              <a:spcBef>
                <a:spcPct val="0"/>
              </a:spcBef>
              <a:spcAft>
                <a:spcPts val="600"/>
              </a:spcAft>
              <a:defRPr/>
            </a:pPr>
            <a:r>
              <a:rPr lang="en-US" sz="2100" dirty="0"/>
              <a:t>    computer games.</a:t>
            </a:r>
            <a:endParaRPr lang="en-US" sz="2100" dirty="0">
              <a:cs typeface="Calibri"/>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2100" b="0" i="0" u="none" strike="noStrike" cap="none" spc="0" normalizeH="0" baseline="0" noProof="0">
              <a:ln>
                <a:noFill/>
              </a:ln>
              <a:effectLst/>
              <a:uLnTx/>
              <a:uFillTx/>
            </a:endParaRPr>
          </a:p>
          <a:p>
            <a:pPr marL="0" marR="0" lvl="0" fontAlgn="auto">
              <a:lnSpc>
                <a:spcPct val="90000"/>
              </a:lnSpc>
              <a:spcBef>
                <a:spcPct val="0"/>
              </a:spcBef>
              <a:spcAft>
                <a:spcPts val="600"/>
              </a:spcAft>
              <a:buClrTx/>
              <a:buSzTx/>
              <a:tabLst/>
              <a:defRPr/>
            </a:pPr>
            <a:endParaRPr lang="en-US" sz="2100" b="0" i="0" u="none" strike="noStrike" cap="none" spc="0" normalizeH="0" baseline="0" noProof="0">
              <a:ln>
                <a:noFill/>
              </a:ln>
              <a:effectLst/>
              <a:uLnTx/>
              <a:uFillTx/>
              <a:cs typeface="Calibri"/>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2100"/>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Graphic 5" descr="Target Audience outline">
            <a:extLst>
              <a:ext uri="{FF2B5EF4-FFF2-40B4-BE49-F238E27FC236}">
                <a16:creationId xmlns:a16="http://schemas.microsoft.com/office/drawing/2014/main" id="{1C73A502-A197-8971-634B-67CB3FE26B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10300" y="2466975"/>
            <a:ext cx="1952625" cy="1933575"/>
          </a:xfrm>
          <a:prstGeom prst="rect">
            <a:avLst/>
          </a:prstGeom>
        </p:spPr>
      </p:pic>
      <p:pic>
        <p:nvPicPr>
          <p:cNvPr id="7" name="Picture 6" descr="images.jpg">
            <a:extLst>
              <a:ext uri="{FF2B5EF4-FFF2-40B4-BE49-F238E27FC236}">
                <a16:creationId xmlns:a16="http://schemas.microsoft.com/office/drawing/2014/main" id="{CD30EAF1-A20B-674B-E9BC-52AA8210B961}"/>
              </a:ext>
            </a:extLst>
          </p:cNvPr>
          <p:cNvPicPr>
            <a:picLocks noChangeAspect="1"/>
          </p:cNvPicPr>
          <p:nvPr/>
        </p:nvPicPr>
        <p:blipFill>
          <a:blip r:embed="rId4"/>
          <a:stretch>
            <a:fillRect/>
          </a:stretch>
        </p:blipFill>
        <p:spPr>
          <a:xfrm>
            <a:off x="7767964" y="112416"/>
            <a:ext cx="1143455" cy="1143455"/>
          </a:xfrm>
          <a:prstGeom prst="rect">
            <a:avLst/>
          </a:prstGeom>
        </p:spPr>
      </p:pic>
    </p:spTree>
    <p:extLst>
      <p:ext uri="{BB962C8B-B14F-4D97-AF65-F5344CB8AC3E}">
        <p14:creationId xmlns:p14="http://schemas.microsoft.com/office/powerpoint/2010/main" val="78853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17" y="126460"/>
            <a:ext cx="4598752" cy="1470025"/>
          </a:xfrm>
        </p:spPr>
        <p:txBody>
          <a:bodyPr/>
          <a:lstStyle/>
          <a:p>
            <a:pPr algn="l"/>
            <a:r>
              <a:rPr lang="en-US" b="1" dirty="0"/>
              <a:t>Proposed System</a:t>
            </a:r>
            <a:endParaRPr lang="en-US" sz="1200" b="1" dirty="0"/>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000" dirty="0">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000" dirty="0">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5" descr="Chart, waterfall chart&#10;&#10;Description automatically generated">
            <a:extLst>
              <a:ext uri="{FF2B5EF4-FFF2-40B4-BE49-F238E27FC236}">
                <a16:creationId xmlns:a16="http://schemas.microsoft.com/office/drawing/2014/main" id="{BE1364E3-379E-9E89-8CB9-629DFE3C8FEE}"/>
              </a:ext>
            </a:extLst>
          </p:cNvPr>
          <p:cNvPicPr>
            <a:picLocks noChangeAspect="1"/>
          </p:cNvPicPr>
          <p:nvPr/>
        </p:nvPicPr>
        <p:blipFill>
          <a:blip r:embed="rId3"/>
          <a:stretch>
            <a:fillRect/>
          </a:stretch>
        </p:blipFill>
        <p:spPr>
          <a:xfrm>
            <a:off x="464497" y="1401590"/>
            <a:ext cx="8215007" cy="4298012"/>
          </a:xfrm>
          <a:prstGeom prst="rect">
            <a:avLst/>
          </a:prstGeom>
        </p:spPr>
      </p:pic>
    </p:spTree>
    <p:extLst>
      <p:ext uri="{BB962C8B-B14F-4D97-AF65-F5344CB8AC3E}">
        <p14:creationId xmlns:p14="http://schemas.microsoft.com/office/powerpoint/2010/main" val="314055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2321" y="627564"/>
            <a:ext cx="5605629" cy="1325563"/>
          </a:xfrm>
        </p:spPr>
        <p:txBody>
          <a:bodyPr vert="horz" lIns="91440" tIns="45720" rIns="91440" bIns="45720" rtlCol="0" anchor="ctr">
            <a:normAutofit/>
          </a:bodyPr>
          <a:lstStyle/>
          <a:p>
            <a:pPr algn="l">
              <a:lnSpc>
                <a:spcPct val="90000"/>
              </a:lnSpc>
            </a:pPr>
            <a:r>
              <a:rPr lang="en-US" b="1" dirty="0"/>
              <a:t>Tools and Technologies Used</a:t>
            </a:r>
            <a:endParaRPr lang="en-US" b="1"/>
          </a:p>
        </p:txBody>
      </p:sp>
      <p:sp>
        <p:nvSpPr>
          <p:cNvPr id="4" name="Title 1"/>
          <p:cNvSpPr txBox="1">
            <a:spLocks/>
          </p:cNvSpPr>
          <p:nvPr/>
        </p:nvSpPr>
        <p:spPr>
          <a:xfrm>
            <a:off x="852321" y="2278173"/>
            <a:ext cx="4850901" cy="3450613"/>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defRPr/>
            </a:pPr>
            <a:r>
              <a:rPr lang="en-US" sz="2100" dirty="0"/>
              <a:t>Web Cam</a:t>
            </a:r>
            <a:endParaRPr lang="en-US" sz="2100" dirty="0">
              <a:cs typeface="Calibri"/>
            </a:endParaRPr>
          </a:p>
          <a:p>
            <a:pPr indent="-228600">
              <a:lnSpc>
                <a:spcPct val="90000"/>
              </a:lnSpc>
              <a:spcBef>
                <a:spcPct val="0"/>
              </a:spcBef>
              <a:spcAft>
                <a:spcPts val="600"/>
              </a:spcAft>
              <a:buFont typeface="Arial" panose="020B0604020202020204" pitchFamily="34" charset="0"/>
              <a:buChar char="•"/>
              <a:defRPr/>
            </a:pPr>
            <a:r>
              <a:rPr lang="en-US" sz="2100" dirty="0"/>
              <a:t>Computer System</a:t>
            </a:r>
            <a:endParaRPr lang="en-US" sz="2100" dirty="0">
              <a:cs typeface="Calibri"/>
            </a:endParaRPr>
          </a:p>
          <a:p>
            <a:pPr indent="-228600">
              <a:lnSpc>
                <a:spcPct val="90000"/>
              </a:lnSpc>
              <a:spcBef>
                <a:spcPct val="0"/>
              </a:spcBef>
              <a:spcAft>
                <a:spcPts val="600"/>
              </a:spcAft>
              <a:buFont typeface="Arial" panose="020B0604020202020204" pitchFamily="34" charset="0"/>
              <a:buChar char="•"/>
              <a:defRPr/>
            </a:pPr>
            <a:r>
              <a:rPr lang="en-US" sz="2100" dirty="0"/>
              <a:t>We use </a:t>
            </a:r>
            <a:r>
              <a:rPr lang="en-US" sz="2100" dirty="0" err="1"/>
              <a:t>Pycharm</a:t>
            </a:r>
            <a:r>
              <a:rPr lang="en-US" sz="2100" dirty="0"/>
              <a:t> to implement</a:t>
            </a:r>
            <a:endParaRPr lang="en-US" sz="2100" dirty="0">
              <a:cs typeface="Calibri"/>
            </a:endParaRPr>
          </a:p>
          <a:p>
            <a:pPr>
              <a:lnSpc>
                <a:spcPct val="90000"/>
              </a:lnSpc>
              <a:spcBef>
                <a:spcPct val="0"/>
              </a:spcBef>
              <a:spcAft>
                <a:spcPts val="600"/>
              </a:spcAft>
              <a:defRPr/>
            </a:pPr>
            <a:r>
              <a:rPr lang="en-US" sz="2100" dirty="0"/>
              <a:t>    our project.</a:t>
            </a:r>
            <a:endParaRPr lang="en-US" sz="2100" dirty="0">
              <a:cs typeface="Calibri"/>
            </a:endParaRPr>
          </a:p>
          <a:p>
            <a:pPr indent="-228600">
              <a:lnSpc>
                <a:spcPct val="90000"/>
              </a:lnSpc>
              <a:spcBef>
                <a:spcPct val="0"/>
              </a:spcBef>
              <a:spcAft>
                <a:spcPts val="600"/>
              </a:spcAft>
              <a:buFont typeface="Arial" panose="020B0604020202020204" pitchFamily="34" charset="0"/>
              <a:buChar char="•"/>
              <a:defRPr/>
            </a:pPr>
            <a:r>
              <a:rPr lang="en-US" sz="2100" dirty="0"/>
              <a:t> Our main software is OpenCV Library.</a:t>
            </a:r>
            <a:endParaRPr lang="en-US" sz="2100" dirty="0">
              <a:cs typeface="Calibri"/>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21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2100"/>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Mining tools with solid fill">
            <a:extLst>
              <a:ext uri="{FF2B5EF4-FFF2-40B4-BE49-F238E27FC236}">
                <a16:creationId xmlns:a16="http://schemas.microsoft.com/office/drawing/2014/main" id="{0B1FD756-AA49-7DC5-A905-CE5FD028F1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86575" y="2686050"/>
            <a:ext cx="1362075" cy="137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Diagram&#10;&#10;Description automatically generated">
            <a:extLst>
              <a:ext uri="{FF2B5EF4-FFF2-40B4-BE49-F238E27FC236}">
                <a16:creationId xmlns:a16="http://schemas.microsoft.com/office/drawing/2014/main" id="{70D2676B-C3C2-787C-B0E3-0A22136F14B8}"/>
              </a:ext>
            </a:extLst>
          </p:cNvPr>
          <p:cNvPicPr>
            <a:picLocks noGrp="1" noChangeAspect="1"/>
          </p:cNvPicPr>
          <p:nvPr>
            <p:ph idx="1"/>
          </p:nvPr>
        </p:nvPicPr>
        <p:blipFill rotWithShape="1">
          <a:blip r:embed="rId2"/>
          <a:srcRect b="19"/>
          <a:stretch/>
        </p:blipFill>
        <p:spPr>
          <a:xfrm>
            <a:off x="20" y="1282"/>
            <a:ext cx="9143980" cy="6856718"/>
          </a:xfrm>
          <a:prstGeom prst="rect">
            <a:avLst/>
          </a:prstGeom>
        </p:spPr>
      </p:pic>
      <p:pic>
        <p:nvPicPr>
          <p:cNvPr id="6" name="Picture 5" descr="images.jpg">
            <a:extLst>
              <a:ext uri="{FF2B5EF4-FFF2-40B4-BE49-F238E27FC236}">
                <a16:creationId xmlns:a16="http://schemas.microsoft.com/office/drawing/2014/main" id="{E0D9FFC1-1A6F-37D6-C3DF-9B9030755506}"/>
              </a:ext>
            </a:extLst>
          </p:cNvPr>
          <p:cNvPicPr>
            <a:picLocks noChangeAspect="1"/>
          </p:cNvPicPr>
          <p:nvPr/>
        </p:nvPicPr>
        <p:blipFill>
          <a:blip r:embed="rId3"/>
          <a:stretch>
            <a:fillRect/>
          </a:stretch>
        </p:blipFill>
        <p:spPr>
          <a:xfrm>
            <a:off x="96466" y="103762"/>
            <a:ext cx="1266825" cy="1266825"/>
          </a:xfrm>
          <a:prstGeom prst="rect">
            <a:avLst/>
          </a:prstGeom>
        </p:spPr>
      </p:pic>
    </p:spTree>
    <p:extLst>
      <p:ext uri="{BB962C8B-B14F-4D97-AF65-F5344CB8AC3E}">
        <p14:creationId xmlns:p14="http://schemas.microsoft.com/office/powerpoint/2010/main" val="269679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1441-19CB-4E36-CA08-1BB31D5E4A27}"/>
              </a:ext>
            </a:extLst>
          </p:cNvPr>
          <p:cNvSpPr>
            <a:spLocks noGrp="1"/>
          </p:cNvSpPr>
          <p:nvPr>
            <p:ph type="title"/>
          </p:nvPr>
        </p:nvSpPr>
        <p:spPr/>
        <p:txBody>
          <a:bodyPr/>
          <a:lstStyle/>
          <a:p>
            <a:r>
              <a:rPr lang="en-US" dirty="0">
                <a:cs typeface="Calibri"/>
              </a:rPr>
              <a:t>Work Flow of System</a:t>
            </a:r>
            <a:endParaRPr lang="en-US" dirty="0"/>
          </a:p>
        </p:txBody>
      </p:sp>
      <p:pic>
        <p:nvPicPr>
          <p:cNvPr id="4" name="Picture 4" descr="Diagram&#10;&#10;Description automatically generated">
            <a:extLst>
              <a:ext uri="{FF2B5EF4-FFF2-40B4-BE49-F238E27FC236}">
                <a16:creationId xmlns:a16="http://schemas.microsoft.com/office/drawing/2014/main" id="{D526F735-5C09-9BD7-5E64-921C932A6B96}"/>
              </a:ext>
            </a:extLst>
          </p:cNvPr>
          <p:cNvPicPr>
            <a:picLocks noGrp="1" noChangeAspect="1"/>
          </p:cNvPicPr>
          <p:nvPr>
            <p:ph idx="1"/>
          </p:nvPr>
        </p:nvPicPr>
        <p:blipFill>
          <a:blip r:embed="rId2"/>
          <a:stretch>
            <a:fillRect/>
          </a:stretch>
        </p:blipFill>
        <p:spPr>
          <a:xfrm>
            <a:off x="457200" y="1784620"/>
            <a:ext cx="8229600" cy="4157124"/>
          </a:xfrm>
        </p:spPr>
      </p:pic>
    </p:spTree>
    <p:extLst>
      <p:ext uri="{BB962C8B-B14F-4D97-AF65-F5344CB8AC3E}">
        <p14:creationId xmlns:p14="http://schemas.microsoft.com/office/powerpoint/2010/main" val="98231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0699" y="687480"/>
            <a:ext cx="5605629" cy="994172"/>
          </a:xfrm>
        </p:spPr>
        <p:txBody>
          <a:bodyPr vert="horz" lIns="91440" tIns="45720" rIns="91440" bIns="45720" rtlCol="0" anchor="ctr">
            <a:normAutofit/>
          </a:bodyPr>
          <a:lstStyle/>
          <a:p>
            <a:pPr algn="l">
              <a:lnSpc>
                <a:spcPct val="90000"/>
              </a:lnSpc>
            </a:pPr>
            <a:r>
              <a:rPr lang="en-US" sz="3850" kern="1200">
                <a:solidFill>
                  <a:schemeClr val="tx1"/>
                </a:solidFill>
                <a:latin typeface="+mj-lt"/>
                <a:ea typeface="+mj-ea"/>
                <a:cs typeface="+mj-cs"/>
              </a:rPr>
              <a:t>Implementation</a:t>
            </a:r>
          </a:p>
        </p:txBody>
      </p:sp>
      <p:sp>
        <p:nvSpPr>
          <p:cNvPr id="4" name="Title 1"/>
          <p:cNvSpPr txBox="1">
            <a:spLocks/>
          </p:cNvSpPr>
          <p:nvPr/>
        </p:nvSpPr>
        <p:spPr>
          <a:xfrm>
            <a:off x="852321" y="2227943"/>
            <a:ext cx="5033221" cy="3788227"/>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lang="en-US" sz="2100" b="1" dirty="0"/>
              <a:t>YouTube link</a:t>
            </a:r>
            <a:endParaRPr lang="en-US" dirty="0"/>
          </a:p>
          <a:p>
            <a:pPr marL="0" marR="0" lvl="0" indent="-228600">
              <a:lnSpc>
                <a:spcPct val="90000"/>
              </a:lnSpc>
              <a:spcBef>
                <a:spcPct val="0"/>
              </a:spcBef>
              <a:spcAft>
                <a:spcPts val="600"/>
              </a:spcAft>
              <a:buClrTx/>
              <a:buSzTx/>
              <a:buFont typeface="Arial" panose="020B0604020202020204" pitchFamily="34" charset="0"/>
              <a:buChar char="•"/>
              <a:tabLst/>
              <a:defRPr/>
            </a:pPr>
            <a:r>
              <a:rPr lang="en-US" sz="2100" dirty="0"/>
              <a:t>https://youtu</a:t>
            </a:r>
            <a:r>
              <a:rPr kumimoji="0" lang="en-US" sz="2100" b="0" i="0" u="none" strike="noStrike" cap="none" spc="0" normalizeH="0" noProof="0" dirty="0">
                <a:ln>
                  <a:noFill/>
                </a:ln>
                <a:effectLst/>
                <a:uLnTx/>
                <a:uFillTx/>
              </a:rPr>
              <a:t>.</a:t>
            </a:r>
            <a:r>
              <a:rPr lang="en-US" sz="2100" dirty="0"/>
              <a:t>be/NeRIq9GbyCo</a:t>
            </a:r>
            <a:endParaRPr lang="en-US" sz="2100" b="0" i="0" u="none" strike="noStrike" cap="none" spc="0" normalizeH="0" noProof="0" dirty="0">
              <a:ln>
                <a:noFill/>
              </a:ln>
              <a:effectLst/>
              <a:uLnTx/>
              <a:uFillTx/>
              <a:cs typeface="Calibri"/>
            </a:endParaRPr>
          </a:p>
          <a:p>
            <a:pPr marL="0" marR="0" lvl="0" fontAlgn="auto">
              <a:lnSpc>
                <a:spcPct val="90000"/>
              </a:lnSpc>
              <a:spcBef>
                <a:spcPct val="0"/>
              </a:spcBef>
              <a:spcAft>
                <a:spcPts val="600"/>
              </a:spcAft>
              <a:buClrTx/>
              <a:buSzTx/>
              <a:tabLst/>
              <a:defRPr/>
            </a:pPr>
            <a:endParaRPr lang="en-US" sz="2100" b="0" i="0" u="none" strike="noStrike" cap="none" spc="0" normalizeH="0" baseline="0" noProof="0" dirty="0">
              <a:ln>
                <a:noFill/>
              </a:ln>
              <a:effectLst/>
              <a:uLnTx/>
              <a:uFillTx/>
              <a:cs typeface="Calibri"/>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lang="en-US" sz="2100"/>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a:p>
            <a:pPr marL="0" marR="0" lvl="0" indent="-228600" fontAlgn="auto">
              <a:lnSpc>
                <a:spcPct val="90000"/>
              </a:lnSpc>
              <a:spcBef>
                <a:spcPct val="0"/>
              </a:spcBef>
              <a:spcAft>
                <a:spcPts val="600"/>
              </a:spcAft>
              <a:buClrTx/>
              <a:buSzTx/>
              <a:buFont typeface="Arial" panose="020B0604020202020204" pitchFamily="34" charset="0"/>
              <a:buChar char="•"/>
              <a:tabLst/>
              <a:defRPr/>
            </a:pPr>
            <a:endParaRPr kumimoji="0" lang="en-US" sz="2100" b="0" i="0" u="none" strike="noStrike" cap="none" spc="0" normalizeH="0" baseline="0" noProof="0">
              <a:ln>
                <a:noFill/>
              </a:ln>
              <a:effectLst/>
              <a:uLnTx/>
              <a:uFillTx/>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rgbClr val="610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FFE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5" descr="Artificial Intelligence with solid fill">
            <a:extLst>
              <a:ext uri="{FF2B5EF4-FFF2-40B4-BE49-F238E27FC236}">
                <a16:creationId xmlns:a16="http://schemas.microsoft.com/office/drawing/2014/main" id="{B9900FE3-F84B-81B0-7D95-377C537235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10325" y="2495550"/>
            <a:ext cx="1752600" cy="1733550"/>
          </a:xfrm>
          <a:prstGeom prst="rect">
            <a:avLst/>
          </a:prstGeom>
        </p:spPr>
      </p:pic>
      <p:pic>
        <p:nvPicPr>
          <p:cNvPr id="7" name="Picture 6" descr="images.jpg">
            <a:extLst>
              <a:ext uri="{FF2B5EF4-FFF2-40B4-BE49-F238E27FC236}">
                <a16:creationId xmlns:a16="http://schemas.microsoft.com/office/drawing/2014/main" id="{DBD97BCF-12D6-6102-A130-F327DEBC1B13}"/>
              </a:ext>
            </a:extLst>
          </p:cNvPr>
          <p:cNvPicPr>
            <a:picLocks noChangeAspect="1"/>
          </p:cNvPicPr>
          <p:nvPr/>
        </p:nvPicPr>
        <p:blipFill>
          <a:blip r:embed="rId4"/>
          <a:stretch>
            <a:fillRect/>
          </a:stretch>
        </p:blipFill>
        <p:spPr>
          <a:xfrm>
            <a:off x="7586989" y="160041"/>
            <a:ext cx="1143455" cy="11434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141</Words>
  <Application>Microsoft Office PowerPoint</Application>
  <PresentationFormat>On-screen Show (4:3)</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INTERACTION BETWEEN HUMAN AND             COMPUTER USING HAND GESTURE               Mini Project KCS 752/ 7th Sem</vt:lpstr>
      <vt:lpstr>Outline</vt:lpstr>
      <vt:lpstr>Introduction </vt:lpstr>
      <vt:lpstr>Objectives</vt:lpstr>
      <vt:lpstr>Proposed System</vt:lpstr>
      <vt:lpstr>Tools and Technologies Used</vt:lpstr>
      <vt:lpstr>PowerPoint Presentation</vt:lpstr>
      <vt:lpstr>Work Flow of System</vt:lpstr>
      <vt:lpstr>Implementation</vt:lpstr>
      <vt:lpstr>Implementation</vt:lpstr>
      <vt:lpstr>Implementation</vt:lpstr>
      <vt:lpstr>Results</vt:lpstr>
      <vt:lpstr>Future Enhancements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             TITLE OF THE PROJECT                   Mini Project KCS 554/ 5th Sem</dc:title>
  <dc:creator>Vaibhav Ranjan</dc:creator>
  <cp:lastModifiedBy>Microsoft Office 515</cp:lastModifiedBy>
  <cp:revision>422</cp:revision>
  <dcterms:created xsi:type="dcterms:W3CDTF">2006-08-16T00:00:00Z</dcterms:created>
  <dcterms:modified xsi:type="dcterms:W3CDTF">2022-10-27T11:34:03Z</dcterms:modified>
</cp:coreProperties>
</file>