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3" r:id="rId6"/>
    <p:sldId id="267" r:id="rId7"/>
    <p:sldId id="266" r:id="rId8"/>
    <p:sldId id="260" r:id="rId9"/>
    <p:sldId id="261" r:id="rId10"/>
    <p:sldId id="262" r:id="rId11"/>
    <p:sldId id="264" r:id="rId12"/>
    <p:sldId id="265" r:id="rId13"/>
    <p:sldId id="268" r:id="rId14"/>
    <p:sldId id="271" r:id="rId15"/>
    <p:sldId id="273"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1">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2">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F9829FD-DD90-4EE7-BCD7-4AF299D6F45A}" type="doc">
      <dgm:prSet loTypeId="urn:microsoft.com/office/officeart/2005/8/layout/chevron2" loCatId="process" qsTypeId="urn:microsoft.com/office/officeart/2005/8/quickstyle/simple3#1" qsCatId="simple" csTypeId="urn:microsoft.com/office/officeart/2005/8/colors/accent0_3#1" csCatId="accent1" phldr="0"/>
      <dgm:spPr/>
      <dgm:t>
        <a:bodyPr/>
        <a:lstStyle/>
        <a:p>
          <a:endParaRPr lang="en-US"/>
        </a:p>
      </dgm:t>
    </dgm:pt>
    <dgm:pt modelId="{FCC504F5-317D-4294-815B-28489BDC5845}">
      <dgm:prSet phldrT="[Text]" phldr="0" custT="0"/>
      <dgm:spPr/>
      <dgm:t>
        <a:bodyPr vert="horz" wrap="square"/>
        <a:lstStyle/>
        <a:p>
          <a:pPr>
            <a:lnSpc>
              <a:spcPct val="100000"/>
            </a:lnSpc>
            <a:spcBef>
              <a:spcPct val="0"/>
            </a:spcBef>
            <a:spcAft>
              <a:spcPct val="35000"/>
            </a:spcAft>
          </a:pPr>
          <a:r>
            <a:rPr lang="en-US">
              <a:latin typeface="Microsoft YaHei" panose="020B0503020204020204" charset="-122"/>
              <a:ea typeface="Microsoft YaHei" panose="020B0503020204020204" charset="-122"/>
            </a:rPr>
            <a:t>1.</a:t>
          </a:r>
        </a:p>
      </dgm:t>
    </dgm:pt>
    <dgm:pt modelId="{8F05BE86-1921-41BD-B82E-72272E9475E9}" type="parTrans" cxnId="{4E59DC65-6D4E-426A-98C0-7810FE920485}">
      <dgm:prSet/>
      <dgm:spPr/>
      <dgm:t>
        <a:bodyPr/>
        <a:lstStyle/>
        <a:p>
          <a:endParaRPr lang="en-US"/>
        </a:p>
      </dgm:t>
    </dgm:pt>
    <dgm:pt modelId="{67223200-D196-44B3-9DFD-D095DDBC10AB}" type="sibTrans" cxnId="{4E59DC65-6D4E-426A-98C0-7810FE920485}">
      <dgm:prSet/>
      <dgm:spPr/>
      <dgm:t>
        <a:bodyPr/>
        <a:lstStyle/>
        <a:p>
          <a:endParaRPr lang="en-US"/>
        </a:p>
      </dgm:t>
    </dgm:pt>
    <dgm:pt modelId="{F3F66F6A-184E-4CBB-A544-AC2BF2A74FC0}">
      <dgm:prSet phldrT="[Text]" phldr="0" custT="0"/>
      <dgm:spPr/>
      <dgm:t>
        <a:bodyPr vert="horz" wrap="square"/>
        <a:lstStyle/>
        <a:p>
          <a:pPr>
            <a:lnSpc>
              <a:spcPct val="100000"/>
            </a:lnSpc>
            <a:spcBef>
              <a:spcPct val="0"/>
            </a:spcBef>
            <a:spcAft>
              <a:spcPct val="15000"/>
            </a:spcAft>
          </a:pPr>
          <a:r>
            <a:rPr lang="en-US">
              <a:latin typeface="Gadugi" panose="020B0502040204020203" charset="0"/>
              <a:ea typeface="Microsoft YaHei" panose="020B0503020204020204" charset="-122"/>
              <a:cs typeface="Gadugi" panose="020B0502040204020203" charset="0"/>
            </a:rPr>
            <a:t>Preprocessing the Data</a:t>
          </a:r>
        </a:p>
      </dgm:t>
    </dgm:pt>
    <dgm:pt modelId="{7A0C70B0-5DAE-45AB-9915-863AC3FA4D2D}" type="parTrans" cxnId="{42EF704D-EFEC-40E4-AAF4-4F5A1F404494}">
      <dgm:prSet/>
      <dgm:spPr/>
      <dgm:t>
        <a:bodyPr/>
        <a:lstStyle/>
        <a:p>
          <a:endParaRPr lang="en-US"/>
        </a:p>
      </dgm:t>
    </dgm:pt>
    <dgm:pt modelId="{47DD308A-8526-455B-A37F-FEE2CC1C75AF}" type="sibTrans" cxnId="{42EF704D-EFEC-40E4-AAF4-4F5A1F404494}">
      <dgm:prSet/>
      <dgm:spPr/>
      <dgm:t>
        <a:bodyPr/>
        <a:lstStyle/>
        <a:p>
          <a:endParaRPr lang="en-US"/>
        </a:p>
      </dgm:t>
    </dgm:pt>
    <dgm:pt modelId="{90EDA225-4D12-446B-B491-A3991199AFEC}">
      <dgm:prSet phldr="0" custT="0"/>
      <dgm:spPr/>
      <dgm:t>
        <a:bodyPr vert="horz" wrap="square"/>
        <a:lstStyle/>
        <a:p>
          <a:pPr>
            <a:lnSpc>
              <a:spcPct val="100000"/>
            </a:lnSpc>
            <a:spcBef>
              <a:spcPct val="0"/>
            </a:spcBef>
            <a:spcAft>
              <a:spcPct val="15000"/>
            </a:spcAft>
          </a:pPr>
          <a:r>
            <a:rPr lang="en-US">
              <a:latin typeface="Gadugi" panose="020B0502040204020203" charset="0"/>
              <a:ea typeface="Microsoft YaHei" panose="020B0503020204020204" charset="-122"/>
              <a:cs typeface="Gadugi" panose="020B0502040204020203" charset="0"/>
            </a:rPr>
            <a:t>Performing Exploratory Data Analysis</a:t>
          </a:r>
        </a:p>
      </dgm:t>
    </dgm:pt>
    <dgm:pt modelId="{9A9EDBAF-3EC1-4179-B3AB-D95330D7C34E}" type="parTrans" cxnId="{571E10F8-99D4-423F-A4AE-F7A6FBAC325A}">
      <dgm:prSet/>
      <dgm:spPr/>
    </dgm:pt>
    <dgm:pt modelId="{6634EEE6-A2E9-48B2-970E-86FC183C9620}" type="sibTrans" cxnId="{571E10F8-99D4-423F-A4AE-F7A6FBAC325A}">
      <dgm:prSet/>
      <dgm:spPr/>
    </dgm:pt>
    <dgm:pt modelId="{780FAED3-C4BD-4FF1-8B67-8499CCFAE2ED}">
      <dgm:prSet phldrT="[Text]" phldr="0" custT="0"/>
      <dgm:spPr/>
      <dgm:t>
        <a:bodyPr vert="horz" wrap="square"/>
        <a:lstStyle/>
        <a:p>
          <a:pPr>
            <a:lnSpc>
              <a:spcPct val="100000"/>
            </a:lnSpc>
            <a:spcBef>
              <a:spcPct val="0"/>
            </a:spcBef>
            <a:spcAft>
              <a:spcPct val="35000"/>
            </a:spcAft>
          </a:pPr>
          <a:r>
            <a:rPr lang="en-US">
              <a:latin typeface="Microsoft YaHei" panose="020B0503020204020204" charset="-122"/>
              <a:ea typeface="Microsoft YaHei" panose="020B0503020204020204" charset="-122"/>
            </a:rPr>
            <a:t>2.</a:t>
          </a:r>
        </a:p>
      </dgm:t>
    </dgm:pt>
    <dgm:pt modelId="{88C57C74-C9C4-46CF-A10B-13A1A1E7714C}" type="parTrans" cxnId="{C8D5B146-84B6-40E7-A8BE-3CA4F17CE6AF}">
      <dgm:prSet/>
      <dgm:spPr/>
      <dgm:t>
        <a:bodyPr/>
        <a:lstStyle/>
        <a:p>
          <a:endParaRPr lang="en-US"/>
        </a:p>
      </dgm:t>
    </dgm:pt>
    <dgm:pt modelId="{34435F2A-D730-405E-99D5-BBC9FB7499FA}" type="sibTrans" cxnId="{C8D5B146-84B6-40E7-A8BE-3CA4F17CE6AF}">
      <dgm:prSet/>
      <dgm:spPr/>
      <dgm:t>
        <a:bodyPr/>
        <a:lstStyle/>
        <a:p>
          <a:endParaRPr lang="en-US"/>
        </a:p>
      </dgm:t>
    </dgm:pt>
    <dgm:pt modelId="{3E6D5D4F-935E-467F-A6CA-DFB49E904BF2}">
      <dgm:prSet phldrT="[Text]" phldr="0" custT="0"/>
      <dgm:spPr/>
      <dgm:t>
        <a:bodyPr vert="horz" wrap="square"/>
        <a:lstStyle/>
        <a:p>
          <a:pPr>
            <a:lnSpc>
              <a:spcPct val="100000"/>
            </a:lnSpc>
            <a:spcBef>
              <a:spcPct val="0"/>
            </a:spcBef>
            <a:spcAft>
              <a:spcPct val="15000"/>
            </a:spcAft>
          </a:pPr>
          <a:r>
            <a:rPr lang="en-US"/>
            <a:t>I</a:t>
          </a:r>
          <a:r>
            <a:rPr lang="en-US">
              <a:latin typeface="Gadugi" panose="020B0502040204020203" charset="0"/>
              <a:cs typeface="Gadugi" panose="020B0502040204020203" charset="0"/>
            </a:rPr>
            <a:t>mplementing Popularity based recommender by considering the weighted average of Vote_values and vote_counts from movies dataset</a:t>
          </a:r>
          <a:endParaRPr lang="en-US"/>
        </a:p>
      </dgm:t>
    </dgm:pt>
    <dgm:pt modelId="{DFE6860A-9AF6-4E3A-8810-968954321458}" type="parTrans" cxnId="{FB2847FA-8281-49A5-B0C5-7270A9401576}">
      <dgm:prSet/>
      <dgm:spPr/>
      <dgm:t>
        <a:bodyPr/>
        <a:lstStyle/>
        <a:p>
          <a:endParaRPr lang="en-US"/>
        </a:p>
      </dgm:t>
    </dgm:pt>
    <dgm:pt modelId="{F6E211F9-5728-4C1B-B4EC-036ED0730A63}" type="sibTrans" cxnId="{FB2847FA-8281-49A5-B0C5-7270A9401576}">
      <dgm:prSet/>
      <dgm:spPr/>
      <dgm:t>
        <a:bodyPr/>
        <a:lstStyle/>
        <a:p>
          <a:endParaRPr lang="en-US"/>
        </a:p>
      </dgm:t>
    </dgm:pt>
    <dgm:pt modelId="{1D70B282-9875-47E1-864B-0DB9F83A3309}">
      <dgm:prSet phldrT="[Text]" phldr="0" custT="0"/>
      <dgm:spPr/>
      <dgm:t>
        <a:bodyPr vert="horz" wrap="square"/>
        <a:lstStyle/>
        <a:p>
          <a:pPr>
            <a:lnSpc>
              <a:spcPct val="100000"/>
            </a:lnSpc>
            <a:spcBef>
              <a:spcPct val="0"/>
            </a:spcBef>
            <a:spcAft>
              <a:spcPct val="35000"/>
            </a:spcAft>
          </a:pPr>
          <a:r>
            <a:rPr lang="en-US">
              <a:latin typeface="Microsoft YaHei" panose="020B0503020204020204" charset="-122"/>
              <a:ea typeface="Microsoft YaHei" panose="020B0503020204020204" charset="-122"/>
            </a:rPr>
            <a:t>3</a:t>
          </a:r>
          <a:r>
            <a:rPr lang="en-US"/>
            <a:t>.</a:t>
          </a:r>
        </a:p>
      </dgm:t>
    </dgm:pt>
    <dgm:pt modelId="{4682E278-8387-4875-A48B-989607C0A09E}" type="parTrans" cxnId="{083520B9-0E5D-4028-8240-AED6A9E4F3F8}">
      <dgm:prSet/>
      <dgm:spPr/>
      <dgm:t>
        <a:bodyPr/>
        <a:lstStyle/>
        <a:p>
          <a:endParaRPr lang="en-US"/>
        </a:p>
      </dgm:t>
    </dgm:pt>
    <dgm:pt modelId="{DF77052B-043C-4E4A-8039-9D1D7DFB40F4}" type="sibTrans" cxnId="{083520B9-0E5D-4028-8240-AED6A9E4F3F8}">
      <dgm:prSet/>
      <dgm:spPr/>
      <dgm:t>
        <a:bodyPr/>
        <a:lstStyle/>
        <a:p>
          <a:endParaRPr lang="en-US"/>
        </a:p>
      </dgm:t>
    </dgm:pt>
    <dgm:pt modelId="{30BE85C4-8BB0-4C0C-B58F-618B83FFA907}">
      <dgm:prSet phldrT="[Text]" phldr="0" custT="0"/>
      <dgm:spPr/>
      <dgm:t>
        <a:bodyPr vert="horz" wrap="square"/>
        <a:lstStyle/>
        <a:p>
          <a:pPr>
            <a:lnSpc>
              <a:spcPct val="100000"/>
            </a:lnSpc>
            <a:spcBef>
              <a:spcPct val="0"/>
            </a:spcBef>
            <a:spcAft>
              <a:spcPct val="15000"/>
            </a:spcAft>
          </a:pPr>
          <a:r>
            <a:rPr lang="en-US">
              <a:latin typeface="Gadugi" panose="020B0502040204020203" charset="0"/>
              <a:cs typeface="Gadugi" panose="020B0502040204020203" charset="0"/>
            </a:rPr>
            <a:t>Implementing Content based recommender by creating tags from overview, Cast, crew and keywords from Movies data , Credits.csv and keywords.csv</a:t>
          </a:r>
        </a:p>
      </dgm:t>
    </dgm:pt>
    <dgm:pt modelId="{99A19955-80B2-46DE-B74C-C0C8C4D708F2}" type="parTrans" cxnId="{90EB4076-F474-4533-8570-2ACC2C529499}">
      <dgm:prSet/>
      <dgm:spPr/>
      <dgm:t>
        <a:bodyPr/>
        <a:lstStyle/>
        <a:p>
          <a:endParaRPr lang="en-US"/>
        </a:p>
      </dgm:t>
    </dgm:pt>
    <dgm:pt modelId="{CB48F5C6-507D-451D-9B2B-7C607BFEAF95}" type="sibTrans" cxnId="{90EB4076-F474-4533-8570-2ACC2C529499}">
      <dgm:prSet/>
      <dgm:spPr/>
      <dgm:t>
        <a:bodyPr/>
        <a:lstStyle/>
        <a:p>
          <a:endParaRPr lang="en-US"/>
        </a:p>
      </dgm:t>
    </dgm:pt>
    <dgm:pt modelId="{5C14E210-28E6-4C44-B9AD-DC36D6EF157D}">
      <dgm:prSet phldr="0" custT="0"/>
      <dgm:spPr/>
      <dgm:t>
        <a:bodyPr vert="horz" wrap="square"/>
        <a:lstStyle/>
        <a:p>
          <a:pPr>
            <a:lnSpc>
              <a:spcPct val="100000"/>
            </a:lnSpc>
            <a:spcBef>
              <a:spcPct val="0"/>
            </a:spcBef>
            <a:spcAft>
              <a:spcPct val="15000"/>
            </a:spcAft>
          </a:pPr>
          <a:r>
            <a:rPr lang="en-US">
              <a:latin typeface="Gadugi" panose="020B0502040204020203" charset="0"/>
              <a:cs typeface="Gadugi" panose="020B0502040204020203" charset="0"/>
            </a:rPr>
            <a:t>Using cosine similarity to find the similarity between movies and make recommendations.</a:t>
          </a:r>
        </a:p>
      </dgm:t>
    </dgm:pt>
    <dgm:pt modelId="{0F86E367-9D9F-4CCF-BA1F-A903FE0F8833}" type="parTrans" cxnId="{D912ECCE-0C97-4D1E-80BF-2E610849E6C8}">
      <dgm:prSet/>
      <dgm:spPr/>
    </dgm:pt>
    <dgm:pt modelId="{B2CE4443-1A23-4A6A-9487-4EF8F8F08095}" type="sibTrans" cxnId="{D912ECCE-0C97-4D1E-80BF-2E610849E6C8}">
      <dgm:prSet/>
      <dgm:spPr/>
    </dgm:pt>
    <dgm:pt modelId="{7BB0B505-7D43-42E4-8FC0-6C91316CBFEB}" type="pres">
      <dgm:prSet presAssocID="{DF9829FD-DD90-4EE7-BCD7-4AF299D6F45A}" presName="linearFlow" presStyleCnt="0">
        <dgm:presLayoutVars>
          <dgm:dir/>
          <dgm:animLvl val="lvl"/>
          <dgm:resizeHandles val="exact"/>
        </dgm:presLayoutVars>
      </dgm:prSet>
      <dgm:spPr/>
    </dgm:pt>
    <dgm:pt modelId="{97F2BEE4-0E0F-4FCA-A4B0-E20AD8C04C13}" type="pres">
      <dgm:prSet presAssocID="{FCC504F5-317D-4294-815B-28489BDC5845}" presName="composite" presStyleCnt="0"/>
      <dgm:spPr/>
    </dgm:pt>
    <dgm:pt modelId="{A16E3110-57E1-4619-A55C-DCD0DD5CE084}" type="pres">
      <dgm:prSet presAssocID="{FCC504F5-317D-4294-815B-28489BDC5845}" presName="parentText" presStyleLbl="alignNode1" presStyleIdx="0" presStyleCnt="3">
        <dgm:presLayoutVars>
          <dgm:chMax val="1"/>
          <dgm:bulletEnabled val="1"/>
        </dgm:presLayoutVars>
      </dgm:prSet>
      <dgm:spPr/>
    </dgm:pt>
    <dgm:pt modelId="{544D3F38-216B-445A-B1B9-8008AEDB7A9D}" type="pres">
      <dgm:prSet presAssocID="{FCC504F5-317D-4294-815B-28489BDC5845}" presName="descendantText" presStyleLbl="alignAcc1" presStyleIdx="0" presStyleCnt="3">
        <dgm:presLayoutVars>
          <dgm:bulletEnabled val="1"/>
        </dgm:presLayoutVars>
      </dgm:prSet>
      <dgm:spPr/>
    </dgm:pt>
    <dgm:pt modelId="{D3A691E5-F443-4F8D-81BB-9D15C0875E8C}" type="pres">
      <dgm:prSet presAssocID="{67223200-D196-44B3-9DFD-D095DDBC10AB}" presName="sp" presStyleCnt="0"/>
      <dgm:spPr/>
    </dgm:pt>
    <dgm:pt modelId="{D4BECBBB-7CE2-4791-839D-9FE6F36B775D}" type="pres">
      <dgm:prSet presAssocID="{780FAED3-C4BD-4FF1-8B67-8499CCFAE2ED}" presName="composite" presStyleCnt="0"/>
      <dgm:spPr/>
    </dgm:pt>
    <dgm:pt modelId="{722E1094-83C7-45E2-B20F-DB9D09AD94F0}" type="pres">
      <dgm:prSet presAssocID="{780FAED3-C4BD-4FF1-8B67-8499CCFAE2ED}" presName="parentText" presStyleLbl="alignNode1" presStyleIdx="1" presStyleCnt="3">
        <dgm:presLayoutVars>
          <dgm:chMax val="1"/>
          <dgm:bulletEnabled val="1"/>
        </dgm:presLayoutVars>
      </dgm:prSet>
      <dgm:spPr/>
    </dgm:pt>
    <dgm:pt modelId="{AC67BBE6-9B82-4D3D-BF22-48713AF46E9C}" type="pres">
      <dgm:prSet presAssocID="{780FAED3-C4BD-4FF1-8B67-8499CCFAE2ED}" presName="descendantText" presStyleLbl="alignAcc1" presStyleIdx="1" presStyleCnt="3">
        <dgm:presLayoutVars>
          <dgm:bulletEnabled val="1"/>
        </dgm:presLayoutVars>
      </dgm:prSet>
      <dgm:spPr/>
    </dgm:pt>
    <dgm:pt modelId="{5C381A65-34D3-41B1-9499-0884AAA35FC6}" type="pres">
      <dgm:prSet presAssocID="{34435F2A-D730-405E-99D5-BBC9FB7499FA}" presName="sp" presStyleCnt="0"/>
      <dgm:spPr/>
    </dgm:pt>
    <dgm:pt modelId="{C1BF0EA4-CB4D-4391-82EF-EC1874A282F9}" type="pres">
      <dgm:prSet presAssocID="{1D70B282-9875-47E1-864B-0DB9F83A3309}" presName="composite" presStyleCnt="0"/>
      <dgm:spPr/>
    </dgm:pt>
    <dgm:pt modelId="{95C8A2DE-C1F8-4D5A-A3A4-1DC2FA1C0073}" type="pres">
      <dgm:prSet presAssocID="{1D70B282-9875-47E1-864B-0DB9F83A3309}" presName="parentText" presStyleLbl="alignNode1" presStyleIdx="2" presStyleCnt="3">
        <dgm:presLayoutVars>
          <dgm:chMax val="1"/>
          <dgm:bulletEnabled val="1"/>
        </dgm:presLayoutVars>
      </dgm:prSet>
      <dgm:spPr/>
    </dgm:pt>
    <dgm:pt modelId="{BE17FEF5-EEE1-41BB-96FD-8FBB3FCF3860}" type="pres">
      <dgm:prSet presAssocID="{1D70B282-9875-47E1-864B-0DB9F83A3309}" presName="descendantText" presStyleLbl="alignAcc1" presStyleIdx="2" presStyleCnt="3">
        <dgm:presLayoutVars>
          <dgm:bulletEnabled val="1"/>
        </dgm:presLayoutVars>
      </dgm:prSet>
      <dgm:spPr/>
    </dgm:pt>
  </dgm:ptLst>
  <dgm:cxnLst>
    <dgm:cxn modelId="{D8F1F40B-9CD2-4EC7-84B7-1E1F153A06B3}" type="presOf" srcId="{5C14E210-28E6-4C44-B9AD-DC36D6EF157D}" destId="{BE17FEF5-EEE1-41BB-96FD-8FBB3FCF3860}" srcOrd="0" destOrd="1" presId="urn:microsoft.com/office/officeart/2005/8/layout/chevron2"/>
    <dgm:cxn modelId="{1CCC3015-D527-4DD7-AB41-5312C939A921}" type="presOf" srcId="{780FAED3-C4BD-4FF1-8B67-8499CCFAE2ED}" destId="{722E1094-83C7-45E2-B20F-DB9D09AD94F0}" srcOrd="0" destOrd="0" presId="urn:microsoft.com/office/officeart/2005/8/layout/chevron2"/>
    <dgm:cxn modelId="{E3A1D73A-FAAA-4926-887F-8AAFD30155CD}" type="presOf" srcId="{F3F66F6A-184E-4CBB-A544-AC2BF2A74FC0}" destId="{544D3F38-216B-445A-B1B9-8008AEDB7A9D}" srcOrd="0" destOrd="0" presId="urn:microsoft.com/office/officeart/2005/8/layout/chevron2"/>
    <dgm:cxn modelId="{9A4C973D-9C38-4975-87F0-7D3C912489C8}" type="presOf" srcId="{DF9829FD-DD90-4EE7-BCD7-4AF299D6F45A}" destId="{7BB0B505-7D43-42E4-8FC0-6C91316CBFEB}" srcOrd="0" destOrd="0" presId="urn:microsoft.com/office/officeart/2005/8/layout/chevron2"/>
    <dgm:cxn modelId="{B368A23D-4196-4E0A-9648-A66F31D43028}" type="presOf" srcId="{67223200-D196-44B3-9DFD-D095DDBC10AB}" destId="{D3A691E5-F443-4F8D-81BB-9D15C0875E8C}" srcOrd="0" destOrd="0" presId="urn:microsoft.com/office/officeart/2005/8/layout/chevron2"/>
    <dgm:cxn modelId="{A71E325D-7643-4C58-9F99-03B0EEA9B925}" type="presOf" srcId="{34435F2A-D730-405E-99D5-BBC9FB7499FA}" destId="{5C381A65-34D3-41B1-9499-0884AAA35FC6}" srcOrd="0" destOrd="0" presId="urn:microsoft.com/office/officeart/2005/8/layout/chevron2"/>
    <dgm:cxn modelId="{4E59DC65-6D4E-426A-98C0-7810FE920485}" srcId="{DF9829FD-DD90-4EE7-BCD7-4AF299D6F45A}" destId="{FCC504F5-317D-4294-815B-28489BDC5845}" srcOrd="0" destOrd="0" parTransId="{8F05BE86-1921-41BD-B82E-72272E9475E9}" sibTransId="{67223200-D196-44B3-9DFD-D095DDBC10AB}"/>
    <dgm:cxn modelId="{399E5B66-A73C-4B89-BF53-CE9197699190}" type="presOf" srcId="{90EDA225-4D12-446B-B491-A3991199AFEC}" destId="{544D3F38-216B-445A-B1B9-8008AEDB7A9D}" srcOrd="0" destOrd="1" presId="urn:microsoft.com/office/officeart/2005/8/layout/chevron2"/>
    <dgm:cxn modelId="{C8D5B146-84B6-40E7-A8BE-3CA4F17CE6AF}" srcId="{DF9829FD-DD90-4EE7-BCD7-4AF299D6F45A}" destId="{780FAED3-C4BD-4FF1-8B67-8499CCFAE2ED}" srcOrd="1" destOrd="0" parTransId="{88C57C74-C9C4-46CF-A10B-13A1A1E7714C}" sibTransId="{34435F2A-D730-405E-99D5-BBC9FB7499FA}"/>
    <dgm:cxn modelId="{AED9D96B-B9BD-4372-90DC-44F390A65673}" type="presOf" srcId="{1D70B282-9875-47E1-864B-0DB9F83A3309}" destId="{95C8A2DE-C1F8-4D5A-A3A4-1DC2FA1C0073}" srcOrd="0" destOrd="0" presId="urn:microsoft.com/office/officeart/2005/8/layout/chevron2"/>
    <dgm:cxn modelId="{42EF704D-EFEC-40E4-AAF4-4F5A1F404494}" srcId="{FCC504F5-317D-4294-815B-28489BDC5845}" destId="{F3F66F6A-184E-4CBB-A544-AC2BF2A74FC0}" srcOrd="0" destOrd="0" parTransId="{7A0C70B0-5DAE-45AB-9915-863AC3FA4D2D}" sibTransId="{47DD308A-8526-455B-A37F-FEE2CC1C75AF}"/>
    <dgm:cxn modelId="{90EB4076-F474-4533-8570-2ACC2C529499}" srcId="{1D70B282-9875-47E1-864B-0DB9F83A3309}" destId="{30BE85C4-8BB0-4C0C-B58F-618B83FFA907}" srcOrd="0" destOrd="0" parTransId="{99A19955-80B2-46DE-B74C-C0C8C4D708F2}" sibTransId="{CB48F5C6-507D-451D-9B2B-7C607BFEAF95}"/>
    <dgm:cxn modelId="{9D1F667B-3513-4C90-8BA8-97C658A0FE98}" type="presOf" srcId="{FCC504F5-317D-4294-815B-28489BDC5845}" destId="{A16E3110-57E1-4619-A55C-DCD0DD5CE084}" srcOrd="0" destOrd="0" presId="urn:microsoft.com/office/officeart/2005/8/layout/chevron2"/>
    <dgm:cxn modelId="{CB86B486-CFD0-478C-A305-0ACABCEBEF52}" type="presOf" srcId="{30BE85C4-8BB0-4C0C-B58F-618B83FFA907}" destId="{BE17FEF5-EEE1-41BB-96FD-8FBB3FCF3860}" srcOrd="0" destOrd="0" presId="urn:microsoft.com/office/officeart/2005/8/layout/chevron2"/>
    <dgm:cxn modelId="{083520B9-0E5D-4028-8240-AED6A9E4F3F8}" srcId="{DF9829FD-DD90-4EE7-BCD7-4AF299D6F45A}" destId="{1D70B282-9875-47E1-864B-0DB9F83A3309}" srcOrd="2" destOrd="0" parTransId="{4682E278-8387-4875-A48B-989607C0A09E}" sibTransId="{DF77052B-043C-4E4A-8039-9D1D7DFB40F4}"/>
    <dgm:cxn modelId="{D912ECCE-0C97-4D1E-80BF-2E610849E6C8}" srcId="{1D70B282-9875-47E1-864B-0DB9F83A3309}" destId="{5C14E210-28E6-4C44-B9AD-DC36D6EF157D}" srcOrd="1" destOrd="0" parTransId="{0F86E367-9D9F-4CCF-BA1F-A903FE0F8833}" sibTransId="{B2CE4443-1A23-4A6A-9487-4EF8F8F08095}"/>
    <dgm:cxn modelId="{E8EC22D0-16C7-4E8A-9962-0A31A7C45109}" type="presOf" srcId="{3E6D5D4F-935E-467F-A6CA-DFB49E904BF2}" destId="{AC67BBE6-9B82-4D3D-BF22-48713AF46E9C}" srcOrd="0" destOrd="0" presId="urn:microsoft.com/office/officeart/2005/8/layout/chevron2"/>
    <dgm:cxn modelId="{571E10F8-99D4-423F-A4AE-F7A6FBAC325A}" srcId="{FCC504F5-317D-4294-815B-28489BDC5845}" destId="{90EDA225-4D12-446B-B491-A3991199AFEC}" srcOrd="1" destOrd="0" parTransId="{9A9EDBAF-3EC1-4179-B3AB-D95330D7C34E}" sibTransId="{6634EEE6-A2E9-48B2-970E-86FC183C9620}"/>
    <dgm:cxn modelId="{FB2847FA-8281-49A5-B0C5-7270A9401576}" srcId="{780FAED3-C4BD-4FF1-8B67-8499CCFAE2ED}" destId="{3E6D5D4F-935E-467F-A6CA-DFB49E904BF2}" srcOrd="0" destOrd="0" parTransId="{DFE6860A-9AF6-4E3A-8810-968954321458}" sibTransId="{F6E211F9-5728-4C1B-B4EC-036ED0730A63}"/>
    <dgm:cxn modelId="{32ACE248-98C9-4FE2-961D-E7BDC22600C3}" type="presParOf" srcId="{7BB0B505-7D43-42E4-8FC0-6C91316CBFEB}" destId="{97F2BEE4-0E0F-4FCA-A4B0-E20AD8C04C13}" srcOrd="0" destOrd="0" presId="urn:microsoft.com/office/officeart/2005/8/layout/chevron2"/>
    <dgm:cxn modelId="{F1EC7E56-D9EC-4891-AA2D-B94856265EBF}" type="presParOf" srcId="{97F2BEE4-0E0F-4FCA-A4B0-E20AD8C04C13}" destId="{A16E3110-57E1-4619-A55C-DCD0DD5CE084}" srcOrd="0" destOrd="0" presId="urn:microsoft.com/office/officeart/2005/8/layout/chevron2"/>
    <dgm:cxn modelId="{9E603F80-503D-4846-81E3-4720071D87DE}" type="presParOf" srcId="{97F2BEE4-0E0F-4FCA-A4B0-E20AD8C04C13}" destId="{544D3F38-216B-445A-B1B9-8008AEDB7A9D}" srcOrd="1" destOrd="0" presId="urn:microsoft.com/office/officeart/2005/8/layout/chevron2"/>
    <dgm:cxn modelId="{FD717D74-2710-4ECC-9D4D-C6439CCA92BA}" type="presParOf" srcId="{7BB0B505-7D43-42E4-8FC0-6C91316CBFEB}" destId="{D3A691E5-F443-4F8D-81BB-9D15C0875E8C}" srcOrd="1" destOrd="0" presId="urn:microsoft.com/office/officeart/2005/8/layout/chevron2"/>
    <dgm:cxn modelId="{23DB6D89-C347-46EE-9B9E-84410F3D746B}" type="presParOf" srcId="{7BB0B505-7D43-42E4-8FC0-6C91316CBFEB}" destId="{D4BECBBB-7CE2-4791-839D-9FE6F36B775D}" srcOrd="2" destOrd="0" presId="urn:microsoft.com/office/officeart/2005/8/layout/chevron2"/>
    <dgm:cxn modelId="{D69EEFEF-F2DB-462E-A25E-39F07241834C}" type="presParOf" srcId="{D4BECBBB-7CE2-4791-839D-9FE6F36B775D}" destId="{722E1094-83C7-45E2-B20F-DB9D09AD94F0}" srcOrd="0" destOrd="0" presId="urn:microsoft.com/office/officeart/2005/8/layout/chevron2"/>
    <dgm:cxn modelId="{CA97EA7D-DE38-4C3D-B608-BAC79AB5FAD7}" type="presParOf" srcId="{D4BECBBB-7CE2-4791-839D-9FE6F36B775D}" destId="{AC67BBE6-9B82-4D3D-BF22-48713AF46E9C}" srcOrd="1" destOrd="0" presId="urn:microsoft.com/office/officeart/2005/8/layout/chevron2"/>
    <dgm:cxn modelId="{B1E9FA40-0348-47D9-B96D-1E1FD01789A5}" type="presParOf" srcId="{7BB0B505-7D43-42E4-8FC0-6C91316CBFEB}" destId="{5C381A65-34D3-41B1-9499-0884AAA35FC6}" srcOrd="3" destOrd="0" presId="urn:microsoft.com/office/officeart/2005/8/layout/chevron2"/>
    <dgm:cxn modelId="{756848D0-169F-4133-8E73-4E2BC42469DD}" type="presParOf" srcId="{7BB0B505-7D43-42E4-8FC0-6C91316CBFEB}" destId="{C1BF0EA4-CB4D-4391-82EF-EC1874A282F9}" srcOrd="4" destOrd="0" presId="urn:microsoft.com/office/officeart/2005/8/layout/chevron2"/>
    <dgm:cxn modelId="{6F836CC5-7F89-4173-A124-1B8D19192523}" type="presParOf" srcId="{C1BF0EA4-CB4D-4391-82EF-EC1874A282F9}" destId="{95C8A2DE-C1F8-4D5A-A3A4-1DC2FA1C0073}" srcOrd="0" destOrd="0" presId="urn:microsoft.com/office/officeart/2005/8/layout/chevron2"/>
    <dgm:cxn modelId="{3989639C-2E17-476B-9B49-A9BE8629E95A}" type="presParOf" srcId="{C1BF0EA4-CB4D-4391-82EF-EC1874A282F9}" destId="{BE17FEF5-EEE1-41BB-96FD-8FBB3FCF386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9829FD-DD90-4EE7-BCD7-4AF299D6F45A}" type="doc">
      <dgm:prSet loTypeId="urn:microsoft.com/office/officeart/2005/8/layout/chevron2" loCatId="process" qsTypeId="urn:microsoft.com/office/officeart/2005/8/quickstyle/simple3#2" qsCatId="simple" csTypeId="urn:microsoft.com/office/officeart/2005/8/colors/accent0_3#2" csCatId="accent1" phldr="0"/>
      <dgm:spPr/>
      <dgm:t>
        <a:bodyPr/>
        <a:lstStyle/>
        <a:p>
          <a:endParaRPr lang="en-US"/>
        </a:p>
      </dgm:t>
    </dgm:pt>
    <dgm:pt modelId="{FCC504F5-317D-4294-815B-28489BDC5845}">
      <dgm:prSet phldrT="[Text]" phldr="0" custT="0"/>
      <dgm:spPr/>
      <dgm:t>
        <a:bodyPr vert="horz" wrap="square"/>
        <a:lstStyle/>
        <a:p>
          <a:pPr>
            <a:lnSpc>
              <a:spcPct val="100000"/>
            </a:lnSpc>
            <a:spcBef>
              <a:spcPct val="0"/>
            </a:spcBef>
            <a:spcAft>
              <a:spcPct val="35000"/>
            </a:spcAft>
          </a:pPr>
          <a:r>
            <a:rPr lang="en-US">
              <a:latin typeface="Microsoft YaHei" panose="020B0503020204020204" charset="-122"/>
              <a:ea typeface="Microsoft YaHei" panose="020B0503020204020204" charset="-122"/>
            </a:rPr>
            <a:t>4.</a:t>
          </a:r>
        </a:p>
      </dgm:t>
    </dgm:pt>
    <dgm:pt modelId="{8F05BE86-1921-41BD-B82E-72272E9475E9}" type="parTrans" cxnId="{585961DA-F7EE-46AC-BD8C-B9D45F23F9B5}">
      <dgm:prSet/>
      <dgm:spPr/>
      <dgm:t>
        <a:bodyPr/>
        <a:lstStyle/>
        <a:p>
          <a:endParaRPr lang="en-US"/>
        </a:p>
      </dgm:t>
    </dgm:pt>
    <dgm:pt modelId="{67223200-D196-44B3-9DFD-D095DDBC10AB}" type="sibTrans" cxnId="{585961DA-F7EE-46AC-BD8C-B9D45F23F9B5}">
      <dgm:prSet/>
      <dgm:spPr/>
      <dgm:t>
        <a:bodyPr/>
        <a:lstStyle/>
        <a:p>
          <a:endParaRPr lang="en-US"/>
        </a:p>
      </dgm:t>
    </dgm:pt>
    <dgm:pt modelId="{F3F66F6A-184E-4CBB-A544-AC2BF2A74FC0}">
      <dgm:prSet phldrT="[Text]" phldr="0" custT="1"/>
      <dgm:spPr/>
      <dgm:t>
        <a:bodyPr vert="horz" wrap="square"/>
        <a:lstStyle/>
        <a:p>
          <a:pPr>
            <a:lnSpc>
              <a:spcPct val="100000"/>
            </a:lnSpc>
            <a:spcBef>
              <a:spcPct val="0"/>
            </a:spcBef>
            <a:spcAft>
              <a:spcPct val="15000"/>
            </a:spcAft>
          </a:pPr>
          <a:r>
            <a:rPr lang="en-US" sz="2000">
              <a:latin typeface="Gadugi" panose="020B0502040204020203" charset="0"/>
              <a:ea typeface="Microsoft YaHei" panose="020B0503020204020204" charset="-122"/>
              <a:cs typeface="Gadugi" panose="020B0502040204020203" charset="0"/>
            </a:rPr>
            <a:t>Implementing Collaborative filtering by ratings of the other similar users provided in ratings.csv </a:t>
          </a:r>
        </a:p>
      </dgm:t>
    </dgm:pt>
    <dgm:pt modelId="{7A0C70B0-5DAE-45AB-9915-863AC3FA4D2D}" type="parTrans" cxnId="{E45044BB-9E29-4A64-A6B7-6143545C6E9F}">
      <dgm:prSet/>
      <dgm:spPr/>
      <dgm:t>
        <a:bodyPr/>
        <a:lstStyle/>
        <a:p>
          <a:endParaRPr lang="en-US"/>
        </a:p>
      </dgm:t>
    </dgm:pt>
    <dgm:pt modelId="{47DD308A-8526-455B-A37F-FEE2CC1C75AF}" type="sibTrans" cxnId="{E45044BB-9E29-4A64-A6B7-6143545C6E9F}">
      <dgm:prSet/>
      <dgm:spPr/>
      <dgm:t>
        <a:bodyPr/>
        <a:lstStyle/>
        <a:p>
          <a:endParaRPr lang="en-US"/>
        </a:p>
      </dgm:t>
    </dgm:pt>
    <dgm:pt modelId="{780FAED3-C4BD-4FF1-8B67-8499CCFAE2ED}">
      <dgm:prSet phldrT="[Text]" phldr="0" custT="0"/>
      <dgm:spPr/>
      <dgm:t>
        <a:bodyPr vert="horz" wrap="square"/>
        <a:lstStyle/>
        <a:p>
          <a:pPr>
            <a:lnSpc>
              <a:spcPct val="100000"/>
            </a:lnSpc>
            <a:spcBef>
              <a:spcPct val="0"/>
            </a:spcBef>
            <a:spcAft>
              <a:spcPct val="35000"/>
            </a:spcAft>
          </a:pPr>
          <a:r>
            <a:rPr lang="en-US">
              <a:latin typeface="Microsoft YaHei" panose="020B0503020204020204" charset="-122"/>
              <a:ea typeface="Microsoft YaHei" panose="020B0503020204020204" charset="-122"/>
            </a:rPr>
            <a:t>5.</a:t>
          </a:r>
        </a:p>
      </dgm:t>
    </dgm:pt>
    <dgm:pt modelId="{88C57C74-C9C4-46CF-A10B-13A1A1E7714C}" type="parTrans" cxnId="{CF3D9757-E8ED-4DA5-84C6-862B9EF5A542}">
      <dgm:prSet/>
      <dgm:spPr/>
      <dgm:t>
        <a:bodyPr/>
        <a:lstStyle/>
        <a:p>
          <a:endParaRPr lang="en-US"/>
        </a:p>
      </dgm:t>
    </dgm:pt>
    <dgm:pt modelId="{34435F2A-D730-405E-99D5-BBC9FB7499FA}" type="sibTrans" cxnId="{CF3D9757-E8ED-4DA5-84C6-862B9EF5A542}">
      <dgm:prSet/>
      <dgm:spPr/>
      <dgm:t>
        <a:bodyPr/>
        <a:lstStyle/>
        <a:p>
          <a:endParaRPr lang="en-US"/>
        </a:p>
      </dgm:t>
    </dgm:pt>
    <dgm:pt modelId="{3E6D5D4F-935E-467F-A6CA-DFB49E904BF2}">
      <dgm:prSet phldrT="[Text]" phldr="0" custT="1"/>
      <dgm:spPr/>
      <dgm:t>
        <a:bodyPr vert="horz" wrap="square"/>
        <a:lstStyle/>
        <a:p>
          <a:pPr>
            <a:lnSpc>
              <a:spcPct val="100000"/>
            </a:lnSpc>
            <a:spcBef>
              <a:spcPct val="0"/>
            </a:spcBef>
            <a:spcAft>
              <a:spcPct val="15000"/>
            </a:spcAft>
          </a:pPr>
          <a:r>
            <a:rPr lang="en-US" sz="2000">
              <a:latin typeface="Gadugi" panose="020B0502040204020203" charset="0"/>
              <a:cs typeface="Gadugi" panose="020B0502040204020203" charset="0"/>
            </a:rPr>
            <a:t>Implementing Hybrid Recommender</a:t>
          </a:r>
        </a:p>
      </dgm:t>
    </dgm:pt>
    <dgm:pt modelId="{DFE6860A-9AF6-4E3A-8810-968954321458}" type="parTrans" cxnId="{B64CAD5C-DEEF-4C9B-8BDD-70F44F7E0EA6}">
      <dgm:prSet/>
      <dgm:spPr/>
      <dgm:t>
        <a:bodyPr/>
        <a:lstStyle/>
        <a:p>
          <a:endParaRPr lang="en-US"/>
        </a:p>
      </dgm:t>
    </dgm:pt>
    <dgm:pt modelId="{F6E211F9-5728-4C1B-B4EC-036ED0730A63}" type="sibTrans" cxnId="{B64CAD5C-DEEF-4C9B-8BDD-70F44F7E0EA6}">
      <dgm:prSet/>
      <dgm:spPr/>
      <dgm:t>
        <a:bodyPr/>
        <a:lstStyle/>
        <a:p>
          <a:endParaRPr lang="en-US"/>
        </a:p>
      </dgm:t>
    </dgm:pt>
    <dgm:pt modelId="{1D70B282-9875-47E1-864B-0DB9F83A3309}">
      <dgm:prSet phldrT="[Text]" phldr="0" custT="0"/>
      <dgm:spPr/>
      <dgm:t>
        <a:bodyPr vert="horz" wrap="square"/>
        <a:lstStyle/>
        <a:p>
          <a:pPr>
            <a:lnSpc>
              <a:spcPct val="100000"/>
            </a:lnSpc>
            <a:spcBef>
              <a:spcPct val="0"/>
            </a:spcBef>
            <a:spcAft>
              <a:spcPct val="35000"/>
            </a:spcAft>
          </a:pPr>
          <a:r>
            <a:rPr lang="en-US">
              <a:latin typeface="Gadugi" panose="020B0502040204020203" charset="0"/>
              <a:cs typeface="Gadugi" panose="020B0502040204020203" charset="0"/>
            </a:rPr>
            <a:t>6.</a:t>
          </a:r>
        </a:p>
      </dgm:t>
    </dgm:pt>
    <dgm:pt modelId="{4682E278-8387-4875-A48B-989607C0A09E}" type="parTrans" cxnId="{4BB3BEAA-2DC5-4178-A538-4E7EFEB9FAB4}">
      <dgm:prSet/>
      <dgm:spPr/>
      <dgm:t>
        <a:bodyPr/>
        <a:lstStyle/>
        <a:p>
          <a:endParaRPr lang="en-US"/>
        </a:p>
      </dgm:t>
    </dgm:pt>
    <dgm:pt modelId="{DF77052B-043C-4E4A-8039-9D1D7DFB40F4}" type="sibTrans" cxnId="{4BB3BEAA-2DC5-4178-A538-4E7EFEB9FAB4}">
      <dgm:prSet/>
      <dgm:spPr/>
      <dgm:t>
        <a:bodyPr/>
        <a:lstStyle/>
        <a:p>
          <a:endParaRPr lang="en-US"/>
        </a:p>
      </dgm:t>
    </dgm:pt>
    <dgm:pt modelId="{30BE85C4-8BB0-4C0C-B58F-618B83FFA907}">
      <dgm:prSet phldrT="[Text]" phldr="0" custT="1"/>
      <dgm:spPr/>
      <dgm:t>
        <a:bodyPr vert="horz" wrap="square"/>
        <a:lstStyle/>
        <a:p>
          <a:pPr>
            <a:lnSpc>
              <a:spcPct val="100000"/>
            </a:lnSpc>
            <a:spcBef>
              <a:spcPct val="0"/>
            </a:spcBef>
            <a:spcAft>
              <a:spcPct val="15000"/>
            </a:spcAft>
          </a:pPr>
          <a:r>
            <a:rPr lang="en-US" sz="2000">
              <a:latin typeface="Gadugi" panose="020B0502040204020203" charset="0"/>
              <a:cs typeface="Gadugi" panose="020B0502040204020203" charset="0"/>
            </a:rPr>
            <a:t>Evaluation and Deployment</a:t>
          </a:r>
        </a:p>
      </dgm:t>
    </dgm:pt>
    <dgm:pt modelId="{99A19955-80B2-46DE-B74C-C0C8C4D708F2}" type="parTrans" cxnId="{972B89C8-3AB5-45D9-8B10-46EF78B6A56B}">
      <dgm:prSet/>
      <dgm:spPr/>
      <dgm:t>
        <a:bodyPr/>
        <a:lstStyle/>
        <a:p>
          <a:endParaRPr lang="en-US"/>
        </a:p>
      </dgm:t>
    </dgm:pt>
    <dgm:pt modelId="{CB48F5C6-507D-451D-9B2B-7C607BFEAF95}" type="sibTrans" cxnId="{972B89C8-3AB5-45D9-8B10-46EF78B6A56B}">
      <dgm:prSet/>
      <dgm:spPr/>
      <dgm:t>
        <a:bodyPr/>
        <a:lstStyle/>
        <a:p>
          <a:endParaRPr lang="en-US"/>
        </a:p>
      </dgm:t>
    </dgm:pt>
    <dgm:pt modelId="{7BB0B505-7D43-42E4-8FC0-6C91316CBFEB}" type="pres">
      <dgm:prSet presAssocID="{DF9829FD-DD90-4EE7-BCD7-4AF299D6F45A}" presName="linearFlow" presStyleCnt="0">
        <dgm:presLayoutVars>
          <dgm:dir/>
          <dgm:animLvl val="lvl"/>
          <dgm:resizeHandles val="exact"/>
        </dgm:presLayoutVars>
      </dgm:prSet>
      <dgm:spPr/>
    </dgm:pt>
    <dgm:pt modelId="{97F2BEE4-0E0F-4FCA-A4B0-E20AD8C04C13}" type="pres">
      <dgm:prSet presAssocID="{FCC504F5-317D-4294-815B-28489BDC5845}" presName="composite" presStyleCnt="0"/>
      <dgm:spPr/>
    </dgm:pt>
    <dgm:pt modelId="{A16E3110-57E1-4619-A55C-DCD0DD5CE084}" type="pres">
      <dgm:prSet presAssocID="{FCC504F5-317D-4294-815B-28489BDC5845}" presName="parentText" presStyleLbl="alignNode1" presStyleIdx="0" presStyleCnt="3">
        <dgm:presLayoutVars>
          <dgm:chMax val="1"/>
          <dgm:bulletEnabled val="1"/>
        </dgm:presLayoutVars>
      </dgm:prSet>
      <dgm:spPr/>
    </dgm:pt>
    <dgm:pt modelId="{544D3F38-216B-445A-B1B9-8008AEDB7A9D}" type="pres">
      <dgm:prSet presAssocID="{FCC504F5-317D-4294-815B-28489BDC5845}" presName="descendantText" presStyleLbl="alignAcc1" presStyleIdx="0" presStyleCnt="3">
        <dgm:presLayoutVars>
          <dgm:bulletEnabled val="1"/>
        </dgm:presLayoutVars>
      </dgm:prSet>
      <dgm:spPr/>
    </dgm:pt>
    <dgm:pt modelId="{D3A691E5-F443-4F8D-81BB-9D15C0875E8C}" type="pres">
      <dgm:prSet presAssocID="{67223200-D196-44B3-9DFD-D095DDBC10AB}" presName="sp" presStyleCnt="0"/>
      <dgm:spPr/>
    </dgm:pt>
    <dgm:pt modelId="{D4BECBBB-7CE2-4791-839D-9FE6F36B775D}" type="pres">
      <dgm:prSet presAssocID="{780FAED3-C4BD-4FF1-8B67-8499CCFAE2ED}" presName="composite" presStyleCnt="0"/>
      <dgm:spPr/>
    </dgm:pt>
    <dgm:pt modelId="{722E1094-83C7-45E2-B20F-DB9D09AD94F0}" type="pres">
      <dgm:prSet presAssocID="{780FAED3-C4BD-4FF1-8B67-8499CCFAE2ED}" presName="parentText" presStyleLbl="alignNode1" presStyleIdx="1" presStyleCnt="3">
        <dgm:presLayoutVars>
          <dgm:chMax val="1"/>
          <dgm:bulletEnabled val="1"/>
        </dgm:presLayoutVars>
      </dgm:prSet>
      <dgm:spPr/>
    </dgm:pt>
    <dgm:pt modelId="{AC67BBE6-9B82-4D3D-BF22-48713AF46E9C}" type="pres">
      <dgm:prSet presAssocID="{780FAED3-C4BD-4FF1-8B67-8499CCFAE2ED}" presName="descendantText" presStyleLbl="alignAcc1" presStyleIdx="1" presStyleCnt="3">
        <dgm:presLayoutVars>
          <dgm:bulletEnabled val="1"/>
        </dgm:presLayoutVars>
      </dgm:prSet>
      <dgm:spPr/>
    </dgm:pt>
    <dgm:pt modelId="{5C381A65-34D3-41B1-9499-0884AAA35FC6}" type="pres">
      <dgm:prSet presAssocID="{34435F2A-D730-405E-99D5-BBC9FB7499FA}" presName="sp" presStyleCnt="0"/>
      <dgm:spPr/>
    </dgm:pt>
    <dgm:pt modelId="{C1BF0EA4-CB4D-4391-82EF-EC1874A282F9}" type="pres">
      <dgm:prSet presAssocID="{1D70B282-9875-47E1-864B-0DB9F83A3309}" presName="composite" presStyleCnt="0"/>
      <dgm:spPr/>
    </dgm:pt>
    <dgm:pt modelId="{95C8A2DE-C1F8-4D5A-A3A4-1DC2FA1C0073}" type="pres">
      <dgm:prSet presAssocID="{1D70B282-9875-47E1-864B-0DB9F83A3309}" presName="parentText" presStyleLbl="alignNode1" presStyleIdx="2" presStyleCnt="3">
        <dgm:presLayoutVars>
          <dgm:chMax val="1"/>
          <dgm:bulletEnabled val="1"/>
        </dgm:presLayoutVars>
      </dgm:prSet>
      <dgm:spPr/>
    </dgm:pt>
    <dgm:pt modelId="{BE17FEF5-EEE1-41BB-96FD-8FBB3FCF3860}" type="pres">
      <dgm:prSet presAssocID="{1D70B282-9875-47E1-864B-0DB9F83A3309}" presName="descendantText" presStyleLbl="alignAcc1" presStyleIdx="2" presStyleCnt="3">
        <dgm:presLayoutVars>
          <dgm:bulletEnabled val="1"/>
        </dgm:presLayoutVars>
      </dgm:prSet>
      <dgm:spPr/>
    </dgm:pt>
  </dgm:ptLst>
  <dgm:cxnLst>
    <dgm:cxn modelId="{1A1CE001-7927-484C-95C6-67A50DDC35D1}" type="presOf" srcId="{67223200-D196-44B3-9DFD-D095DDBC10AB}" destId="{D3A691E5-F443-4F8D-81BB-9D15C0875E8C}" srcOrd="0" destOrd="0" presId="urn:microsoft.com/office/officeart/2005/8/layout/chevron2"/>
    <dgm:cxn modelId="{F2F9970A-FF25-460F-A266-87199CA91159}" type="presOf" srcId="{780FAED3-C4BD-4FF1-8B67-8499CCFAE2ED}" destId="{722E1094-83C7-45E2-B20F-DB9D09AD94F0}" srcOrd="0" destOrd="0" presId="urn:microsoft.com/office/officeart/2005/8/layout/chevron2"/>
    <dgm:cxn modelId="{467A6917-1007-4F86-A359-5401E2C15B0D}" type="presOf" srcId="{F3F66F6A-184E-4CBB-A544-AC2BF2A74FC0}" destId="{544D3F38-216B-445A-B1B9-8008AEDB7A9D}" srcOrd="0" destOrd="0" presId="urn:microsoft.com/office/officeart/2005/8/layout/chevron2"/>
    <dgm:cxn modelId="{08689A1C-4BFE-4C3F-B3BF-D619BEA5CBC7}" type="presOf" srcId="{3E6D5D4F-935E-467F-A6CA-DFB49E904BF2}" destId="{AC67BBE6-9B82-4D3D-BF22-48713AF46E9C}" srcOrd="0" destOrd="0" presId="urn:microsoft.com/office/officeart/2005/8/layout/chevron2"/>
    <dgm:cxn modelId="{B64CAD5C-DEEF-4C9B-8BDD-70F44F7E0EA6}" srcId="{780FAED3-C4BD-4FF1-8B67-8499CCFAE2ED}" destId="{3E6D5D4F-935E-467F-A6CA-DFB49E904BF2}" srcOrd="0" destOrd="0" parTransId="{DFE6860A-9AF6-4E3A-8810-968954321458}" sibTransId="{F6E211F9-5728-4C1B-B4EC-036ED0730A63}"/>
    <dgm:cxn modelId="{CF3D9757-E8ED-4DA5-84C6-862B9EF5A542}" srcId="{DF9829FD-DD90-4EE7-BCD7-4AF299D6F45A}" destId="{780FAED3-C4BD-4FF1-8B67-8499CCFAE2ED}" srcOrd="1" destOrd="0" parTransId="{88C57C74-C9C4-46CF-A10B-13A1A1E7714C}" sibTransId="{34435F2A-D730-405E-99D5-BBC9FB7499FA}"/>
    <dgm:cxn modelId="{12551F83-0057-42C6-B1A4-058755AFC1B8}" type="presOf" srcId="{1D70B282-9875-47E1-864B-0DB9F83A3309}" destId="{95C8A2DE-C1F8-4D5A-A3A4-1DC2FA1C0073}" srcOrd="0" destOrd="0" presId="urn:microsoft.com/office/officeart/2005/8/layout/chevron2"/>
    <dgm:cxn modelId="{C05F3785-24FC-421E-BEA0-AAD9CAD1E001}" type="presOf" srcId="{34435F2A-D730-405E-99D5-BBC9FB7499FA}" destId="{5C381A65-34D3-41B1-9499-0884AAA35FC6}" srcOrd="0" destOrd="0" presId="urn:microsoft.com/office/officeart/2005/8/layout/chevron2"/>
    <dgm:cxn modelId="{4BB3BEAA-2DC5-4178-A538-4E7EFEB9FAB4}" srcId="{DF9829FD-DD90-4EE7-BCD7-4AF299D6F45A}" destId="{1D70B282-9875-47E1-864B-0DB9F83A3309}" srcOrd="2" destOrd="0" parTransId="{4682E278-8387-4875-A48B-989607C0A09E}" sibTransId="{DF77052B-043C-4E4A-8039-9D1D7DFB40F4}"/>
    <dgm:cxn modelId="{E45044BB-9E29-4A64-A6B7-6143545C6E9F}" srcId="{FCC504F5-317D-4294-815B-28489BDC5845}" destId="{F3F66F6A-184E-4CBB-A544-AC2BF2A74FC0}" srcOrd="0" destOrd="0" parTransId="{7A0C70B0-5DAE-45AB-9915-863AC3FA4D2D}" sibTransId="{47DD308A-8526-455B-A37F-FEE2CC1C75AF}"/>
    <dgm:cxn modelId="{972B89C8-3AB5-45D9-8B10-46EF78B6A56B}" srcId="{1D70B282-9875-47E1-864B-0DB9F83A3309}" destId="{30BE85C4-8BB0-4C0C-B58F-618B83FFA907}" srcOrd="0" destOrd="0" parTransId="{99A19955-80B2-46DE-B74C-C0C8C4D708F2}" sibTransId="{CB48F5C6-507D-451D-9B2B-7C607BFEAF95}"/>
    <dgm:cxn modelId="{26EA1ED8-1927-463F-80F4-6DE16E53D289}" type="presOf" srcId="{DF9829FD-DD90-4EE7-BCD7-4AF299D6F45A}" destId="{7BB0B505-7D43-42E4-8FC0-6C91316CBFEB}" srcOrd="0" destOrd="0" presId="urn:microsoft.com/office/officeart/2005/8/layout/chevron2"/>
    <dgm:cxn modelId="{1E2F8DD8-7A84-4386-9110-06E537C9D01A}" type="presOf" srcId="{30BE85C4-8BB0-4C0C-B58F-618B83FFA907}" destId="{BE17FEF5-EEE1-41BB-96FD-8FBB3FCF3860}" srcOrd="0" destOrd="0" presId="urn:microsoft.com/office/officeart/2005/8/layout/chevron2"/>
    <dgm:cxn modelId="{8EFF90D8-C7FF-40CC-8ADA-035BAB30B8E0}" type="presOf" srcId="{FCC504F5-317D-4294-815B-28489BDC5845}" destId="{A16E3110-57E1-4619-A55C-DCD0DD5CE084}" srcOrd="0" destOrd="0" presId="urn:microsoft.com/office/officeart/2005/8/layout/chevron2"/>
    <dgm:cxn modelId="{585961DA-F7EE-46AC-BD8C-B9D45F23F9B5}" srcId="{DF9829FD-DD90-4EE7-BCD7-4AF299D6F45A}" destId="{FCC504F5-317D-4294-815B-28489BDC5845}" srcOrd="0" destOrd="0" parTransId="{8F05BE86-1921-41BD-B82E-72272E9475E9}" sibTransId="{67223200-D196-44B3-9DFD-D095DDBC10AB}"/>
    <dgm:cxn modelId="{9B355D42-FBE8-46F4-B418-3DDB34E71325}" type="presParOf" srcId="{7BB0B505-7D43-42E4-8FC0-6C91316CBFEB}" destId="{97F2BEE4-0E0F-4FCA-A4B0-E20AD8C04C13}" srcOrd="0" destOrd="0" presId="urn:microsoft.com/office/officeart/2005/8/layout/chevron2"/>
    <dgm:cxn modelId="{26E9BB7A-B4B5-4B40-957F-4031E580ACD0}" type="presParOf" srcId="{97F2BEE4-0E0F-4FCA-A4B0-E20AD8C04C13}" destId="{A16E3110-57E1-4619-A55C-DCD0DD5CE084}" srcOrd="0" destOrd="0" presId="urn:microsoft.com/office/officeart/2005/8/layout/chevron2"/>
    <dgm:cxn modelId="{49E60589-00D1-47B9-8069-6B492AE5D174}" type="presParOf" srcId="{97F2BEE4-0E0F-4FCA-A4B0-E20AD8C04C13}" destId="{544D3F38-216B-445A-B1B9-8008AEDB7A9D}" srcOrd="1" destOrd="0" presId="urn:microsoft.com/office/officeart/2005/8/layout/chevron2"/>
    <dgm:cxn modelId="{9688B88F-5CBD-499A-A1B8-4CEA3E49CEF7}" type="presParOf" srcId="{7BB0B505-7D43-42E4-8FC0-6C91316CBFEB}" destId="{D3A691E5-F443-4F8D-81BB-9D15C0875E8C}" srcOrd="1" destOrd="0" presId="urn:microsoft.com/office/officeart/2005/8/layout/chevron2"/>
    <dgm:cxn modelId="{9DD81208-0175-4A39-A07C-272C21955DE2}" type="presParOf" srcId="{7BB0B505-7D43-42E4-8FC0-6C91316CBFEB}" destId="{D4BECBBB-7CE2-4791-839D-9FE6F36B775D}" srcOrd="2" destOrd="0" presId="urn:microsoft.com/office/officeart/2005/8/layout/chevron2"/>
    <dgm:cxn modelId="{5049086C-63CF-4BDB-B2F8-1237056A1366}" type="presParOf" srcId="{D4BECBBB-7CE2-4791-839D-9FE6F36B775D}" destId="{722E1094-83C7-45E2-B20F-DB9D09AD94F0}" srcOrd="0" destOrd="0" presId="urn:microsoft.com/office/officeart/2005/8/layout/chevron2"/>
    <dgm:cxn modelId="{BAC34B8B-DFE9-417B-AF00-B6453E6046BA}" type="presParOf" srcId="{D4BECBBB-7CE2-4791-839D-9FE6F36B775D}" destId="{AC67BBE6-9B82-4D3D-BF22-48713AF46E9C}" srcOrd="1" destOrd="0" presId="urn:microsoft.com/office/officeart/2005/8/layout/chevron2"/>
    <dgm:cxn modelId="{2AD9D798-8813-437A-BB74-34BAF4C11AEA}" type="presParOf" srcId="{7BB0B505-7D43-42E4-8FC0-6C91316CBFEB}" destId="{5C381A65-34D3-41B1-9499-0884AAA35FC6}" srcOrd="3" destOrd="0" presId="urn:microsoft.com/office/officeart/2005/8/layout/chevron2"/>
    <dgm:cxn modelId="{22C58C16-E661-45D3-8BE7-46B488C07677}" type="presParOf" srcId="{7BB0B505-7D43-42E4-8FC0-6C91316CBFEB}" destId="{C1BF0EA4-CB4D-4391-82EF-EC1874A282F9}" srcOrd="4" destOrd="0" presId="urn:microsoft.com/office/officeart/2005/8/layout/chevron2"/>
    <dgm:cxn modelId="{F973A05A-E201-473B-A2FE-5BBDD7CED152}" type="presParOf" srcId="{C1BF0EA4-CB4D-4391-82EF-EC1874A282F9}" destId="{95C8A2DE-C1F8-4D5A-A3A4-1DC2FA1C0073}" srcOrd="0" destOrd="0" presId="urn:microsoft.com/office/officeart/2005/8/layout/chevron2"/>
    <dgm:cxn modelId="{8EA49CE5-21F5-479C-ABA0-77D519E90350}" type="presParOf" srcId="{C1BF0EA4-CB4D-4391-82EF-EC1874A282F9}" destId="{BE17FEF5-EEE1-41BB-96FD-8FBB3FCF386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E3110-57E1-4619-A55C-DCD0DD5CE084}">
      <dsp:nvSpPr>
        <dsp:cNvPr id="0" name=""/>
        <dsp:cNvSpPr/>
      </dsp:nvSpPr>
      <dsp:spPr>
        <a:xfrm rot="5400000">
          <a:off x="-248968" y="249630"/>
          <a:ext cx="1659793" cy="1161855"/>
        </a:xfrm>
        <a:prstGeom prst="chevron">
          <a:avLst/>
        </a:prstGeom>
        <a:gradFill rotWithShape="0">
          <a:gsLst>
            <a:gs pos="0">
              <a:schemeClr val="dk2">
                <a:hueOff val="0"/>
                <a:satOff val="0"/>
                <a:lumOff val="0"/>
                <a:alphaOff val="0"/>
                <a:tint val="58000"/>
                <a:satMod val="108000"/>
                <a:lumMod val="110000"/>
              </a:schemeClr>
            </a:gs>
            <a:gs pos="100000">
              <a:schemeClr val="dk2">
                <a:hueOff val="0"/>
                <a:satOff val="0"/>
                <a:lumOff val="0"/>
                <a:alphaOff val="0"/>
                <a:tint val="81000"/>
                <a:satMod val="109000"/>
                <a:lumMod val="105000"/>
              </a:schemeClr>
            </a:gs>
          </a:gsLst>
          <a:lin ang="5040000" scaled="0"/>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100000"/>
            </a:lnSpc>
            <a:spcBef>
              <a:spcPct val="0"/>
            </a:spcBef>
            <a:spcAft>
              <a:spcPct val="35000"/>
            </a:spcAft>
            <a:buNone/>
          </a:pPr>
          <a:r>
            <a:rPr lang="en-US" sz="2100" kern="1200">
              <a:latin typeface="Microsoft YaHei" panose="020B0503020204020204" charset="-122"/>
              <a:ea typeface="Microsoft YaHei" panose="020B0503020204020204" charset="-122"/>
            </a:rPr>
            <a:t>1.</a:t>
          </a:r>
        </a:p>
      </dsp:txBody>
      <dsp:txXfrm rot="-5400000">
        <a:off x="2" y="581589"/>
        <a:ext cx="1161855" cy="497938"/>
      </dsp:txXfrm>
    </dsp:sp>
    <dsp:sp modelId="{544D3F38-216B-445A-B1B9-8008AEDB7A9D}">
      <dsp:nvSpPr>
        <dsp:cNvPr id="0" name=""/>
        <dsp:cNvSpPr/>
      </dsp:nvSpPr>
      <dsp:spPr>
        <a:xfrm rot="5400000">
          <a:off x="4908769" y="-3746253"/>
          <a:ext cx="1078865" cy="8572694"/>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100000"/>
            </a:lnSpc>
            <a:spcBef>
              <a:spcPct val="0"/>
            </a:spcBef>
            <a:spcAft>
              <a:spcPct val="15000"/>
            </a:spcAft>
            <a:buChar char="•"/>
          </a:pPr>
          <a:r>
            <a:rPr lang="en-US" sz="1600" kern="1200">
              <a:latin typeface="Gadugi" panose="020B0502040204020203" charset="0"/>
              <a:ea typeface="Microsoft YaHei" panose="020B0503020204020204" charset="-122"/>
              <a:cs typeface="Gadugi" panose="020B0502040204020203" charset="0"/>
            </a:rPr>
            <a:t>Preprocessing the Data</a:t>
          </a:r>
        </a:p>
        <a:p>
          <a:pPr marL="171450" lvl="1" indent="-171450" algn="l" defTabSz="711200">
            <a:lnSpc>
              <a:spcPct val="100000"/>
            </a:lnSpc>
            <a:spcBef>
              <a:spcPct val="0"/>
            </a:spcBef>
            <a:spcAft>
              <a:spcPct val="15000"/>
            </a:spcAft>
            <a:buChar char="•"/>
          </a:pPr>
          <a:r>
            <a:rPr lang="en-US" sz="1600" kern="1200">
              <a:latin typeface="Gadugi" panose="020B0502040204020203" charset="0"/>
              <a:ea typeface="Microsoft YaHei" panose="020B0503020204020204" charset="-122"/>
              <a:cs typeface="Gadugi" panose="020B0502040204020203" charset="0"/>
            </a:rPr>
            <a:t>Performing Exploratory Data Analysis</a:t>
          </a:r>
        </a:p>
      </dsp:txBody>
      <dsp:txXfrm rot="-5400000">
        <a:off x="1161855" y="53327"/>
        <a:ext cx="8520028" cy="973533"/>
      </dsp:txXfrm>
    </dsp:sp>
    <dsp:sp modelId="{722E1094-83C7-45E2-B20F-DB9D09AD94F0}">
      <dsp:nvSpPr>
        <dsp:cNvPr id="0" name=""/>
        <dsp:cNvSpPr/>
      </dsp:nvSpPr>
      <dsp:spPr>
        <a:xfrm rot="5400000">
          <a:off x="-248968" y="1715867"/>
          <a:ext cx="1659793" cy="1161855"/>
        </a:xfrm>
        <a:prstGeom prst="chevron">
          <a:avLst/>
        </a:prstGeom>
        <a:gradFill rotWithShape="0">
          <a:gsLst>
            <a:gs pos="0">
              <a:schemeClr val="dk2">
                <a:hueOff val="0"/>
                <a:satOff val="0"/>
                <a:lumOff val="0"/>
                <a:alphaOff val="0"/>
                <a:tint val="58000"/>
                <a:satMod val="108000"/>
                <a:lumMod val="110000"/>
              </a:schemeClr>
            </a:gs>
            <a:gs pos="100000">
              <a:schemeClr val="dk2">
                <a:hueOff val="0"/>
                <a:satOff val="0"/>
                <a:lumOff val="0"/>
                <a:alphaOff val="0"/>
                <a:tint val="81000"/>
                <a:satMod val="109000"/>
                <a:lumMod val="105000"/>
              </a:schemeClr>
            </a:gs>
          </a:gsLst>
          <a:lin ang="5040000" scaled="0"/>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100000"/>
            </a:lnSpc>
            <a:spcBef>
              <a:spcPct val="0"/>
            </a:spcBef>
            <a:spcAft>
              <a:spcPct val="35000"/>
            </a:spcAft>
            <a:buNone/>
          </a:pPr>
          <a:r>
            <a:rPr lang="en-US" sz="2100" kern="1200">
              <a:latin typeface="Microsoft YaHei" panose="020B0503020204020204" charset="-122"/>
              <a:ea typeface="Microsoft YaHei" panose="020B0503020204020204" charset="-122"/>
            </a:rPr>
            <a:t>2.</a:t>
          </a:r>
        </a:p>
      </dsp:txBody>
      <dsp:txXfrm rot="-5400000">
        <a:off x="2" y="2047826"/>
        <a:ext cx="1161855" cy="497938"/>
      </dsp:txXfrm>
    </dsp:sp>
    <dsp:sp modelId="{AC67BBE6-9B82-4D3D-BF22-48713AF46E9C}">
      <dsp:nvSpPr>
        <dsp:cNvPr id="0" name=""/>
        <dsp:cNvSpPr/>
      </dsp:nvSpPr>
      <dsp:spPr>
        <a:xfrm rot="5400000">
          <a:off x="4908769" y="-2280016"/>
          <a:ext cx="1078865" cy="8572694"/>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100000"/>
            </a:lnSpc>
            <a:spcBef>
              <a:spcPct val="0"/>
            </a:spcBef>
            <a:spcAft>
              <a:spcPct val="15000"/>
            </a:spcAft>
            <a:buChar char="•"/>
          </a:pPr>
          <a:r>
            <a:rPr lang="en-US" sz="1600" kern="1200"/>
            <a:t>I</a:t>
          </a:r>
          <a:r>
            <a:rPr lang="en-US" sz="1600" kern="1200">
              <a:latin typeface="Gadugi" panose="020B0502040204020203" charset="0"/>
              <a:cs typeface="Gadugi" panose="020B0502040204020203" charset="0"/>
            </a:rPr>
            <a:t>mplementing Popularity based recommender by considering the weighted average of Vote_values and vote_counts from movies dataset</a:t>
          </a:r>
          <a:endParaRPr lang="en-US" sz="1600" kern="1200"/>
        </a:p>
      </dsp:txBody>
      <dsp:txXfrm rot="-5400000">
        <a:off x="1161855" y="1519564"/>
        <a:ext cx="8520028" cy="973533"/>
      </dsp:txXfrm>
    </dsp:sp>
    <dsp:sp modelId="{95C8A2DE-C1F8-4D5A-A3A4-1DC2FA1C0073}">
      <dsp:nvSpPr>
        <dsp:cNvPr id="0" name=""/>
        <dsp:cNvSpPr/>
      </dsp:nvSpPr>
      <dsp:spPr>
        <a:xfrm rot="5400000">
          <a:off x="-248968" y="3182104"/>
          <a:ext cx="1659793" cy="1161855"/>
        </a:xfrm>
        <a:prstGeom prst="chevron">
          <a:avLst/>
        </a:prstGeom>
        <a:gradFill rotWithShape="0">
          <a:gsLst>
            <a:gs pos="0">
              <a:schemeClr val="dk2">
                <a:hueOff val="0"/>
                <a:satOff val="0"/>
                <a:lumOff val="0"/>
                <a:alphaOff val="0"/>
                <a:tint val="58000"/>
                <a:satMod val="108000"/>
                <a:lumMod val="110000"/>
              </a:schemeClr>
            </a:gs>
            <a:gs pos="100000">
              <a:schemeClr val="dk2">
                <a:hueOff val="0"/>
                <a:satOff val="0"/>
                <a:lumOff val="0"/>
                <a:alphaOff val="0"/>
                <a:tint val="81000"/>
                <a:satMod val="109000"/>
                <a:lumMod val="105000"/>
              </a:schemeClr>
            </a:gs>
          </a:gsLst>
          <a:lin ang="5040000" scaled="0"/>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100000"/>
            </a:lnSpc>
            <a:spcBef>
              <a:spcPct val="0"/>
            </a:spcBef>
            <a:spcAft>
              <a:spcPct val="35000"/>
            </a:spcAft>
            <a:buNone/>
          </a:pPr>
          <a:r>
            <a:rPr lang="en-US" sz="2100" kern="1200">
              <a:latin typeface="Microsoft YaHei" panose="020B0503020204020204" charset="-122"/>
              <a:ea typeface="Microsoft YaHei" panose="020B0503020204020204" charset="-122"/>
            </a:rPr>
            <a:t>3</a:t>
          </a:r>
          <a:r>
            <a:rPr lang="en-US" sz="2100" kern="1200"/>
            <a:t>.</a:t>
          </a:r>
        </a:p>
      </dsp:txBody>
      <dsp:txXfrm rot="-5400000">
        <a:off x="2" y="3514063"/>
        <a:ext cx="1161855" cy="497938"/>
      </dsp:txXfrm>
    </dsp:sp>
    <dsp:sp modelId="{BE17FEF5-EEE1-41BB-96FD-8FBB3FCF3860}">
      <dsp:nvSpPr>
        <dsp:cNvPr id="0" name=""/>
        <dsp:cNvSpPr/>
      </dsp:nvSpPr>
      <dsp:spPr>
        <a:xfrm rot="5400000">
          <a:off x="4908769" y="-813779"/>
          <a:ext cx="1078865" cy="8572694"/>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100000"/>
            </a:lnSpc>
            <a:spcBef>
              <a:spcPct val="0"/>
            </a:spcBef>
            <a:spcAft>
              <a:spcPct val="15000"/>
            </a:spcAft>
            <a:buChar char="•"/>
          </a:pPr>
          <a:r>
            <a:rPr lang="en-US" sz="1600" kern="1200">
              <a:latin typeface="Gadugi" panose="020B0502040204020203" charset="0"/>
              <a:cs typeface="Gadugi" panose="020B0502040204020203" charset="0"/>
            </a:rPr>
            <a:t>Implementing Content based recommender by creating tags from overview, Cast, crew and keywords from Movies data , Credits.csv and keywords.csv</a:t>
          </a:r>
        </a:p>
        <a:p>
          <a:pPr marL="171450" lvl="1" indent="-171450" algn="l" defTabSz="711200">
            <a:lnSpc>
              <a:spcPct val="100000"/>
            </a:lnSpc>
            <a:spcBef>
              <a:spcPct val="0"/>
            </a:spcBef>
            <a:spcAft>
              <a:spcPct val="15000"/>
            </a:spcAft>
            <a:buChar char="•"/>
          </a:pPr>
          <a:r>
            <a:rPr lang="en-US" sz="1600" kern="1200">
              <a:latin typeface="Gadugi" panose="020B0502040204020203" charset="0"/>
              <a:cs typeface="Gadugi" panose="020B0502040204020203" charset="0"/>
            </a:rPr>
            <a:t>Using cosine similarity to find the similarity between movies and make recommendations.</a:t>
          </a:r>
        </a:p>
      </dsp:txBody>
      <dsp:txXfrm rot="-5400000">
        <a:off x="1161855" y="2985801"/>
        <a:ext cx="8520028" cy="973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E3110-57E1-4619-A55C-DCD0DD5CE084}">
      <dsp:nvSpPr>
        <dsp:cNvPr id="0" name=""/>
        <dsp:cNvSpPr/>
      </dsp:nvSpPr>
      <dsp:spPr>
        <a:xfrm rot="5400000">
          <a:off x="-248968" y="249630"/>
          <a:ext cx="1659793" cy="1161855"/>
        </a:xfrm>
        <a:prstGeom prst="chevron">
          <a:avLst/>
        </a:prstGeom>
        <a:gradFill rotWithShape="0">
          <a:gsLst>
            <a:gs pos="0">
              <a:schemeClr val="dk2">
                <a:hueOff val="0"/>
                <a:satOff val="0"/>
                <a:lumOff val="0"/>
                <a:alphaOff val="0"/>
                <a:tint val="58000"/>
                <a:satMod val="108000"/>
                <a:lumMod val="110000"/>
              </a:schemeClr>
            </a:gs>
            <a:gs pos="100000">
              <a:schemeClr val="dk2">
                <a:hueOff val="0"/>
                <a:satOff val="0"/>
                <a:lumOff val="0"/>
                <a:alphaOff val="0"/>
                <a:tint val="81000"/>
                <a:satMod val="109000"/>
                <a:lumMod val="105000"/>
              </a:schemeClr>
            </a:gs>
          </a:gsLst>
          <a:lin ang="5040000" scaled="0"/>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100000"/>
            </a:lnSpc>
            <a:spcBef>
              <a:spcPct val="0"/>
            </a:spcBef>
            <a:spcAft>
              <a:spcPct val="35000"/>
            </a:spcAft>
            <a:buNone/>
          </a:pPr>
          <a:r>
            <a:rPr lang="en-US" sz="2100" kern="1200">
              <a:latin typeface="Microsoft YaHei" panose="020B0503020204020204" charset="-122"/>
              <a:ea typeface="Microsoft YaHei" panose="020B0503020204020204" charset="-122"/>
            </a:rPr>
            <a:t>4.</a:t>
          </a:r>
        </a:p>
      </dsp:txBody>
      <dsp:txXfrm rot="-5400000">
        <a:off x="2" y="581589"/>
        <a:ext cx="1161855" cy="497938"/>
      </dsp:txXfrm>
    </dsp:sp>
    <dsp:sp modelId="{544D3F38-216B-445A-B1B9-8008AEDB7A9D}">
      <dsp:nvSpPr>
        <dsp:cNvPr id="0" name=""/>
        <dsp:cNvSpPr/>
      </dsp:nvSpPr>
      <dsp:spPr>
        <a:xfrm rot="5400000">
          <a:off x="4908769" y="-3746253"/>
          <a:ext cx="1078865" cy="8572694"/>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100000"/>
            </a:lnSpc>
            <a:spcBef>
              <a:spcPct val="0"/>
            </a:spcBef>
            <a:spcAft>
              <a:spcPct val="15000"/>
            </a:spcAft>
            <a:buChar char="•"/>
          </a:pPr>
          <a:r>
            <a:rPr lang="en-US" sz="2000" kern="1200">
              <a:latin typeface="Gadugi" panose="020B0502040204020203" charset="0"/>
              <a:ea typeface="Microsoft YaHei" panose="020B0503020204020204" charset="-122"/>
              <a:cs typeface="Gadugi" panose="020B0502040204020203" charset="0"/>
            </a:rPr>
            <a:t>Implementing Collaborative filtering by ratings of the other similar users provided in ratings.csv </a:t>
          </a:r>
        </a:p>
      </dsp:txBody>
      <dsp:txXfrm rot="-5400000">
        <a:off x="1161855" y="53327"/>
        <a:ext cx="8520028" cy="973533"/>
      </dsp:txXfrm>
    </dsp:sp>
    <dsp:sp modelId="{722E1094-83C7-45E2-B20F-DB9D09AD94F0}">
      <dsp:nvSpPr>
        <dsp:cNvPr id="0" name=""/>
        <dsp:cNvSpPr/>
      </dsp:nvSpPr>
      <dsp:spPr>
        <a:xfrm rot="5400000">
          <a:off x="-248968" y="1715867"/>
          <a:ext cx="1659793" cy="1161855"/>
        </a:xfrm>
        <a:prstGeom prst="chevron">
          <a:avLst/>
        </a:prstGeom>
        <a:gradFill rotWithShape="0">
          <a:gsLst>
            <a:gs pos="0">
              <a:schemeClr val="dk2">
                <a:hueOff val="0"/>
                <a:satOff val="0"/>
                <a:lumOff val="0"/>
                <a:alphaOff val="0"/>
                <a:tint val="58000"/>
                <a:satMod val="108000"/>
                <a:lumMod val="110000"/>
              </a:schemeClr>
            </a:gs>
            <a:gs pos="100000">
              <a:schemeClr val="dk2">
                <a:hueOff val="0"/>
                <a:satOff val="0"/>
                <a:lumOff val="0"/>
                <a:alphaOff val="0"/>
                <a:tint val="81000"/>
                <a:satMod val="109000"/>
                <a:lumMod val="105000"/>
              </a:schemeClr>
            </a:gs>
          </a:gsLst>
          <a:lin ang="5040000" scaled="0"/>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100000"/>
            </a:lnSpc>
            <a:spcBef>
              <a:spcPct val="0"/>
            </a:spcBef>
            <a:spcAft>
              <a:spcPct val="35000"/>
            </a:spcAft>
            <a:buNone/>
          </a:pPr>
          <a:r>
            <a:rPr lang="en-US" sz="2100" kern="1200">
              <a:latin typeface="Microsoft YaHei" panose="020B0503020204020204" charset="-122"/>
              <a:ea typeface="Microsoft YaHei" panose="020B0503020204020204" charset="-122"/>
            </a:rPr>
            <a:t>5.</a:t>
          </a:r>
        </a:p>
      </dsp:txBody>
      <dsp:txXfrm rot="-5400000">
        <a:off x="2" y="2047826"/>
        <a:ext cx="1161855" cy="497938"/>
      </dsp:txXfrm>
    </dsp:sp>
    <dsp:sp modelId="{AC67BBE6-9B82-4D3D-BF22-48713AF46E9C}">
      <dsp:nvSpPr>
        <dsp:cNvPr id="0" name=""/>
        <dsp:cNvSpPr/>
      </dsp:nvSpPr>
      <dsp:spPr>
        <a:xfrm rot="5400000">
          <a:off x="4908769" y="-2280016"/>
          <a:ext cx="1078865" cy="8572694"/>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100000"/>
            </a:lnSpc>
            <a:spcBef>
              <a:spcPct val="0"/>
            </a:spcBef>
            <a:spcAft>
              <a:spcPct val="15000"/>
            </a:spcAft>
            <a:buChar char="•"/>
          </a:pPr>
          <a:r>
            <a:rPr lang="en-US" sz="2000" kern="1200">
              <a:latin typeface="Gadugi" panose="020B0502040204020203" charset="0"/>
              <a:cs typeface="Gadugi" panose="020B0502040204020203" charset="0"/>
            </a:rPr>
            <a:t>Implementing Hybrid Recommender</a:t>
          </a:r>
        </a:p>
      </dsp:txBody>
      <dsp:txXfrm rot="-5400000">
        <a:off x="1161855" y="1519564"/>
        <a:ext cx="8520028" cy="973533"/>
      </dsp:txXfrm>
    </dsp:sp>
    <dsp:sp modelId="{95C8A2DE-C1F8-4D5A-A3A4-1DC2FA1C0073}">
      <dsp:nvSpPr>
        <dsp:cNvPr id="0" name=""/>
        <dsp:cNvSpPr/>
      </dsp:nvSpPr>
      <dsp:spPr>
        <a:xfrm rot="5400000">
          <a:off x="-248968" y="3182104"/>
          <a:ext cx="1659793" cy="1161855"/>
        </a:xfrm>
        <a:prstGeom prst="chevron">
          <a:avLst/>
        </a:prstGeom>
        <a:gradFill rotWithShape="0">
          <a:gsLst>
            <a:gs pos="0">
              <a:schemeClr val="dk2">
                <a:hueOff val="0"/>
                <a:satOff val="0"/>
                <a:lumOff val="0"/>
                <a:alphaOff val="0"/>
                <a:tint val="58000"/>
                <a:satMod val="108000"/>
                <a:lumMod val="110000"/>
              </a:schemeClr>
            </a:gs>
            <a:gs pos="100000">
              <a:schemeClr val="dk2">
                <a:hueOff val="0"/>
                <a:satOff val="0"/>
                <a:lumOff val="0"/>
                <a:alphaOff val="0"/>
                <a:tint val="81000"/>
                <a:satMod val="109000"/>
                <a:lumMod val="105000"/>
              </a:schemeClr>
            </a:gs>
          </a:gsLst>
          <a:lin ang="5040000" scaled="0"/>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100000"/>
            </a:lnSpc>
            <a:spcBef>
              <a:spcPct val="0"/>
            </a:spcBef>
            <a:spcAft>
              <a:spcPct val="35000"/>
            </a:spcAft>
            <a:buNone/>
          </a:pPr>
          <a:r>
            <a:rPr lang="en-US" sz="2100" kern="1200">
              <a:latin typeface="Gadugi" panose="020B0502040204020203" charset="0"/>
              <a:cs typeface="Gadugi" panose="020B0502040204020203" charset="0"/>
            </a:rPr>
            <a:t>6.</a:t>
          </a:r>
        </a:p>
      </dsp:txBody>
      <dsp:txXfrm rot="-5400000">
        <a:off x="2" y="3514063"/>
        <a:ext cx="1161855" cy="497938"/>
      </dsp:txXfrm>
    </dsp:sp>
    <dsp:sp modelId="{BE17FEF5-EEE1-41BB-96FD-8FBB3FCF3860}">
      <dsp:nvSpPr>
        <dsp:cNvPr id="0" name=""/>
        <dsp:cNvSpPr/>
      </dsp:nvSpPr>
      <dsp:spPr>
        <a:xfrm rot="5400000">
          <a:off x="4908769" y="-813779"/>
          <a:ext cx="1078865" cy="8572694"/>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100000"/>
            </a:lnSpc>
            <a:spcBef>
              <a:spcPct val="0"/>
            </a:spcBef>
            <a:spcAft>
              <a:spcPct val="15000"/>
            </a:spcAft>
            <a:buChar char="•"/>
          </a:pPr>
          <a:r>
            <a:rPr lang="en-US" sz="2000" kern="1200">
              <a:latin typeface="Gadugi" panose="020B0502040204020203" charset="0"/>
              <a:cs typeface="Gadugi" panose="020B0502040204020203" charset="0"/>
            </a:rPr>
            <a:t>Evaluation and Deployment</a:t>
          </a:r>
        </a:p>
      </dsp:txBody>
      <dsp:txXfrm rot="-5400000">
        <a:off x="1161855" y="2985801"/>
        <a:ext cx="8520028" cy="9735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A0AC478-03BD-4547-AFB1-6DD75B72E079}" type="datetimeFigureOut">
              <a:rPr lang="en-IN" smtClean="0"/>
              <a:t>26-05-2023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0E15E2D-DCC4-4529-B861-8A2222DDC0A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0AC478-03BD-4547-AFB1-6DD75B72E079}" type="datetimeFigureOut">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E15E2D-DCC4-4529-B861-8A2222DDC0A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0AC478-03BD-4547-AFB1-6DD75B72E079}" type="datetimeFigureOut">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E15E2D-DCC4-4529-B861-8A2222DDC0AA}"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0AC478-03BD-4547-AFB1-6DD75B72E079}" type="datetimeFigureOut">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E15E2D-DCC4-4529-B861-8A2222DDC0A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0AC478-03BD-4547-AFB1-6DD75B72E079}" type="datetimeFigureOut">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E15E2D-DCC4-4529-B861-8A2222DDC0AA}"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A0AC478-03BD-4547-AFB1-6DD75B72E079}" type="datetimeFigureOut">
              <a:rPr lang="en-IN" smtClean="0"/>
              <a:t>26-05-2023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E15E2D-DCC4-4529-B861-8A2222DDC0AA}"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A0AC478-03BD-4547-AFB1-6DD75B72E079}" type="datetimeFigureOut">
              <a:rPr lang="en-IN" smtClean="0"/>
              <a:t>26-05-2023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E15E2D-DCC4-4529-B861-8A2222DDC0AA}"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AC478-03BD-4547-AFB1-6DD75B72E079}" type="datetimeFigureOut">
              <a:rPr lang="en-IN" smtClean="0"/>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E15E2D-DCC4-4529-B861-8A2222DDC0AA}"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AC478-03BD-4547-AFB1-6DD75B72E079}" type="datetimeFigureOut">
              <a:rPr lang="en-IN" smtClean="0"/>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E15E2D-DCC4-4529-B861-8A2222DDC0A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AC478-03BD-4547-AFB1-6DD75B72E079}" type="datetimeFigureOut">
              <a:rPr lang="en-IN" smtClean="0"/>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E15E2D-DCC4-4529-B861-8A2222DDC0A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0AC478-03BD-4547-AFB1-6DD75B72E079}" type="datetimeFigureOut">
              <a:rPr lang="en-IN" smtClean="0"/>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E15E2D-DCC4-4529-B861-8A2222DDC0A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0AC478-03BD-4547-AFB1-6DD75B72E079}" type="datetimeFigureOut">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E15E2D-DCC4-4529-B861-8A2222DDC0A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0AC478-03BD-4547-AFB1-6DD75B72E079}" type="datetimeFigureOut">
              <a:rPr lang="en-IN" smtClean="0"/>
              <a:t>26-05-2023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E15E2D-DCC4-4529-B861-8A2222DDC0A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0AC478-03BD-4547-AFB1-6DD75B72E079}" type="datetimeFigureOut">
              <a:rPr lang="en-IN" smtClean="0"/>
              <a:t>26-05-2023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E15E2D-DCC4-4529-B861-8A2222DDC0A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AC478-03BD-4547-AFB1-6DD75B72E079}" type="datetimeFigureOut">
              <a:rPr lang="en-IN" smtClean="0"/>
              <a:t>26-05-2023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E15E2D-DCC4-4529-B861-8A2222DDC0A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0AC478-03BD-4547-AFB1-6DD75B72E079}" type="datetimeFigureOut">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E15E2D-DCC4-4529-B861-8A2222DDC0A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0AC478-03BD-4547-AFB1-6DD75B72E079}" type="datetimeFigureOut">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E15E2D-DCC4-4529-B861-8A2222DDC0A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0AC478-03BD-4547-AFB1-6DD75B72E079}" type="datetimeFigureOut">
              <a:rPr lang="en-IN" smtClean="0"/>
              <a:t>26-05-2023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E15E2D-DCC4-4529-B861-8A2222DDC0AA}"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Collaborative_filte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nalyticssteps.com/blogs/using-data-handling-and-digital-marketing-maximise-customer-experience-netflix-case-stud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nalyticssteps.com/blogs/how-youtube-using-artificial-intellige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nalyticssteps.com/blogs/6-dynamic-challenges-formulating-imperative-recommendation-syste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4405" y="491490"/>
            <a:ext cx="10170795" cy="2676525"/>
          </a:xfrm>
        </p:spPr>
        <p:txBody>
          <a:bodyPr>
            <a:normAutofit/>
          </a:bodyPr>
          <a:lstStyle/>
          <a:p>
            <a:pPr algn="ctr"/>
            <a:r>
              <a:rPr lang="en-US" dirty="0"/>
              <a:t>A </a:t>
            </a:r>
            <a:br>
              <a:rPr lang="en-US" dirty="0"/>
            </a:br>
            <a:r>
              <a:rPr lang="en-US" dirty="0"/>
              <a:t>presentation on</a:t>
            </a:r>
            <a:br>
              <a:rPr lang="en-US" dirty="0"/>
            </a:br>
            <a:r>
              <a:rPr lang="en-US" dirty="0"/>
              <a:t>Movie recommendation system</a:t>
            </a:r>
            <a:endParaRPr lang="en-IN" dirty="0"/>
          </a:p>
        </p:txBody>
      </p:sp>
      <p:sp>
        <p:nvSpPr>
          <p:cNvPr id="4" name="TextBox 3"/>
          <p:cNvSpPr txBox="1"/>
          <p:nvPr/>
        </p:nvSpPr>
        <p:spPr>
          <a:xfrm>
            <a:off x="8070850" y="4373245"/>
            <a:ext cx="3160395" cy="1846659"/>
          </a:xfrm>
          <a:prstGeom prst="rect">
            <a:avLst/>
          </a:prstGeom>
          <a:noFill/>
        </p:spPr>
        <p:txBody>
          <a:bodyPr wrap="square" rtlCol="0">
            <a:spAutoFit/>
          </a:bodyPr>
          <a:lstStyle/>
          <a:p>
            <a:r>
              <a:rPr lang="en-US" sz="2400" b="1" u="sng" dirty="0">
                <a:solidFill>
                  <a:schemeClr val="tx1">
                    <a:lumMod val="95000"/>
                  </a:schemeClr>
                </a:solidFill>
              </a:rPr>
              <a:t>Submitted By:-</a:t>
            </a:r>
          </a:p>
          <a:p>
            <a:r>
              <a:rPr lang="en-US" sz="2400" b="1" dirty="0">
                <a:solidFill>
                  <a:schemeClr val="tx1">
                    <a:lumMod val="95000"/>
                  </a:schemeClr>
                </a:solidFill>
              </a:rPr>
              <a:t>TEAM 11</a:t>
            </a:r>
          </a:p>
          <a:p>
            <a:r>
              <a:rPr lang="en-US" sz="2400" b="1" dirty="0">
                <a:solidFill>
                  <a:schemeClr val="tx1">
                    <a:lumMod val="95000"/>
                  </a:schemeClr>
                </a:solidFill>
              </a:rPr>
              <a:t>MRS94</a:t>
            </a:r>
          </a:p>
          <a:p>
            <a:r>
              <a:rPr lang="en-US" sz="2400" b="1" dirty="0">
                <a:solidFill>
                  <a:schemeClr val="tx1">
                    <a:lumMod val="95000"/>
                  </a:schemeClr>
                </a:solidFill>
              </a:rPr>
              <a:t>VINAY KUMAR</a:t>
            </a:r>
            <a:endParaRPr lang="en-IN" sz="2400" b="1" dirty="0">
              <a:solidFill>
                <a:schemeClr val="tx1">
                  <a:lumMod val="95000"/>
                </a:schemeClr>
              </a:solidFill>
            </a:endParaRPr>
          </a:p>
          <a:p>
            <a:endParaRPr lang="en-IN" dirty="0"/>
          </a:p>
        </p:txBody>
      </p:sp>
      <p:sp>
        <p:nvSpPr>
          <p:cNvPr id="5" name="TextBox 4"/>
          <p:cNvSpPr txBox="1"/>
          <p:nvPr/>
        </p:nvSpPr>
        <p:spPr>
          <a:xfrm>
            <a:off x="1809115" y="4373245"/>
            <a:ext cx="4488815" cy="829945"/>
          </a:xfrm>
          <a:prstGeom prst="rect">
            <a:avLst/>
          </a:prstGeom>
          <a:noFill/>
        </p:spPr>
        <p:txBody>
          <a:bodyPr wrap="square" rtlCol="0">
            <a:spAutoFit/>
          </a:bodyPr>
          <a:lstStyle/>
          <a:p>
            <a:r>
              <a:rPr lang="en-US" sz="2400" b="1" u="sng" dirty="0">
                <a:solidFill>
                  <a:schemeClr val="tx1">
                    <a:lumMod val="95000"/>
                  </a:schemeClr>
                </a:solidFill>
              </a:rPr>
              <a:t>Submitted To:-</a:t>
            </a:r>
          </a:p>
          <a:p>
            <a:r>
              <a:rPr lang="en-US" sz="2400" b="1" dirty="0" err="1">
                <a:solidFill>
                  <a:schemeClr val="tx1">
                    <a:lumMod val="95000"/>
                  </a:schemeClr>
                </a:solidFill>
              </a:rPr>
              <a:t>Innomatics</a:t>
            </a:r>
            <a:r>
              <a:rPr lang="en-US" sz="2400" b="1" dirty="0">
                <a:solidFill>
                  <a:schemeClr val="tx1">
                    <a:lumMod val="95000"/>
                  </a:schemeClr>
                </a:solidFill>
              </a:rPr>
              <a:t> Research Labs</a:t>
            </a:r>
            <a:endParaRPr lang="en-IN" sz="2400" b="1" dirty="0">
              <a:solidFill>
                <a:schemeClr val="tx1">
                  <a:lumMod val="9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340" y="174569"/>
            <a:ext cx="10123071" cy="892230"/>
          </a:xfrm>
        </p:spPr>
        <p:txBody>
          <a:bodyPr>
            <a:normAutofit/>
          </a:bodyPr>
          <a:lstStyle/>
          <a:p>
            <a:r>
              <a:rPr lang="en-IN" sz="2400" b="1" u="sng" dirty="0">
                <a:effectLst/>
                <a:latin typeface="Roboto" panose="02000000000000000000" pitchFamily="2" charset="0"/>
                <a:ea typeface="Times New Roman" panose="02020603050405020304" pitchFamily="18" charset="0"/>
              </a:rPr>
              <a:t>Types of Recommendation System</a:t>
            </a:r>
            <a:endParaRPr lang="en-IN" sz="2400" dirty="0"/>
          </a:p>
        </p:txBody>
      </p:sp>
      <p:sp>
        <p:nvSpPr>
          <p:cNvPr id="3" name="Content Placeholder 2"/>
          <p:cNvSpPr>
            <a:spLocks noGrp="1"/>
          </p:cNvSpPr>
          <p:nvPr>
            <p:ph idx="1"/>
          </p:nvPr>
        </p:nvSpPr>
        <p:spPr>
          <a:xfrm>
            <a:off x="924340" y="1066798"/>
            <a:ext cx="10555356" cy="5284305"/>
          </a:xfrm>
        </p:spPr>
        <p:txBody>
          <a:bodyPr/>
          <a:lstStyle/>
          <a:p>
            <a:pPr marL="0" indent="0">
              <a:lnSpc>
                <a:spcPct val="107000"/>
              </a:lnSpc>
              <a:spcBef>
                <a:spcPts val="200"/>
              </a:spcBef>
              <a:buNone/>
            </a:pPr>
            <a:r>
              <a:rPr lang="en-IN" sz="2000" b="1" u="sng" kern="100" dirty="0">
                <a:effectLst/>
                <a:latin typeface="Roboto" panose="02000000000000000000" pitchFamily="2" charset="0"/>
                <a:ea typeface="Times New Roman" panose="02020603050405020304" pitchFamily="18" charset="0"/>
                <a:cs typeface="Times New Roman" panose="02020603050405020304" pitchFamily="18" charset="0"/>
              </a:rPr>
              <a:t>3. Collaborative Filtering</a:t>
            </a:r>
            <a:endParaRPr lang="en-IN" sz="2000" b="1" u="sng"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ts val="2400"/>
              </a:lnSpc>
              <a:buNone/>
            </a:pPr>
            <a:r>
              <a:rPr lang="en-IN" sz="1800" dirty="0">
                <a:effectLst/>
                <a:latin typeface="Roboto" panose="02000000000000000000" pitchFamily="2"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gn="just">
              <a:lnSpc>
                <a:spcPts val="2400"/>
              </a:lnSpc>
              <a:buNone/>
            </a:pPr>
            <a:r>
              <a:rPr lang="en-IN" sz="2000" dirty="0">
                <a:effectLst/>
                <a:latin typeface="Roboto" panose="02000000000000000000" pitchFamily="2" charset="0"/>
                <a:ea typeface="Times New Roman" panose="02020603050405020304" pitchFamily="18" charset="0"/>
              </a:rPr>
              <a:t>It is considered to be one of the very smart recommender systems that work on the similarity between different users and also items that are widely used as an e-commerce website and also online movie websites. It checks about the taste of similar users and does recommendations. </a:t>
            </a:r>
            <a:endParaRPr lang="en-IN" sz="2000" dirty="0">
              <a:effectLst/>
              <a:latin typeface="Times New Roman" panose="02020603050405020304" pitchFamily="18" charset="0"/>
              <a:ea typeface="Times New Roman" panose="02020603050405020304" pitchFamily="18" charset="0"/>
            </a:endParaRPr>
          </a:p>
          <a:p>
            <a:pPr marL="0" indent="0" algn="just">
              <a:lnSpc>
                <a:spcPts val="2400"/>
              </a:lnSpc>
              <a:buNone/>
            </a:pPr>
            <a:r>
              <a:rPr lang="en-IN" sz="2000" dirty="0">
                <a:effectLst/>
                <a:latin typeface="Roboto" panose="02000000000000000000" pitchFamily="2"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lgn="just">
              <a:lnSpc>
                <a:spcPts val="2400"/>
              </a:lnSpc>
              <a:buNone/>
            </a:pPr>
            <a:r>
              <a:rPr lang="en-IN" sz="2000" dirty="0">
                <a:effectLst/>
                <a:latin typeface="Roboto" panose="02000000000000000000" pitchFamily="2" charset="0"/>
                <a:ea typeface="Times New Roman" panose="02020603050405020304" pitchFamily="18" charset="0"/>
              </a:rPr>
              <a:t>The similarity is not restricted to the taste of the user moreover there can be consideration of similarity between different items also. The system will give more efficient recommendations if we have a large volume of information about users and items.</a:t>
            </a:r>
            <a:endParaRPr lang="en-IN" sz="2000" dirty="0">
              <a:effectLst/>
              <a:latin typeface="Times New Roman" panose="02020603050405020304" pitchFamily="18" charset="0"/>
              <a:ea typeface="Times New Roman" panose="02020603050405020304" pitchFamily="18" charset="0"/>
            </a:endParaRPr>
          </a:p>
          <a:p>
            <a:pPr marL="0" indent="0" algn="just">
              <a:lnSpc>
                <a:spcPts val="2400"/>
              </a:lnSpc>
              <a:buNone/>
            </a:pPr>
            <a:r>
              <a:rPr lang="en-IN" sz="2000" dirty="0">
                <a:effectLst/>
                <a:latin typeface="Roboto" panose="02000000000000000000" pitchFamily="2"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340" y="174569"/>
            <a:ext cx="10123071" cy="892230"/>
          </a:xfrm>
        </p:spPr>
        <p:txBody>
          <a:bodyPr>
            <a:normAutofit/>
          </a:bodyPr>
          <a:lstStyle/>
          <a:p>
            <a:r>
              <a:rPr lang="en-IN" sz="2400" b="1" u="sng" dirty="0">
                <a:effectLst/>
                <a:latin typeface="Roboto" panose="02000000000000000000" pitchFamily="2" charset="0"/>
                <a:ea typeface="Times New Roman" panose="02020603050405020304" pitchFamily="18" charset="0"/>
              </a:rPr>
              <a:t>Types of Recommendation System</a:t>
            </a:r>
            <a:endParaRPr lang="en-IN" sz="2400" dirty="0"/>
          </a:p>
        </p:txBody>
      </p:sp>
      <p:sp>
        <p:nvSpPr>
          <p:cNvPr id="3" name="Content Placeholder 2"/>
          <p:cNvSpPr>
            <a:spLocks noGrp="1"/>
          </p:cNvSpPr>
          <p:nvPr>
            <p:ph idx="1"/>
          </p:nvPr>
        </p:nvSpPr>
        <p:spPr>
          <a:xfrm>
            <a:off x="924340" y="1066798"/>
            <a:ext cx="10555356" cy="5284305"/>
          </a:xfrm>
        </p:spPr>
        <p:txBody>
          <a:bodyPr/>
          <a:lstStyle/>
          <a:p>
            <a:pPr marL="0" indent="0">
              <a:lnSpc>
                <a:spcPct val="107000"/>
              </a:lnSpc>
              <a:spcBef>
                <a:spcPts val="200"/>
              </a:spcBef>
              <a:buNone/>
            </a:pPr>
            <a:r>
              <a:rPr lang="en-IN" sz="2000" b="1" u="sng" kern="100" dirty="0">
                <a:effectLst/>
                <a:latin typeface="Roboto" panose="02000000000000000000" pitchFamily="2" charset="0"/>
                <a:ea typeface="Times New Roman" panose="02020603050405020304" pitchFamily="18" charset="0"/>
                <a:cs typeface="Times New Roman" panose="02020603050405020304" pitchFamily="18" charset="0"/>
              </a:rPr>
              <a:t>3. Collaborative Filtering</a:t>
            </a:r>
            <a:endParaRPr lang="en-IN" sz="2000" b="1" u="sng"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ts val="2400"/>
              </a:lnSpc>
              <a:buNone/>
            </a:pPr>
            <a:r>
              <a:rPr lang="en-IN" sz="1800" dirty="0">
                <a:effectLst/>
                <a:latin typeface="Roboto" panose="02000000000000000000" pitchFamily="2"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gn="just">
              <a:lnSpc>
                <a:spcPts val="2400"/>
              </a:lnSpc>
              <a:buNone/>
            </a:pPr>
            <a:r>
              <a:rPr lang="en-IN" sz="2000" dirty="0">
                <a:latin typeface="Roboto" panose="02000000000000000000" pitchFamily="2" charset="0"/>
              </a:rPr>
              <a:t>For example, if user A watches M1, M2, and M3, and user B watches M1, M3, M4, we recommend M1 and M3 to a similar user C. </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06636" y="2965724"/>
            <a:ext cx="4216677" cy="25803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340" y="174569"/>
            <a:ext cx="10123071" cy="892230"/>
          </a:xfrm>
        </p:spPr>
        <p:txBody>
          <a:bodyPr>
            <a:normAutofit/>
          </a:bodyPr>
          <a:lstStyle/>
          <a:p>
            <a:r>
              <a:rPr lang="en-IN" sz="2400" b="1" u="sng" dirty="0">
                <a:effectLst/>
                <a:latin typeface="Roboto" panose="02000000000000000000" pitchFamily="2" charset="0"/>
                <a:ea typeface="Times New Roman" panose="02020603050405020304" pitchFamily="18" charset="0"/>
              </a:rPr>
              <a:t>Types of Recommendation System</a:t>
            </a:r>
            <a:endParaRPr lang="en-IN" sz="2400" dirty="0"/>
          </a:p>
        </p:txBody>
      </p:sp>
      <p:sp>
        <p:nvSpPr>
          <p:cNvPr id="3" name="Content Placeholder 2"/>
          <p:cNvSpPr>
            <a:spLocks noGrp="1"/>
          </p:cNvSpPr>
          <p:nvPr>
            <p:ph idx="1"/>
          </p:nvPr>
        </p:nvSpPr>
        <p:spPr>
          <a:xfrm>
            <a:off x="924340" y="1066798"/>
            <a:ext cx="10555356" cy="4320211"/>
          </a:xfrm>
        </p:spPr>
        <p:txBody>
          <a:bodyPr/>
          <a:lstStyle/>
          <a:p>
            <a:pPr marL="0" indent="0">
              <a:lnSpc>
                <a:spcPct val="107000"/>
              </a:lnSpc>
              <a:spcBef>
                <a:spcPts val="360"/>
              </a:spcBef>
              <a:buNone/>
            </a:pPr>
            <a:r>
              <a:rPr lang="en-IN" sz="2000" b="1" u="sng" kern="0" dirty="0">
                <a:effectLst/>
                <a:latin typeface="Roboto" panose="02000000000000000000" pitchFamily="2" charset="0"/>
                <a:ea typeface="Times New Roman" panose="02020603050405020304" pitchFamily="18" charset="0"/>
                <a:cs typeface="Times New Roman" panose="02020603050405020304" pitchFamily="18" charset="0"/>
              </a:rPr>
              <a:t>4.Hybrid recommendations approaches</a:t>
            </a:r>
          </a:p>
          <a:p>
            <a:pPr marL="0" indent="0">
              <a:lnSpc>
                <a:spcPct val="107000"/>
              </a:lnSpc>
              <a:spcBef>
                <a:spcPts val="360"/>
              </a:spcBef>
              <a:buNone/>
            </a:pPr>
            <a:endParaRPr lang="en-IN"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gn="just">
              <a:spcBef>
                <a:spcPts val="600"/>
              </a:spcBef>
              <a:spcAft>
                <a:spcPts val="600"/>
              </a:spcAft>
              <a:buNone/>
            </a:pPr>
            <a:r>
              <a:rPr lang="en-IN" sz="2000" dirty="0">
                <a:effectLst/>
                <a:latin typeface="Roboto" panose="02000000000000000000" pitchFamily="2" charset="0"/>
                <a:ea typeface="Times New Roman" panose="02020603050405020304" pitchFamily="18" charset="0"/>
              </a:rPr>
              <a:t>Most recommender systems now use a hybrid approach, combining </a:t>
            </a:r>
            <a:r>
              <a:rPr lang="en-IN" sz="2000" u="none" strike="noStrike" dirty="0">
                <a:effectLst/>
                <a:latin typeface="Roboto" panose="02000000000000000000" pitchFamily="2" charset="0"/>
                <a:ea typeface="Times New Roman" panose="02020603050405020304" pitchFamily="18" charset="0"/>
                <a:hlinkClick r:id="rId2" tooltip="Collaborative filtering"/>
              </a:rPr>
              <a:t>collaborative filtering</a:t>
            </a:r>
            <a:r>
              <a:rPr lang="en-IN" sz="2000" dirty="0">
                <a:effectLst/>
                <a:latin typeface="Roboto" panose="02000000000000000000" pitchFamily="2" charset="0"/>
                <a:ea typeface="Times New Roman" panose="02020603050405020304" pitchFamily="18" charset="0"/>
              </a:rPr>
              <a:t>, content-based filtering, and other approaches. There is no reason why several different techniques of the same type could not be hybridized. Hybrid approaches can be implemented in several ways: by making content-based and collaborative-based predictions separately and then combining them; by adding content-based capabilities to a collaborative-based approach (and vice versa).</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360680"/>
            <a:ext cx="9906000" cy="894080"/>
          </a:xfrm>
        </p:spPr>
        <p:txBody>
          <a:bodyPr/>
          <a:lstStyle/>
          <a:p>
            <a:pPr algn="ctr"/>
            <a:r>
              <a:rPr lang="en-US" altLang="en-IN" sz="2800" b="1" u="sng">
                <a:solidFill>
                  <a:schemeClr val="bg1"/>
                </a:solidFill>
                <a:latin typeface="Microsoft YaHei" panose="020B0503020204020204" charset="-122"/>
                <a:ea typeface="Microsoft YaHei" panose="020B0503020204020204" charset="-122"/>
                <a:cs typeface="+mj-lt"/>
              </a:rPr>
              <a:t>Project Work Flow</a:t>
            </a:r>
          </a:p>
        </p:txBody>
      </p:sp>
      <p:sp>
        <p:nvSpPr>
          <p:cNvPr id="3" name="Content Placeholder 2"/>
          <p:cNvSpPr>
            <a:spLocks noGrp="1"/>
          </p:cNvSpPr>
          <p:nvPr>
            <p:ph idx="1"/>
          </p:nvPr>
        </p:nvSpPr>
        <p:spPr>
          <a:xfrm>
            <a:off x="1141095" y="1254125"/>
            <a:ext cx="9906000" cy="4537075"/>
          </a:xfrm>
        </p:spPr>
        <p:txBody>
          <a:bodyPr/>
          <a:lstStyle/>
          <a:p>
            <a:pPr marL="0" indent="0">
              <a:buNone/>
            </a:pPr>
            <a:endParaRPr lang="en-US" altLang="en-IN"/>
          </a:p>
        </p:txBody>
      </p:sp>
      <p:graphicFrame>
        <p:nvGraphicFramePr>
          <p:cNvPr id="4" name="Diagram 3"/>
          <p:cNvGraphicFramePr/>
          <p:nvPr/>
        </p:nvGraphicFramePr>
        <p:xfrm>
          <a:off x="1312545" y="1365250"/>
          <a:ext cx="9734550" cy="4593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360680"/>
            <a:ext cx="9906000" cy="894080"/>
          </a:xfrm>
        </p:spPr>
        <p:txBody>
          <a:bodyPr/>
          <a:lstStyle/>
          <a:p>
            <a:pPr algn="ctr"/>
            <a:r>
              <a:rPr lang="en-US" altLang="en-IN" sz="2800" b="1" u="sng">
                <a:solidFill>
                  <a:schemeClr val="bg1"/>
                </a:solidFill>
                <a:latin typeface="Microsoft YaHei" panose="020B0503020204020204" charset="-122"/>
                <a:ea typeface="Microsoft YaHei" panose="020B0503020204020204" charset="-122"/>
                <a:cs typeface="+mj-lt"/>
              </a:rPr>
              <a:t>Project Work Flow</a:t>
            </a:r>
          </a:p>
        </p:txBody>
      </p:sp>
      <p:sp>
        <p:nvSpPr>
          <p:cNvPr id="3" name="Content Placeholder 2"/>
          <p:cNvSpPr>
            <a:spLocks noGrp="1"/>
          </p:cNvSpPr>
          <p:nvPr>
            <p:ph idx="1"/>
          </p:nvPr>
        </p:nvSpPr>
        <p:spPr>
          <a:xfrm>
            <a:off x="1141095" y="1254125"/>
            <a:ext cx="9906000" cy="4537075"/>
          </a:xfrm>
        </p:spPr>
        <p:txBody>
          <a:bodyPr/>
          <a:lstStyle/>
          <a:p>
            <a:pPr marL="0" indent="0">
              <a:buNone/>
            </a:pPr>
            <a:endParaRPr lang="en-US" altLang="en-IN"/>
          </a:p>
        </p:txBody>
      </p:sp>
      <p:graphicFrame>
        <p:nvGraphicFramePr>
          <p:cNvPr id="4" name="Diagram 3"/>
          <p:cNvGraphicFramePr/>
          <p:nvPr/>
        </p:nvGraphicFramePr>
        <p:xfrm>
          <a:off x="1312545" y="1365250"/>
          <a:ext cx="9734550" cy="4593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6C2866B1-BCB8-C791-40FC-BE2B611ECA5F}"/>
              </a:ext>
            </a:extLst>
          </p:cNvPr>
          <p:cNvGrpSpPr/>
          <p:nvPr/>
        </p:nvGrpSpPr>
        <p:grpSpPr>
          <a:xfrm>
            <a:off x="6904381" y="440629"/>
            <a:ext cx="3220280" cy="5151780"/>
            <a:chOff x="6904381" y="324680"/>
            <a:chExt cx="3220280" cy="5151780"/>
          </a:xfrm>
        </p:grpSpPr>
        <p:sp>
          <p:nvSpPr>
            <p:cNvPr id="19" name="Oval 18">
              <a:extLst>
                <a:ext uri="{FF2B5EF4-FFF2-40B4-BE49-F238E27FC236}">
                  <a16:creationId xmlns:a16="http://schemas.microsoft.com/office/drawing/2014/main" id="{1F470879-960C-DAF3-9BCC-7E39E02FC50D}"/>
                </a:ext>
              </a:extLst>
            </p:cNvPr>
            <p:cNvSpPr/>
            <p:nvPr/>
          </p:nvSpPr>
          <p:spPr>
            <a:xfrm>
              <a:off x="7689572" y="324680"/>
              <a:ext cx="1401417" cy="59634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Start</a:t>
              </a:r>
              <a:endParaRPr lang="en-IN" dirty="0"/>
            </a:p>
          </p:txBody>
        </p:sp>
        <p:cxnSp>
          <p:nvCxnSpPr>
            <p:cNvPr id="20" name="Straight Arrow Connector 19">
              <a:extLst>
                <a:ext uri="{FF2B5EF4-FFF2-40B4-BE49-F238E27FC236}">
                  <a16:creationId xmlns:a16="http://schemas.microsoft.com/office/drawing/2014/main" id="{5FA76A4B-B8BD-363A-A032-E76C9C74E187}"/>
                </a:ext>
              </a:extLst>
            </p:cNvPr>
            <p:cNvCxnSpPr>
              <a:cxnSpLocks/>
            </p:cNvCxnSpPr>
            <p:nvPr/>
          </p:nvCxnSpPr>
          <p:spPr>
            <a:xfrm>
              <a:off x="8380342" y="930968"/>
              <a:ext cx="9938" cy="347869"/>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B5A8F425-1DCE-96F1-AD19-1B6AD795C38C}"/>
                </a:ext>
              </a:extLst>
            </p:cNvPr>
            <p:cNvSpPr/>
            <p:nvPr/>
          </p:nvSpPr>
          <p:spPr>
            <a:xfrm>
              <a:off x="6924261" y="1278838"/>
              <a:ext cx="3200400" cy="5963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Load Movie Database</a:t>
              </a:r>
              <a:endParaRPr lang="en-IN" dirty="0"/>
            </a:p>
          </p:txBody>
        </p:sp>
        <p:sp>
          <p:nvSpPr>
            <p:cNvPr id="22" name="Rectangle 21">
              <a:extLst>
                <a:ext uri="{FF2B5EF4-FFF2-40B4-BE49-F238E27FC236}">
                  <a16:creationId xmlns:a16="http://schemas.microsoft.com/office/drawing/2014/main" id="{FA20C866-3732-CAEC-02BE-41F7CBCB0AB6}"/>
                </a:ext>
              </a:extLst>
            </p:cNvPr>
            <p:cNvSpPr/>
            <p:nvPr/>
          </p:nvSpPr>
          <p:spPr>
            <a:xfrm>
              <a:off x="6924261" y="2176675"/>
              <a:ext cx="3200400" cy="5963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Extract user visit information</a:t>
              </a:r>
              <a:endParaRPr lang="en-IN" dirty="0"/>
            </a:p>
          </p:txBody>
        </p:sp>
        <p:cxnSp>
          <p:nvCxnSpPr>
            <p:cNvPr id="23" name="Straight Arrow Connector 22">
              <a:extLst>
                <a:ext uri="{FF2B5EF4-FFF2-40B4-BE49-F238E27FC236}">
                  <a16:creationId xmlns:a16="http://schemas.microsoft.com/office/drawing/2014/main" id="{23101D75-EE86-881B-73C1-213AF0700426}"/>
                </a:ext>
              </a:extLst>
            </p:cNvPr>
            <p:cNvCxnSpPr>
              <a:cxnSpLocks/>
            </p:cNvCxnSpPr>
            <p:nvPr/>
          </p:nvCxnSpPr>
          <p:spPr>
            <a:xfrm>
              <a:off x="8403532" y="1808921"/>
              <a:ext cx="9938" cy="347869"/>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Rectangle 23">
              <a:extLst>
                <a:ext uri="{FF2B5EF4-FFF2-40B4-BE49-F238E27FC236}">
                  <a16:creationId xmlns:a16="http://schemas.microsoft.com/office/drawing/2014/main" id="{E4C7D33E-E8BE-6F7F-E30B-1E050711EAC5}"/>
                </a:ext>
              </a:extLst>
            </p:cNvPr>
            <p:cNvSpPr/>
            <p:nvPr/>
          </p:nvSpPr>
          <p:spPr>
            <a:xfrm>
              <a:off x="6924261" y="3054627"/>
              <a:ext cx="3200400" cy="5963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Collaborative Based filtering</a:t>
              </a:r>
              <a:endParaRPr lang="en-IN" dirty="0"/>
            </a:p>
          </p:txBody>
        </p:sp>
        <p:cxnSp>
          <p:nvCxnSpPr>
            <p:cNvPr id="25" name="Straight Arrow Connector 24">
              <a:extLst>
                <a:ext uri="{FF2B5EF4-FFF2-40B4-BE49-F238E27FC236}">
                  <a16:creationId xmlns:a16="http://schemas.microsoft.com/office/drawing/2014/main" id="{8AD3DD82-E009-9334-BAD7-1D1F74C3EE03}"/>
                </a:ext>
              </a:extLst>
            </p:cNvPr>
            <p:cNvCxnSpPr>
              <a:cxnSpLocks/>
            </p:cNvCxnSpPr>
            <p:nvPr/>
          </p:nvCxnSpPr>
          <p:spPr>
            <a:xfrm>
              <a:off x="8403532" y="2686873"/>
              <a:ext cx="9938" cy="347869"/>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Rectangle 25">
              <a:extLst>
                <a:ext uri="{FF2B5EF4-FFF2-40B4-BE49-F238E27FC236}">
                  <a16:creationId xmlns:a16="http://schemas.microsoft.com/office/drawing/2014/main" id="{93FE5BA7-DF0B-82DA-5DA8-44F4278E9114}"/>
                </a:ext>
              </a:extLst>
            </p:cNvPr>
            <p:cNvSpPr/>
            <p:nvPr/>
          </p:nvSpPr>
          <p:spPr>
            <a:xfrm>
              <a:off x="6904381" y="3932579"/>
              <a:ext cx="3200400" cy="5963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Provide recommendation to the user</a:t>
              </a:r>
              <a:endParaRPr lang="en-IN" dirty="0"/>
            </a:p>
          </p:txBody>
        </p:sp>
        <p:cxnSp>
          <p:nvCxnSpPr>
            <p:cNvPr id="27" name="Straight Arrow Connector 26">
              <a:extLst>
                <a:ext uri="{FF2B5EF4-FFF2-40B4-BE49-F238E27FC236}">
                  <a16:creationId xmlns:a16="http://schemas.microsoft.com/office/drawing/2014/main" id="{E5772CA9-72D8-5E5C-E181-80A1A8F9461A}"/>
                </a:ext>
              </a:extLst>
            </p:cNvPr>
            <p:cNvCxnSpPr>
              <a:cxnSpLocks/>
            </p:cNvCxnSpPr>
            <p:nvPr/>
          </p:nvCxnSpPr>
          <p:spPr>
            <a:xfrm>
              <a:off x="8383652" y="3564825"/>
              <a:ext cx="9938" cy="347869"/>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Oval 27">
              <a:extLst>
                <a:ext uri="{FF2B5EF4-FFF2-40B4-BE49-F238E27FC236}">
                  <a16:creationId xmlns:a16="http://schemas.microsoft.com/office/drawing/2014/main" id="{D544E637-2DD1-A9B8-8503-AFAE7FC21F2F}"/>
                </a:ext>
              </a:extLst>
            </p:cNvPr>
            <p:cNvSpPr/>
            <p:nvPr/>
          </p:nvSpPr>
          <p:spPr>
            <a:xfrm>
              <a:off x="7679633" y="4880112"/>
              <a:ext cx="1401417" cy="59634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Stop</a:t>
              </a:r>
              <a:endParaRPr lang="en-IN" dirty="0"/>
            </a:p>
          </p:txBody>
        </p:sp>
        <p:cxnSp>
          <p:nvCxnSpPr>
            <p:cNvPr id="29" name="Straight Arrow Connector 28">
              <a:extLst>
                <a:ext uri="{FF2B5EF4-FFF2-40B4-BE49-F238E27FC236}">
                  <a16:creationId xmlns:a16="http://schemas.microsoft.com/office/drawing/2014/main" id="{8455A915-42C5-8DB0-E866-6B3695F73F42}"/>
                </a:ext>
              </a:extLst>
            </p:cNvPr>
            <p:cNvCxnSpPr>
              <a:cxnSpLocks/>
            </p:cNvCxnSpPr>
            <p:nvPr/>
          </p:nvCxnSpPr>
          <p:spPr>
            <a:xfrm>
              <a:off x="8375372" y="4552109"/>
              <a:ext cx="9938" cy="347869"/>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31" name="Group 30">
            <a:extLst>
              <a:ext uri="{FF2B5EF4-FFF2-40B4-BE49-F238E27FC236}">
                <a16:creationId xmlns:a16="http://schemas.microsoft.com/office/drawing/2014/main" id="{0132B2BB-A58A-5EA5-73D4-E34FF6781A31}"/>
              </a:ext>
            </a:extLst>
          </p:cNvPr>
          <p:cNvGrpSpPr/>
          <p:nvPr/>
        </p:nvGrpSpPr>
        <p:grpSpPr>
          <a:xfrm>
            <a:off x="1292087" y="427382"/>
            <a:ext cx="3220280" cy="5151780"/>
            <a:chOff x="3776869" y="477078"/>
            <a:chExt cx="3220280" cy="5151780"/>
          </a:xfrm>
        </p:grpSpPr>
        <p:sp>
          <p:nvSpPr>
            <p:cNvPr id="32" name="Oval 31">
              <a:extLst>
                <a:ext uri="{FF2B5EF4-FFF2-40B4-BE49-F238E27FC236}">
                  <a16:creationId xmlns:a16="http://schemas.microsoft.com/office/drawing/2014/main" id="{B020B957-3A55-D596-0FDC-9402A14CD6D9}"/>
                </a:ext>
              </a:extLst>
            </p:cNvPr>
            <p:cNvSpPr/>
            <p:nvPr/>
          </p:nvSpPr>
          <p:spPr>
            <a:xfrm>
              <a:off x="4562060" y="477078"/>
              <a:ext cx="1401417" cy="59634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Start</a:t>
              </a:r>
              <a:endParaRPr lang="en-IN" dirty="0"/>
            </a:p>
          </p:txBody>
        </p:sp>
        <p:cxnSp>
          <p:nvCxnSpPr>
            <p:cNvPr id="33" name="Straight Arrow Connector 32">
              <a:extLst>
                <a:ext uri="{FF2B5EF4-FFF2-40B4-BE49-F238E27FC236}">
                  <a16:creationId xmlns:a16="http://schemas.microsoft.com/office/drawing/2014/main" id="{FB8C9456-1F34-07C3-3933-1E3785F6EB17}"/>
                </a:ext>
              </a:extLst>
            </p:cNvPr>
            <p:cNvCxnSpPr>
              <a:cxnSpLocks/>
            </p:cNvCxnSpPr>
            <p:nvPr/>
          </p:nvCxnSpPr>
          <p:spPr>
            <a:xfrm>
              <a:off x="5252830" y="1083366"/>
              <a:ext cx="9938" cy="347869"/>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Rectangle 33">
              <a:extLst>
                <a:ext uri="{FF2B5EF4-FFF2-40B4-BE49-F238E27FC236}">
                  <a16:creationId xmlns:a16="http://schemas.microsoft.com/office/drawing/2014/main" id="{35091C95-155F-A485-B040-0DCCE09CAA9A}"/>
                </a:ext>
              </a:extLst>
            </p:cNvPr>
            <p:cNvSpPr/>
            <p:nvPr/>
          </p:nvSpPr>
          <p:spPr>
            <a:xfrm>
              <a:off x="3796749" y="1431236"/>
              <a:ext cx="3200400" cy="5963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Load Movie Database</a:t>
              </a:r>
              <a:endParaRPr lang="en-IN" dirty="0"/>
            </a:p>
          </p:txBody>
        </p:sp>
        <p:sp>
          <p:nvSpPr>
            <p:cNvPr id="35" name="Rectangle 34">
              <a:extLst>
                <a:ext uri="{FF2B5EF4-FFF2-40B4-BE49-F238E27FC236}">
                  <a16:creationId xmlns:a16="http://schemas.microsoft.com/office/drawing/2014/main" id="{E7CACB81-32B2-9B1E-F03F-55C7E5BD69D9}"/>
                </a:ext>
              </a:extLst>
            </p:cNvPr>
            <p:cNvSpPr/>
            <p:nvPr/>
          </p:nvSpPr>
          <p:spPr>
            <a:xfrm>
              <a:off x="3796749" y="2329073"/>
              <a:ext cx="3200400" cy="5963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Extract user visit information</a:t>
              </a:r>
              <a:endParaRPr lang="en-IN" dirty="0"/>
            </a:p>
          </p:txBody>
        </p:sp>
        <p:cxnSp>
          <p:nvCxnSpPr>
            <p:cNvPr id="36" name="Straight Arrow Connector 35">
              <a:extLst>
                <a:ext uri="{FF2B5EF4-FFF2-40B4-BE49-F238E27FC236}">
                  <a16:creationId xmlns:a16="http://schemas.microsoft.com/office/drawing/2014/main" id="{4137CD7F-669B-BEA4-7572-96751C1CD5D7}"/>
                </a:ext>
              </a:extLst>
            </p:cNvPr>
            <p:cNvCxnSpPr>
              <a:cxnSpLocks/>
            </p:cNvCxnSpPr>
            <p:nvPr/>
          </p:nvCxnSpPr>
          <p:spPr>
            <a:xfrm>
              <a:off x="5276020" y="1961319"/>
              <a:ext cx="9938" cy="347869"/>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7" name="Rectangle 36">
              <a:extLst>
                <a:ext uri="{FF2B5EF4-FFF2-40B4-BE49-F238E27FC236}">
                  <a16:creationId xmlns:a16="http://schemas.microsoft.com/office/drawing/2014/main" id="{5E532225-0245-4D7C-B480-80E0795D3506}"/>
                </a:ext>
              </a:extLst>
            </p:cNvPr>
            <p:cNvSpPr/>
            <p:nvPr/>
          </p:nvSpPr>
          <p:spPr>
            <a:xfrm>
              <a:off x="3796749" y="3207025"/>
              <a:ext cx="3200400" cy="5963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Content Based filtering</a:t>
              </a:r>
              <a:endParaRPr lang="en-IN" dirty="0"/>
            </a:p>
          </p:txBody>
        </p:sp>
        <p:cxnSp>
          <p:nvCxnSpPr>
            <p:cNvPr id="38" name="Straight Arrow Connector 37">
              <a:extLst>
                <a:ext uri="{FF2B5EF4-FFF2-40B4-BE49-F238E27FC236}">
                  <a16:creationId xmlns:a16="http://schemas.microsoft.com/office/drawing/2014/main" id="{836EABBC-EA0E-1200-7CE4-C8CF76B06701}"/>
                </a:ext>
              </a:extLst>
            </p:cNvPr>
            <p:cNvCxnSpPr>
              <a:cxnSpLocks/>
            </p:cNvCxnSpPr>
            <p:nvPr/>
          </p:nvCxnSpPr>
          <p:spPr>
            <a:xfrm>
              <a:off x="5276020" y="2839271"/>
              <a:ext cx="9938" cy="347869"/>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Rectangle 38">
              <a:extLst>
                <a:ext uri="{FF2B5EF4-FFF2-40B4-BE49-F238E27FC236}">
                  <a16:creationId xmlns:a16="http://schemas.microsoft.com/office/drawing/2014/main" id="{89F034E3-40C7-830A-339E-5410EBF5A7E4}"/>
                </a:ext>
              </a:extLst>
            </p:cNvPr>
            <p:cNvSpPr/>
            <p:nvPr/>
          </p:nvSpPr>
          <p:spPr>
            <a:xfrm>
              <a:off x="3776869" y="4084977"/>
              <a:ext cx="3200400" cy="5963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Provide recommendation to the user</a:t>
              </a:r>
              <a:endParaRPr lang="en-IN" dirty="0"/>
            </a:p>
          </p:txBody>
        </p:sp>
        <p:cxnSp>
          <p:nvCxnSpPr>
            <p:cNvPr id="40" name="Straight Arrow Connector 39">
              <a:extLst>
                <a:ext uri="{FF2B5EF4-FFF2-40B4-BE49-F238E27FC236}">
                  <a16:creationId xmlns:a16="http://schemas.microsoft.com/office/drawing/2014/main" id="{73C64CD6-546D-2E4C-319A-631AC7030EE0}"/>
                </a:ext>
              </a:extLst>
            </p:cNvPr>
            <p:cNvCxnSpPr>
              <a:cxnSpLocks/>
            </p:cNvCxnSpPr>
            <p:nvPr/>
          </p:nvCxnSpPr>
          <p:spPr>
            <a:xfrm>
              <a:off x="5256140" y="3717223"/>
              <a:ext cx="9938" cy="347869"/>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Oval 40">
              <a:extLst>
                <a:ext uri="{FF2B5EF4-FFF2-40B4-BE49-F238E27FC236}">
                  <a16:creationId xmlns:a16="http://schemas.microsoft.com/office/drawing/2014/main" id="{EB01E5B1-126C-EC28-F5D0-A09DD205B4B3}"/>
                </a:ext>
              </a:extLst>
            </p:cNvPr>
            <p:cNvSpPr/>
            <p:nvPr/>
          </p:nvSpPr>
          <p:spPr>
            <a:xfrm>
              <a:off x="4552121" y="5032510"/>
              <a:ext cx="1401417" cy="59634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Stop</a:t>
              </a:r>
              <a:endParaRPr lang="en-IN" dirty="0"/>
            </a:p>
          </p:txBody>
        </p:sp>
        <p:cxnSp>
          <p:nvCxnSpPr>
            <p:cNvPr id="42" name="Straight Arrow Connector 41">
              <a:extLst>
                <a:ext uri="{FF2B5EF4-FFF2-40B4-BE49-F238E27FC236}">
                  <a16:creationId xmlns:a16="http://schemas.microsoft.com/office/drawing/2014/main" id="{E9001702-9516-B873-BE6A-17790FDA9591}"/>
                </a:ext>
              </a:extLst>
            </p:cNvPr>
            <p:cNvCxnSpPr>
              <a:cxnSpLocks/>
            </p:cNvCxnSpPr>
            <p:nvPr/>
          </p:nvCxnSpPr>
          <p:spPr>
            <a:xfrm>
              <a:off x="5247860" y="4704507"/>
              <a:ext cx="9938" cy="347869"/>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43" name="TextBox 42">
            <a:extLst>
              <a:ext uri="{FF2B5EF4-FFF2-40B4-BE49-F238E27FC236}">
                <a16:creationId xmlns:a16="http://schemas.microsoft.com/office/drawing/2014/main" id="{AED1D79B-5DB7-90E0-C29B-A1EEA95A4157}"/>
              </a:ext>
            </a:extLst>
          </p:cNvPr>
          <p:cNvSpPr txBox="1"/>
          <p:nvPr/>
        </p:nvSpPr>
        <p:spPr>
          <a:xfrm>
            <a:off x="596348" y="6003234"/>
            <a:ext cx="4224130" cy="461665"/>
          </a:xfrm>
          <a:prstGeom prst="rect">
            <a:avLst/>
          </a:prstGeom>
          <a:noFill/>
        </p:spPr>
        <p:txBody>
          <a:bodyPr wrap="square" rtlCol="0">
            <a:spAutoFit/>
          </a:bodyPr>
          <a:lstStyle/>
          <a:p>
            <a:r>
              <a:rPr lang="en-US" sz="2400" dirty="0"/>
              <a:t>Fig. Content Based Filtering</a:t>
            </a:r>
            <a:endParaRPr lang="en-IN" sz="2400" dirty="0"/>
          </a:p>
        </p:txBody>
      </p:sp>
      <p:sp>
        <p:nvSpPr>
          <p:cNvPr id="44" name="TextBox 43">
            <a:extLst>
              <a:ext uri="{FF2B5EF4-FFF2-40B4-BE49-F238E27FC236}">
                <a16:creationId xmlns:a16="http://schemas.microsoft.com/office/drawing/2014/main" id="{F575A4A5-9923-6B53-BA66-94415C33347E}"/>
              </a:ext>
            </a:extLst>
          </p:cNvPr>
          <p:cNvSpPr txBox="1"/>
          <p:nvPr/>
        </p:nvSpPr>
        <p:spPr>
          <a:xfrm>
            <a:off x="6563138" y="5980046"/>
            <a:ext cx="4757531" cy="461665"/>
          </a:xfrm>
          <a:prstGeom prst="rect">
            <a:avLst/>
          </a:prstGeom>
          <a:noFill/>
        </p:spPr>
        <p:txBody>
          <a:bodyPr wrap="square" rtlCol="0">
            <a:spAutoFit/>
          </a:bodyPr>
          <a:lstStyle/>
          <a:p>
            <a:r>
              <a:rPr lang="en-US" sz="2400" dirty="0"/>
              <a:t>Fig. Collaborative Based Filtering</a:t>
            </a:r>
            <a:endParaRPr lang="en-IN" sz="2400" dirty="0"/>
          </a:p>
        </p:txBody>
      </p:sp>
    </p:spTree>
    <p:extLst>
      <p:ext uri="{BB962C8B-B14F-4D97-AF65-F5344CB8AC3E}">
        <p14:creationId xmlns:p14="http://schemas.microsoft.com/office/powerpoint/2010/main" val="3278432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F2AE-0066-EE1B-9870-053AE33F3954}"/>
              </a:ext>
            </a:extLst>
          </p:cNvPr>
          <p:cNvSpPr>
            <a:spLocks noGrp="1"/>
          </p:cNvSpPr>
          <p:nvPr>
            <p:ph type="title"/>
          </p:nvPr>
        </p:nvSpPr>
        <p:spPr>
          <a:xfrm>
            <a:off x="3427413" y="1632308"/>
            <a:ext cx="5796100" cy="2522247"/>
          </a:xfrm>
        </p:spPr>
        <p:txBody>
          <a:bodyPr>
            <a:normAutofit/>
          </a:bodyPr>
          <a:lstStyle/>
          <a:p>
            <a:r>
              <a:rPr lang="en-US" sz="6600"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THANK YOU</a:t>
            </a:r>
            <a:endParaRPr lang="en-IN" sz="6600"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57037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7932"/>
            <a:ext cx="9905998" cy="964097"/>
          </a:xfrm>
        </p:spPr>
        <p:txBody>
          <a:bodyPr>
            <a:normAutofit/>
          </a:bodyPr>
          <a:lstStyle/>
          <a:p>
            <a:r>
              <a:rPr lang="en-US" sz="2700" b="1" u="sng" kern="100" dirty="0">
                <a:effectLst/>
                <a:latin typeface="Roboto" panose="02000000000000000000" pitchFamily="2" charset="0"/>
                <a:ea typeface="Roboto" panose="02000000000000000000" pitchFamily="2" charset="0"/>
                <a:cs typeface="Roboto" panose="02000000000000000000" pitchFamily="2" charset="0"/>
              </a:rPr>
              <a:t>What is Recommendation System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1141413" y="1235695"/>
            <a:ext cx="10099744" cy="5284373"/>
          </a:xfrm>
        </p:spPr>
        <p:txBody>
          <a:bodyPr>
            <a:normAutofit fontScale="85000" lnSpcReduction="20000"/>
          </a:bodyPr>
          <a:lstStyle/>
          <a:p>
            <a:pPr marL="0" indent="0" algn="just">
              <a:buNone/>
            </a:pPr>
            <a:r>
              <a:rPr lang="en-IN" dirty="0">
                <a:solidFill>
                  <a:schemeClr val="tx1">
                    <a:lumMod val="95000"/>
                  </a:schemeClr>
                </a:solidFill>
                <a:effectLst/>
                <a:latin typeface="Roboto" panose="02000000000000000000" pitchFamily="2" charset="0"/>
                <a:ea typeface="Times New Roman" panose="02020603050405020304" pitchFamily="18" charset="0"/>
              </a:rPr>
              <a:t>Recommender systems are the systems that are designed to recommend things to the user based on many different factors. These systems predict the most likely product that the users are most likely to purchase and are of interest to. Companies like </a:t>
            </a:r>
            <a:r>
              <a:rPr lang="en-IN" u="sng" dirty="0">
                <a:solidFill>
                  <a:schemeClr val="tx1">
                    <a:lumMod val="95000"/>
                  </a:schemeClr>
                </a:solidFill>
                <a:effectLst/>
                <a:latin typeface="Roboto" panose="02000000000000000000" pitchFamily="2" charset="0"/>
                <a:ea typeface="Times New Roman" panose="02020603050405020304" pitchFamily="18" charset="0"/>
                <a:hlinkClick r:id="rId2"/>
              </a:rPr>
              <a:t>Netflix</a:t>
            </a:r>
            <a:r>
              <a:rPr lang="en-IN" dirty="0">
                <a:solidFill>
                  <a:schemeClr val="tx1">
                    <a:lumMod val="95000"/>
                  </a:schemeClr>
                </a:solidFill>
                <a:effectLst/>
                <a:latin typeface="Roboto" panose="02000000000000000000" pitchFamily="2" charset="0"/>
                <a:ea typeface="Times New Roman" panose="02020603050405020304" pitchFamily="18" charset="0"/>
              </a:rPr>
              <a:t>, Amazon, etc. use recommender systems to help their users to identify the correct product or movies for them. </a:t>
            </a:r>
          </a:p>
          <a:p>
            <a:pPr marL="0" indent="0">
              <a:buNone/>
            </a:pPr>
            <a:endParaRPr lang="en-IN" dirty="0">
              <a:solidFill>
                <a:schemeClr val="tx1">
                  <a:lumMod val="95000"/>
                </a:schemeClr>
              </a:solidFill>
              <a:latin typeface="Roboto" panose="02000000000000000000" pitchFamily="2" charset="0"/>
              <a:ea typeface="Times New Roman" panose="02020603050405020304" pitchFamily="18" charset="0"/>
            </a:endParaRPr>
          </a:p>
          <a:p>
            <a:pPr marL="0" indent="0" algn="just">
              <a:buNone/>
            </a:pPr>
            <a:r>
              <a:rPr lang="en-IN" dirty="0">
                <a:solidFill>
                  <a:schemeClr val="tx1">
                    <a:lumMod val="95000"/>
                  </a:schemeClr>
                </a:solidFill>
                <a:effectLst/>
                <a:latin typeface="Roboto" panose="02000000000000000000" pitchFamily="2" charset="0"/>
                <a:ea typeface="Times New Roman" panose="02020603050405020304" pitchFamily="18" charset="0"/>
              </a:rPr>
              <a:t>The recommender system deals with a large volume of information present by filtering the most important information based on the data provided by a user and other factors that take care of the user’s preference and interest. It finds out the match between user and item and imputes the similarities between users and items for recommendation. </a:t>
            </a:r>
            <a:endParaRPr lang="en-IN" dirty="0">
              <a:solidFill>
                <a:schemeClr val="tx1">
                  <a:lumMod val="95000"/>
                </a:schemeClr>
              </a:solidFill>
              <a:effectLst/>
              <a:latin typeface="Times New Roman" panose="02020603050405020304" pitchFamily="18" charset="0"/>
              <a:ea typeface="Times New Roman" panose="02020603050405020304" pitchFamily="18" charset="0"/>
            </a:endParaRPr>
          </a:p>
          <a:p>
            <a:pPr marL="0" indent="0">
              <a:buNone/>
            </a:pPr>
            <a:endParaRPr lang="en-IN" dirty="0">
              <a:solidFill>
                <a:schemeClr val="tx1">
                  <a:lumMod val="95000"/>
                </a:schemeClr>
              </a:solidFill>
              <a:effectLst/>
              <a:latin typeface="Times New Roman" panose="02020603050405020304" pitchFamily="18" charset="0"/>
              <a:ea typeface="Times New Roman" panose="02020603050405020304" pitchFamily="18" charset="0"/>
            </a:endParaRPr>
          </a:p>
          <a:p>
            <a:pPr marL="0" indent="0" algn="just">
              <a:buNone/>
            </a:pPr>
            <a:r>
              <a:rPr lang="en-IN" dirty="0">
                <a:solidFill>
                  <a:schemeClr val="tx1">
                    <a:lumMod val="95000"/>
                  </a:schemeClr>
                </a:solidFill>
                <a:effectLst/>
                <a:latin typeface="Roboto" panose="02000000000000000000" pitchFamily="2" charset="0"/>
                <a:ea typeface="Times New Roman" panose="02020603050405020304" pitchFamily="18" charset="0"/>
              </a:rPr>
              <a:t>Both the users and the services provided have benefited from these kinds of systems. The quality and decision-making process has also improved through these kinds of systems.</a:t>
            </a:r>
            <a:endParaRPr lang="en-IN" dirty="0">
              <a:solidFill>
                <a:schemeClr val="tx1">
                  <a:lumMod val="95000"/>
                </a:schemeClr>
              </a:solidFill>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8784"/>
            <a:ext cx="9905998" cy="1162878"/>
          </a:xfrm>
        </p:spPr>
        <p:txBody>
          <a:bodyPr>
            <a:normAutofit/>
          </a:bodyPr>
          <a:lstStyle/>
          <a:p>
            <a:r>
              <a:rPr lang="en-IN" sz="2400" b="1" u="sng" kern="0" dirty="0">
                <a:effectLst/>
                <a:latin typeface="Roboto" panose="02000000000000000000" pitchFamily="2" charset="0"/>
                <a:ea typeface="Times New Roman" panose="02020603050405020304" pitchFamily="18" charset="0"/>
                <a:cs typeface="Times New Roman" panose="02020603050405020304" pitchFamily="18" charset="0"/>
              </a:rPr>
              <a:t>Why the Recommendation system</a:t>
            </a:r>
            <a:r>
              <a:rPr lang="en-IN" sz="2400" b="1" kern="0" dirty="0">
                <a:effectLst/>
                <a:latin typeface="Roboto" panose="02000000000000000000" pitchFamily="2" charset="0"/>
                <a:ea typeface="Times New Roman" panose="02020603050405020304" pitchFamily="18" charset="0"/>
                <a:cs typeface="Times New Roman" panose="02020603050405020304" pitchFamily="18" charset="0"/>
              </a:rPr>
              <a: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1071838" y="1361662"/>
            <a:ext cx="9905999" cy="3541714"/>
          </a:xfrm>
        </p:spPr>
        <p:txBody>
          <a:bodyPr/>
          <a:lstStyle/>
          <a:p>
            <a:r>
              <a:rPr lang="en-IN" sz="2000" kern="0" dirty="0">
                <a:solidFill>
                  <a:schemeClr val="tx1">
                    <a:lumMod val="95000"/>
                  </a:schemeClr>
                </a:solidFill>
                <a:effectLst/>
                <a:latin typeface="Roboto" panose="02000000000000000000" pitchFamily="2" charset="0"/>
                <a:ea typeface="Times New Roman" panose="02020603050405020304" pitchFamily="18" charset="0"/>
                <a:cs typeface="Times New Roman" panose="02020603050405020304" pitchFamily="18" charset="0"/>
              </a:rPr>
              <a:t>Benefits users in finding items of their interest.</a:t>
            </a:r>
            <a:endParaRPr lang="en-IN" sz="2000"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000" kern="0" dirty="0">
                <a:solidFill>
                  <a:schemeClr val="tx1">
                    <a:lumMod val="95000"/>
                  </a:schemeClr>
                </a:solidFill>
                <a:effectLst/>
                <a:latin typeface="Roboto" panose="02000000000000000000" pitchFamily="2" charset="0"/>
                <a:ea typeface="Times New Roman" panose="02020603050405020304" pitchFamily="18" charset="0"/>
                <a:cs typeface="Times New Roman" panose="02020603050405020304" pitchFamily="18" charset="0"/>
              </a:rPr>
              <a:t>Help item providers in delivering their items to the right user.</a:t>
            </a:r>
            <a:endParaRPr lang="en-IN" sz="2000"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000" kern="0" dirty="0">
                <a:solidFill>
                  <a:schemeClr val="tx1">
                    <a:lumMod val="95000"/>
                  </a:schemeClr>
                </a:solidFill>
                <a:effectLst/>
                <a:latin typeface="Roboto" panose="02000000000000000000" pitchFamily="2" charset="0"/>
                <a:ea typeface="Times New Roman" panose="02020603050405020304" pitchFamily="18" charset="0"/>
                <a:cs typeface="Times New Roman" panose="02020603050405020304" pitchFamily="18" charset="0"/>
              </a:rPr>
              <a:t>Identity products that are most relevant to users.</a:t>
            </a:r>
            <a:endParaRPr lang="en-IN" sz="2000"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000" kern="0" dirty="0">
                <a:solidFill>
                  <a:schemeClr val="tx1">
                    <a:lumMod val="95000"/>
                  </a:schemeClr>
                </a:solidFill>
                <a:effectLst/>
                <a:latin typeface="Roboto" panose="02000000000000000000" pitchFamily="2" charset="0"/>
                <a:ea typeface="Times New Roman" panose="02020603050405020304" pitchFamily="18" charset="0"/>
                <a:cs typeface="Times New Roman" panose="02020603050405020304" pitchFamily="18" charset="0"/>
              </a:rPr>
              <a:t>Personalized content.</a:t>
            </a:r>
            <a:endParaRPr lang="en-IN" sz="2000"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000" kern="0" dirty="0">
                <a:solidFill>
                  <a:schemeClr val="tx1">
                    <a:lumMod val="95000"/>
                  </a:schemeClr>
                </a:solidFill>
                <a:effectLst/>
                <a:latin typeface="Roboto" panose="02000000000000000000" pitchFamily="2" charset="0"/>
                <a:ea typeface="Times New Roman" panose="02020603050405020304" pitchFamily="18" charset="0"/>
                <a:cs typeface="Times New Roman" panose="02020603050405020304" pitchFamily="18" charset="0"/>
              </a:rPr>
              <a:t>Help websites to improve user engagement.</a:t>
            </a:r>
            <a:endParaRPr lang="en-IN" sz="2000"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67140"/>
            <a:ext cx="9905998" cy="934277"/>
          </a:xfrm>
        </p:spPr>
        <p:txBody>
          <a:bodyPr>
            <a:normAutofit fontScale="90000"/>
          </a:bodyPr>
          <a:lstStyle/>
          <a:p>
            <a:r>
              <a:rPr lang="en-IN" sz="2700" b="1" u="sng" dirty="0">
                <a:effectLst/>
                <a:latin typeface="Roboto" panose="02000000000000000000" pitchFamily="2" charset="0"/>
                <a:ea typeface="Times New Roman" panose="02020603050405020304" pitchFamily="18" charset="0"/>
              </a:rPr>
              <a:t>What can be Recommended</a:t>
            </a:r>
            <a:r>
              <a:rPr lang="en-IN" sz="2700" b="1" dirty="0">
                <a:effectLst/>
                <a:latin typeface="Roboto" panose="02000000000000000000" pitchFamily="2" charset="0"/>
                <a:ea typeface="Times New Roman" panose="02020603050405020304" pitchFamily="18" charset="0"/>
              </a:rPr>
              <a:t>?</a:t>
            </a:r>
            <a:br>
              <a:rPr lang="en-IN" sz="2000" b="1" dirty="0">
                <a:effectLst/>
                <a:latin typeface="Times New Roman" panose="02020603050405020304" pitchFamily="18" charset="0"/>
                <a:ea typeface="Times New Roman" panose="02020603050405020304" pitchFamily="18" charset="0"/>
              </a:rPr>
            </a:b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Content Placeholder 2"/>
          <p:cNvSpPr>
            <a:spLocks noGrp="1"/>
          </p:cNvSpPr>
          <p:nvPr>
            <p:ph idx="1"/>
          </p:nvPr>
        </p:nvSpPr>
        <p:spPr>
          <a:xfrm>
            <a:off x="1071838" y="1658143"/>
            <a:ext cx="9905999" cy="3541714"/>
          </a:xfrm>
        </p:spPr>
        <p:txBody>
          <a:bodyPr/>
          <a:lstStyle/>
          <a:p>
            <a:pPr marL="0" indent="0" algn="just">
              <a:buNone/>
            </a:pPr>
            <a:r>
              <a:rPr lang="en-IN" sz="2000" dirty="0">
                <a:effectLst/>
                <a:latin typeface="Roboto" panose="02000000000000000000" pitchFamily="2" charset="0"/>
                <a:ea typeface="Times New Roman" panose="02020603050405020304" pitchFamily="18" charset="0"/>
              </a:rPr>
              <a:t>There are many different things that can be recommended by the system like movies, books, news, articles, jobs, advertisements, etc. Netflix uses a recommender system to recommend movies &amp; web-series to its users. Similarly, </a:t>
            </a:r>
            <a:r>
              <a:rPr lang="en-IN" sz="2000" u="sng" dirty="0">
                <a:effectLst/>
                <a:latin typeface="Roboto" panose="02000000000000000000" pitchFamily="2" charset="0"/>
                <a:ea typeface="Times New Roman" panose="02020603050405020304" pitchFamily="18" charset="0"/>
                <a:hlinkClick r:id="rId2"/>
              </a:rPr>
              <a:t>YouTube recommends different videos</a:t>
            </a:r>
            <a:r>
              <a:rPr lang="en-IN" sz="2000" dirty="0">
                <a:effectLst/>
                <a:latin typeface="Roboto" panose="02000000000000000000" pitchFamily="2" charset="0"/>
                <a:ea typeface="Times New Roman" panose="02020603050405020304" pitchFamily="18" charset="0"/>
              </a:rPr>
              <a:t>. There are many examples of recommender systems that are widely used today.</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7201"/>
            <a:ext cx="9905998" cy="576469"/>
          </a:xfrm>
        </p:spPr>
        <p:txBody>
          <a:bodyPr>
            <a:normAutofit/>
          </a:bodyPr>
          <a:lstStyle/>
          <a:p>
            <a:r>
              <a:rPr lang="en-IN" sz="2400" b="1" u="sng" dirty="0">
                <a:latin typeface="Roboto" panose="02000000000000000000" pitchFamily="2" charset="0"/>
              </a:rPr>
              <a:t>About the Dataset</a:t>
            </a:r>
          </a:p>
        </p:txBody>
      </p:sp>
      <p:sp>
        <p:nvSpPr>
          <p:cNvPr id="3" name="Content Placeholder 2"/>
          <p:cNvSpPr>
            <a:spLocks noGrp="1"/>
          </p:cNvSpPr>
          <p:nvPr>
            <p:ph idx="1"/>
          </p:nvPr>
        </p:nvSpPr>
        <p:spPr>
          <a:xfrm>
            <a:off x="1141411" y="1812165"/>
            <a:ext cx="9905999" cy="3541714"/>
          </a:xfrm>
        </p:spPr>
        <p:txBody>
          <a:bodyPr/>
          <a:lstStyle/>
          <a:p>
            <a:pPr marL="0" indent="0" algn="just">
              <a:buNone/>
            </a:pPr>
            <a:r>
              <a:rPr lang="en-US" sz="2000" dirty="0">
                <a:latin typeface="Calibri" panose="020F0502020204030204" pitchFamily="34" charset="0"/>
                <a:cs typeface="Times New Roman" panose="02020603050405020304" pitchFamily="18" charset="0"/>
              </a:rPr>
              <a:t>The dataset consists of metadata for all 45,000 movies listed in the Full </a:t>
            </a:r>
            <a:r>
              <a:rPr lang="en-US" sz="2000" dirty="0" err="1">
                <a:latin typeface="Calibri" panose="020F0502020204030204" pitchFamily="34" charset="0"/>
                <a:cs typeface="Times New Roman" panose="02020603050405020304" pitchFamily="18" charset="0"/>
              </a:rPr>
              <a:t>MovieLens</a:t>
            </a:r>
            <a:r>
              <a:rPr lang="en-US" sz="2000" dirty="0">
                <a:latin typeface="Calibri" panose="020F0502020204030204" pitchFamily="34" charset="0"/>
                <a:cs typeface="Times New Roman" panose="02020603050405020304" pitchFamily="18" charset="0"/>
              </a:rPr>
              <a:t> Dataset. The dataset consists of movies released on or before July 2017. Data points include cast, crew, plot keywords, budget, revenue, posters, release dates, languages, production companies, countries, TMDB vote counts and vote averages. </a:t>
            </a:r>
            <a:endParaRPr lang="en-IN" sz="2000" dirty="0">
              <a:latin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8358"/>
            <a:ext cx="9905998" cy="606286"/>
          </a:xfrm>
        </p:spPr>
        <p:txBody>
          <a:bodyPr>
            <a:normAutofit/>
          </a:bodyPr>
          <a:lstStyle/>
          <a:p>
            <a:r>
              <a:rPr lang="en-IN" sz="2400" b="1" u="sng" dirty="0">
                <a:latin typeface="Roboto" panose="02000000000000000000" pitchFamily="2" charset="0"/>
              </a:rPr>
              <a:t>Dataset Description</a:t>
            </a:r>
          </a:p>
        </p:txBody>
      </p:sp>
      <p:sp>
        <p:nvSpPr>
          <p:cNvPr id="3" name="Content Placeholder 2"/>
          <p:cNvSpPr>
            <a:spLocks noGrp="1"/>
          </p:cNvSpPr>
          <p:nvPr>
            <p:ph idx="1"/>
          </p:nvPr>
        </p:nvSpPr>
        <p:spPr>
          <a:xfrm>
            <a:off x="1141412" y="1152938"/>
            <a:ext cx="9905999" cy="5227983"/>
          </a:xfrm>
        </p:spPr>
        <p:txBody>
          <a:bodyPr>
            <a:normAutofit lnSpcReduction="10000"/>
          </a:bodyPr>
          <a:lstStyle/>
          <a:p>
            <a:pPr marL="0" indent="0">
              <a:buNone/>
            </a:pPr>
            <a:r>
              <a:rPr lang="en-US" sz="2000" dirty="0">
                <a:latin typeface="Calibri" panose="020F0502020204030204" pitchFamily="34" charset="0"/>
                <a:cs typeface="Times New Roman" panose="02020603050405020304" pitchFamily="18" charset="0"/>
              </a:rPr>
              <a:t>This dataset consists of the following files: </a:t>
            </a:r>
          </a:p>
          <a:p>
            <a:pPr marL="0" indent="0">
              <a:buNone/>
            </a:pPr>
            <a:r>
              <a:rPr lang="en-US" sz="2000" b="1" u="sng" dirty="0">
                <a:latin typeface="Calibri" panose="020F0502020204030204" pitchFamily="34" charset="0"/>
                <a:cs typeface="Times New Roman" panose="02020603050405020304" pitchFamily="18" charset="0"/>
              </a:rPr>
              <a:t>movies_metadata.csv: </a:t>
            </a:r>
            <a:r>
              <a:rPr lang="en-US" sz="2000" dirty="0">
                <a:latin typeface="Calibri" panose="020F0502020204030204" pitchFamily="34" charset="0"/>
                <a:cs typeface="Times New Roman" panose="02020603050405020304" pitchFamily="18" charset="0"/>
              </a:rPr>
              <a:t>The main Movies Metadata file. Contains information on 45,000 movies featured in the Full </a:t>
            </a:r>
            <a:r>
              <a:rPr lang="en-US" sz="2000" dirty="0" err="1">
                <a:latin typeface="Calibri" panose="020F0502020204030204" pitchFamily="34" charset="0"/>
                <a:cs typeface="Times New Roman" panose="02020603050405020304" pitchFamily="18" charset="0"/>
              </a:rPr>
              <a:t>MovieLens</a:t>
            </a:r>
            <a:r>
              <a:rPr lang="en-US" sz="2000" dirty="0">
                <a:latin typeface="Calibri" panose="020F0502020204030204" pitchFamily="34" charset="0"/>
                <a:cs typeface="Times New Roman" panose="02020603050405020304" pitchFamily="18" charset="0"/>
              </a:rPr>
              <a:t> dataset. Features include posters, backdrops, budget, revenue, release dates, languages, production countries and companies. </a:t>
            </a:r>
          </a:p>
          <a:p>
            <a:pPr marL="0" indent="0">
              <a:buNone/>
            </a:pPr>
            <a:r>
              <a:rPr lang="en-US" sz="2000" b="1" u="sng" dirty="0">
                <a:latin typeface="Calibri" panose="020F0502020204030204" pitchFamily="34" charset="0"/>
                <a:cs typeface="Times New Roman" panose="02020603050405020304" pitchFamily="18" charset="0"/>
              </a:rPr>
              <a:t>keywords.csv: </a:t>
            </a:r>
            <a:r>
              <a:rPr lang="en-US" sz="2000" dirty="0">
                <a:latin typeface="Calibri" panose="020F0502020204030204" pitchFamily="34" charset="0"/>
                <a:cs typeface="Times New Roman" panose="02020603050405020304" pitchFamily="18" charset="0"/>
              </a:rPr>
              <a:t>Contains the movie plot keywords for our </a:t>
            </a:r>
            <a:r>
              <a:rPr lang="en-US" sz="2000" dirty="0" err="1">
                <a:latin typeface="Calibri" panose="020F0502020204030204" pitchFamily="34" charset="0"/>
                <a:cs typeface="Times New Roman" panose="02020603050405020304" pitchFamily="18" charset="0"/>
              </a:rPr>
              <a:t>MovieLens</a:t>
            </a:r>
            <a:r>
              <a:rPr lang="en-US" sz="2000" dirty="0">
                <a:latin typeface="Calibri" panose="020F0502020204030204" pitchFamily="34" charset="0"/>
                <a:cs typeface="Times New Roman" panose="02020603050405020304" pitchFamily="18" charset="0"/>
              </a:rPr>
              <a:t> movies. Available in the form of a </a:t>
            </a:r>
            <a:r>
              <a:rPr lang="en-US" sz="2000" dirty="0" err="1">
                <a:latin typeface="Calibri" panose="020F0502020204030204" pitchFamily="34" charset="0"/>
                <a:cs typeface="Times New Roman" panose="02020603050405020304" pitchFamily="18" charset="0"/>
              </a:rPr>
              <a:t>stringified</a:t>
            </a:r>
            <a:r>
              <a:rPr lang="en-US" sz="2000" dirty="0">
                <a:latin typeface="Calibri" panose="020F0502020204030204" pitchFamily="34" charset="0"/>
                <a:cs typeface="Times New Roman" panose="02020603050405020304" pitchFamily="18" charset="0"/>
              </a:rPr>
              <a:t> JSON Object. </a:t>
            </a:r>
          </a:p>
          <a:p>
            <a:pPr marL="0" indent="0">
              <a:buNone/>
            </a:pPr>
            <a:r>
              <a:rPr lang="en-US" sz="2000" b="1" u="sng" dirty="0">
                <a:latin typeface="Calibri" panose="020F0502020204030204" pitchFamily="34" charset="0"/>
                <a:cs typeface="Times New Roman" panose="02020603050405020304" pitchFamily="18" charset="0"/>
              </a:rPr>
              <a:t>credits.csv: </a:t>
            </a:r>
            <a:r>
              <a:rPr lang="en-US" sz="2000" dirty="0">
                <a:latin typeface="Calibri" panose="020F0502020204030204" pitchFamily="34" charset="0"/>
                <a:cs typeface="Times New Roman" panose="02020603050405020304" pitchFamily="18" charset="0"/>
              </a:rPr>
              <a:t>Consists of Cast and Crew Information for all our movies. Available in the form of a </a:t>
            </a:r>
            <a:r>
              <a:rPr lang="en-US" sz="2000" dirty="0" err="1">
                <a:latin typeface="Calibri" panose="020F0502020204030204" pitchFamily="34" charset="0"/>
                <a:cs typeface="Times New Roman" panose="02020603050405020304" pitchFamily="18" charset="0"/>
              </a:rPr>
              <a:t>stringified</a:t>
            </a:r>
            <a:r>
              <a:rPr lang="en-US" sz="2000" dirty="0">
                <a:latin typeface="Calibri" panose="020F0502020204030204" pitchFamily="34" charset="0"/>
                <a:cs typeface="Times New Roman" panose="02020603050405020304" pitchFamily="18" charset="0"/>
              </a:rPr>
              <a:t> JSON Object. </a:t>
            </a:r>
          </a:p>
          <a:p>
            <a:pPr marL="0" indent="0">
              <a:buNone/>
            </a:pPr>
            <a:r>
              <a:rPr lang="en-US" sz="2000" b="1" u="sng" dirty="0">
                <a:latin typeface="Calibri" panose="020F0502020204030204" pitchFamily="34" charset="0"/>
                <a:cs typeface="Times New Roman" panose="02020603050405020304" pitchFamily="18" charset="0"/>
              </a:rPr>
              <a:t>links.csv: </a:t>
            </a:r>
            <a:r>
              <a:rPr lang="en-US" sz="2000" dirty="0">
                <a:latin typeface="Calibri" panose="020F0502020204030204" pitchFamily="34" charset="0"/>
                <a:cs typeface="Times New Roman" panose="02020603050405020304" pitchFamily="18" charset="0"/>
              </a:rPr>
              <a:t>The file that contains the TMDB and IMDB IDs of all the movies featured in the Full </a:t>
            </a:r>
            <a:r>
              <a:rPr lang="en-US" sz="2000" dirty="0" err="1">
                <a:latin typeface="Calibri" panose="020F0502020204030204" pitchFamily="34" charset="0"/>
                <a:cs typeface="Times New Roman" panose="02020603050405020304" pitchFamily="18" charset="0"/>
              </a:rPr>
              <a:t>MovieLens</a:t>
            </a:r>
            <a:r>
              <a:rPr lang="en-US" sz="2000" dirty="0">
                <a:latin typeface="Calibri" panose="020F0502020204030204" pitchFamily="34" charset="0"/>
                <a:cs typeface="Times New Roman" panose="02020603050405020304" pitchFamily="18" charset="0"/>
              </a:rPr>
              <a:t> dataset.</a:t>
            </a:r>
          </a:p>
          <a:p>
            <a:pPr marL="0" indent="0">
              <a:buNone/>
            </a:pPr>
            <a:r>
              <a:rPr lang="en-US" sz="2000" b="1" u="sng" dirty="0">
                <a:latin typeface="Calibri" panose="020F0502020204030204" pitchFamily="34" charset="0"/>
                <a:cs typeface="Times New Roman" panose="02020603050405020304" pitchFamily="18" charset="0"/>
              </a:rPr>
              <a:t>links_small.csv: </a:t>
            </a:r>
            <a:r>
              <a:rPr lang="en-US" sz="2000" dirty="0">
                <a:latin typeface="Calibri" panose="020F0502020204030204" pitchFamily="34" charset="0"/>
                <a:cs typeface="Times New Roman" panose="02020603050405020304" pitchFamily="18" charset="0"/>
              </a:rPr>
              <a:t>Contains the TMDB and IMDB IDs of a small subset of 9,000 movies of the Full Dataset. </a:t>
            </a:r>
          </a:p>
          <a:p>
            <a:pPr marL="0" indent="0">
              <a:buNone/>
            </a:pPr>
            <a:r>
              <a:rPr lang="en-US" sz="2000" b="1" u="sng" dirty="0">
                <a:latin typeface="Calibri" panose="020F0502020204030204" pitchFamily="34" charset="0"/>
                <a:cs typeface="Times New Roman" panose="02020603050405020304" pitchFamily="18" charset="0"/>
              </a:rPr>
              <a:t>ratings_small.csv: </a:t>
            </a:r>
            <a:r>
              <a:rPr lang="en-US" sz="2000" dirty="0">
                <a:latin typeface="Calibri" panose="020F0502020204030204" pitchFamily="34" charset="0"/>
                <a:cs typeface="Times New Roman" panose="02020603050405020304" pitchFamily="18" charset="0"/>
              </a:rPr>
              <a:t>The subset of 100,000 ratings from 700 users on 9,000 movies.</a:t>
            </a:r>
            <a:endParaRPr lang="en-IN" sz="2000" dirty="0">
              <a:latin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340" y="174569"/>
            <a:ext cx="10123071" cy="892230"/>
          </a:xfrm>
        </p:spPr>
        <p:txBody>
          <a:bodyPr>
            <a:normAutofit/>
          </a:bodyPr>
          <a:lstStyle/>
          <a:p>
            <a:pPr>
              <a:spcBef>
                <a:spcPts val="600"/>
              </a:spcBef>
              <a:spcAft>
                <a:spcPts val="600"/>
              </a:spcAft>
            </a:pPr>
            <a:r>
              <a:rPr lang="en-IN" sz="2400" b="1" u="sng" dirty="0">
                <a:latin typeface="Roboto" panose="02000000000000000000" pitchFamily="2" charset="0"/>
              </a:rPr>
              <a:t>Movie Recommendation System</a:t>
            </a:r>
            <a:endParaRPr lang="en-IN" sz="1800" dirty="0">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924340" y="1066798"/>
            <a:ext cx="10555356" cy="5433393"/>
          </a:xfrm>
        </p:spPr>
        <p:txBody>
          <a:bodyPr>
            <a:normAutofit fontScale="92500" lnSpcReduction="10000"/>
          </a:bodyPr>
          <a:lstStyle/>
          <a:p>
            <a:pPr marL="0" indent="0" algn="just">
              <a:lnSpc>
                <a:spcPct val="107000"/>
              </a:lnSpc>
              <a:spcBef>
                <a:spcPts val="360"/>
              </a:spcBef>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These recommendation systems have been widely used with two approaches named content based and collaborative filtering algorithm. The proposed system makes use of both the approaches to provide the combined algorithm which takes the user query and creates the results as movies that are related. By using the user profile, the hybrid recommendation system combines both content based and collaborative filtering algorithms that predict the users interested movies. </a:t>
            </a:r>
          </a:p>
          <a:p>
            <a:pPr marL="0" indent="0" algn="just">
              <a:lnSpc>
                <a:spcPct val="107000"/>
              </a:lnSpc>
              <a:spcBef>
                <a:spcPts val="360"/>
              </a:spcBef>
              <a:buNone/>
            </a:pPr>
            <a:endParaRPr lang="en-US" sz="2200" dirty="0">
              <a:latin typeface="Calibri" panose="020F0502020204030204" pitchFamily="34" charset="0"/>
              <a:cs typeface="Times New Roman" panose="02020603050405020304" pitchFamily="18" charset="0"/>
            </a:endParaRPr>
          </a:p>
          <a:p>
            <a:pPr marL="0" indent="0" algn="just">
              <a:lnSpc>
                <a:spcPct val="107000"/>
              </a:lnSpc>
              <a:spcBef>
                <a:spcPts val="360"/>
              </a:spcBef>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The movie dataset is divided into training and testing data sets where the recommendation model is applied on the testing set to find the predictions. As part of the Content based filtering the item features are taken to predict the items related to user’s query. The item features that are considered for the proposed system are the movie genres and ratings. In collaborative filtering process, the system uses the cosine similarity metric to find the distance between one user to other users. This approach overcomes the problem of cold start by using content based approach and handling data sparsity by selecting features.</a:t>
            </a:r>
          </a:p>
          <a:p>
            <a:pPr marL="0" indent="0" algn="just">
              <a:lnSpc>
                <a:spcPct val="107000"/>
              </a:lnSpc>
              <a:spcBef>
                <a:spcPts val="360"/>
              </a:spcBef>
              <a:buNone/>
            </a:pPr>
            <a:endParaRPr lang="en-US" sz="2200" dirty="0">
              <a:latin typeface="Calibri" panose="020F0502020204030204" pitchFamily="34" charset="0"/>
              <a:cs typeface="Times New Roman" panose="02020603050405020304" pitchFamily="18" charset="0"/>
            </a:endParaRPr>
          </a:p>
          <a:p>
            <a:pPr marL="0" indent="0" algn="just">
              <a:lnSpc>
                <a:spcPct val="107000"/>
              </a:lnSpc>
              <a:spcBef>
                <a:spcPts val="360"/>
              </a:spcBef>
              <a:buNone/>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By combining both the recommendation algorithms, a hybrid approach is generated which provides more accurate results. This hybrid recommendation system finally recommends the set of movies that are relevant to the users  interest.</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360"/>
              </a:spcBef>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704" y="389918"/>
            <a:ext cx="10182706" cy="852473"/>
          </a:xfrm>
        </p:spPr>
        <p:txBody>
          <a:bodyPr>
            <a:normAutofit fontScale="90000"/>
          </a:bodyPr>
          <a:lstStyle/>
          <a:p>
            <a:r>
              <a:rPr lang="en-IN" sz="2700" b="1" u="sng" dirty="0">
                <a:effectLst/>
                <a:latin typeface="Roboto" panose="02000000000000000000" pitchFamily="2" charset="0"/>
                <a:ea typeface="Times New Roman" panose="02020603050405020304" pitchFamily="18" charset="0"/>
              </a:rPr>
              <a:t>Types of Recommendation System</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864704" y="1083364"/>
            <a:ext cx="10605053" cy="5384717"/>
          </a:xfrm>
        </p:spPr>
        <p:txBody>
          <a:bodyPr>
            <a:normAutofit/>
          </a:bodyPr>
          <a:lstStyle/>
          <a:p>
            <a:pPr marL="0" indent="0" algn="just">
              <a:lnSpc>
                <a:spcPct val="107000"/>
              </a:lnSpc>
              <a:spcBef>
                <a:spcPts val="200"/>
              </a:spcBef>
              <a:buNone/>
            </a:pPr>
            <a:r>
              <a:rPr lang="en-IN" sz="2000" b="1" u="sng" kern="100" dirty="0">
                <a:effectLst/>
                <a:latin typeface="Roboto" panose="02000000000000000000" pitchFamily="2" charset="0"/>
                <a:ea typeface="Times New Roman" panose="02020603050405020304" pitchFamily="18" charset="0"/>
                <a:cs typeface="Times New Roman" panose="02020603050405020304" pitchFamily="18" charset="0"/>
              </a:rPr>
              <a:t>1. Popularity-Based Recommendation System</a:t>
            </a:r>
            <a:endParaRPr lang="en-IN" sz="2000" b="1" u="sng"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gn="just">
              <a:lnSpc>
                <a:spcPts val="2400"/>
              </a:lnSpc>
              <a:buNone/>
            </a:pPr>
            <a:r>
              <a:rPr lang="en-IN" sz="2000" dirty="0">
                <a:effectLst/>
                <a:latin typeface="Roboto" panose="02000000000000000000" pitchFamily="2"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lgn="just">
              <a:lnSpc>
                <a:spcPts val="2400"/>
              </a:lnSpc>
              <a:buNone/>
            </a:pPr>
            <a:r>
              <a:rPr lang="en-IN" sz="2000" dirty="0">
                <a:effectLst/>
                <a:latin typeface="Roboto" panose="02000000000000000000" pitchFamily="2" charset="0"/>
                <a:ea typeface="Times New Roman" panose="02020603050405020304" pitchFamily="18" charset="0"/>
              </a:rPr>
              <a:t>It is a type of </a:t>
            </a:r>
            <a:r>
              <a:rPr lang="en-IN" sz="2000" u="sng" dirty="0">
                <a:effectLst/>
                <a:latin typeface="Roboto" panose="02000000000000000000" pitchFamily="2" charset="0"/>
                <a:ea typeface="Times New Roman" panose="02020603050405020304" pitchFamily="18" charset="0"/>
                <a:hlinkClick r:id="rId2"/>
              </a:rPr>
              <a:t>recommendation system</a:t>
            </a:r>
            <a:r>
              <a:rPr lang="en-IN" sz="2000" dirty="0">
                <a:effectLst/>
                <a:latin typeface="Roboto" panose="02000000000000000000" pitchFamily="2" charset="0"/>
                <a:ea typeface="Times New Roman" panose="02020603050405020304" pitchFamily="18" charset="0"/>
              </a:rPr>
              <a:t> which works on the principle of popularity and or anything which is in trend. These systems check about the product or movie which are in trend or are most popular among the users and directly recommend those.</a:t>
            </a:r>
            <a:endParaRPr lang="en-IN" sz="2000" dirty="0">
              <a:effectLst/>
              <a:latin typeface="Times New Roman" panose="02020603050405020304" pitchFamily="18" charset="0"/>
              <a:ea typeface="Times New Roman" panose="02020603050405020304" pitchFamily="18" charset="0"/>
            </a:endParaRPr>
          </a:p>
          <a:p>
            <a:pPr marL="0" indent="0" algn="just">
              <a:lnSpc>
                <a:spcPts val="2400"/>
              </a:lnSpc>
              <a:buNone/>
            </a:pPr>
            <a:r>
              <a:rPr lang="en-IN" sz="2000" dirty="0">
                <a:effectLst/>
                <a:latin typeface="Roboto" panose="02000000000000000000" pitchFamily="2"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lgn="just">
              <a:lnSpc>
                <a:spcPts val="2400"/>
              </a:lnSpc>
              <a:buNone/>
            </a:pPr>
            <a:r>
              <a:rPr lang="en-IN" sz="2000" dirty="0">
                <a:effectLst/>
                <a:latin typeface="Roboto" panose="02000000000000000000" pitchFamily="2" charset="0"/>
                <a:ea typeface="Times New Roman" panose="02020603050405020304" pitchFamily="18" charset="0"/>
              </a:rPr>
              <a:t>For example, if a product is often purchased by most people then the system will get to know that that product is most popular so for every new user who just signed it, the system will recommend that product to that user also and chances becomes high that the new user will also purchase that. </a:t>
            </a:r>
            <a:endParaRPr lang="en-IN" sz="2000" dirty="0">
              <a:effectLst/>
              <a:latin typeface="Times New Roman" panose="02020603050405020304" pitchFamily="18" charset="0"/>
              <a:ea typeface="Times New Roman" panose="02020603050405020304" pitchFamily="18" charset="0"/>
            </a:endParaRPr>
          </a:p>
          <a:p>
            <a:pPr marL="0" indent="0" algn="just">
              <a:buNone/>
            </a:pPr>
            <a:endParaRPr lang="en-IN" sz="2000" dirty="0"/>
          </a:p>
          <a:p>
            <a:pPr marL="0" indent="0" algn="just">
              <a:lnSpc>
                <a:spcPct val="107000"/>
              </a:lnSpc>
              <a:spcBef>
                <a:spcPts val="200"/>
              </a:spcBef>
              <a:buNone/>
            </a:pPr>
            <a:r>
              <a:rPr lang="en-IN" sz="2000" b="0" i="1" u="sng" kern="100" dirty="0">
                <a:effectLst/>
                <a:latin typeface="Roboto" panose="02000000000000000000" pitchFamily="2" charset="0"/>
                <a:ea typeface="Times New Roman" panose="02020603050405020304" pitchFamily="18" charset="0"/>
                <a:cs typeface="Times New Roman" panose="02020603050405020304" pitchFamily="18" charset="0"/>
              </a:rPr>
              <a:t>Example</a:t>
            </a:r>
            <a:r>
              <a:rPr lang="en-IN" sz="2000" dirty="0">
                <a:effectLst/>
                <a:latin typeface="Roboto" panose="02000000000000000000" pitchFamily="2"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000" dirty="0">
                <a:effectLst/>
                <a:latin typeface="Roboto" panose="02000000000000000000" pitchFamily="2" charset="0"/>
                <a:ea typeface="Times New Roman" panose="02020603050405020304" pitchFamily="18" charset="0"/>
              </a:rPr>
              <a:t>Google News: News filtered by trending and most popular news.</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000" dirty="0">
                <a:effectLst/>
                <a:latin typeface="Roboto" panose="02000000000000000000" pitchFamily="2" charset="0"/>
                <a:ea typeface="Times New Roman" panose="02020603050405020304" pitchFamily="18" charset="0"/>
              </a:rPr>
              <a:t>YouTube: Trending videos.</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0770"/>
            <a:ext cx="9905998" cy="713325"/>
          </a:xfrm>
        </p:spPr>
        <p:txBody>
          <a:bodyPr>
            <a:normAutofit/>
          </a:bodyPr>
          <a:lstStyle/>
          <a:p>
            <a:r>
              <a:rPr lang="en-IN" sz="2400" b="1" u="sng" dirty="0">
                <a:effectLst/>
                <a:latin typeface="Roboto" panose="02000000000000000000" pitchFamily="2" charset="0"/>
                <a:ea typeface="Times New Roman" panose="02020603050405020304" pitchFamily="18" charset="0"/>
              </a:rPr>
              <a:t>Types of Recommendation System</a:t>
            </a:r>
            <a:endParaRPr lang="en-IN" sz="2400" dirty="0"/>
          </a:p>
        </p:txBody>
      </p:sp>
      <p:sp>
        <p:nvSpPr>
          <p:cNvPr id="3" name="Content Placeholder 2"/>
          <p:cNvSpPr>
            <a:spLocks noGrp="1"/>
          </p:cNvSpPr>
          <p:nvPr>
            <p:ph idx="1"/>
          </p:nvPr>
        </p:nvSpPr>
        <p:spPr>
          <a:xfrm>
            <a:off x="1141412" y="1123122"/>
            <a:ext cx="9905999" cy="4668079"/>
          </a:xfrm>
        </p:spPr>
        <p:txBody>
          <a:bodyPr/>
          <a:lstStyle/>
          <a:p>
            <a:pPr marL="0" indent="0">
              <a:lnSpc>
                <a:spcPct val="107000"/>
              </a:lnSpc>
              <a:spcBef>
                <a:spcPts val="200"/>
              </a:spcBef>
              <a:buNone/>
            </a:pPr>
            <a:r>
              <a:rPr lang="en-IN" sz="2000" b="1" u="sng" kern="100" dirty="0">
                <a:effectLst/>
                <a:latin typeface="Roboto" panose="02000000000000000000" pitchFamily="2" charset="0"/>
                <a:ea typeface="Times New Roman" panose="02020603050405020304" pitchFamily="18" charset="0"/>
                <a:cs typeface="Times New Roman" panose="02020603050405020304" pitchFamily="18" charset="0"/>
              </a:rPr>
              <a:t>2. Content-Based Recommendation System</a:t>
            </a:r>
            <a:endParaRPr lang="en-IN" sz="2000" b="1" u="sng"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ts val="2400"/>
              </a:lnSpc>
              <a:buNone/>
            </a:pPr>
            <a:r>
              <a:rPr lang="en-IN" sz="2000" dirty="0">
                <a:effectLst/>
                <a:latin typeface="Roboto" panose="02000000000000000000" pitchFamily="2"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lgn="just">
              <a:lnSpc>
                <a:spcPts val="2400"/>
              </a:lnSpc>
              <a:buNone/>
            </a:pPr>
            <a:r>
              <a:rPr lang="en-IN" sz="2000" dirty="0">
                <a:effectLst/>
                <a:latin typeface="Roboto" panose="02000000000000000000" pitchFamily="2" charset="0"/>
                <a:ea typeface="Times New Roman" panose="02020603050405020304" pitchFamily="18" charset="0"/>
              </a:rPr>
              <a:t>It is another type of recommendation system which works on the principle of similar content. If a user is watching a movie, then the system will check about other movies of similar content or the same genre of the movie the user is watching. There are various fundamentals attributes that are used to compute the similarity while checking about similar content. </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2558" y="4029103"/>
            <a:ext cx="5731510" cy="148336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45</TotalTime>
  <Words>1334</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Microsoft YaHei</vt:lpstr>
      <vt:lpstr>Arial</vt:lpstr>
      <vt:lpstr>Calibri</vt:lpstr>
      <vt:lpstr>Calibri Light</vt:lpstr>
      <vt:lpstr>Gadugi</vt:lpstr>
      <vt:lpstr>Roboto</vt:lpstr>
      <vt:lpstr>Symbol</vt:lpstr>
      <vt:lpstr>Times New Roman</vt:lpstr>
      <vt:lpstr>Tw Cen MT</vt:lpstr>
      <vt:lpstr>Circuit</vt:lpstr>
      <vt:lpstr>A  presentation on Movie recommendation system</vt:lpstr>
      <vt:lpstr>What is Recommendation System ? </vt:lpstr>
      <vt:lpstr>Why the Recommendation system? </vt:lpstr>
      <vt:lpstr>What can be Recommended?  </vt:lpstr>
      <vt:lpstr>About the Dataset</vt:lpstr>
      <vt:lpstr>Dataset Description</vt:lpstr>
      <vt:lpstr>Movie Recommendation System</vt:lpstr>
      <vt:lpstr>Types of Recommendation System </vt:lpstr>
      <vt:lpstr>Types of Recommendation System</vt:lpstr>
      <vt:lpstr>Types of Recommendation System</vt:lpstr>
      <vt:lpstr>Types of Recommendation System</vt:lpstr>
      <vt:lpstr>Types of Recommendation System</vt:lpstr>
      <vt:lpstr>Project Work Flow</vt:lpstr>
      <vt:lpstr>Project Work Flow</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Movie recommendation system</dc:title>
  <dc:creator>VINAY SAHU</dc:creator>
  <cp:lastModifiedBy>VINAY SAHU</cp:lastModifiedBy>
  <cp:revision>7</cp:revision>
  <dcterms:created xsi:type="dcterms:W3CDTF">2023-05-26T12:05:00Z</dcterms:created>
  <dcterms:modified xsi:type="dcterms:W3CDTF">2023-05-26T17:59:53Z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5398537B7F7D4F1D8CF22CC550504A65</vt:lpwstr>
  </property>
  <property fmtid="{D5CDD505-2E9C-101B-9397-08002B2CF9AE}" pid="3" name="KSOProductBuildVer">
    <vt:lpwstr>1033-11.2.0.11219</vt:lpwstr>
  </property>
</Properties>
</file>