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D22102-D79F-4AEE-91D8-A1A9EE17CE75}" type="datetimeFigureOut">
              <a:rPr lang="en-IN" smtClean="0"/>
              <a:t>12-11-2022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E9586-D14A-4E5D-B1D9-899A75BEA452}" type="slidenum">
              <a:rPr lang="en-IN" smtClean="0"/>
              <a:t>‹#›</a:t>
            </a:fld>
            <a:endParaRPr lang="en-IN"/>
          </a:p>
        </p:txBody>
      </p:sp>
    </p:spTree>
    <p:extLst>
      <p:ext uri="{BB962C8B-B14F-4D97-AF65-F5344CB8AC3E}">
        <p14:creationId xmlns:p14="http://schemas.microsoft.com/office/powerpoint/2010/main" val="1041461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ACE9586-D14A-4E5D-B1D9-899A75BEA452}" type="slidenum">
              <a:rPr lang="en-IN" smtClean="0"/>
              <a:t>1</a:t>
            </a:fld>
            <a:endParaRPr lang="en-IN"/>
          </a:p>
        </p:txBody>
      </p:sp>
    </p:spTree>
    <p:extLst>
      <p:ext uri="{BB962C8B-B14F-4D97-AF65-F5344CB8AC3E}">
        <p14:creationId xmlns:p14="http://schemas.microsoft.com/office/powerpoint/2010/main" val="19227346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5FFA3FF-0610-47DD-87D9-09630744EA47}" type="datetimeFigureOut">
              <a:rPr lang="en-IN" smtClean="0"/>
              <a:t>12-11-2022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71AB9F45-A942-4B49-AA21-61CF732ED244}" type="slidenum">
              <a:rPr lang="en-IN" smtClean="0"/>
              <a:t>‹#›</a:t>
            </a:fld>
            <a:endParaRPr lang="en-IN"/>
          </a:p>
        </p:txBody>
      </p:sp>
    </p:spTree>
    <p:extLst>
      <p:ext uri="{BB962C8B-B14F-4D97-AF65-F5344CB8AC3E}">
        <p14:creationId xmlns:p14="http://schemas.microsoft.com/office/powerpoint/2010/main" val="4250279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FFA3FF-0610-47DD-87D9-09630744EA47}" type="datetimeFigureOut">
              <a:rPr lang="en-IN" smtClean="0"/>
              <a:t>12-11-2022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AB9F45-A942-4B49-AA21-61CF732ED244}" type="slidenum">
              <a:rPr lang="en-IN" smtClean="0"/>
              <a:t>‹#›</a:t>
            </a:fld>
            <a:endParaRPr lang="en-IN"/>
          </a:p>
        </p:txBody>
      </p:sp>
    </p:spTree>
    <p:extLst>
      <p:ext uri="{BB962C8B-B14F-4D97-AF65-F5344CB8AC3E}">
        <p14:creationId xmlns:p14="http://schemas.microsoft.com/office/powerpoint/2010/main" val="1433478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FFA3FF-0610-47DD-87D9-09630744EA47}" type="datetimeFigureOut">
              <a:rPr lang="en-IN" smtClean="0"/>
              <a:t>12-11-2022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AB9F45-A942-4B49-AA21-61CF732ED244}" type="slidenum">
              <a:rPr lang="en-IN" smtClean="0"/>
              <a:t>‹#›</a:t>
            </a:fld>
            <a:endParaRPr lang="en-IN"/>
          </a:p>
        </p:txBody>
      </p:sp>
    </p:spTree>
    <p:extLst>
      <p:ext uri="{BB962C8B-B14F-4D97-AF65-F5344CB8AC3E}">
        <p14:creationId xmlns:p14="http://schemas.microsoft.com/office/powerpoint/2010/main" val="923410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FFA3FF-0610-47DD-87D9-09630744EA47}" type="datetimeFigureOut">
              <a:rPr lang="en-IN" smtClean="0"/>
              <a:t>12-11-2022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AB9F45-A942-4B49-AA21-61CF732ED244}"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60672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FFA3FF-0610-47DD-87D9-09630744EA47}" type="datetimeFigureOut">
              <a:rPr lang="en-IN" smtClean="0"/>
              <a:t>12-11-2022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AB9F45-A942-4B49-AA21-61CF732ED244}" type="slidenum">
              <a:rPr lang="en-IN" smtClean="0"/>
              <a:t>‹#›</a:t>
            </a:fld>
            <a:endParaRPr lang="en-IN"/>
          </a:p>
        </p:txBody>
      </p:sp>
    </p:spTree>
    <p:extLst>
      <p:ext uri="{BB962C8B-B14F-4D97-AF65-F5344CB8AC3E}">
        <p14:creationId xmlns:p14="http://schemas.microsoft.com/office/powerpoint/2010/main" val="3549625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5FFA3FF-0610-47DD-87D9-09630744EA47}" type="datetimeFigureOut">
              <a:rPr lang="en-IN" smtClean="0"/>
              <a:t>12-11-2022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AB9F45-A942-4B49-AA21-61CF732ED244}" type="slidenum">
              <a:rPr lang="en-IN" smtClean="0"/>
              <a:t>‹#›</a:t>
            </a:fld>
            <a:endParaRPr lang="en-IN"/>
          </a:p>
        </p:txBody>
      </p:sp>
    </p:spTree>
    <p:extLst>
      <p:ext uri="{BB962C8B-B14F-4D97-AF65-F5344CB8AC3E}">
        <p14:creationId xmlns:p14="http://schemas.microsoft.com/office/powerpoint/2010/main" val="1441379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5FFA3FF-0610-47DD-87D9-09630744EA47}" type="datetimeFigureOut">
              <a:rPr lang="en-IN" smtClean="0"/>
              <a:t>12-11-2022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AB9F45-A942-4B49-AA21-61CF732ED244}" type="slidenum">
              <a:rPr lang="en-IN" smtClean="0"/>
              <a:t>‹#›</a:t>
            </a:fld>
            <a:endParaRPr lang="en-IN"/>
          </a:p>
        </p:txBody>
      </p:sp>
    </p:spTree>
    <p:extLst>
      <p:ext uri="{BB962C8B-B14F-4D97-AF65-F5344CB8AC3E}">
        <p14:creationId xmlns:p14="http://schemas.microsoft.com/office/powerpoint/2010/main" val="9992357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FFA3FF-0610-47DD-87D9-09630744EA47}"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AB9F45-A942-4B49-AA21-61CF732ED244}" type="slidenum">
              <a:rPr lang="en-IN" smtClean="0"/>
              <a:t>‹#›</a:t>
            </a:fld>
            <a:endParaRPr lang="en-IN"/>
          </a:p>
        </p:txBody>
      </p:sp>
    </p:spTree>
    <p:extLst>
      <p:ext uri="{BB962C8B-B14F-4D97-AF65-F5344CB8AC3E}">
        <p14:creationId xmlns:p14="http://schemas.microsoft.com/office/powerpoint/2010/main" val="40383359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FFA3FF-0610-47DD-87D9-09630744EA47}"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AB9F45-A942-4B49-AA21-61CF732ED244}" type="slidenum">
              <a:rPr lang="en-IN" smtClean="0"/>
              <a:t>‹#›</a:t>
            </a:fld>
            <a:endParaRPr lang="en-IN"/>
          </a:p>
        </p:txBody>
      </p:sp>
    </p:spTree>
    <p:extLst>
      <p:ext uri="{BB962C8B-B14F-4D97-AF65-F5344CB8AC3E}">
        <p14:creationId xmlns:p14="http://schemas.microsoft.com/office/powerpoint/2010/main" val="2138367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FFA3FF-0610-47DD-87D9-09630744EA47}"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AB9F45-A942-4B49-AA21-61CF732ED244}" type="slidenum">
              <a:rPr lang="en-IN" smtClean="0"/>
              <a:t>‹#›</a:t>
            </a:fld>
            <a:endParaRPr lang="en-IN"/>
          </a:p>
        </p:txBody>
      </p:sp>
    </p:spTree>
    <p:extLst>
      <p:ext uri="{BB962C8B-B14F-4D97-AF65-F5344CB8AC3E}">
        <p14:creationId xmlns:p14="http://schemas.microsoft.com/office/powerpoint/2010/main" val="1075712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FFA3FF-0610-47DD-87D9-09630744EA47}"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AB9F45-A942-4B49-AA21-61CF732ED244}" type="slidenum">
              <a:rPr lang="en-IN" smtClean="0"/>
              <a:t>‹#›</a:t>
            </a:fld>
            <a:endParaRPr lang="en-IN"/>
          </a:p>
        </p:txBody>
      </p:sp>
    </p:spTree>
    <p:extLst>
      <p:ext uri="{BB962C8B-B14F-4D97-AF65-F5344CB8AC3E}">
        <p14:creationId xmlns:p14="http://schemas.microsoft.com/office/powerpoint/2010/main" val="2428368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FFA3FF-0610-47DD-87D9-09630744EA47}" type="datetimeFigureOut">
              <a:rPr lang="en-IN" smtClean="0"/>
              <a:t>12-11-2022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AB9F45-A942-4B49-AA21-61CF732ED244}" type="slidenum">
              <a:rPr lang="en-IN" smtClean="0"/>
              <a:t>‹#›</a:t>
            </a:fld>
            <a:endParaRPr lang="en-IN"/>
          </a:p>
        </p:txBody>
      </p:sp>
    </p:spTree>
    <p:extLst>
      <p:ext uri="{BB962C8B-B14F-4D97-AF65-F5344CB8AC3E}">
        <p14:creationId xmlns:p14="http://schemas.microsoft.com/office/powerpoint/2010/main" val="4006355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FFA3FF-0610-47DD-87D9-09630744EA47}" type="datetimeFigureOut">
              <a:rPr lang="en-IN" smtClean="0"/>
              <a:t>12-11-2022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AB9F45-A942-4B49-AA21-61CF732ED244}" type="slidenum">
              <a:rPr lang="en-IN" smtClean="0"/>
              <a:t>‹#›</a:t>
            </a:fld>
            <a:endParaRPr lang="en-IN"/>
          </a:p>
        </p:txBody>
      </p:sp>
    </p:spTree>
    <p:extLst>
      <p:ext uri="{BB962C8B-B14F-4D97-AF65-F5344CB8AC3E}">
        <p14:creationId xmlns:p14="http://schemas.microsoft.com/office/powerpoint/2010/main" val="2831054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FFA3FF-0610-47DD-87D9-09630744EA47}" type="datetimeFigureOut">
              <a:rPr lang="en-IN" smtClean="0"/>
              <a:t>12-11-2022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AB9F45-A942-4B49-AA21-61CF732ED244}" type="slidenum">
              <a:rPr lang="en-IN" smtClean="0"/>
              <a:t>‹#›</a:t>
            </a:fld>
            <a:endParaRPr lang="en-IN"/>
          </a:p>
        </p:txBody>
      </p:sp>
    </p:spTree>
    <p:extLst>
      <p:ext uri="{BB962C8B-B14F-4D97-AF65-F5344CB8AC3E}">
        <p14:creationId xmlns:p14="http://schemas.microsoft.com/office/powerpoint/2010/main" val="3378170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FFA3FF-0610-47DD-87D9-09630744EA47}" type="datetimeFigureOut">
              <a:rPr lang="en-IN" smtClean="0"/>
              <a:t>12-11-2022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AB9F45-A942-4B49-AA21-61CF732ED244}" type="slidenum">
              <a:rPr lang="en-IN" smtClean="0"/>
              <a:t>‹#›</a:t>
            </a:fld>
            <a:endParaRPr lang="en-IN"/>
          </a:p>
        </p:txBody>
      </p:sp>
    </p:spTree>
    <p:extLst>
      <p:ext uri="{BB962C8B-B14F-4D97-AF65-F5344CB8AC3E}">
        <p14:creationId xmlns:p14="http://schemas.microsoft.com/office/powerpoint/2010/main" val="1329582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FFA3FF-0610-47DD-87D9-09630744EA47}" type="datetimeFigureOut">
              <a:rPr lang="en-IN" smtClean="0"/>
              <a:t>12-11-2022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AB9F45-A942-4B49-AA21-61CF732ED244}" type="slidenum">
              <a:rPr lang="en-IN" smtClean="0"/>
              <a:t>‹#›</a:t>
            </a:fld>
            <a:endParaRPr lang="en-IN"/>
          </a:p>
        </p:txBody>
      </p:sp>
    </p:spTree>
    <p:extLst>
      <p:ext uri="{BB962C8B-B14F-4D97-AF65-F5344CB8AC3E}">
        <p14:creationId xmlns:p14="http://schemas.microsoft.com/office/powerpoint/2010/main" val="1173837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FFA3FF-0610-47DD-87D9-09630744EA47}" type="datetimeFigureOut">
              <a:rPr lang="en-IN" smtClean="0"/>
              <a:t>12-11-2022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AB9F45-A942-4B49-AA21-61CF732ED244}" type="slidenum">
              <a:rPr lang="en-IN" smtClean="0"/>
              <a:t>‹#›</a:t>
            </a:fld>
            <a:endParaRPr lang="en-IN"/>
          </a:p>
        </p:txBody>
      </p:sp>
    </p:spTree>
    <p:extLst>
      <p:ext uri="{BB962C8B-B14F-4D97-AF65-F5344CB8AC3E}">
        <p14:creationId xmlns:p14="http://schemas.microsoft.com/office/powerpoint/2010/main" val="3794286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5FFA3FF-0610-47DD-87D9-09630744EA47}" type="datetimeFigureOut">
              <a:rPr lang="en-IN" smtClean="0"/>
              <a:t>12-11-2022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1AB9F45-A942-4B49-AA21-61CF732ED244}" type="slidenum">
              <a:rPr lang="en-IN" smtClean="0"/>
              <a:t>‹#›</a:t>
            </a:fld>
            <a:endParaRPr lang="en-IN"/>
          </a:p>
        </p:txBody>
      </p:sp>
    </p:spTree>
    <p:extLst>
      <p:ext uri="{BB962C8B-B14F-4D97-AF65-F5344CB8AC3E}">
        <p14:creationId xmlns:p14="http://schemas.microsoft.com/office/powerpoint/2010/main" val="1887444854"/>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sciencedirect.com/science/article/pii/S235234092031320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A2BE-6741-FE13-4DAA-F24815BFFA95}"/>
              </a:ext>
            </a:extLst>
          </p:cNvPr>
          <p:cNvSpPr>
            <a:spLocks noGrp="1"/>
          </p:cNvSpPr>
          <p:nvPr>
            <p:ph type="ctrTitle"/>
          </p:nvPr>
        </p:nvSpPr>
        <p:spPr>
          <a:xfrm>
            <a:off x="2125000" y="963151"/>
            <a:ext cx="8791575" cy="1104113"/>
          </a:xfrm>
        </p:spPr>
        <p:txBody>
          <a:bodyPr>
            <a:normAutofit/>
          </a:bodyPr>
          <a:lstStyle/>
          <a:p>
            <a:r>
              <a:rPr lang="en-US" b="1" dirty="0">
                <a:effectLst/>
                <a:latin typeface="Calibri" panose="020F0502020204030204" pitchFamily="34" charset="0"/>
                <a:ea typeface="Calibri" panose="020F0502020204030204" pitchFamily="34" charset="0"/>
                <a:cs typeface="Times New Roman" panose="02020603050405020304" pitchFamily="18" charset="0"/>
              </a:rPr>
              <a:t>Phishing Domain Detection </a:t>
            </a:r>
            <a:endParaRPr lang="en-IN" dirty="0"/>
          </a:p>
        </p:txBody>
      </p:sp>
      <p:sp>
        <p:nvSpPr>
          <p:cNvPr id="3" name="Subtitle 2">
            <a:extLst>
              <a:ext uri="{FF2B5EF4-FFF2-40B4-BE49-F238E27FC236}">
                <a16:creationId xmlns:a16="http://schemas.microsoft.com/office/drawing/2014/main" id="{F96CD076-B2F7-D9DB-A0B9-20561476A1EC}"/>
              </a:ext>
            </a:extLst>
          </p:cNvPr>
          <p:cNvSpPr>
            <a:spLocks noGrp="1"/>
          </p:cNvSpPr>
          <p:nvPr>
            <p:ph type="subTitle" idx="1"/>
          </p:nvPr>
        </p:nvSpPr>
        <p:spPr/>
        <p:txBody>
          <a:bodyPr>
            <a:normAutofit/>
          </a:bodyPr>
          <a:lstStyle/>
          <a:p>
            <a:pPr marL="571500" indent="-571500">
              <a:buFont typeface="Wingdings" panose="05000000000000000000" pitchFamily="2" charset="2"/>
              <a:buChar char="v"/>
            </a:pPr>
            <a:r>
              <a:rPr lang="en-US" sz="4000" dirty="0"/>
              <a:t> Aman Gupta</a:t>
            </a:r>
          </a:p>
        </p:txBody>
      </p:sp>
    </p:spTree>
    <p:extLst>
      <p:ext uri="{BB962C8B-B14F-4D97-AF65-F5344CB8AC3E}">
        <p14:creationId xmlns:p14="http://schemas.microsoft.com/office/powerpoint/2010/main" val="2943632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269FB-45C1-7DDE-BE29-2929CAFBF400}"/>
              </a:ext>
            </a:extLst>
          </p:cNvPr>
          <p:cNvSpPr>
            <a:spLocks noGrp="1"/>
          </p:cNvSpPr>
          <p:nvPr>
            <p:ph type="title"/>
          </p:nvPr>
        </p:nvSpPr>
        <p:spPr/>
        <p:txBody>
          <a:bodyPr/>
          <a:lstStyle/>
          <a:p>
            <a:r>
              <a:rPr lang="en-US" dirty="0"/>
              <a:t> </a:t>
            </a:r>
            <a:r>
              <a:rPr lang="en-US" sz="4800" dirty="0"/>
              <a:t>Project Details</a:t>
            </a:r>
            <a:endParaRPr lang="en-IN" sz="4800" dirty="0"/>
          </a:p>
        </p:txBody>
      </p:sp>
      <p:sp>
        <p:nvSpPr>
          <p:cNvPr id="3" name="Content Placeholder 2">
            <a:extLst>
              <a:ext uri="{FF2B5EF4-FFF2-40B4-BE49-F238E27FC236}">
                <a16:creationId xmlns:a16="http://schemas.microsoft.com/office/drawing/2014/main" id="{0D1AC735-ACA6-164F-5F53-AA79F7A0115E}"/>
              </a:ext>
            </a:extLst>
          </p:cNvPr>
          <p:cNvSpPr>
            <a:spLocks noGrp="1"/>
          </p:cNvSpPr>
          <p:nvPr>
            <p:ph idx="1"/>
          </p:nvPr>
        </p:nvSpPr>
        <p:spPr/>
        <p:txBody>
          <a:bodyPr>
            <a:normAutofit fontScale="92500" lnSpcReduction="10000"/>
          </a:bodyPr>
          <a:lstStyle/>
          <a:p>
            <a:pPr>
              <a:lnSpc>
                <a:spcPct val="107000"/>
              </a:lnSpc>
              <a:spcAft>
                <a:spcPts val="800"/>
              </a:spcAft>
            </a:pPr>
            <a:r>
              <a:rPr lang="en-US" sz="2800" b="1" u="sng" dirty="0">
                <a:effectLst/>
                <a:latin typeface="Calibri" panose="020F0502020204030204" pitchFamily="34" charset="0"/>
                <a:ea typeface="Calibri" panose="020F0502020204030204" pitchFamily="34" charset="0"/>
                <a:cs typeface="Times New Roman" panose="02020603050405020304" pitchFamily="18" charset="0"/>
              </a:rPr>
              <a:t>Problem Statement: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Phishing is a type of fraud in which an attacker impersonates a reputable company or person in order to get sensitive information such as login credentials or account information via email or other communication channels. Phishing is popular among attackers because it is easier to persuade someone to click a malicious link that appears to be authentic than it is to break through a computer's protection measures.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The main goal is to predict whether the domains are real or malicious.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6627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BC5224-BDEE-2A01-A592-00D548137868}"/>
              </a:ext>
            </a:extLst>
          </p:cNvPr>
          <p:cNvSpPr>
            <a:spLocks noGrp="1"/>
          </p:cNvSpPr>
          <p:nvPr>
            <p:ph idx="1"/>
          </p:nvPr>
        </p:nvSpPr>
        <p:spPr>
          <a:xfrm>
            <a:off x="1143000" y="1414986"/>
            <a:ext cx="9905999" cy="3541714"/>
          </a:xfrm>
        </p:spPr>
        <p:txBody>
          <a:bodyPr>
            <a:normAutofit/>
          </a:bodyPr>
          <a:lstStyle/>
          <a:p>
            <a:pPr marL="0" indent="0">
              <a:buNone/>
            </a:pPr>
            <a:r>
              <a:rPr lang="en-US" sz="3600" dirty="0"/>
              <a:t>TECHNOLOGIES : Web Application.</a:t>
            </a:r>
          </a:p>
          <a:p>
            <a:pPr marL="0" indent="0">
              <a:buNone/>
            </a:pPr>
            <a:r>
              <a:rPr lang="en-US" sz="3600" dirty="0"/>
              <a:t>DOMAIN : Cyber Security.</a:t>
            </a:r>
          </a:p>
          <a:p>
            <a:pPr marL="0" indent="0">
              <a:buNone/>
            </a:pPr>
            <a:r>
              <a:rPr lang="en-US" sz="3600" dirty="0"/>
              <a:t> LANGUAGE : Python.</a:t>
            </a:r>
            <a:endParaRPr lang="en-IN" sz="3600" dirty="0"/>
          </a:p>
        </p:txBody>
      </p:sp>
    </p:spTree>
    <p:extLst>
      <p:ext uri="{BB962C8B-B14F-4D97-AF65-F5344CB8AC3E}">
        <p14:creationId xmlns:p14="http://schemas.microsoft.com/office/powerpoint/2010/main" val="1307005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857E-50F1-B257-5122-FC17CE2AA221}"/>
              </a:ext>
            </a:extLst>
          </p:cNvPr>
          <p:cNvSpPr>
            <a:spLocks noGrp="1"/>
          </p:cNvSpPr>
          <p:nvPr>
            <p:ph type="title"/>
          </p:nvPr>
        </p:nvSpPr>
        <p:spPr/>
        <p:txBody>
          <a:bodyPr/>
          <a:lstStyle/>
          <a:p>
            <a:r>
              <a:rPr lang="en-US" dirty="0"/>
              <a:t> OBJECTIVE :</a:t>
            </a:r>
            <a:endParaRPr lang="en-IN" dirty="0"/>
          </a:p>
        </p:txBody>
      </p:sp>
      <p:sp>
        <p:nvSpPr>
          <p:cNvPr id="3" name="Content Placeholder 2">
            <a:extLst>
              <a:ext uri="{FF2B5EF4-FFF2-40B4-BE49-F238E27FC236}">
                <a16:creationId xmlns:a16="http://schemas.microsoft.com/office/drawing/2014/main" id="{567E3372-84AF-73B3-A9DB-FC1A969E4D9A}"/>
              </a:ext>
            </a:extLst>
          </p:cNvPr>
          <p:cNvSpPr>
            <a:spLocks noGrp="1"/>
          </p:cNvSpPr>
          <p:nvPr>
            <p:ph idx="1"/>
          </p:nvPr>
        </p:nvSpPr>
        <p:spPr/>
        <p:txBody>
          <a:bodyPr>
            <a:noAutofit/>
          </a:bodyPr>
          <a:lstStyle/>
          <a:p>
            <a:r>
              <a:rPr lang="en-US" sz="3200" dirty="0"/>
              <a:t> Developing a system to find out whether a Domain (Website) is a Fake  or a Real Domain. There are few websites which are not real and made by hackers or scammers to steal the information of the user. By predicting the domain is fake or not we can aware the user.</a:t>
            </a:r>
            <a:endParaRPr lang="en-IN" sz="3200" dirty="0"/>
          </a:p>
        </p:txBody>
      </p:sp>
    </p:spTree>
    <p:extLst>
      <p:ext uri="{BB962C8B-B14F-4D97-AF65-F5344CB8AC3E}">
        <p14:creationId xmlns:p14="http://schemas.microsoft.com/office/powerpoint/2010/main" val="3597184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Picture 74" descr="Diagram">
            <a:extLst>
              <a:ext uri="{FF2B5EF4-FFF2-40B4-BE49-F238E27FC236}">
                <a16:creationId xmlns:a16="http://schemas.microsoft.com/office/drawing/2014/main" id="{D82B8961-4BE9-7F61-4C84-D4FD346898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2082" y="1205141"/>
            <a:ext cx="8867835" cy="5488621"/>
          </a:xfrm>
          <a:prstGeom prst="rect">
            <a:avLst/>
          </a:prstGeom>
        </p:spPr>
      </p:pic>
      <p:sp>
        <p:nvSpPr>
          <p:cNvPr id="76" name="Title 75">
            <a:extLst>
              <a:ext uri="{FF2B5EF4-FFF2-40B4-BE49-F238E27FC236}">
                <a16:creationId xmlns:a16="http://schemas.microsoft.com/office/drawing/2014/main" id="{F0E2F433-9C3F-BF5F-B8CE-31A652E7C583}"/>
              </a:ext>
            </a:extLst>
          </p:cNvPr>
          <p:cNvSpPr>
            <a:spLocks noGrp="1"/>
          </p:cNvSpPr>
          <p:nvPr>
            <p:ph type="ctrTitle"/>
          </p:nvPr>
        </p:nvSpPr>
        <p:spPr>
          <a:xfrm>
            <a:off x="3967872" y="451154"/>
            <a:ext cx="6187806" cy="599433"/>
          </a:xfrm>
        </p:spPr>
        <p:txBody>
          <a:bodyPr>
            <a:normAutofit fontScale="90000"/>
          </a:bodyPr>
          <a:lstStyle/>
          <a:p>
            <a:r>
              <a:rPr lang="en-US" dirty="0"/>
              <a:t>ARCHITECTURE</a:t>
            </a:r>
            <a:endParaRPr lang="en-IN" dirty="0"/>
          </a:p>
        </p:txBody>
      </p:sp>
    </p:spTree>
    <p:extLst>
      <p:ext uri="{BB962C8B-B14F-4D97-AF65-F5344CB8AC3E}">
        <p14:creationId xmlns:p14="http://schemas.microsoft.com/office/powerpoint/2010/main" val="1533100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956BB-AD03-3118-1ABE-6B7EC7ABCA93}"/>
              </a:ext>
            </a:extLst>
          </p:cNvPr>
          <p:cNvSpPr>
            <a:spLocks noGrp="1"/>
          </p:cNvSpPr>
          <p:nvPr>
            <p:ph type="title"/>
          </p:nvPr>
        </p:nvSpPr>
        <p:spPr/>
        <p:txBody>
          <a:bodyPr/>
          <a:lstStyle/>
          <a:p>
            <a:r>
              <a:rPr lang="en-US" dirty="0"/>
              <a:t>DATASET INFORMATION </a:t>
            </a:r>
            <a:endParaRPr lang="en-IN" dirty="0"/>
          </a:p>
        </p:txBody>
      </p:sp>
      <p:sp>
        <p:nvSpPr>
          <p:cNvPr id="3" name="Content Placeholder 2">
            <a:extLst>
              <a:ext uri="{FF2B5EF4-FFF2-40B4-BE49-F238E27FC236}">
                <a16:creationId xmlns:a16="http://schemas.microsoft.com/office/drawing/2014/main" id="{5EED0521-3D98-94E9-9916-84D824932BDA}"/>
              </a:ext>
            </a:extLst>
          </p:cNvPr>
          <p:cNvSpPr>
            <a:spLocks noGrp="1"/>
          </p:cNvSpPr>
          <p:nvPr>
            <p:ph idx="1"/>
          </p:nvPr>
        </p:nvSpPr>
        <p:spPr>
          <a:xfrm>
            <a:off x="1141412" y="2249486"/>
            <a:ext cx="9905999" cy="4204580"/>
          </a:xfrm>
        </p:spPr>
        <p:txBody>
          <a:bodyPr/>
          <a:lstStyle/>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This data set consist of </a:t>
            </a:r>
            <a:r>
              <a:rPr lang="en-IN" sz="2800" dirty="0">
                <a:effectLst/>
                <a:latin typeface="Georgia" panose="02040502050405020303" pitchFamily="18" charset="0"/>
                <a:ea typeface="Calibri" panose="020F0502020204030204" pitchFamily="34" charset="0"/>
                <a:cs typeface="Times New Roman" panose="02020603050405020304" pitchFamily="18" charset="0"/>
              </a:rPr>
              <a:t>88,647 websites labelled as legitimate or phishing and allow the researchers to train their classification models, build phishing detection systems.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dirty="0">
                <a:effectLst/>
                <a:latin typeface="Georgia" panose="02040502050405020303" pitchFamily="18" charset="0"/>
                <a:ea typeface="Calibri" panose="020F0502020204030204" pitchFamily="34" charset="0"/>
                <a:cs typeface="Times New Roman" panose="02020603050405020304" pitchFamily="18" charset="0"/>
              </a:rPr>
              <a:t>For more details of the dataset visit: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Datasets for phishing websites detection - ScienceDirect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Datasets for phishing websites detection - ScienceDirect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81368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8873B-15D6-A6F8-DFD0-5FE746EF2A9C}"/>
              </a:ext>
            </a:extLst>
          </p:cNvPr>
          <p:cNvSpPr>
            <a:spLocks noGrp="1"/>
          </p:cNvSpPr>
          <p:nvPr>
            <p:ph type="title"/>
          </p:nvPr>
        </p:nvSpPr>
        <p:spPr>
          <a:xfrm>
            <a:off x="1301211" y="0"/>
            <a:ext cx="9905998" cy="846298"/>
          </a:xfrm>
        </p:spPr>
        <p:txBody>
          <a:bodyPr/>
          <a:lstStyle/>
          <a:p>
            <a:r>
              <a:rPr lang="en-US" dirty="0"/>
              <a:t>Model Training</a:t>
            </a:r>
            <a:endParaRPr lang="en-IN" dirty="0"/>
          </a:p>
        </p:txBody>
      </p:sp>
      <p:sp>
        <p:nvSpPr>
          <p:cNvPr id="3" name="Content Placeholder 2">
            <a:extLst>
              <a:ext uri="{FF2B5EF4-FFF2-40B4-BE49-F238E27FC236}">
                <a16:creationId xmlns:a16="http://schemas.microsoft.com/office/drawing/2014/main" id="{A53EF4B6-1B3E-A6E2-7B36-99B8BA554532}"/>
              </a:ext>
            </a:extLst>
          </p:cNvPr>
          <p:cNvSpPr>
            <a:spLocks noGrp="1"/>
          </p:cNvSpPr>
          <p:nvPr>
            <p:ph idx="1"/>
          </p:nvPr>
        </p:nvSpPr>
        <p:spPr>
          <a:xfrm>
            <a:off x="999368" y="1029809"/>
            <a:ext cx="10932219" cy="5646199"/>
          </a:xfrm>
        </p:spPr>
        <p:txBody>
          <a:bodyPr>
            <a:normAutofit fontScale="92500" lnSpcReduction="10000"/>
          </a:bodyPr>
          <a:lstStyle/>
          <a:p>
            <a:pPr>
              <a:lnSpc>
                <a:spcPct val="107000"/>
              </a:lnSpc>
              <a:spcAft>
                <a:spcPts val="800"/>
              </a:spcAft>
              <a:tabLst>
                <a:tab pos="2033905" algn="l"/>
              </a:tabLst>
            </a:pP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Clustering:-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033905"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Separating the data based on same variance to the best results.</a:t>
            </a:r>
          </a:p>
          <a:p>
            <a:pPr>
              <a:lnSpc>
                <a:spcPct val="107000"/>
              </a:lnSpc>
              <a:spcAft>
                <a:spcPts val="800"/>
              </a:spcAft>
              <a:tabLst>
                <a:tab pos="2033905"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Then building separate model for each clusters. (In this we are using 2 clusters)</a:t>
            </a:r>
          </a:p>
          <a:p>
            <a:pPr>
              <a:lnSpc>
                <a:spcPct val="107000"/>
              </a:lnSpc>
              <a:spcAft>
                <a:spcPts val="800"/>
              </a:spcAft>
              <a:tabLst>
                <a:tab pos="2033905" algn="l"/>
              </a:tabLst>
            </a:pP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Train test split and Scaling: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033905"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Splitting the data into training and testing then scaling to bring them into same scale.</a:t>
            </a:r>
          </a:p>
          <a:p>
            <a:pPr>
              <a:lnSpc>
                <a:spcPct val="107000"/>
              </a:lnSpc>
              <a:spcAft>
                <a:spcPts val="800"/>
              </a:spcAft>
              <a:tabLst>
                <a:tab pos="2033905" algn="l"/>
              </a:tabLst>
            </a:pP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Model Building and evaluating: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033905"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Building different algorithms like Logistic Regression, SVC, Random forest, Decision tree classifier, Gradient boosting, Ada boosting. And checking the </a:t>
            </a:r>
          </a:p>
          <a:p>
            <a:pPr>
              <a:lnSpc>
                <a:spcPct val="107000"/>
              </a:lnSpc>
              <a:spcAft>
                <a:spcPts val="800"/>
              </a:spcAft>
              <a:tabLst>
                <a:tab pos="2033905"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Precision, recall, specificity and f1 score because our dataset has a ratio of 65:35 we can’t use accuracy we will use recall to reduce the false negative.</a:t>
            </a:r>
          </a:p>
          <a:p>
            <a:pPr>
              <a:lnSpc>
                <a:spcPct val="107000"/>
              </a:lnSpc>
              <a:spcAft>
                <a:spcPts val="800"/>
              </a:spcAft>
              <a:tabLst>
                <a:tab pos="2033905" algn="l"/>
              </a:tabLst>
            </a:pP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Selecting the best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033905"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Out of all the models from all the clusters we need to select best model for all the clusters we are using recall as a scoring parameter higher the score better the model.</a:t>
            </a:r>
          </a:p>
        </p:txBody>
      </p:sp>
    </p:spTree>
    <p:extLst>
      <p:ext uri="{BB962C8B-B14F-4D97-AF65-F5344CB8AC3E}">
        <p14:creationId xmlns:p14="http://schemas.microsoft.com/office/powerpoint/2010/main" val="3499018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C8C1DC-BA09-7179-25A0-874B8185DD18}"/>
              </a:ext>
            </a:extLst>
          </p:cNvPr>
          <p:cNvSpPr>
            <a:spLocks noGrp="1"/>
          </p:cNvSpPr>
          <p:nvPr>
            <p:ph idx="1"/>
          </p:nvPr>
        </p:nvSpPr>
        <p:spPr>
          <a:xfrm>
            <a:off x="1143000" y="1802167"/>
            <a:ext cx="9905999" cy="3373515"/>
          </a:xfrm>
        </p:spPr>
        <p:txBody>
          <a:bodyPr/>
          <a:lstStyle/>
          <a:p>
            <a:pPr>
              <a:lnSpc>
                <a:spcPct val="107000"/>
              </a:lnSpc>
              <a:spcAft>
                <a:spcPts val="800"/>
              </a:spcAft>
              <a:tabLst>
                <a:tab pos="4767580" algn="l"/>
              </a:tabLst>
            </a:pPr>
            <a:r>
              <a:rPr lang="en-US" sz="2800" b="1" u="sng" dirty="0">
                <a:effectLst/>
                <a:latin typeface="Calibri" panose="020F0502020204030204" pitchFamily="34" charset="0"/>
                <a:ea typeface="Calibri" panose="020F0502020204030204" pitchFamily="34" charset="0"/>
                <a:cs typeface="Times New Roman" panose="02020603050405020304" pitchFamily="18" charset="0"/>
              </a:rPr>
              <a:t>Conclusion :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767580" algn="l"/>
              </a:tabLst>
            </a:pPr>
            <a:r>
              <a:rPr lang="en-US" sz="2800" dirty="0">
                <a:effectLst/>
                <a:latin typeface="Calibri" panose="020F0502020204030204" pitchFamily="34" charset="0"/>
                <a:ea typeface="Calibri" panose="020F0502020204030204" pitchFamily="34" charset="0"/>
                <a:cs typeface="Times New Roman" panose="02020603050405020304" pitchFamily="18" charset="0"/>
              </a:rPr>
              <a:t> It turns out model is performing well with a recall score of 78% in the cluster one and in the cluster two it is giving recall of 93% but there are some False Positives which will affect.</a:t>
            </a:r>
          </a:p>
          <a:p>
            <a:pPr marL="0" indent="0">
              <a:lnSpc>
                <a:spcPct val="107000"/>
              </a:lnSpc>
              <a:spcAft>
                <a:spcPts val="800"/>
              </a:spcAft>
              <a:buNone/>
              <a:tabLst>
                <a:tab pos="4767580" algn="l"/>
              </a:tabLst>
            </a:pPr>
            <a:r>
              <a:rPr lang="en-US" sz="2800" dirty="0">
                <a:latin typeface="Calibri" panose="020F0502020204030204" pitchFamily="34" charset="0"/>
                <a:ea typeface="Calibri" panose="020F0502020204030204" pitchFamily="34" charset="0"/>
                <a:cs typeface="Times New Roman" panose="02020603050405020304" pitchFamily="18" charset="0"/>
              </a:rPr>
              <a:t>                                                                                     THANK YOU.</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052426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62</TotalTime>
  <Words>425</Words>
  <Application>Microsoft Office PowerPoint</Application>
  <PresentationFormat>Widescreen</PresentationFormat>
  <Paragraphs>32</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Georgia</vt:lpstr>
      <vt:lpstr>Tw Cen MT</vt:lpstr>
      <vt:lpstr>Wingdings</vt:lpstr>
      <vt:lpstr>Circuit</vt:lpstr>
      <vt:lpstr>Phishing Domain Detection </vt:lpstr>
      <vt:lpstr> Project Details</vt:lpstr>
      <vt:lpstr>PowerPoint Presentation</vt:lpstr>
      <vt:lpstr> OBJECTIVE :</vt:lpstr>
      <vt:lpstr>ARCHITECTURE</vt:lpstr>
      <vt:lpstr>DATASET INFORMATION </vt:lpstr>
      <vt:lpstr>Model Training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Domain Detection </dc:title>
  <dc:creator>Aman Gupta</dc:creator>
  <cp:lastModifiedBy>Aman Gupta</cp:lastModifiedBy>
  <cp:revision>2</cp:revision>
  <dcterms:created xsi:type="dcterms:W3CDTF">2022-11-12T12:38:58Z</dcterms:created>
  <dcterms:modified xsi:type="dcterms:W3CDTF">2022-11-12T13:41:22Z</dcterms:modified>
</cp:coreProperties>
</file>