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74" autoAdjust="0"/>
  </p:normalViewPr>
  <p:slideViewPr>
    <p:cSldViewPr>
      <p:cViewPr>
        <p:scale>
          <a:sx n="75" d="100"/>
          <a:sy n="7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EC6D3-3379-4086-875B-F0842929DB46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4E5EB-2F6F-4E07-8581-69B91C686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6588-4A2B-4CDD-83E6-C5A70C24DAB5}" type="datetimeFigureOut">
              <a:rPr lang="es-ES" smtClean="0"/>
              <a:pPr/>
              <a:t>19/05/2017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overview/java8-210032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8-whats-new-215707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8-whats-new-215707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8-whats-new-215707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244727"/>
            <a:ext cx="7772400" cy="1470025"/>
          </a:xfrm>
        </p:spPr>
        <p:txBody>
          <a:bodyPr>
            <a:normAutofit/>
          </a:bodyPr>
          <a:lstStyle/>
          <a:p>
            <a:r>
              <a:rPr lang="es-MX" sz="6000" b="1" u="sng" dirty="0" smtClean="0">
                <a:latin typeface="Agency FB" pitchFamily="34" charset="0"/>
              </a:rPr>
              <a:t>Conociendo Java 8</a:t>
            </a:r>
            <a:endParaRPr lang="es-ES" sz="6000" b="1" u="sng" dirty="0">
              <a:latin typeface="Agency FB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71670" y="5457836"/>
            <a:ext cx="4857784" cy="828684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 err="1" smtClean="0">
                <a:solidFill>
                  <a:schemeClr val="tx1"/>
                </a:solidFill>
                <a:latin typeface="Agency FB" pitchFamily="34" charset="0"/>
              </a:rPr>
              <a:t>MRySI</a:t>
            </a:r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s-MX" b="1" dirty="0" err="1" smtClean="0">
                <a:solidFill>
                  <a:schemeClr val="tx1"/>
                </a:solidFill>
                <a:latin typeface="Agency FB" pitchFamily="34" charset="0"/>
              </a:rPr>
              <a:t>Sinesio</a:t>
            </a:r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MX" b="1" dirty="0" err="1" smtClean="0">
                <a:solidFill>
                  <a:schemeClr val="tx1"/>
                </a:solidFill>
                <a:latin typeface="Agency FB" pitchFamily="34" charset="0"/>
              </a:rPr>
              <a:t>Ivan</a:t>
            </a:r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 Carrillo Heredia</a:t>
            </a:r>
          </a:p>
          <a:p>
            <a:r>
              <a:rPr lang="es-MX" sz="2400" dirty="0" smtClean="0">
                <a:solidFill>
                  <a:schemeClr val="tx1"/>
                </a:solidFill>
                <a:latin typeface="Agency FB" pitchFamily="34" charset="0"/>
              </a:rPr>
              <a:t>Profesional </a:t>
            </a:r>
            <a:r>
              <a:rPr lang="es-MX" sz="2400" smtClean="0">
                <a:solidFill>
                  <a:schemeClr val="tx1"/>
                </a:solidFill>
                <a:latin typeface="Agency FB" pitchFamily="34" charset="0"/>
              </a:rPr>
              <a:t>Certificado en la </a:t>
            </a:r>
            <a:r>
              <a:rPr lang="es-MX" sz="2400" dirty="0" smtClean="0">
                <a:solidFill>
                  <a:schemeClr val="tx1"/>
                </a:solidFill>
                <a:latin typeface="Agency FB" pitchFamily="34" charset="0"/>
              </a:rPr>
              <a:t>Tecnología Java</a:t>
            </a:r>
          </a:p>
          <a:p>
            <a:endParaRPr lang="es-ES" dirty="0">
              <a:solidFill>
                <a:schemeClr val="tx1"/>
              </a:solidFill>
              <a:latin typeface="Agency FB" pitchFamily="34" charset="0"/>
            </a:endParaRPr>
          </a:p>
        </p:txBody>
      </p:sp>
      <p:pic>
        <p:nvPicPr>
          <p:cNvPr id="4098" name="Picture 2" descr="Resultado de imagen para SUN CERTIFIED JAVA TECHNOLOGY PROFESSIO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143512"/>
            <a:ext cx="1355129" cy="1357322"/>
          </a:xfrm>
          <a:prstGeom prst="rect">
            <a:avLst/>
          </a:prstGeom>
          <a:noFill/>
        </p:spPr>
      </p:pic>
      <p:pic>
        <p:nvPicPr>
          <p:cNvPr id="4100" name="Picture 4" descr="Resultado de imagen para java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44202"/>
            <a:ext cx="2166958" cy="2313228"/>
          </a:xfrm>
          <a:prstGeom prst="rect">
            <a:avLst/>
          </a:prstGeom>
          <a:noFill/>
        </p:spPr>
      </p:pic>
      <p:pic>
        <p:nvPicPr>
          <p:cNvPr id="4102" name="Picture 6" descr="Resultado de imagen para java duk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100" y="5000636"/>
            <a:ext cx="1571618" cy="1559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Paradigmas de Programación</a:t>
            </a:r>
            <a:endParaRPr lang="es-ES" b="1" dirty="0">
              <a:latin typeface="Agency FB" pitchFamily="34" charset="0"/>
            </a:endParaRPr>
          </a:p>
        </p:txBody>
      </p:sp>
      <p:pic>
        <p:nvPicPr>
          <p:cNvPr id="1026" name="Picture 2" descr="https://cdn-images-1.medium.com/max/800/1*VahJ7tMFoZXCUyAPkVyI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620000" cy="3771901"/>
          </a:xfrm>
          <a:prstGeom prst="rect">
            <a:avLst/>
          </a:prstGeom>
          <a:noFill/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4929198"/>
            <a:ext cx="428628" cy="428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Programación Funcional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s-ES" sz="3100" dirty="0" smtClean="0">
                <a:latin typeface="Agency FB" pitchFamily="34" charset="0"/>
              </a:rPr>
              <a:t>Es un paradigma de </a:t>
            </a:r>
            <a:r>
              <a:rPr lang="es-ES" sz="3100" b="1" dirty="0" smtClean="0">
                <a:latin typeface="Agency FB" pitchFamily="34" charset="0"/>
              </a:rPr>
              <a:t>programación declarativa </a:t>
            </a:r>
            <a:r>
              <a:rPr lang="es-ES" sz="3100" dirty="0" smtClean="0">
                <a:latin typeface="Agency FB" pitchFamily="34" charset="0"/>
              </a:rPr>
              <a:t>basado en el uso de funciones matemáticas.</a:t>
            </a:r>
          </a:p>
          <a:p>
            <a:pPr fontAlgn="base"/>
            <a:endParaRPr lang="es-ES" sz="3100" dirty="0" smtClean="0">
              <a:latin typeface="Agency FB" pitchFamily="34" charset="0"/>
            </a:endParaRPr>
          </a:p>
          <a:p>
            <a:pPr fontAlgn="base"/>
            <a:r>
              <a:rPr lang="es-ES" sz="3100" dirty="0" smtClean="0">
                <a:latin typeface="Agency FB" pitchFamily="34" charset="0"/>
              </a:rPr>
              <a:t>En contraste con la </a:t>
            </a:r>
            <a:r>
              <a:rPr lang="es-ES" sz="3100" b="1" dirty="0" smtClean="0">
                <a:latin typeface="Agency FB" pitchFamily="34" charset="0"/>
              </a:rPr>
              <a:t>programación imperativa</a:t>
            </a:r>
            <a:r>
              <a:rPr lang="es-ES" sz="3100" dirty="0" smtClean="0">
                <a:latin typeface="Agency FB" pitchFamily="34" charset="0"/>
              </a:rPr>
              <a:t>, que enfatiza los cambios de estado mediante la mutación de variables. </a:t>
            </a:r>
          </a:p>
          <a:p>
            <a:pPr fontAlgn="base"/>
            <a:endParaRPr lang="es-ES" sz="3100" dirty="0" smtClean="0">
              <a:latin typeface="Agency FB" pitchFamily="34" charset="0"/>
            </a:endParaRPr>
          </a:p>
          <a:p>
            <a:pPr fontAlgn="base"/>
            <a:r>
              <a:rPr lang="es-ES" sz="3100" dirty="0" smtClean="0">
                <a:latin typeface="Agency FB" pitchFamily="34" charset="0"/>
              </a:rPr>
              <a:t>La programación funcional tiene sus raíces en el </a:t>
            </a:r>
            <a:r>
              <a:rPr lang="es-ES" sz="3100" b="1" dirty="0" smtClean="0">
                <a:latin typeface="Agency FB" pitchFamily="34" charset="0"/>
              </a:rPr>
              <a:t>cálculo lambda.</a:t>
            </a:r>
          </a:p>
          <a:p>
            <a:pPr fontAlgn="base"/>
            <a:endParaRPr lang="es-MX" sz="3100" b="1" dirty="0" smtClean="0">
              <a:latin typeface="Agency FB" pitchFamily="34" charset="0"/>
            </a:endParaRPr>
          </a:p>
          <a:p>
            <a:pPr fontAlgn="base"/>
            <a:r>
              <a:rPr lang="es-ES" dirty="0" smtClean="0">
                <a:latin typeface="Agency FB" pitchFamily="34" charset="0"/>
              </a:rPr>
              <a:t>La solución es obtenida mediante mecanismos internos de control, sin especificar exactamente cómo encontrarla.</a:t>
            </a:r>
            <a:endParaRPr lang="es-MX" dirty="0" smtClean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Diferencia entre Imperativa y Declarativa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s-ES" sz="3100" dirty="0" smtClean="0">
                <a:latin typeface="Agency FB" pitchFamily="34" charset="0"/>
              </a:rPr>
              <a:t>En </a:t>
            </a:r>
            <a:r>
              <a:rPr lang="es-ES" sz="3100" b="1" dirty="0" smtClean="0">
                <a:latin typeface="Agency FB" pitchFamily="34" charset="0"/>
              </a:rPr>
              <a:t>la programación imperativa</a:t>
            </a:r>
            <a:r>
              <a:rPr lang="es-ES" sz="3100" dirty="0" smtClean="0">
                <a:latin typeface="Agency FB" pitchFamily="34" charset="0"/>
              </a:rPr>
              <a:t> se describe paso a paso un conjunto de instrucciones que deben ejecutarse para variar el estado del programa y hallar la solución, es decir, </a:t>
            </a:r>
            <a:r>
              <a:rPr lang="es-ES" sz="3100" b="1" dirty="0" smtClean="0">
                <a:latin typeface="Agency FB" pitchFamily="34" charset="0"/>
              </a:rPr>
              <a:t>un algoritmo </a:t>
            </a:r>
            <a:r>
              <a:rPr lang="es-ES" sz="3100" dirty="0" smtClean="0">
                <a:latin typeface="Agency FB" pitchFamily="34" charset="0"/>
              </a:rPr>
              <a:t>en el que se describen los pasos necesarios para solucionar el problema.</a:t>
            </a:r>
          </a:p>
          <a:p>
            <a:pPr fontAlgn="base"/>
            <a:endParaRPr lang="es-ES" sz="3100" dirty="0" smtClean="0">
              <a:latin typeface="Agency FB" pitchFamily="34" charset="0"/>
            </a:endParaRPr>
          </a:p>
          <a:p>
            <a:pPr fontAlgn="base"/>
            <a:r>
              <a:rPr lang="es-ES" sz="3100" dirty="0" smtClean="0">
                <a:latin typeface="Agency FB" pitchFamily="34" charset="0"/>
              </a:rPr>
              <a:t>En la </a:t>
            </a:r>
            <a:r>
              <a:rPr lang="es-ES" sz="3100" b="1" dirty="0" smtClean="0">
                <a:latin typeface="Agency FB" pitchFamily="34" charset="0"/>
              </a:rPr>
              <a:t>programación declarativa </a:t>
            </a:r>
            <a:r>
              <a:rPr lang="es-ES" sz="3100" dirty="0" smtClean="0">
                <a:latin typeface="Agency FB" pitchFamily="34" charset="0"/>
              </a:rPr>
              <a:t>las sentencias que se utilizan lo que hacen es describir el problema que se quiere solucionar; se programa diciendo lo que se quiere resolver a nivel de usuario, pero no las instrucciones necesarias para solucionarlo. Esto último se realizará mediante </a:t>
            </a:r>
            <a:r>
              <a:rPr lang="es-ES" sz="3100" b="1" dirty="0" smtClean="0">
                <a:latin typeface="Agency FB" pitchFamily="34" charset="0"/>
              </a:rPr>
              <a:t>mecanismos internos de inferencia de información </a:t>
            </a:r>
            <a:r>
              <a:rPr lang="es-ES" sz="3100" dirty="0" smtClean="0">
                <a:latin typeface="Agency FB" pitchFamily="34" charset="0"/>
              </a:rPr>
              <a:t>a partir de la descripción realizada.</a:t>
            </a:r>
            <a:endParaRPr lang="es-MX" dirty="0" smtClean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Funciones Lambda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s-MX" sz="3100" dirty="0" smtClean="0">
                <a:latin typeface="Agency FB" pitchFamily="34" charset="0"/>
              </a:rPr>
              <a:t>Son funciones anónimas</a:t>
            </a:r>
          </a:p>
          <a:p>
            <a:pPr fontAlgn="base"/>
            <a:r>
              <a:rPr lang="es-MX" sz="3100" dirty="0" smtClean="0">
                <a:latin typeface="Agency FB" pitchFamily="34" charset="0"/>
              </a:rPr>
              <a:t>No necesita un método para ser invocada</a:t>
            </a:r>
          </a:p>
          <a:p>
            <a:pPr fontAlgn="base"/>
            <a:r>
              <a:rPr lang="es-MX" sz="3100" dirty="0" smtClean="0">
                <a:latin typeface="Agency FB" pitchFamily="34" charset="0"/>
              </a:rPr>
              <a:t>Esenciales</a:t>
            </a:r>
            <a:r>
              <a:rPr lang="es-MX" sz="3100" dirty="0" smtClean="0">
                <a:latin typeface="Agency FB" pitchFamily="34" charset="0"/>
              </a:rPr>
              <a:t> para entender la Programación Declarativa</a:t>
            </a:r>
          </a:p>
          <a:p>
            <a:pPr fontAlgn="base"/>
            <a:endParaRPr lang="es-MX" sz="3100" dirty="0" smtClean="0">
              <a:latin typeface="Agency FB" pitchFamily="34" charset="0"/>
            </a:endParaRPr>
          </a:p>
          <a:p>
            <a:pPr lvl="1" fontAlgn="base">
              <a:buNone/>
            </a:pPr>
            <a:r>
              <a:rPr lang="es-MX" sz="2700" smtClean="0">
                <a:latin typeface="Consolas" pitchFamily="49" charset="0"/>
                <a:cs typeface="Consolas" pitchFamily="49" charset="0"/>
              </a:rPr>
              <a:t>Parámetros -&gt; </a:t>
            </a:r>
            <a:r>
              <a:rPr lang="es-MX" sz="2700" dirty="0" smtClean="0">
                <a:latin typeface="Consolas" pitchFamily="49" charset="0"/>
                <a:cs typeface="Consolas" pitchFamily="49" charset="0"/>
              </a:rPr>
              <a:t>expresión</a:t>
            </a:r>
            <a:endParaRPr lang="es-MX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Ejemplo (Imp. vs </a:t>
            </a:r>
            <a:r>
              <a:rPr lang="es-MX" b="1" dirty="0" err="1" smtClean="0">
                <a:latin typeface="Agency FB" pitchFamily="34" charset="0"/>
              </a:rPr>
              <a:t>Dcl.</a:t>
            </a:r>
            <a:r>
              <a:rPr lang="es-MX" b="1" dirty="0" smtClean="0">
                <a:latin typeface="Agency FB" pitchFamily="34" charset="0"/>
              </a:rPr>
              <a:t>)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s-ES" sz="3100" dirty="0" smtClean="0">
                <a:latin typeface="Agency FB" pitchFamily="34" charset="0"/>
              </a:rPr>
              <a:t>Supongamos que la empresa en la que trabajamos nos manda a España y tenemos una lista de gastos de viaje diarios y la empresa se hará cargo de todos ellos (viáticos). </a:t>
            </a:r>
          </a:p>
          <a:p>
            <a:pPr fontAlgn="base"/>
            <a:endParaRPr lang="es-ES" sz="3100" dirty="0" smtClean="0">
              <a:latin typeface="Agency FB" pitchFamily="34" charset="0"/>
            </a:endParaRPr>
          </a:p>
          <a:p>
            <a:pPr fontAlgn="base"/>
            <a:r>
              <a:rPr lang="es-ES" sz="3100" dirty="0" smtClean="0">
                <a:latin typeface="Agency FB" pitchFamily="34" charset="0"/>
              </a:rPr>
              <a:t>Si una vez sumado a los gastos el IVA el importe supera los 100 euros la empresa no pagará el excedente.. </a:t>
            </a:r>
            <a:endParaRPr lang="es-MX" dirty="0" smtClean="0">
              <a:latin typeface="Agency FB" pitchFamily="34" charset="0"/>
            </a:endParaRPr>
          </a:p>
        </p:txBody>
      </p:sp>
      <p:pic>
        <p:nvPicPr>
          <p:cNvPr id="32770" name="Picture 2" descr="Resultado de imagen para plane trav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910157"/>
            <a:ext cx="1947843" cy="1947843"/>
          </a:xfrm>
          <a:prstGeom prst="rect">
            <a:avLst/>
          </a:prstGeom>
          <a:noFill/>
        </p:spPr>
      </p:pic>
      <p:pic>
        <p:nvPicPr>
          <p:cNvPr id="32772" name="Picture 4" descr="Resultado de imagen para billetes euro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4950630"/>
            <a:ext cx="1857388" cy="1764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Operaciones a Realizar</a:t>
            </a:r>
            <a:endParaRPr lang="es-ES" b="1" dirty="0">
              <a:latin typeface="Agency FB" pitchFamily="34" charset="0"/>
            </a:endParaRPr>
          </a:p>
        </p:txBody>
      </p:sp>
      <p:pic>
        <p:nvPicPr>
          <p:cNvPr id="34818" name="Picture 2" descr="organizac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428868"/>
            <a:ext cx="7043013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Solución Imperativa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714348" y="1214422"/>
            <a:ext cx="8229600" cy="5643578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s-ES" sz="2400" dirty="0" smtClean="0">
                <a:latin typeface="Agency FB" pitchFamily="34" charset="0"/>
              </a:rPr>
              <a:t>Construimos un arreglo de objetos para enlistar los gatos y usamos un bucle </a:t>
            </a:r>
            <a:r>
              <a:rPr lang="es-ES" sz="2400" dirty="0" err="1" smtClean="0">
                <a:latin typeface="Agency FB" pitchFamily="34" charset="0"/>
              </a:rPr>
              <a:t>for</a:t>
            </a:r>
            <a:r>
              <a:rPr lang="es-ES" sz="2400" dirty="0" smtClean="0">
                <a:latin typeface="Agency FB" pitchFamily="34" charset="0"/>
              </a:rPr>
              <a:t> para recorrer el </a:t>
            </a:r>
            <a:r>
              <a:rPr lang="es-ES" sz="2400" dirty="0" err="1" smtClean="0">
                <a:latin typeface="Agency FB" pitchFamily="34" charset="0"/>
              </a:rPr>
              <a:t>array</a:t>
            </a:r>
            <a:r>
              <a:rPr lang="es-ES" sz="2400" dirty="0" smtClean="0">
                <a:latin typeface="Agency FB" pitchFamily="34" charset="0"/>
              </a:rPr>
              <a:t>, y con una estructura </a:t>
            </a:r>
            <a:r>
              <a:rPr lang="es-ES" sz="2400" dirty="0" err="1" smtClean="0">
                <a:latin typeface="Agency FB" pitchFamily="34" charset="0"/>
              </a:rPr>
              <a:t>if</a:t>
            </a:r>
            <a:r>
              <a:rPr lang="es-ES" sz="2400" dirty="0" smtClean="0">
                <a:latin typeface="Agency FB" pitchFamily="34" charset="0"/>
              </a:rPr>
              <a:t>, revisamos si en algún gasto nos pasamos de 100 euros para acumularlo en el importe. </a:t>
            </a:r>
          </a:p>
          <a:p>
            <a:pPr fontAlgn="base">
              <a:buNone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MX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MX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MX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MX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None/>
            </a:pPr>
            <a:r>
              <a:rPr lang="es-ES" sz="2400" dirty="0" smtClean="0">
                <a:latin typeface="Agency FB" pitchFamily="34" charset="0"/>
              </a:rPr>
              <a:t>El programa nos imprimirá 242.0</a:t>
            </a:r>
            <a:endParaRPr lang="es-ES" sz="2400" dirty="0">
              <a:latin typeface="Agency FB" pitchFamily="34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611043"/>
            <a:ext cx="5214974" cy="324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5" y="2614376"/>
            <a:ext cx="3792635" cy="181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Operaciones Realizadas</a:t>
            </a:r>
            <a:endParaRPr lang="es-ES" b="1" dirty="0">
              <a:latin typeface="Agency FB" pitchFamily="34" charset="0"/>
            </a:endParaRPr>
          </a:p>
        </p:txBody>
      </p:sp>
      <p:pic>
        <p:nvPicPr>
          <p:cNvPr id="37890" name="Picture 2" descr="diferencia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928802"/>
            <a:ext cx="8530396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Solución Declarativa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714348" y="1214422"/>
            <a:ext cx="8229600" cy="1857388"/>
          </a:xfrm>
        </p:spPr>
        <p:txBody>
          <a:bodyPr>
            <a:normAutofit fontScale="92500" lnSpcReduction="10000"/>
          </a:bodyPr>
          <a:lstStyle/>
          <a:p>
            <a:pPr fontAlgn="base">
              <a:buFont typeface="Wingdings" pitchFamily="2" charset="2"/>
              <a:buChar char="§"/>
            </a:pPr>
            <a:r>
              <a:rPr lang="es-ES" sz="2400" dirty="0" smtClean="0">
                <a:latin typeface="Agency FB" pitchFamily="34" charset="0"/>
              </a:rPr>
              <a:t>Para poder solventar el problema que tenemos de una forma más amigable vamos a usar el concepto de Java 8 </a:t>
            </a:r>
            <a:r>
              <a:rPr lang="es-ES" sz="2400" dirty="0" err="1" smtClean="0">
                <a:latin typeface="Agency FB" pitchFamily="34" charset="0"/>
              </a:rPr>
              <a:t>Stream</a:t>
            </a:r>
            <a:r>
              <a:rPr lang="es-ES" sz="2400" dirty="0" smtClean="0">
                <a:latin typeface="Agency FB" pitchFamily="34" charset="0"/>
              </a:rPr>
              <a:t> y programación funcional. </a:t>
            </a:r>
          </a:p>
          <a:p>
            <a:pPr fontAlgn="base">
              <a:buFont typeface="Wingdings" pitchFamily="2" charset="2"/>
              <a:buChar char="§"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Font typeface="Wingdings" pitchFamily="2" charset="2"/>
              <a:buChar char="§"/>
            </a:pPr>
            <a:r>
              <a:rPr lang="es-ES" sz="2400" dirty="0" smtClean="0">
                <a:latin typeface="Agency FB" pitchFamily="34" charset="0"/>
              </a:rPr>
              <a:t>Un </a:t>
            </a:r>
            <a:r>
              <a:rPr lang="es-ES" sz="2400" dirty="0" err="1" smtClean="0">
                <a:latin typeface="Agency FB" pitchFamily="34" charset="0"/>
              </a:rPr>
              <a:t>Stream</a:t>
            </a:r>
            <a:r>
              <a:rPr lang="es-ES" sz="2400" dirty="0" smtClean="0">
                <a:latin typeface="Agency FB" pitchFamily="34" charset="0"/>
              </a:rPr>
              <a:t> no es ni mas ni menos que un conjunto de funciones que se ejecutan de forma anidada.</a:t>
            </a:r>
            <a:endParaRPr lang="es-ES" sz="2400" dirty="0">
              <a:latin typeface="Agency FB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043484"/>
            <a:ext cx="4827335" cy="367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Operaciones Realizadas</a:t>
            </a:r>
            <a:endParaRPr lang="es-ES" b="1" dirty="0">
              <a:latin typeface="Agency FB" pitchFamily="34" charset="0"/>
            </a:endParaRPr>
          </a:p>
        </p:txBody>
      </p:sp>
      <p:pic>
        <p:nvPicPr>
          <p:cNvPr id="41986" name="Picture 2" descr="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928802"/>
            <a:ext cx="8516342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919852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Conclusión de las Comparativas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714348" y="1214422"/>
            <a:ext cx="8229600" cy="5286412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§"/>
            </a:pPr>
            <a:r>
              <a:rPr lang="es-ES" sz="2400" dirty="0" smtClean="0">
                <a:latin typeface="Agency FB" pitchFamily="34" charset="0"/>
              </a:rPr>
              <a:t>A veces los programadores nos alejamos mucho del pensamiento clásico humano que es mucho más lineal. De ahí que aprender a programar nunca haya sido algo “</a:t>
            </a:r>
            <a:r>
              <a:rPr lang="es-ES" sz="2400" dirty="0" err="1" smtClean="0">
                <a:latin typeface="Agency FB" pitchFamily="34" charset="0"/>
              </a:rPr>
              <a:t>facil</a:t>
            </a:r>
            <a:r>
              <a:rPr lang="es-ES" sz="2400" dirty="0" smtClean="0">
                <a:latin typeface="Agency FB" pitchFamily="34" charset="0"/>
              </a:rPr>
              <a:t>” sino mas bien todo lo contrario ya que los conceptos son difíciles de encajar. Humanamente es más fácil razonar:</a:t>
            </a:r>
          </a:p>
          <a:p>
            <a:pPr fontAlgn="base">
              <a:buFont typeface="Wingdings" pitchFamily="2" charset="2"/>
              <a:buChar char="§"/>
            </a:pPr>
            <a:endParaRPr lang="es-ES" sz="2400" dirty="0" smtClean="0">
              <a:latin typeface="Agency FB" pitchFamily="34" charset="0"/>
            </a:endParaRPr>
          </a:p>
          <a:p>
            <a:pPr lvl="1" fontAlgn="base">
              <a:buFont typeface="Wingdings" pitchFamily="2" charset="2"/>
              <a:buChar char="§"/>
            </a:pPr>
            <a:r>
              <a:rPr lang="es-ES" sz="2000" dirty="0" smtClean="0">
                <a:latin typeface="Agency FB" pitchFamily="34" charset="0"/>
              </a:rPr>
              <a:t>Sumamos el IVA a cada uno de nuestros gastos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s-ES" sz="2000" dirty="0" smtClean="0">
                <a:latin typeface="Agency FB" pitchFamily="34" charset="0"/>
              </a:rPr>
              <a:t>Filtramos aquellos gastos que se pasan del tope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s-ES" sz="2000" dirty="0" smtClean="0">
                <a:latin typeface="Agency FB" pitchFamily="34" charset="0"/>
              </a:rPr>
              <a:t>Sumamos los que restan</a:t>
            </a:r>
          </a:p>
          <a:p>
            <a:pPr fontAlgn="base">
              <a:buFont typeface="Wingdings" pitchFamily="2" charset="2"/>
              <a:buChar char="§"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Font typeface="Wingdings" pitchFamily="2" charset="2"/>
              <a:buChar char="§"/>
            </a:pPr>
            <a:r>
              <a:rPr lang="es-ES" sz="2400" dirty="0" smtClean="0">
                <a:latin typeface="Agency FB" pitchFamily="34" charset="0"/>
              </a:rPr>
              <a:t>De esta forma habremos resuelto nuestro problema de una forma mucho más funcional y mucho más cercana a como las personas enfocamos, contrario a estar ideando bucles, estructuras de control para formular un algoritmo, como lo exige la programación declarativa.</a:t>
            </a:r>
            <a:endParaRPr lang="es-ES" sz="24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Versiones de Java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928794" y="6072206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Agency FB" pitchFamily="34" charset="0"/>
              </a:rPr>
              <a:t>Oracle compra Java a </a:t>
            </a:r>
            <a:r>
              <a:rPr lang="es-MX" dirty="0" err="1" smtClean="0">
                <a:latin typeface="Agency FB" pitchFamily="34" charset="0"/>
              </a:rPr>
              <a:t>Sun</a:t>
            </a:r>
            <a:r>
              <a:rPr lang="es-MX" dirty="0" smtClean="0">
                <a:latin typeface="Agency FB" pitchFamily="34" charset="0"/>
              </a:rPr>
              <a:t> Microsystems en 2009</a:t>
            </a:r>
            <a:endParaRPr lang="es-ES" dirty="0">
              <a:latin typeface="Agency FB" pitchFamily="34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64221"/>
            <a:ext cx="8663017" cy="432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Lanzamiento Java 8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>
                <a:latin typeface="Agency FB" pitchFamily="34" charset="0"/>
              </a:rPr>
              <a:t>Lanzada oficialmente en Marzo del 2014</a:t>
            </a:r>
          </a:p>
          <a:p>
            <a:r>
              <a:rPr lang="es-ES" dirty="0" smtClean="0">
                <a:latin typeface="Agency FB" pitchFamily="34" charset="0"/>
              </a:rPr>
              <a:t>Incorpora de </a:t>
            </a:r>
            <a:r>
              <a:rPr lang="es-ES" dirty="0">
                <a:latin typeface="Agency FB" pitchFamily="34" charset="0"/>
              </a:rPr>
              <a:t>forma completa la librería </a:t>
            </a:r>
            <a:r>
              <a:rPr lang="es-ES" dirty="0" err="1">
                <a:latin typeface="Agency FB" pitchFamily="34" charset="0"/>
              </a:rPr>
              <a:t>JavaFX</a:t>
            </a:r>
            <a:r>
              <a:rPr lang="es-ES" dirty="0">
                <a:latin typeface="Agency FB" pitchFamily="34" charset="0"/>
              </a:rPr>
              <a:t> (Para creación de  </a:t>
            </a:r>
            <a:r>
              <a:rPr lang="es-ES" dirty="0" err="1">
                <a:latin typeface="Agency FB" pitchFamily="34" charset="0"/>
              </a:rPr>
              <a:t>Rich</a:t>
            </a:r>
            <a:r>
              <a:rPr lang="es-ES" dirty="0">
                <a:latin typeface="Agency FB" pitchFamily="34" charset="0"/>
              </a:rPr>
              <a:t> Internet </a:t>
            </a:r>
            <a:r>
              <a:rPr lang="es-ES" dirty="0" err="1">
                <a:latin typeface="Agency FB" pitchFamily="34" charset="0"/>
              </a:rPr>
              <a:t>Applications</a:t>
            </a:r>
            <a:r>
              <a:rPr lang="es-ES" dirty="0">
                <a:latin typeface="Agency FB" pitchFamily="34" charset="0"/>
              </a:rPr>
              <a:t> </a:t>
            </a:r>
            <a:r>
              <a:rPr lang="es-ES" dirty="0" smtClean="0">
                <a:latin typeface="Agency FB" pitchFamily="34" charset="0"/>
              </a:rPr>
              <a:t> - RIA).</a:t>
            </a:r>
            <a:endParaRPr lang="es-ES" dirty="0">
              <a:latin typeface="Agency FB" pitchFamily="34" charset="0"/>
            </a:endParaRPr>
          </a:p>
          <a:p>
            <a:r>
              <a:rPr lang="es-ES" dirty="0">
                <a:latin typeface="Agency FB" pitchFamily="34" charset="0"/>
              </a:rPr>
              <a:t>Diferentes mejoras en seguridad.</a:t>
            </a:r>
          </a:p>
          <a:p>
            <a:r>
              <a:rPr lang="es-ES" dirty="0">
                <a:latin typeface="Agency FB" pitchFamily="34" charset="0"/>
              </a:rPr>
              <a:t>Diferentes mejoras en </a:t>
            </a:r>
            <a:r>
              <a:rPr lang="es-ES" dirty="0" smtClean="0">
                <a:latin typeface="Agency FB" pitchFamily="34" charset="0"/>
              </a:rPr>
              <a:t>concurrencia.</a:t>
            </a:r>
          </a:p>
          <a:p>
            <a:r>
              <a:rPr lang="es-MX" dirty="0" smtClean="0">
                <a:latin typeface="Agency FB" pitchFamily="34" charset="0"/>
              </a:rPr>
              <a:t>Interfaces Funcionales</a:t>
            </a:r>
            <a:endParaRPr lang="es-ES" dirty="0">
              <a:latin typeface="Agency FB" pitchFamily="34" charset="0"/>
            </a:endParaRPr>
          </a:p>
          <a:p>
            <a:r>
              <a:rPr lang="es-ES" dirty="0">
                <a:latin typeface="Agency FB" pitchFamily="34" charset="0"/>
              </a:rPr>
              <a:t>Añade funcionalidad para programación </a:t>
            </a:r>
            <a:r>
              <a:rPr lang="es-ES" dirty="0" smtClean="0">
                <a:latin typeface="Agency FB" pitchFamily="34" charset="0"/>
              </a:rPr>
              <a:t>funcional mediante expresiones Lambda.</a:t>
            </a:r>
          </a:p>
          <a:p>
            <a:r>
              <a:rPr lang="es-ES" dirty="0" smtClean="0">
                <a:latin typeface="Agency FB" pitchFamily="34" charset="0"/>
              </a:rPr>
              <a:t>Mejora la integración de </a:t>
            </a:r>
            <a:r>
              <a:rPr lang="es-ES" dirty="0" err="1" smtClean="0">
                <a:latin typeface="Agency FB" pitchFamily="34" charset="0"/>
              </a:rPr>
              <a:t>JavaScript</a:t>
            </a:r>
            <a:r>
              <a:rPr lang="es-ES" dirty="0" smtClean="0">
                <a:latin typeface="Agency FB" pitchFamily="34" charset="0"/>
              </a:rPr>
              <a:t>.</a:t>
            </a:r>
          </a:p>
          <a:p>
            <a:r>
              <a:rPr lang="es-ES" dirty="0" smtClean="0">
                <a:latin typeface="Agency FB" pitchFamily="34" charset="0"/>
              </a:rPr>
              <a:t>Nuevas API para manejo de fechas y tiempo (Date - Time).</a:t>
            </a:r>
            <a:endParaRPr lang="es-E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Descripción Java 8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>
                <a:latin typeface="Agency FB" pitchFamily="34" charset="0"/>
              </a:rPr>
              <a:t>Java 8 es un revolucionario lanzamiento de la plataforma de desarrollo # 1 del mundo. 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dirty="0" smtClean="0">
                <a:latin typeface="Agency FB" pitchFamily="34" charset="0"/>
              </a:rPr>
              <a:t>Incluye una enorme actualización del modelo de programación Java y una evolución coordinada de la JVM, el lenguaje Java y las bibliotecas. 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dirty="0" smtClean="0">
                <a:latin typeface="Agency FB" pitchFamily="34" charset="0"/>
              </a:rPr>
              <a:t>Incluye características de productividad, facilidad de uso, programación políglota mejorada, seguridad y rendimiento mejorado.</a:t>
            </a:r>
            <a:endParaRPr lang="es-ES" dirty="0">
              <a:latin typeface="Agency FB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42910" y="6500834"/>
            <a:ext cx="5238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Fuente: </a:t>
            </a:r>
            <a:r>
              <a:rPr lang="es-ES" sz="1400" dirty="0" smtClean="0">
                <a:latin typeface="Agency FB" pitchFamily="34" charset="0"/>
                <a:cs typeface="Consolas" pitchFamily="49" charset="0"/>
                <a:hlinkClick r:id="rId2"/>
              </a:rPr>
              <a:t>http://www.oracle.com/technetwork/java/javase/overview/java8-2100321.html</a:t>
            </a:r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 </a:t>
            </a:r>
            <a:endParaRPr lang="es-ES" sz="1400" dirty="0">
              <a:latin typeface="Agency FB" pitchFamily="34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Autofit/>
          </a:bodyPr>
          <a:lstStyle/>
          <a:p>
            <a:r>
              <a:rPr lang="es-MX" sz="8800" b="1" dirty="0" smtClean="0">
                <a:latin typeface="Agency FB" pitchFamily="34" charset="0"/>
              </a:rPr>
              <a:t>Novedades</a:t>
            </a:r>
            <a:endParaRPr lang="es-ES" sz="54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Lenguaje de Programación Java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latin typeface="Agency FB" pitchFamily="34" charset="0"/>
              </a:rPr>
              <a:t>Expresiones Lambda</a:t>
            </a:r>
            <a:r>
              <a:rPr lang="es-ES" dirty="0" smtClean="0">
                <a:latin typeface="Agency FB" pitchFamily="34" charset="0"/>
              </a:rPr>
              <a:t>, una nueva característica del lenguaje se ha introducido en esta versión. </a:t>
            </a:r>
            <a:r>
              <a:rPr lang="es-ES" dirty="0">
                <a:latin typeface="Agency FB" pitchFamily="34" charset="0"/>
              </a:rPr>
              <a:t>P</a:t>
            </a:r>
            <a:r>
              <a:rPr lang="es-ES" dirty="0" smtClean="0">
                <a:latin typeface="Agency FB" pitchFamily="34" charset="0"/>
              </a:rPr>
              <a:t>ermiten tratar la funcionalidad como un argumento de método o código como datos. Permiten expresar de manera más compacta instancias de interfaces de un solo método (</a:t>
            </a:r>
            <a:r>
              <a:rPr lang="es-ES" dirty="0">
                <a:latin typeface="Agency FB" pitchFamily="34" charset="0"/>
              </a:rPr>
              <a:t>I</a:t>
            </a:r>
            <a:r>
              <a:rPr lang="es-ES" dirty="0" smtClean="0">
                <a:latin typeface="Agency FB" pitchFamily="34" charset="0"/>
              </a:rPr>
              <a:t>nterfaces Funcionales).</a:t>
            </a:r>
          </a:p>
          <a:p>
            <a:pPr>
              <a:buNone/>
            </a:pPr>
            <a:endParaRPr lang="es-ES" dirty="0" smtClean="0">
              <a:latin typeface="Agency FB" pitchFamily="34" charset="0"/>
            </a:endParaRPr>
          </a:p>
          <a:p>
            <a:r>
              <a:rPr lang="es-ES" dirty="0" smtClean="0">
                <a:latin typeface="Agency FB" pitchFamily="34" charset="0"/>
              </a:rPr>
              <a:t>Los </a:t>
            </a:r>
            <a:r>
              <a:rPr lang="es-ES" b="1" dirty="0">
                <a:latin typeface="Agency FB" pitchFamily="34" charset="0"/>
              </a:rPr>
              <a:t>M</a:t>
            </a:r>
            <a:r>
              <a:rPr lang="es-ES" b="1" dirty="0" smtClean="0">
                <a:latin typeface="Agency FB" pitchFamily="34" charset="0"/>
              </a:rPr>
              <a:t>étodos </a:t>
            </a:r>
            <a:r>
              <a:rPr lang="es-ES" b="1" dirty="0">
                <a:latin typeface="Agency FB" pitchFamily="34" charset="0"/>
              </a:rPr>
              <a:t>D</a:t>
            </a:r>
            <a:r>
              <a:rPr lang="es-ES" b="1" dirty="0" smtClean="0">
                <a:latin typeface="Agency FB" pitchFamily="34" charset="0"/>
              </a:rPr>
              <a:t>efault </a:t>
            </a:r>
            <a:r>
              <a:rPr lang="es-ES" dirty="0" smtClean="0">
                <a:latin typeface="Agency FB" pitchFamily="34" charset="0"/>
              </a:rPr>
              <a:t>permiten agregar nueva funcionalidad a las interfaces de las bibliotecas y garantizar la compatibilidad binaria con el código escrito para versiones anteriores de esas interfaces.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dirty="0" smtClean="0">
                <a:latin typeface="Agency FB" pitchFamily="34" charset="0"/>
              </a:rPr>
              <a:t>Las </a:t>
            </a:r>
            <a:r>
              <a:rPr lang="es-ES" b="1" dirty="0" smtClean="0">
                <a:latin typeface="Agency FB" pitchFamily="34" charset="0"/>
              </a:rPr>
              <a:t>Anotaciones Repetidas</a:t>
            </a:r>
            <a:r>
              <a:rPr lang="es-ES" dirty="0" smtClean="0">
                <a:latin typeface="Agency FB" pitchFamily="34" charset="0"/>
              </a:rPr>
              <a:t> proporcionan la capacidad de aplicar el mismo tipo de anotación más de una vez a la misma declaración o tipo de uso.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dirty="0" smtClean="0">
                <a:latin typeface="Agency FB" pitchFamily="34" charset="0"/>
              </a:rPr>
              <a:t>Las </a:t>
            </a:r>
            <a:r>
              <a:rPr lang="es-ES" b="1" dirty="0" smtClean="0">
                <a:latin typeface="Agency FB" pitchFamily="34" charset="0"/>
              </a:rPr>
              <a:t>Anotaciones de Tipo</a:t>
            </a:r>
            <a:r>
              <a:rPr lang="es-ES" dirty="0" smtClean="0">
                <a:latin typeface="Agency FB" pitchFamily="34" charset="0"/>
              </a:rPr>
              <a:t> proporcionan la capacidad de aplicar una anotación en cualquier lugar en que se utilice un tipo, no sólo en una declaración. Utilizado con un sistema de tipo “</a:t>
            </a:r>
            <a:r>
              <a:rPr lang="es-ES" i="1" dirty="0" err="1" smtClean="0">
                <a:latin typeface="Agency FB" pitchFamily="34" charset="0"/>
              </a:rPr>
              <a:t>pluggable</a:t>
            </a:r>
            <a:r>
              <a:rPr lang="es-ES" i="1" dirty="0" smtClean="0">
                <a:latin typeface="Agency FB" pitchFamily="34" charset="0"/>
              </a:rPr>
              <a:t>”</a:t>
            </a:r>
            <a:r>
              <a:rPr lang="es-ES" dirty="0" smtClean="0">
                <a:latin typeface="Agency FB" pitchFamily="34" charset="0"/>
              </a:rPr>
              <a:t>, esta característica permite una mejor comprobación de tipo de su código.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b="1" dirty="0" smtClean="0">
                <a:latin typeface="Agency FB" pitchFamily="34" charset="0"/>
              </a:rPr>
              <a:t>Inferencia de Tipo</a:t>
            </a:r>
            <a:r>
              <a:rPr lang="es-ES" dirty="0" smtClean="0">
                <a:latin typeface="Agency FB" pitchFamily="34" charset="0"/>
              </a:rPr>
              <a:t> mejorada.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b="1" dirty="0" smtClean="0">
                <a:latin typeface="Agency FB" pitchFamily="34" charset="0"/>
              </a:rPr>
              <a:t>Reflexión de parámetro de método</a:t>
            </a:r>
            <a:r>
              <a:rPr lang="es-ES" dirty="0" smtClean="0">
                <a:latin typeface="Agency FB" pitchFamily="34" charset="0"/>
              </a:rPr>
              <a:t>.</a:t>
            </a:r>
            <a:endParaRPr lang="es-ES" dirty="0">
              <a:latin typeface="Agency FB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42910" y="6500834"/>
            <a:ext cx="5070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Fuente: </a:t>
            </a:r>
            <a:r>
              <a:rPr lang="es-ES" sz="1400" dirty="0" smtClean="0">
                <a:latin typeface="Agency FB" pitchFamily="34" charset="0"/>
                <a:cs typeface="Consolas" pitchFamily="49" charset="0"/>
                <a:hlinkClick r:id="rId3"/>
              </a:rPr>
              <a:t>http://www.oracle.com/technetwork/java/javase/8-whats-new-2157071.html</a:t>
            </a:r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 </a:t>
            </a:r>
            <a:endParaRPr lang="es-ES" sz="1400" dirty="0">
              <a:latin typeface="Agency FB" pitchFamily="34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Mejoras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s-ES" sz="3100" b="1" dirty="0" smtClean="0">
                <a:latin typeface="Agency FB" pitchFamily="34" charset="0"/>
              </a:rPr>
              <a:t>Métodos de extensión virtual </a:t>
            </a:r>
            <a:r>
              <a:rPr lang="es-ES" sz="3100" dirty="0" smtClean="0">
                <a:latin typeface="Agency FB" pitchFamily="34" charset="0"/>
              </a:rPr>
              <a:t>(implantación de expresiones Lambda y funciones adyacentes a la plataforma y el lenguaje de programación Java.)</a:t>
            </a:r>
            <a:br>
              <a:rPr lang="es-ES" sz="3100" dirty="0" smtClean="0">
                <a:latin typeface="Agency FB" pitchFamily="34" charset="0"/>
              </a:rPr>
            </a:br>
            <a:endParaRPr lang="es-ES" sz="3100" dirty="0" smtClean="0">
              <a:latin typeface="Agency FB" pitchFamily="34" charset="0"/>
            </a:endParaRPr>
          </a:p>
          <a:p>
            <a:pPr fontAlgn="base"/>
            <a:r>
              <a:rPr lang="es-ES" b="1" dirty="0" smtClean="0">
                <a:latin typeface="Agency FB" pitchFamily="34" charset="0"/>
              </a:rPr>
              <a:t>API de fecha y hora</a:t>
            </a:r>
            <a:r>
              <a:rPr lang="es-ES" dirty="0" smtClean="0">
                <a:latin typeface="Agency FB" pitchFamily="34" charset="0"/>
              </a:rPr>
              <a:t/>
            </a:r>
            <a:br>
              <a:rPr lang="es-ES" dirty="0" smtClean="0">
                <a:latin typeface="Agency FB" pitchFamily="34" charset="0"/>
              </a:rPr>
            </a:br>
            <a:r>
              <a:rPr lang="es-ES" dirty="0" smtClean="0">
                <a:latin typeface="Agency FB" pitchFamily="34" charset="0"/>
              </a:rPr>
              <a:t>Permite gestionar datos de fecha y hora de forma mucho más natural.</a:t>
            </a:r>
          </a:p>
          <a:p>
            <a:pPr fontAlgn="base"/>
            <a:endParaRPr lang="es-ES" dirty="0" smtClean="0">
              <a:latin typeface="Agency FB" pitchFamily="34" charset="0"/>
            </a:endParaRPr>
          </a:p>
          <a:p>
            <a:pPr fontAlgn="base"/>
            <a:r>
              <a:rPr lang="es-ES" b="1" dirty="0" smtClean="0">
                <a:latin typeface="Agency FB" pitchFamily="34" charset="0"/>
              </a:rPr>
              <a:t>Motor de </a:t>
            </a:r>
            <a:r>
              <a:rPr lang="es-ES" b="1" dirty="0" err="1" smtClean="0">
                <a:latin typeface="Agency FB" pitchFamily="34" charset="0"/>
              </a:rPr>
              <a:t>JavaScript</a:t>
            </a:r>
            <a:r>
              <a:rPr lang="es-ES" b="1" dirty="0" smtClean="0">
                <a:latin typeface="Agency FB" pitchFamily="34" charset="0"/>
              </a:rPr>
              <a:t> </a:t>
            </a:r>
            <a:r>
              <a:rPr lang="es-ES" b="1" dirty="0" err="1" smtClean="0">
                <a:latin typeface="Agency FB" pitchFamily="34" charset="0"/>
              </a:rPr>
              <a:t>Nashhorn</a:t>
            </a:r>
            <a:r>
              <a:rPr lang="es-ES" dirty="0" smtClean="0">
                <a:latin typeface="Agency FB" pitchFamily="34" charset="0"/>
              </a:rPr>
              <a:t/>
            </a:r>
            <a:br>
              <a:rPr lang="es-ES" dirty="0" smtClean="0">
                <a:latin typeface="Agency FB" pitchFamily="34" charset="0"/>
              </a:rPr>
            </a:br>
            <a:r>
              <a:rPr lang="es-ES" dirty="0" smtClean="0">
                <a:latin typeface="Agency FB" pitchFamily="34" charset="0"/>
              </a:rPr>
              <a:t>Nueva implantación ligera de alto rendimiento del motor de </a:t>
            </a:r>
            <a:r>
              <a:rPr lang="es-ES" dirty="0" err="1" smtClean="0">
                <a:latin typeface="Agency FB" pitchFamily="34" charset="0"/>
              </a:rPr>
              <a:t>JavaScript</a:t>
            </a:r>
            <a:r>
              <a:rPr lang="es-ES" dirty="0" smtClean="0">
                <a:latin typeface="Agency FB" pitchFamily="34" charset="0"/>
              </a:rPr>
              <a:t> integrada en el JDK y disponible mediante las API existentes.</a:t>
            </a:r>
            <a:br>
              <a:rPr lang="es-ES" dirty="0" smtClean="0">
                <a:latin typeface="Agency FB" pitchFamily="34" charset="0"/>
              </a:rPr>
            </a:br>
            <a:endParaRPr lang="es-ES" dirty="0" smtClean="0">
              <a:latin typeface="Agency FB" pitchFamily="34" charset="0"/>
            </a:endParaRPr>
          </a:p>
          <a:p>
            <a:pPr fontAlgn="base"/>
            <a:r>
              <a:rPr lang="es-ES" b="1" dirty="0" smtClean="0">
                <a:latin typeface="Agency FB" pitchFamily="34" charset="0"/>
              </a:rPr>
              <a:t>Seguridad mejorada</a:t>
            </a:r>
            <a:r>
              <a:rPr lang="es-ES" dirty="0" smtClean="0">
                <a:latin typeface="Agency FB" pitchFamily="34" charset="0"/>
              </a:rPr>
              <a:t/>
            </a:r>
            <a:br>
              <a:rPr lang="es-ES" dirty="0" smtClean="0">
                <a:latin typeface="Agency FB" pitchFamily="34" charset="0"/>
              </a:rPr>
            </a:br>
            <a:r>
              <a:rPr lang="es-ES" dirty="0" smtClean="0">
                <a:latin typeface="Agency FB" pitchFamily="34" charset="0"/>
              </a:rPr>
              <a:t>Sustitución de la lista de métodos sensibles al emisor mantenida a mano existente por un mecanismo que identifica con mayor precisión dichos métodos y permite detectar a los emisores de forma fiable.</a:t>
            </a:r>
            <a:endParaRPr lang="es-ES" dirty="0">
              <a:latin typeface="Agency FB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42910" y="6500834"/>
            <a:ext cx="5070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Fuente: </a:t>
            </a:r>
            <a:r>
              <a:rPr lang="es-ES" sz="1400" dirty="0" smtClean="0">
                <a:latin typeface="Agency FB" pitchFamily="34" charset="0"/>
                <a:cs typeface="Consolas" pitchFamily="49" charset="0"/>
                <a:hlinkClick r:id="rId3"/>
              </a:rPr>
              <a:t>http://www.oracle.com/technetwork/java/javase/8-whats-new-2157071.html</a:t>
            </a:r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 </a:t>
            </a:r>
            <a:endParaRPr lang="es-ES" sz="1400" dirty="0">
              <a:latin typeface="Agency FB" pitchFamily="34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Otras Mejoras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3100" dirty="0" err="1" smtClean="0">
                <a:latin typeface="Agency FB" pitchFamily="34" charset="0"/>
              </a:rPr>
              <a:t>Nuevas</a:t>
            </a:r>
            <a:r>
              <a:rPr lang="en-US" sz="3100" dirty="0" smtClean="0">
                <a:latin typeface="Agency FB" pitchFamily="34" charset="0"/>
              </a:rPr>
              <a:t> </a:t>
            </a:r>
            <a:r>
              <a:rPr lang="en-US" sz="3100" dirty="0" err="1" smtClean="0">
                <a:latin typeface="Agency FB" pitchFamily="34" charset="0"/>
              </a:rPr>
              <a:t>Clases</a:t>
            </a:r>
            <a:r>
              <a:rPr lang="en-US" sz="3100" dirty="0" smtClean="0">
                <a:latin typeface="Agency FB" pitchFamily="34" charset="0"/>
              </a:rPr>
              <a:t> en el </a:t>
            </a:r>
            <a:r>
              <a:rPr lang="en-US" sz="3100" dirty="0" err="1" smtClean="0">
                <a:latin typeface="Agency FB" pitchFamily="34" charset="0"/>
              </a:rPr>
              <a:t>paquete</a:t>
            </a:r>
            <a:r>
              <a:rPr lang="en-US" sz="3100" dirty="0" smtClean="0">
                <a:latin typeface="Agency FB" pitchFamily="34" charset="0"/>
              </a:rPr>
              <a:t> </a:t>
            </a:r>
            <a:r>
              <a:rPr lang="en-US" sz="3100" b="1" dirty="0" err="1" smtClean="0">
                <a:latin typeface="Agency FB" pitchFamily="34" charset="0"/>
              </a:rPr>
              <a:t>java.util.stream</a:t>
            </a:r>
            <a:r>
              <a:rPr lang="en-US" sz="3100" dirty="0" smtClean="0">
                <a:latin typeface="Agency FB" pitchFamily="34" charset="0"/>
              </a:rPr>
              <a:t>, </a:t>
            </a:r>
            <a:r>
              <a:rPr lang="en-US" sz="3100" dirty="0" err="1" smtClean="0">
                <a:latin typeface="Agency FB" pitchFamily="34" charset="0"/>
              </a:rPr>
              <a:t>que</a:t>
            </a:r>
            <a:r>
              <a:rPr lang="en-US" sz="3100" dirty="0" smtClean="0">
                <a:latin typeface="Agency FB" pitchFamily="34" charset="0"/>
              </a:rPr>
              <a:t> pr</a:t>
            </a:r>
            <a:r>
              <a:rPr lang="es-ES" sz="3100" dirty="0" err="1" smtClean="0">
                <a:latin typeface="Agency FB" pitchFamily="34" charset="0"/>
              </a:rPr>
              <a:t>oporcionan</a:t>
            </a:r>
            <a:r>
              <a:rPr lang="es-ES" sz="3100" dirty="0" smtClean="0">
                <a:latin typeface="Agency FB" pitchFamily="34" charset="0"/>
              </a:rPr>
              <a:t> una API de </a:t>
            </a:r>
            <a:r>
              <a:rPr lang="es-ES" sz="3100" dirty="0" err="1" smtClean="0">
                <a:latin typeface="Agency FB" pitchFamily="34" charset="0"/>
              </a:rPr>
              <a:t>Streams</a:t>
            </a:r>
            <a:r>
              <a:rPr lang="es-ES" sz="3100" dirty="0" smtClean="0">
                <a:latin typeface="Agency FB" pitchFamily="34" charset="0"/>
              </a:rPr>
              <a:t> para admitir operaciones de estilo funcional. </a:t>
            </a:r>
          </a:p>
          <a:p>
            <a:pPr fontAlgn="base"/>
            <a:r>
              <a:rPr lang="es-MX" dirty="0" smtClean="0">
                <a:latin typeface="Agency FB" pitchFamily="34" charset="0"/>
              </a:rPr>
              <a:t>Nuevas clases en el paquete </a:t>
            </a:r>
            <a:r>
              <a:rPr lang="es-MX" b="1" dirty="0" err="1" smtClean="0">
                <a:latin typeface="Agency FB" pitchFamily="34" charset="0"/>
              </a:rPr>
              <a:t>java.util.concurrent</a:t>
            </a:r>
            <a:r>
              <a:rPr lang="es-MX" dirty="0" smtClean="0">
                <a:latin typeface="Agency FB" pitchFamily="34" charset="0"/>
              </a:rPr>
              <a:t> para facilitar el uso de las expresiones Lambda, y pools comunes.</a:t>
            </a:r>
            <a:endParaRPr lang="es-ES" b="1" dirty="0" smtClean="0">
              <a:latin typeface="Agency FB" pitchFamily="34" charset="0"/>
            </a:endParaRPr>
          </a:p>
          <a:p>
            <a:pPr fontAlgn="base"/>
            <a:r>
              <a:rPr lang="es-ES" b="1" dirty="0" smtClean="0">
                <a:latin typeface="Agency FB" pitchFamily="34" charset="0"/>
              </a:rPr>
              <a:t>Internacionalización: </a:t>
            </a:r>
            <a:r>
              <a:rPr lang="es-ES" dirty="0" smtClean="0">
                <a:latin typeface="Agency FB" pitchFamily="34" charset="0"/>
              </a:rPr>
              <a:t>Mejoras Unicode, incluido el soporte para Unicode 6.2.0</a:t>
            </a:r>
          </a:p>
          <a:p>
            <a:pPr fontAlgn="base"/>
            <a:r>
              <a:rPr lang="es-MX" dirty="0" smtClean="0">
                <a:latin typeface="Agency FB" pitchFamily="34" charset="0"/>
              </a:rPr>
              <a:t>Mejoras en la librería </a:t>
            </a:r>
            <a:r>
              <a:rPr lang="es-MX" b="1" dirty="0" smtClean="0">
                <a:latin typeface="Agency FB" pitchFamily="34" charset="0"/>
              </a:rPr>
              <a:t>JDBC</a:t>
            </a:r>
          </a:p>
          <a:p>
            <a:pPr fontAlgn="base"/>
            <a:r>
              <a:rPr lang="es-MX" dirty="0" smtClean="0">
                <a:latin typeface="Agency FB" pitchFamily="34" charset="0"/>
              </a:rPr>
              <a:t>Mejoras de seguridad en la librería </a:t>
            </a:r>
            <a:r>
              <a:rPr lang="es-MX" b="1" dirty="0" smtClean="0">
                <a:latin typeface="Agency FB" pitchFamily="34" charset="0"/>
              </a:rPr>
              <a:t>java.net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42910" y="6500834"/>
            <a:ext cx="5070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Fuente: </a:t>
            </a:r>
            <a:r>
              <a:rPr lang="es-ES" sz="1400" dirty="0" smtClean="0">
                <a:latin typeface="Agency FB" pitchFamily="34" charset="0"/>
                <a:cs typeface="Consolas" pitchFamily="49" charset="0"/>
                <a:hlinkClick r:id="rId3"/>
              </a:rPr>
              <a:t>http://www.oracle.com/technetwork/java/javase/8-whats-new-2157071.html</a:t>
            </a:r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 </a:t>
            </a:r>
            <a:endParaRPr lang="es-ES" sz="1400" dirty="0">
              <a:latin typeface="Agency FB" pitchFamily="34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873</Words>
  <Application>Microsoft Office PowerPoint</Application>
  <PresentationFormat>Presentación en pantalla (4:3)</PresentationFormat>
  <Paragraphs>112</Paragraphs>
  <Slides>20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Conociendo Java 8</vt:lpstr>
      <vt:lpstr>Diapositiva 2</vt:lpstr>
      <vt:lpstr>Versiones de Java</vt:lpstr>
      <vt:lpstr>Lanzamiento Java 8</vt:lpstr>
      <vt:lpstr>Descripción Java 8</vt:lpstr>
      <vt:lpstr>Novedades</vt:lpstr>
      <vt:lpstr>Lenguaje de Programación Java</vt:lpstr>
      <vt:lpstr>Mejoras</vt:lpstr>
      <vt:lpstr>Otras Mejoras</vt:lpstr>
      <vt:lpstr>Paradigmas de Programación</vt:lpstr>
      <vt:lpstr>Programación Funcional</vt:lpstr>
      <vt:lpstr>Diferencia entre Imperativa y Declarativa</vt:lpstr>
      <vt:lpstr>Funciones Lambda</vt:lpstr>
      <vt:lpstr>Ejemplo (Imp. vs Dcl.)</vt:lpstr>
      <vt:lpstr>Operaciones a Realizar</vt:lpstr>
      <vt:lpstr>Solución Imperativa</vt:lpstr>
      <vt:lpstr>Operaciones Realizadas</vt:lpstr>
      <vt:lpstr>Solución Declarativa</vt:lpstr>
      <vt:lpstr>Operaciones Realizadas</vt:lpstr>
      <vt:lpstr>Conclusión de las Comparativas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SITI</dc:creator>
  <cp:lastModifiedBy>SITI</cp:lastModifiedBy>
  <cp:revision>34</cp:revision>
  <dcterms:created xsi:type="dcterms:W3CDTF">2017-05-01T16:54:02Z</dcterms:created>
  <dcterms:modified xsi:type="dcterms:W3CDTF">2017-05-19T22:59:17Z</dcterms:modified>
</cp:coreProperties>
</file>