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0FD0"/>
    <a:srgbClr val="D72805"/>
    <a:srgbClr val="D00CB4"/>
    <a:srgbClr val="AD2F95"/>
    <a:srgbClr val="A5BC64"/>
    <a:srgbClr val="FFCC00"/>
    <a:srgbClr val="BB6DBB"/>
    <a:srgbClr val="FFCC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489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701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0979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755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378772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198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286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86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0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007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967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386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028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452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62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5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B9638-15CE-4E98-A1F6-4279708EB25E}" type="datetimeFigureOut">
              <a:rPr lang="en-US" smtClean="0"/>
              <a:pPr/>
              <a:t>10/12/2016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21E665-3343-48BB-86BC-8BBB6ACF07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774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rogram-transformation.org/pub/GPCE11/ConferenceProgram/gpce11-neves.pdf" TargetMode="External"/><Relationship Id="rId3" Type="http://schemas.openxmlformats.org/officeDocument/2006/relationships/hyperlink" Target="http://www.engr.sjsu.edu/fayad/current.courses/cmpe296g-spring05/docs/06-Evolution_in_PLA.pdf" TargetMode="External"/><Relationship Id="rId7" Type="http://schemas.openxmlformats.org/officeDocument/2006/relationships/hyperlink" Target="http://www.sei.cmu.edu/productlines/" TargetMode="External"/><Relationship Id="rId2" Type="http://schemas.openxmlformats.org/officeDocument/2006/relationships/hyperlink" Target="http://www.janbosch.com/articles/splmaturit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.fudan.edu.cn/paper/ourpapers/201.pdf" TargetMode="External"/><Relationship Id="rId5" Type="http://schemas.openxmlformats.org/officeDocument/2006/relationships/hyperlink" Target="http://www.sei.cmu.edu/reports/03tr005.pdf" TargetMode="External"/><Relationship Id="rId4" Type="http://schemas.openxmlformats.org/officeDocument/2006/relationships/hyperlink" Target="http://biglever.org/papers/Krueger_SPLC2006_NewMethod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8154" y="518375"/>
            <a:ext cx="8915399" cy="2262781"/>
          </a:xfrm>
        </p:spPr>
        <p:txBody>
          <a:bodyPr/>
          <a:lstStyle/>
          <a:p>
            <a:pPr algn="ctr"/>
            <a:r>
              <a:rPr lang="en-US" b="1" dirty="0" smtClean="0"/>
              <a:t>EVOLUTION IN SOFTWARE                      PRODUCT LINES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853" y="4206239"/>
            <a:ext cx="9144000" cy="2420471"/>
          </a:xfrm>
        </p:spPr>
        <p:txBody>
          <a:bodyPr>
            <a:normAutofit/>
          </a:bodyPr>
          <a:lstStyle/>
          <a:p>
            <a:r>
              <a:rPr lang="en-US" dirty="0" smtClean="0"/>
              <a:t>		                                                              		</a:t>
            </a:r>
            <a:r>
              <a:rPr lang="en-US" dirty="0" smtClean="0"/>
              <a:t>BY TEAM 6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									</a:t>
            </a:r>
            <a:r>
              <a:rPr lang="en-US" dirty="0" smtClean="0"/>
              <a:t>- </a:t>
            </a:r>
            <a:r>
              <a:rPr lang="en-US" dirty="0" err="1" smtClean="0"/>
              <a:t>Hariprasad</a:t>
            </a:r>
            <a:r>
              <a:rPr lang="en-US" dirty="0" smtClean="0"/>
              <a:t> Ravi Kumar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                    				</a:t>
            </a:r>
            <a:r>
              <a:rPr lang="en-US" dirty="0" smtClean="0"/>
              <a:t>- </a:t>
            </a:r>
            <a:r>
              <a:rPr lang="en-US" dirty="0" err="1" smtClean="0"/>
              <a:t>Kavana</a:t>
            </a:r>
            <a:r>
              <a:rPr lang="en-US" dirty="0" smtClean="0"/>
              <a:t> </a:t>
            </a:r>
            <a:r>
              <a:rPr lang="en-US" dirty="0" err="1" smtClean="0"/>
              <a:t>Somanahalli</a:t>
            </a:r>
            <a:r>
              <a:rPr lang="en-US" dirty="0" smtClean="0"/>
              <a:t> </a:t>
            </a:r>
            <a:r>
              <a:rPr lang="en-US" dirty="0" err="1" smtClean="0"/>
              <a:t>Umesh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                      				</a:t>
            </a:r>
            <a:r>
              <a:rPr lang="en-US" dirty="0" smtClean="0"/>
              <a:t>- </a:t>
            </a:r>
            <a:r>
              <a:rPr lang="en-US" dirty="0" err="1" smtClean="0"/>
              <a:t>A</a:t>
            </a:r>
            <a:r>
              <a:rPr lang="en-US" dirty="0" err="1" smtClean="0"/>
              <a:t>bhinav</a:t>
            </a:r>
            <a:r>
              <a:rPr lang="en-US" dirty="0" smtClean="0"/>
              <a:t> </a:t>
            </a:r>
            <a:r>
              <a:rPr lang="en-US" dirty="0" err="1" smtClean="0"/>
              <a:t>Pelapudi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                                       			</a:t>
            </a:r>
            <a:r>
              <a:rPr lang="en-US" dirty="0" smtClean="0"/>
              <a:t>- </a:t>
            </a:r>
            <a:r>
              <a:rPr lang="en-US" dirty="0" smtClean="0"/>
              <a:t>Tao </a:t>
            </a:r>
            <a:r>
              <a:rPr lang="en-US" dirty="0" err="1" smtClean="0"/>
              <a:t>Guo</a:t>
            </a:r>
            <a:endParaRPr lang="en-US" dirty="0" smtClean="0"/>
          </a:p>
          <a:p>
            <a:r>
              <a:rPr lang="en-US" dirty="0" smtClean="0"/>
              <a:t>												- </a:t>
            </a:r>
            <a:r>
              <a:rPr lang="en-US" dirty="0" err="1" smtClean="0"/>
              <a:t>Jiamin</a:t>
            </a:r>
            <a:r>
              <a:rPr lang="en-US" dirty="0" smtClean="0"/>
              <a:t> </a:t>
            </a:r>
            <a:r>
              <a:rPr lang="en-US" dirty="0" smtClean="0"/>
              <a:t>Pan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591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	</a:t>
            </a:r>
            <a:r>
              <a:rPr lang="en-US" b="1" dirty="0" smtClean="0"/>
              <a:t>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52913" y="1494971"/>
            <a:ext cx="9405258" cy="4416251"/>
          </a:xfrm>
        </p:spPr>
        <p:txBody>
          <a:bodyPr/>
          <a:lstStyle/>
          <a:p>
            <a:pPr algn="just"/>
            <a:r>
              <a:rPr lang="en-US" dirty="0" smtClean="0"/>
              <a:t>All </a:t>
            </a:r>
            <a:r>
              <a:rPr lang="en-US" dirty="0"/>
              <a:t>the assets of a product line organization will evolve over time, and there are many </a:t>
            </a:r>
            <a:r>
              <a:rPr lang="en-US" dirty="0" smtClean="0"/>
              <a:t>initiating </a:t>
            </a:r>
            <a:r>
              <a:rPr lang="en-US" dirty="0"/>
              <a:t>forces: </a:t>
            </a:r>
          </a:p>
          <a:p>
            <a:pPr marL="0" indent="0" algn="just">
              <a:buNone/>
            </a:pPr>
            <a:r>
              <a:rPr lang="en-US" dirty="0" smtClean="0"/>
              <a:t>	• </a:t>
            </a:r>
            <a:r>
              <a:rPr lang="en-US" dirty="0"/>
              <a:t>Users want more features or the latest technology for existing </a:t>
            </a:r>
            <a:r>
              <a:rPr lang="en-US" dirty="0" smtClean="0"/>
              <a:t>features</a:t>
            </a:r>
          </a:p>
          <a:p>
            <a:pPr marL="0" indent="0" algn="just">
              <a:buNone/>
            </a:pPr>
            <a:r>
              <a:rPr lang="en-US" dirty="0" smtClean="0"/>
              <a:t>	• </a:t>
            </a:r>
            <a:r>
              <a:rPr lang="en-US" dirty="0"/>
              <a:t>People learn new skills or improve the ones they already </a:t>
            </a:r>
            <a:r>
              <a:rPr lang="en-US" dirty="0" smtClean="0"/>
              <a:t>possess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	• </a:t>
            </a:r>
            <a:r>
              <a:rPr lang="en-US" dirty="0"/>
              <a:t>New standards are developed and existing standards are </a:t>
            </a:r>
            <a:r>
              <a:rPr lang="en-US" dirty="0" smtClean="0"/>
              <a:t>upgraded</a:t>
            </a:r>
          </a:p>
          <a:p>
            <a:pPr marL="0" indent="0" algn="just">
              <a:buNone/>
            </a:pPr>
            <a:r>
              <a:rPr lang="en-US" dirty="0" smtClean="0"/>
              <a:t> </a:t>
            </a:r>
            <a:r>
              <a:rPr lang="en-US" dirty="0" smtClean="0"/>
              <a:t>	• </a:t>
            </a:r>
            <a:r>
              <a:rPr lang="en-US" dirty="0"/>
              <a:t>Vendors phase out products and offer new </a:t>
            </a:r>
            <a:r>
              <a:rPr lang="en-US" dirty="0" smtClean="0"/>
              <a:t>ones</a:t>
            </a:r>
          </a:p>
          <a:p>
            <a:pPr algn="just"/>
            <a:r>
              <a:rPr lang="en-US" dirty="0"/>
              <a:t>Software product lines have received wide adoption in many software companies and have proven to be very successful in achieving intra organizational reuse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69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83441"/>
            <a:ext cx="8915400" cy="4862285"/>
          </a:xfrm>
        </p:spPr>
        <p:txBody>
          <a:bodyPr/>
          <a:lstStyle/>
          <a:p>
            <a:r>
              <a:rPr lang="en-US" u="sng" dirty="0" smtClean="0">
                <a:hlinkClick r:id="rId2"/>
              </a:rPr>
              <a:t>http</a:t>
            </a:r>
            <a:r>
              <a:rPr lang="en-US" u="sng" dirty="0">
                <a:hlinkClick r:id="rId2"/>
              </a:rPr>
              <a:t>://www.janbosch.com/articles/splmaturity.pdf</a:t>
            </a:r>
            <a:endParaRPr lang="en-US" dirty="0"/>
          </a:p>
          <a:p>
            <a:r>
              <a:rPr lang="en-US" u="sng" dirty="0">
                <a:hlinkClick r:id="rId3"/>
              </a:rPr>
              <a:t>http://www.engr.sjsu.edu/fayad/current.courses/cmpe296g-spring05/docs/06-Evolution_in_PLA.pdf</a:t>
            </a:r>
            <a:endParaRPr lang="en-US" dirty="0"/>
          </a:p>
          <a:p>
            <a:r>
              <a:rPr lang="en-US" u="sng" dirty="0">
                <a:hlinkClick r:id="rId4"/>
              </a:rPr>
              <a:t>http://biglever.org/papers/Krueger_SPLC2006_NewMethods.pdf</a:t>
            </a:r>
            <a:endParaRPr lang="en-US" dirty="0"/>
          </a:p>
          <a:p>
            <a:r>
              <a:rPr lang="en-US" u="sng" dirty="0">
                <a:hlinkClick r:id="rId5"/>
              </a:rPr>
              <a:t>http://www.sei.cmu.edu/reports/03tr005.pdf</a:t>
            </a:r>
            <a:endParaRPr lang="en-US" dirty="0"/>
          </a:p>
          <a:p>
            <a:r>
              <a:rPr lang="en-US" u="sng" dirty="0">
                <a:hlinkClick r:id="rId6"/>
              </a:rPr>
              <a:t>http://</a:t>
            </a:r>
            <a:r>
              <a:rPr lang="en-US" u="sng" dirty="0" smtClean="0">
                <a:hlinkClick r:id="rId6"/>
              </a:rPr>
              <a:t>www.se.fudan.edu.cn/paper/ourpapers/201.pdf</a:t>
            </a:r>
            <a:endParaRPr lang="en-US" u="sng" dirty="0" smtClean="0"/>
          </a:p>
          <a:p>
            <a:r>
              <a:rPr lang="en-US" u="sng" dirty="0" smtClean="0">
                <a:hlinkClick r:id="rId7"/>
              </a:rPr>
              <a:t>http</a:t>
            </a:r>
            <a:r>
              <a:rPr lang="en-US" u="sng" dirty="0">
                <a:hlinkClick r:id="rId7"/>
              </a:rPr>
              <a:t>://www.sei.cmu.edu/productlines</a:t>
            </a:r>
            <a:r>
              <a:rPr lang="en-US" u="sng" dirty="0" smtClean="0">
                <a:hlinkClick r:id="rId7"/>
              </a:rPr>
              <a:t>/</a:t>
            </a:r>
            <a:endParaRPr lang="en-US" u="sng" dirty="0" smtClean="0"/>
          </a:p>
          <a:p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www.program-transformation.org/pub/GPCE11/ConferenceProgram/gpce11-neves.pdf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225" y="224684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 YOU </a:t>
            </a:r>
            <a:r>
              <a:rPr lang="en-US" sz="6000" b="1" dirty="0" smtClean="0">
                <a:sym typeface="Wingdings" panose="05000000000000000000" pitchFamily="2" charset="2"/>
              </a:rPr>
              <a:t>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xmlns="" val="311731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25838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PRODUCT LINE ACTIVITIES</a:t>
            </a:r>
          </a:p>
          <a:p>
            <a:r>
              <a:rPr lang="en-US" dirty="0" smtClean="0"/>
              <a:t>EVOLUTION</a:t>
            </a:r>
          </a:p>
          <a:p>
            <a:r>
              <a:rPr lang="en-US" dirty="0" smtClean="0"/>
              <a:t>BENEFITS</a:t>
            </a:r>
          </a:p>
          <a:p>
            <a:r>
              <a:rPr lang="en-US" dirty="0" smtClean="0"/>
              <a:t>DRAWBACKS</a:t>
            </a:r>
          </a:p>
          <a:p>
            <a:r>
              <a:rPr lang="en-US" dirty="0" smtClean="0"/>
              <a:t>CASE STUDY : SALION INC.</a:t>
            </a:r>
          </a:p>
          <a:p>
            <a:r>
              <a:rPr lang="en-US" dirty="0" smtClean="0"/>
              <a:t>SALION ARCHITECTURE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xmlns="" val="20378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cs typeface="Arial" panose="020B0604020202020204" pitchFamily="34" charset="0"/>
              </a:rPr>
              <a:t>INTRODUCTION</a:t>
            </a:r>
            <a:endParaRPr lang="en-US" sz="3200" b="1" dirty="0"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6072" y="1506828"/>
            <a:ext cx="5473521" cy="5190186"/>
          </a:xfrm>
        </p:spPr>
        <p:txBody>
          <a:bodyPr>
            <a:normAutofit/>
          </a:bodyPr>
          <a:lstStyle/>
          <a:p>
            <a:r>
              <a:rPr lang="en-US" dirty="0" smtClean="0"/>
              <a:t>Software-intensive systems </a:t>
            </a:r>
            <a:r>
              <a:rPr lang="en-US" dirty="0"/>
              <a:t>that share </a:t>
            </a:r>
            <a:r>
              <a:rPr lang="en-US" dirty="0" smtClean="0"/>
              <a:t>a common</a:t>
            </a:r>
            <a:r>
              <a:rPr lang="en-US" dirty="0"/>
              <a:t>, managed set of </a:t>
            </a:r>
            <a:r>
              <a:rPr lang="en-US" dirty="0" smtClean="0"/>
              <a:t>features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et </a:t>
            </a:r>
            <a:r>
              <a:rPr lang="en-US" dirty="0"/>
              <a:t>of related software products that are generated from reusable </a:t>
            </a:r>
            <a:r>
              <a:rPr lang="en-US" dirty="0" smtClean="0"/>
              <a:t>assets</a:t>
            </a:r>
          </a:p>
          <a:p>
            <a:r>
              <a:rPr lang="en-US" dirty="0"/>
              <a:t>‘Products are related’ refers to the common functionalities they </a:t>
            </a:r>
            <a:r>
              <a:rPr lang="en-US" dirty="0" smtClean="0"/>
              <a:t>share</a:t>
            </a:r>
          </a:p>
          <a:p>
            <a:r>
              <a:rPr lang="en-US" dirty="0"/>
              <a:t>E</a:t>
            </a:r>
            <a:r>
              <a:rPr lang="en-US" dirty="0" smtClean="0"/>
              <a:t>merging </a:t>
            </a:r>
            <a:r>
              <a:rPr lang="en-US" dirty="0"/>
              <a:t>as an important development paradigm in today’s world</a:t>
            </a:r>
            <a:endParaRPr lang="en-US" dirty="0" smtClean="0"/>
          </a:p>
          <a:p>
            <a:r>
              <a:rPr lang="en-US" dirty="0"/>
              <a:t>Product line development involves three essential </a:t>
            </a:r>
            <a:r>
              <a:rPr lang="en-US" dirty="0" smtClean="0"/>
              <a:t>activities:</a:t>
            </a:r>
          </a:p>
          <a:p>
            <a:pPr marL="0" indent="0" algn="just">
              <a:buNone/>
            </a:pPr>
            <a:r>
              <a:rPr lang="en-US" dirty="0" smtClean="0"/>
              <a:t> 	- core asset development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product development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management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79593" y="1905000"/>
            <a:ext cx="4449876" cy="40064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xmlns="" val="16922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15007"/>
            <a:ext cx="8911687" cy="1389993"/>
          </a:xfrm>
        </p:spPr>
        <p:txBody>
          <a:bodyPr/>
          <a:lstStyle/>
          <a:p>
            <a:pPr algn="ctr"/>
            <a:r>
              <a:rPr lang="en-US" b="1" dirty="0" smtClean="0"/>
              <a:t>PRODUCT LINES ACTIVITIES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724" y="1229710"/>
            <a:ext cx="5843535" cy="51496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CORE ASSET DEVELOPMENT </a:t>
            </a:r>
            <a:r>
              <a:rPr lang="en-US" dirty="0" smtClean="0"/>
              <a:t>                </a:t>
            </a:r>
          </a:p>
          <a:p>
            <a:pPr algn="just"/>
            <a:r>
              <a:rPr lang="en-US" dirty="0" smtClean="0"/>
              <a:t>Goal : Establish a production capability for products and creation &amp; maintenance of artifacts</a:t>
            </a:r>
          </a:p>
          <a:p>
            <a:pPr marL="0" indent="0" algn="ctr">
              <a:buNone/>
            </a:pPr>
            <a:r>
              <a:rPr lang="en-US" dirty="0" smtClean="0"/>
              <a:t>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4505" y="1187669"/>
            <a:ext cx="5199940" cy="46560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 smtClean="0"/>
              <a:t>PRODUCT DEVELOPMENT</a:t>
            </a:r>
          </a:p>
          <a:p>
            <a:pPr algn="just"/>
            <a:r>
              <a:rPr lang="en-US" dirty="0" smtClean="0"/>
              <a:t> Depends on 3 outputs of previous activity plus product description for each product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9554" t="32878" r="30655" b="37923"/>
          <a:stretch/>
        </p:blipFill>
        <p:spPr bwMode="auto">
          <a:xfrm>
            <a:off x="1673261" y="2512357"/>
            <a:ext cx="4853629" cy="263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 l="39215" t="32195" r="31208" b="43166"/>
          <a:stretch>
            <a:fillRect/>
          </a:stretch>
        </p:blipFill>
        <p:spPr bwMode="auto">
          <a:xfrm>
            <a:off x="6904135" y="2512357"/>
            <a:ext cx="4720679" cy="2685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56809" y="5371511"/>
            <a:ext cx="2293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MANAGEMENT</a:t>
            </a:r>
          </a:p>
          <a:p>
            <a:pPr algn="ctr"/>
            <a:r>
              <a:rPr lang="en-US" dirty="0" smtClean="0"/>
              <a:t>Two </a:t>
            </a:r>
            <a:r>
              <a:rPr lang="en-US" dirty="0" smtClean="0"/>
              <a:t>categories:</a:t>
            </a:r>
          </a:p>
          <a:p>
            <a:pPr marL="342900" indent="-342900">
              <a:buAutoNum type="arabicPeriod"/>
            </a:pPr>
            <a:r>
              <a:rPr lang="en-US" dirty="0" smtClean="0"/>
              <a:t>Organizational </a:t>
            </a:r>
            <a:endParaRPr lang="en-US" b="1" dirty="0" smtClean="0"/>
          </a:p>
          <a:p>
            <a:pPr marL="342900" indent="-342900">
              <a:buAutoNum type="arabicPeriod"/>
            </a:pPr>
            <a:r>
              <a:rPr lang="en-US" dirty="0" smtClean="0"/>
              <a:t>Technical</a:t>
            </a:r>
          </a:p>
        </p:txBody>
      </p:sp>
    </p:spTree>
    <p:extLst>
      <p:ext uri="{BB962C8B-B14F-4D97-AF65-F5344CB8AC3E}">
        <p14:creationId xmlns:p14="http://schemas.microsoft.com/office/powerpoint/2010/main" xmlns="" val="14037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	</a:t>
            </a:r>
            <a:r>
              <a:rPr lang="en-US" b="1" dirty="0" smtClean="0"/>
              <a:t>EVOLUTION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530" y="1589648"/>
            <a:ext cx="4919532" cy="4895557"/>
          </a:xfrm>
        </p:spPr>
        <p:txBody>
          <a:bodyPr>
            <a:normAutofit/>
          </a:bodyPr>
          <a:lstStyle/>
          <a:p>
            <a:r>
              <a:rPr lang="en-US" dirty="0"/>
              <a:t>The first generation of software product line case studies – from the 1980’s and 1990’s – described patterns of software development </a:t>
            </a:r>
            <a:r>
              <a:rPr lang="en-US" dirty="0" smtClean="0"/>
              <a:t>behavior</a:t>
            </a:r>
          </a:p>
          <a:p>
            <a:r>
              <a:rPr lang="en-US" dirty="0"/>
              <a:t>Contemporary literature </a:t>
            </a:r>
            <a:r>
              <a:rPr lang="en-US" dirty="0" smtClean="0"/>
              <a:t>presents </a:t>
            </a:r>
            <a:r>
              <a:rPr lang="en-US" dirty="0"/>
              <a:t>one particular approach to </a:t>
            </a:r>
            <a:r>
              <a:rPr lang="en-US" dirty="0" smtClean="0"/>
              <a:t>adopting a </a:t>
            </a:r>
            <a:r>
              <a:rPr lang="en-US" dirty="0"/>
              <a:t>product </a:t>
            </a:r>
            <a:r>
              <a:rPr lang="en-US" dirty="0" smtClean="0"/>
              <a:t>line</a:t>
            </a:r>
          </a:p>
          <a:p>
            <a:r>
              <a:rPr lang="en-US" dirty="0"/>
              <a:t>Evolution </a:t>
            </a:r>
            <a:r>
              <a:rPr lang="en-US" dirty="0" smtClean="0"/>
              <a:t> </a:t>
            </a:r>
            <a:r>
              <a:rPr lang="en-US" dirty="0"/>
              <a:t>is complicated by the fact that evolution of a single asset can affect many other assets and multiple </a:t>
            </a:r>
            <a:r>
              <a:rPr lang="en-US" dirty="0" smtClean="0"/>
              <a:t>products</a:t>
            </a:r>
          </a:p>
          <a:p>
            <a:r>
              <a:rPr lang="en-US" dirty="0"/>
              <a:t>Changes made to one asset are propagated to other </a:t>
            </a:r>
            <a:r>
              <a:rPr lang="en-US" dirty="0" smtClean="0"/>
              <a:t>assets</a:t>
            </a:r>
          </a:p>
          <a:p>
            <a:r>
              <a:rPr lang="en-US" dirty="0"/>
              <a:t>One asset might constrain the design or structure of </a:t>
            </a:r>
            <a:r>
              <a:rPr lang="en-US" dirty="0" smtClean="0"/>
              <a:t>another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3076" y="1688123"/>
            <a:ext cx="5110733" cy="465640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</p:spTree>
    <p:extLst>
      <p:ext uri="{BB962C8B-B14F-4D97-AF65-F5344CB8AC3E}">
        <p14:creationId xmlns:p14="http://schemas.microsoft.com/office/powerpoint/2010/main" xmlns="" val="201087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018" y="275859"/>
            <a:ext cx="8911687" cy="1280890"/>
          </a:xfrm>
        </p:spPr>
        <p:txBody>
          <a:bodyPr/>
          <a:lstStyle/>
          <a:p>
            <a:pPr algn="ctr"/>
            <a:r>
              <a:rPr lang="en-US" b="1" dirty="0" smtClean="0"/>
              <a:t>BENEFITS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19311"/>
            <a:ext cx="8915400" cy="50080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378440" y="2491803"/>
            <a:ext cx="3494918" cy="1243842"/>
          </a:xfrm>
          <a:prstGeom prst="ellipse">
            <a:avLst/>
          </a:prstGeom>
          <a:solidFill>
            <a:srgbClr val="FD0F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Increased customer satisfaction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5070462" y="1099169"/>
            <a:ext cx="3153365" cy="124748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Increase product quality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978203" y="2497679"/>
            <a:ext cx="3353248" cy="125519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Ability to maintain market presence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8609099" y="1040669"/>
            <a:ext cx="3010486" cy="126609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Efficient use of human resources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98041" y="5623699"/>
            <a:ext cx="3781448" cy="11003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Ability to quickly develop new products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462987" y="4309640"/>
            <a:ext cx="3252397" cy="1038358"/>
          </a:xfrm>
          <a:prstGeom prst="ellipse">
            <a:avLst/>
          </a:prstGeom>
          <a:solidFill>
            <a:srgbClr val="BB6D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Explore new </a:t>
            </a:r>
            <a:r>
              <a:rPr lang="en-US" b="1" dirty="0" smtClean="0">
                <a:solidFill>
                  <a:schemeClr val="tx1"/>
                </a:solidFill>
              </a:rPr>
              <a:t>markets,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New </a:t>
            </a:r>
            <a:r>
              <a:rPr lang="en-US" b="1" dirty="0" smtClean="0">
                <a:solidFill>
                  <a:schemeClr val="tx1"/>
                </a:solidFill>
              </a:rPr>
              <a:t>technology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52024" y="4269868"/>
            <a:ext cx="3809584" cy="1167355"/>
          </a:xfrm>
          <a:prstGeom prst="ellipse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Productivity </a:t>
            </a:r>
            <a:r>
              <a:rPr lang="en-US" b="1" dirty="0" smtClean="0">
                <a:solidFill>
                  <a:schemeClr val="tx1"/>
                </a:solidFill>
              </a:rPr>
              <a:t>gains,</a:t>
            </a:r>
            <a:r>
              <a:rPr lang="en-US" altLang="en-US" kern="0" dirty="0" smtClean="0">
                <a:cs typeface="Arial" charset="0"/>
              </a:rPr>
              <a:t> </a:t>
            </a:r>
            <a:r>
              <a:rPr lang="en-US" altLang="en-US" b="1" kern="0" dirty="0" smtClean="0">
                <a:solidFill>
                  <a:schemeClr val="tx1"/>
                </a:solidFill>
                <a:cs typeface="Arial" charset="0"/>
              </a:rPr>
              <a:t>sustained growth and market presence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29211" y="5433848"/>
            <a:ext cx="3786542" cy="128924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kern="0" dirty="0" smtClean="0">
                <a:solidFill>
                  <a:schemeClr val="tx1"/>
                </a:solidFill>
                <a:cs typeface="Arial" charset="0"/>
              </a:rPr>
              <a:t>High-quality products, predictable delivery date, predictable </a:t>
            </a:r>
            <a:r>
              <a:rPr lang="en-US" altLang="en-US" b="1" kern="0" dirty="0" smtClean="0">
                <a:solidFill>
                  <a:schemeClr val="tx1"/>
                </a:solidFill>
                <a:cs typeface="Arial" charset="0"/>
              </a:rPr>
              <a:t>cost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40603" y="3808203"/>
            <a:ext cx="3277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INDIVIDUAL BENEFITS</a:t>
            </a:r>
            <a:endParaRPr lang="en-US" sz="2400" b="1" dirty="0"/>
          </a:p>
        </p:txBody>
      </p:sp>
      <p:sp>
        <p:nvSpPr>
          <p:cNvPr id="14" name="Oval 13"/>
          <p:cNvSpPr/>
          <p:nvPr/>
        </p:nvSpPr>
        <p:spPr>
          <a:xfrm>
            <a:off x="1296082" y="1016166"/>
            <a:ext cx="3379005" cy="132236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Large scale productivity gains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428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DRAWBACKS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321365" y="3447547"/>
            <a:ext cx="2939391" cy="111838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Complexity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316773" y="1648901"/>
            <a:ext cx="4090181" cy="126609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Dependencies because of reusable components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7573071" y="1687417"/>
            <a:ext cx="3780693" cy="1227927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Difficulties with product line scope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775904" y="3390093"/>
            <a:ext cx="3268950" cy="11394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Needs long term management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08277" y="3401747"/>
            <a:ext cx="3110206" cy="122388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Involves risk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3507131" y="5188506"/>
            <a:ext cx="3129437" cy="118168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Not scalable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30975" y="5163075"/>
            <a:ext cx="3871509" cy="12098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Designing architecture is difficult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74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CASE STUDY: SALION INC.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455059"/>
            <a:ext cx="8915400" cy="5177970"/>
          </a:xfrm>
        </p:spPr>
        <p:txBody>
          <a:bodyPr/>
          <a:lstStyle/>
          <a:p>
            <a:r>
              <a:rPr lang="en-US" dirty="0" smtClean="0"/>
              <a:t>Salion Inc. : An enterprise software company that helps suppliers optimize their revenue acquisition process</a:t>
            </a:r>
          </a:p>
          <a:p>
            <a:r>
              <a:rPr lang="en-US" dirty="0" smtClean="0"/>
              <a:t>Organizations </a:t>
            </a:r>
            <a:r>
              <a:rPr lang="en-US" dirty="0"/>
              <a:t>begin a </a:t>
            </a:r>
            <a:r>
              <a:rPr lang="en-US" dirty="0" smtClean="0"/>
              <a:t>software </a:t>
            </a:r>
            <a:r>
              <a:rPr lang="en-US" dirty="0"/>
              <a:t>product line by developing the core </a:t>
            </a:r>
            <a:r>
              <a:rPr lang="en-US" dirty="0" smtClean="0"/>
              <a:t>assets</a:t>
            </a:r>
          </a:p>
          <a:p>
            <a:r>
              <a:rPr lang="en-US" dirty="0" smtClean="0"/>
              <a:t>Salion follows reactive approach</a:t>
            </a:r>
          </a:p>
          <a:p>
            <a:r>
              <a:rPr lang="en-US" dirty="0" smtClean="0"/>
              <a:t>This approach </a:t>
            </a:r>
            <a:r>
              <a:rPr lang="en-US" dirty="0"/>
              <a:t>has the advantage of a much lower cost of entry to software product </a:t>
            </a:r>
            <a:r>
              <a:rPr lang="en-US" dirty="0" smtClean="0"/>
              <a:t>lines</a:t>
            </a:r>
          </a:p>
          <a:p>
            <a:pPr marL="0" indent="0" algn="ctr">
              <a:buNone/>
            </a:pPr>
            <a:r>
              <a:rPr lang="en-US" b="1" dirty="0"/>
              <a:t>Salion’s Product </a:t>
            </a:r>
            <a:r>
              <a:rPr lang="en-US" b="1" dirty="0" smtClean="0"/>
              <a:t>Line</a:t>
            </a:r>
          </a:p>
          <a:p>
            <a:pPr algn="just"/>
            <a:r>
              <a:rPr lang="en-US" dirty="0"/>
              <a:t>Salion’s solution is a set of three software applications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smtClean="0"/>
              <a:t>- Salion </a:t>
            </a:r>
            <a:r>
              <a:rPr lang="en-US" dirty="0"/>
              <a:t>Revenue Process </a:t>
            </a:r>
            <a:r>
              <a:rPr lang="en-US" dirty="0" smtClean="0"/>
              <a:t>Manager</a:t>
            </a:r>
          </a:p>
          <a:p>
            <a:pPr marL="0" indent="0" algn="just">
              <a:buNone/>
            </a:pPr>
            <a:r>
              <a:rPr lang="en-US" dirty="0"/>
              <a:t>	- Salion Knowledge </a:t>
            </a:r>
            <a:r>
              <a:rPr lang="en-US" dirty="0" smtClean="0"/>
              <a:t>Manager</a:t>
            </a:r>
          </a:p>
          <a:p>
            <a:pPr marL="0" indent="0" algn="just">
              <a:buNone/>
            </a:pPr>
            <a:r>
              <a:rPr lang="en-US" dirty="0"/>
              <a:t>	- Salion Business Link</a:t>
            </a:r>
          </a:p>
        </p:txBody>
      </p:sp>
    </p:spTree>
    <p:extLst>
      <p:ext uri="{BB962C8B-B14F-4D97-AF65-F5344CB8AC3E}">
        <p14:creationId xmlns:p14="http://schemas.microsoft.com/office/powerpoint/2010/main" xmlns="" val="271877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SALION ARCHITECTURE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632857"/>
            <a:ext cx="4677479" cy="5225143"/>
          </a:xfrm>
        </p:spPr>
        <p:txBody>
          <a:bodyPr>
            <a:normAutofit/>
          </a:bodyPr>
          <a:lstStyle/>
          <a:p>
            <a:r>
              <a:rPr lang="en-US" dirty="0" smtClean="0"/>
              <a:t>Scoping </a:t>
            </a:r>
            <a:endParaRPr lang="en-US" dirty="0"/>
          </a:p>
          <a:p>
            <a:r>
              <a:rPr lang="en-US" dirty="0" smtClean="0"/>
              <a:t>Understanding </a:t>
            </a:r>
            <a:r>
              <a:rPr lang="en-US" dirty="0"/>
              <a:t>Relevant Domains </a:t>
            </a:r>
          </a:p>
          <a:p>
            <a:r>
              <a:rPr lang="en-US" dirty="0" smtClean="0"/>
              <a:t>Process </a:t>
            </a:r>
            <a:r>
              <a:rPr lang="en-US" dirty="0"/>
              <a:t>Definition </a:t>
            </a:r>
          </a:p>
          <a:p>
            <a:r>
              <a:rPr lang="en-US" dirty="0" smtClean="0"/>
              <a:t>Architecture </a:t>
            </a:r>
            <a:r>
              <a:rPr lang="en-US" dirty="0"/>
              <a:t>Definition </a:t>
            </a:r>
          </a:p>
          <a:p>
            <a:r>
              <a:rPr lang="en-US" dirty="0" smtClean="0"/>
              <a:t>COTS </a:t>
            </a:r>
            <a:r>
              <a:rPr lang="en-US" dirty="0"/>
              <a:t>Utilization </a:t>
            </a:r>
          </a:p>
          <a:p>
            <a:r>
              <a:rPr lang="en-US" dirty="0" smtClean="0"/>
              <a:t>Tool </a:t>
            </a:r>
            <a:r>
              <a:rPr lang="en-US" dirty="0"/>
              <a:t>Support </a:t>
            </a:r>
          </a:p>
          <a:p>
            <a:r>
              <a:rPr lang="en-US" dirty="0" smtClean="0"/>
              <a:t>Marketing </a:t>
            </a:r>
            <a:endParaRPr lang="en-US" dirty="0"/>
          </a:p>
          <a:p>
            <a:r>
              <a:rPr lang="en-US" dirty="0" smtClean="0"/>
              <a:t>Customer </a:t>
            </a:r>
            <a:r>
              <a:rPr lang="en-US" dirty="0"/>
              <a:t>Interface Management </a:t>
            </a:r>
          </a:p>
          <a:p>
            <a:r>
              <a:rPr lang="en-US" dirty="0" smtClean="0"/>
              <a:t>Operations </a:t>
            </a:r>
            <a:endParaRPr lang="en-US" dirty="0"/>
          </a:p>
          <a:p>
            <a:r>
              <a:rPr lang="en-US" dirty="0" smtClean="0"/>
              <a:t>Data </a:t>
            </a:r>
            <a:r>
              <a:rPr lang="en-US" dirty="0"/>
              <a:t>Collection, Metrics, and Tracking </a:t>
            </a:r>
          </a:p>
          <a:p>
            <a:r>
              <a:rPr lang="en-US" dirty="0" smtClean="0"/>
              <a:t>Structuring </a:t>
            </a:r>
            <a:r>
              <a:rPr lang="en-US" dirty="0"/>
              <a:t>the Organization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45885" y="1589315"/>
            <a:ext cx="5012020" cy="4401736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6" name="TextBox 5"/>
          <p:cNvSpPr txBox="1"/>
          <p:nvPr/>
        </p:nvSpPr>
        <p:spPr>
          <a:xfrm>
            <a:off x="7270403" y="6034593"/>
            <a:ext cx="468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Salion’s system line product architecture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xmlns="" val="42766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</TotalTime>
  <Words>414</Words>
  <Application>Microsoft Office PowerPoint</Application>
  <PresentationFormat>Custom</PresentationFormat>
  <Paragraphs>111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Wisp</vt:lpstr>
      <vt:lpstr>EVOLUTION IN SOFTWARE                      PRODUCT LINES</vt:lpstr>
      <vt:lpstr>CONTENTS</vt:lpstr>
      <vt:lpstr>INTRODUCTION</vt:lpstr>
      <vt:lpstr>PRODUCT LINES ACTIVITIES</vt:lpstr>
      <vt:lpstr> EVOLUTION</vt:lpstr>
      <vt:lpstr>BENEFITS</vt:lpstr>
      <vt:lpstr>DRAWBACKS</vt:lpstr>
      <vt:lpstr>CASE STUDY: SALION INC.</vt:lpstr>
      <vt:lpstr>SALION ARCHITECTURE</vt:lpstr>
      <vt:lpstr> CONCLUSION</vt:lpstr>
      <vt:lpstr>REFERENCES</vt:lpstr>
      <vt:lpstr>THANK YOU 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IN SOFTWARE PRODUCT LINES</dc:title>
  <dc:creator>kavya shamsundara</dc:creator>
  <cp:lastModifiedBy>Hari</cp:lastModifiedBy>
  <cp:revision>51</cp:revision>
  <dcterms:created xsi:type="dcterms:W3CDTF">2014-11-21T20:07:23Z</dcterms:created>
  <dcterms:modified xsi:type="dcterms:W3CDTF">2016-10-12T16:58:07Z</dcterms:modified>
</cp:coreProperties>
</file>