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6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5"/>
  </p:notesMasterIdLst>
  <p:sldIdLst>
    <p:sldId id="256" r:id="rId2"/>
    <p:sldId id="259" r:id="rId3"/>
    <p:sldId id="307" r:id="rId4"/>
    <p:sldId id="301" r:id="rId5"/>
    <p:sldId id="266" r:id="rId6"/>
    <p:sldId id="271" r:id="rId7"/>
    <p:sldId id="309" r:id="rId8"/>
    <p:sldId id="298" r:id="rId9"/>
    <p:sldId id="300" r:id="rId10"/>
    <p:sldId id="310" r:id="rId11"/>
    <p:sldId id="308" r:id="rId12"/>
    <p:sldId id="303" r:id="rId13"/>
    <p:sldId id="306" r:id="rId14"/>
  </p:sldIdLst>
  <p:sldSz cx="9144000" cy="5143500" type="screen16x9"/>
  <p:notesSz cx="6858000" cy="9144000"/>
  <p:embeddedFontLst>
    <p:embeddedFont>
      <p:font typeface="DM Sans" pitchFamily="2" charset="0"/>
      <p:regular r:id="rId16"/>
      <p:bold r:id="rId17"/>
      <p:italic r:id="rId18"/>
      <p:boldItalic r:id="rId19"/>
    </p:embeddedFont>
    <p:embeddedFont>
      <p:font typeface="Heebo" pitchFamily="2" charset="-79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721E93A4-DF98-49C8-8C82-FE56280074DD}">
          <p14:sldIdLst>
            <p14:sldId id="256"/>
            <p14:sldId id="259"/>
            <p14:sldId id="307"/>
          </p14:sldIdLst>
        </p14:section>
        <p14:section name="Overview" id="{D479ABD4-EBC4-460B-AA88-D21DAF01591F}">
          <p14:sldIdLst>
            <p14:sldId id="301"/>
          </p14:sldIdLst>
        </p14:section>
        <p14:section name="Demographics" id="{6AA1C9DA-11BD-46EE-AB74-2CB9E465E9D0}">
          <p14:sldIdLst>
            <p14:sldId id="266"/>
            <p14:sldId id="271"/>
            <p14:sldId id="309"/>
            <p14:sldId id="298"/>
          </p14:sldIdLst>
        </p14:section>
        <p14:section name="Rentals" id="{8E59DFC3-FC81-497C-B4EC-C34C8CE835FA}">
          <p14:sldIdLst>
            <p14:sldId id="300"/>
            <p14:sldId id="310"/>
          </p14:sldIdLst>
        </p14:section>
        <p14:section name="Recommendations" id="{5927A86A-DD9D-41AA-A29B-0D2B55741410}">
          <p14:sldIdLst>
            <p14:sldId id="308"/>
          </p14:sldIdLst>
        </p14:section>
        <p14:section name="Questions" id="{B57B905F-F2C6-4568-9E81-06DB11DAC0DE}">
          <p14:sldIdLst>
            <p14:sldId id="303"/>
            <p14:sldId id="30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2EFF3D3-D511-42FA-972C-4CE229A5029A}">
  <a:tblStyle styleId="{22EFF3D3-D511-42FA-972C-4CE229A502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7117B09-FC49-4D82-91C7-E304D104854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75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Customer 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Indonesia</c:v>
                </c:pt>
                <c:pt idx="1">
                  <c:v>Turkey</c:v>
                </c:pt>
                <c:pt idx="2">
                  <c:v>Philippines</c:v>
                </c:pt>
                <c:pt idx="3">
                  <c:v>Brazil</c:v>
                </c:pt>
                <c:pt idx="4">
                  <c:v>Russian Federation</c:v>
                </c:pt>
                <c:pt idx="5">
                  <c:v>Mexico</c:v>
                </c:pt>
                <c:pt idx="6">
                  <c:v>Japan</c:v>
                </c:pt>
                <c:pt idx="7">
                  <c:v>United States</c:v>
                </c:pt>
                <c:pt idx="8">
                  <c:v>China</c:v>
                </c:pt>
                <c:pt idx="9">
                  <c:v>India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14</c:v>
                </c:pt>
                <c:pt idx="1">
                  <c:v>15</c:v>
                </c:pt>
                <c:pt idx="2">
                  <c:v>20</c:v>
                </c:pt>
                <c:pt idx="3">
                  <c:v>28</c:v>
                </c:pt>
                <c:pt idx="4">
                  <c:v>28</c:v>
                </c:pt>
                <c:pt idx="5">
                  <c:v>30</c:v>
                </c:pt>
                <c:pt idx="6">
                  <c:v>31</c:v>
                </c:pt>
                <c:pt idx="7">
                  <c:v>36</c:v>
                </c:pt>
                <c:pt idx="8">
                  <c:v>53</c:v>
                </c:pt>
                <c:pt idx="9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F3-4872-B365-FCD17080288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602418360"/>
        <c:axId val="602417640"/>
      </c:barChart>
      <c:catAx>
        <c:axId val="6024183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2417640"/>
        <c:crosses val="autoZero"/>
        <c:auto val="1"/>
        <c:lblAlgn val="ctr"/>
        <c:lblOffset val="100"/>
        <c:noMultiLvlLbl val="0"/>
      </c:catAx>
      <c:valAx>
        <c:axId val="6024176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2418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Monthly Spending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Brian Wyman</c:v>
                </c:pt>
                <c:pt idx="1">
                  <c:v>Leona Obrien</c:v>
                </c:pt>
                <c:pt idx="2">
                  <c:v>Caroline Bowman</c:v>
                </c:pt>
                <c:pt idx="3">
                  <c:v>Anthony Schwab</c:v>
                </c:pt>
                <c:pt idx="4">
                  <c:v>Tiffany Jordan</c:v>
                </c:pt>
                <c:pt idx="5">
                  <c:v>Kirk Stclair</c:v>
                </c:pt>
                <c:pt idx="6">
                  <c:v>Bobbie Craig</c:v>
                </c:pt>
                <c:pt idx="7">
                  <c:v>Jo Fowler</c:v>
                </c:pt>
                <c:pt idx="8">
                  <c:v>Penny Neal</c:v>
                </c:pt>
                <c:pt idx="9">
                  <c:v>Johnny Turpin</c:v>
                </c:pt>
              </c:strCache>
            </c:strRef>
          </c:cat>
          <c:val>
            <c:numRef>
              <c:f>Sheet1!$B$2:$B$11</c:f>
              <c:numCache>
                <c:formatCode>_("$"* #,##0_);_("$"* \(#,##0\);_("$"* "-"??_);_(@_)</c:formatCode>
                <c:ptCount val="10"/>
                <c:pt idx="0">
                  <c:v>9.31</c:v>
                </c:pt>
                <c:pt idx="1">
                  <c:v>10.966666666666599</c:v>
                </c:pt>
                <c:pt idx="2">
                  <c:v>12.623333333333299</c:v>
                </c:pt>
                <c:pt idx="3">
                  <c:v>15.95</c:v>
                </c:pt>
                <c:pt idx="4">
                  <c:v>16.626666666666601</c:v>
                </c:pt>
                <c:pt idx="5">
                  <c:v>16.9433333333333</c:v>
                </c:pt>
                <c:pt idx="6">
                  <c:v>17.6033333333333</c:v>
                </c:pt>
                <c:pt idx="7">
                  <c:v>18.283333333333299</c:v>
                </c:pt>
                <c:pt idx="8">
                  <c:v>18.946666666666601</c:v>
                </c:pt>
                <c:pt idx="9">
                  <c:v>19.27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98-486D-B5BF-76850DE2616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810446864"/>
        <c:axId val="810451184"/>
      </c:barChart>
      <c:catAx>
        <c:axId val="8104468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0451184"/>
        <c:crosses val="autoZero"/>
        <c:auto val="1"/>
        <c:lblAlgn val="ctr"/>
        <c:lblOffset val="100"/>
        <c:noMultiLvlLbl val="0"/>
      </c:catAx>
      <c:valAx>
        <c:axId val="8104511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0446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Customer Count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Top 10 Countries</c:v>
                </c:pt>
                <c:pt idx="1">
                  <c:v>Rest of the Countries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315</c:v>
                </c:pt>
                <c:pt idx="1">
                  <c:v>599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36-46CB-B086-D3AA64B438ED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Revenue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Indonesia</c:v>
                </c:pt>
                <c:pt idx="1">
                  <c:v>Turkey</c:v>
                </c:pt>
                <c:pt idx="2">
                  <c:v>Philippines</c:v>
                </c:pt>
                <c:pt idx="3">
                  <c:v>Russian Federation</c:v>
                </c:pt>
                <c:pt idx="4">
                  <c:v>Brazil</c:v>
                </c:pt>
                <c:pt idx="5">
                  <c:v>Mexico</c:v>
                </c:pt>
                <c:pt idx="6">
                  <c:v>Japan</c:v>
                </c:pt>
                <c:pt idx="7">
                  <c:v>United States</c:v>
                </c:pt>
                <c:pt idx="8">
                  <c:v>China</c:v>
                </c:pt>
                <c:pt idx="9">
                  <c:v>India</c:v>
                </c:pt>
              </c:strCache>
            </c:strRef>
          </c:cat>
          <c:val>
            <c:numRef>
              <c:f>Sheet1!$B$2:$B$11</c:f>
              <c:numCache>
                <c:formatCode>0</c:formatCode>
                <c:ptCount val="10"/>
                <c:pt idx="0">
                  <c:v>1352.69</c:v>
                </c:pt>
                <c:pt idx="1">
                  <c:v>1498.49</c:v>
                </c:pt>
                <c:pt idx="2">
                  <c:v>2219.6999999999998</c:v>
                </c:pt>
                <c:pt idx="3">
                  <c:v>2765.62</c:v>
                </c:pt>
                <c:pt idx="4">
                  <c:v>2919.19</c:v>
                </c:pt>
                <c:pt idx="5">
                  <c:v>2984.82</c:v>
                </c:pt>
                <c:pt idx="6">
                  <c:v>3122.51</c:v>
                </c:pt>
                <c:pt idx="7">
                  <c:v>3685.31</c:v>
                </c:pt>
                <c:pt idx="8">
                  <c:v>5251.03</c:v>
                </c:pt>
                <c:pt idx="9">
                  <c:v>6034.78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96-44A0-B3C5-1FB74026FB2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04159104"/>
        <c:axId val="1020116544"/>
      </c:barChart>
      <c:catAx>
        <c:axId val="1041591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0116544"/>
        <c:crosses val="autoZero"/>
        <c:auto val="1"/>
        <c:lblAlgn val="ctr"/>
        <c:lblOffset val="100"/>
        <c:noMultiLvlLbl val="0"/>
      </c:catAx>
      <c:valAx>
        <c:axId val="10201165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159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A06-4F32-9B96-A2F30A4127F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Top 10 Countries</c:v>
                </c:pt>
                <c:pt idx="1">
                  <c:v>Rest of the Countries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31834</c:v>
                </c:pt>
                <c:pt idx="1">
                  <c:v>61312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06-4F32-9B96-A2F30A4127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Revenue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Tanza</c:v>
                </c:pt>
                <c:pt idx="1">
                  <c:v>Richmond Hill</c:v>
                </c:pt>
                <c:pt idx="2">
                  <c:v>Memphis</c:v>
                </c:pt>
                <c:pt idx="3">
                  <c:v>London</c:v>
                </c:pt>
                <c:pt idx="4">
                  <c:v>Qomsheh</c:v>
                </c:pt>
                <c:pt idx="5">
                  <c:v>Molodetno</c:v>
                </c:pt>
                <c:pt idx="6">
                  <c:v>Apeldoorn</c:v>
                </c:pt>
                <c:pt idx="7">
                  <c:v>Santa Brbara dOeste</c:v>
                </c:pt>
                <c:pt idx="8">
                  <c:v>Cape Coral</c:v>
                </c:pt>
                <c:pt idx="9">
                  <c:v>Saint-Denis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166.61</c:v>
                </c:pt>
                <c:pt idx="1">
                  <c:v>167.62</c:v>
                </c:pt>
                <c:pt idx="2">
                  <c:v>167.67</c:v>
                </c:pt>
                <c:pt idx="3">
                  <c:v>174.54</c:v>
                </c:pt>
                <c:pt idx="4">
                  <c:v>183.63</c:v>
                </c:pt>
                <c:pt idx="5">
                  <c:v>189.6</c:v>
                </c:pt>
                <c:pt idx="6">
                  <c:v>191.62</c:v>
                </c:pt>
                <c:pt idx="7">
                  <c:v>194.61</c:v>
                </c:pt>
                <c:pt idx="8">
                  <c:v>208.58</c:v>
                </c:pt>
                <c:pt idx="9">
                  <c:v>211.55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2F-4D22-831B-5270171F322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849958160"/>
        <c:axId val="849963920"/>
      </c:barChart>
      <c:catAx>
        <c:axId val="8499581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9963920"/>
        <c:crosses val="autoZero"/>
        <c:auto val="1"/>
        <c:lblAlgn val="ctr"/>
        <c:lblOffset val="100"/>
        <c:noMultiLvlLbl val="0"/>
      </c:catAx>
      <c:valAx>
        <c:axId val="8499639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9958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Amount Spent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Valparai</c:v>
                </c:pt>
                <c:pt idx="1">
                  <c:v>Tanza</c:v>
                </c:pt>
                <c:pt idx="2">
                  <c:v>Richmond Hill</c:v>
                </c:pt>
                <c:pt idx="3">
                  <c:v>Memphis</c:v>
                </c:pt>
                <c:pt idx="4">
                  <c:v>Qomsheh</c:v>
                </c:pt>
                <c:pt idx="5">
                  <c:v>Molodetno</c:v>
                </c:pt>
                <c:pt idx="6">
                  <c:v>Apeldoorn</c:v>
                </c:pt>
                <c:pt idx="7">
                  <c:v>Santa Brbara dOeste</c:v>
                </c:pt>
                <c:pt idx="8">
                  <c:v>Cape Coral</c:v>
                </c:pt>
                <c:pt idx="9">
                  <c:v>Saint-Denis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162.66999999999999</c:v>
                </c:pt>
                <c:pt idx="1">
                  <c:v>166.61</c:v>
                </c:pt>
                <c:pt idx="2">
                  <c:v>167.62</c:v>
                </c:pt>
                <c:pt idx="3">
                  <c:v>167.67</c:v>
                </c:pt>
                <c:pt idx="4">
                  <c:v>183.63</c:v>
                </c:pt>
                <c:pt idx="5">
                  <c:v>189.6</c:v>
                </c:pt>
                <c:pt idx="6">
                  <c:v>191.62</c:v>
                </c:pt>
                <c:pt idx="7">
                  <c:v>194.61</c:v>
                </c:pt>
                <c:pt idx="8">
                  <c:v>208.58</c:v>
                </c:pt>
                <c:pt idx="9">
                  <c:v>211.55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B5-4920-9DA0-ECB82124614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476319568"/>
        <c:axId val="476319928"/>
      </c:barChart>
      <c:catAx>
        <c:axId val="4763195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6319928"/>
        <c:crosses val="autoZero"/>
        <c:auto val="1"/>
        <c:lblAlgn val="ctr"/>
        <c:lblOffset val="100"/>
        <c:noMultiLvlLbl val="0"/>
      </c:catAx>
      <c:valAx>
        <c:axId val="4763199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6319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Title 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Sheet1!$A$2:$A$18</c:f>
              <c:strCache>
                <c:ptCount val="17"/>
                <c:pt idx="0">
                  <c:v>Thriller</c:v>
                </c:pt>
                <c:pt idx="1">
                  <c:v>Music</c:v>
                </c:pt>
                <c:pt idx="2">
                  <c:v>Horror</c:v>
                </c:pt>
                <c:pt idx="3">
                  <c:v>Travel</c:v>
                </c:pt>
                <c:pt idx="4">
                  <c:v>Classics</c:v>
                </c:pt>
                <c:pt idx="5">
                  <c:v>Comedy</c:v>
                </c:pt>
                <c:pt idx="6">
                  <c:v>Children</c:v>
                </c:pt>
                <c:pt idx="7">
                  <c:v>Sci-Fi</c:v>
                </c:pt>
                <c:pt idx="8">
                  <c:v>Games</c:v>
                </c:pt>
                <c:pt idx="9">
                  <c:v>Drama</c:v>
                </c:pt>
                <c:pt idx="10">
                  <c:v>New</c:v>
                </c:pt>
                <c:pt idx="11">
                  <c:v>Action</c:v>
                </c:pt>
                <c:pt idx="12">
                  <c:v>Animation</c:v>
                </c:pt>
                <c:pt idx="13">
                  <c:v>Documentary</c:v>
                </c:pt>
                <c:pt idx="14">
                  <c:v>Family</c:v>
                </c:pt>
                <c:pt idx="15">
                  <c:v>Foreign</c:v>
                </c:pt>
                <c:pt idx="16">
                  <c:v>Sports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1</c:v>
                </c:pt>
                <c:pt idx="1">
                  <c:v>51</c:v>
                </c:pt>
                <c:pt idx="2">
                  <c:v>56</c:v>
                </c:pt>
                <c:pt idx="3">
                  <c:v>57</c:v>
                </c:pt>
                <c:pt idx="4">
                  <c:v>57</c:v>
                </c:pt>
                <c:pt idx="5">
                  <c:v>58</c:v>
                </c:pt>
                <c:pt idx="6">
                  <c:v>60</c:v>
                </c:pt>
                <c:pt idx="7">
                  <c:v>61</c:v>
                </c:pt>
                <c:pt idx="8">
                  <c:v>61</c:v>
                </c:pt>
                <c:pt idx="9">
                  <c:v>62</c:v>
                </c:pt>
                <c:pt idx="10">
                  <c:v>63</c:v>
                </c:pt>
                <c:pt idx="11">
                  <c:v>64</c:v>
                </c:pt>
                <c:pt idx="12">
                  <c:v>66</c:v>
                </c:pt>
                <c:pt idx="13">
                  <c:v>68</c:v>
                </c:pt>
                <c:pt idx="14">
                  <c:v>68</c:v>
                </c:pt>
                <c:pt idx="15">
                  <c:v>73</c:v>
                </c:pt>
                <c:pt idx="16">
                  <c:v>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F8-45BA-80E1-3B677F8047C0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110383952"/>
        <c:axId val="1110392952"/>
      </c:barChart>
      <c:catAx>
        <c:axId val="11103839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0392952"/>
        <c:crosses val="autoZero"/>
        <c:auto val="1"/>
        <c:lblAlgn val="ctr"/>
        <c:lblOffset val="100"/>
        <c:noMultiLvlLbl val="0"/>
      </c:catAx>
      <c:valAx>
        <c:axId val="11103929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0383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Revenue Per Title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Sheet1!$A$2:$A$18</c:f>
              <c:strCache>
                <c:ptCount val="17"/>
                <c:pt idx="0">
                  <c:v>Thriller</c:v>
                </c:pt>
                <c:pt idx="1">
                  <c:v>Foreign</c:v>
                </c:pt>
                <c:pt idx="2">
                  <c:v>Documentary</c:v>
                </c:pt>
                <c:pt idx="3">
                  <c:v>Children</c:v>
                </c:pt>
                <c:pt idx="4">
                  <c:v>Family</c:v>
                </c:pt>
                <c:pt idx="5">
                  <c:v>Travel</c:v>
                </c:pt>
                <c:pt idx="6">
                  <c:v>Classics</c:v>
                </c:pt>
                <c:pt idx="7">
                  <c:v>Music</c:v>
                </c:pt>
                <c:pt idx="8">
                  <c:v>Horror</c:v>
                </c:pt>
                <c:pt idx="9">
                  <c:v>Action</c:v>
                </c:pt>
                <c:pt idx="10">
                  <c:v>New</c:v>
                </c:pt>
                <c:pt idx="11">
                  <c:v>Games</c:v>
                </c:pt>
                <c:pt idx="12">
                  <c:v>Animation</c:v>
                </c:pt>
                <c:pt idx="13">
                  <c:v>Sports</c:v>
                </c:pt>
                <c:pt idx="14">
                  <c:v>Drama</c:v>
                </c:pt>
                <c:pt idx="15">
                  <c:v>Comedy</c:v>
                </c:pt>
                <c:pt idx="16">
                  <c:v>Sci-Fi</c:v>
                </c:pt>
              </c:strCache>
            </c:strRef>
          </c:cat>
          <c:val>
            <c:numRef>
              <c:f>Sheet1!$B$2:$B$18</c:f>
              <c:numCache>
                <c:formatCode>0.00</c:formatCode>
                <c:ptCount val="17"/>
                <c:pt idx="0">
                  <c:v>47.89</c:v>
                </c:pt>
                <c:pt idx="1">
                  <c:v>53.896849315068494</c:v>
                </c:pt>
                <c:pt idx="2">
                  <c:v>55.141911764705881</c:v>
                </c:pt>
                <c:pt idx="3">
                  <c:v>55.156500000000001</c:v>
                </c:pt>
                <c:pt idx="4">
                  <c:v>55.621470588235297</c:v>
                </c:pt>
                <c:pt idx="5">
                  <c:v>56.620350877192983</c:v>
                </c:pt>
                <c:pt idx="6">
                  <c:v>58.831228070175442</c:v>
                </c:pt>
                <c:pt idx="7">
                  <c:v>60.225882352941177</c:v>
                </c:pt>
                <c:pt idx="8">
                  <c:v>60.736964285714286</c:v>
                </c:pt>
                <c:pt idx="9">
                  <c:v>61.747500000000002</c:v>
                </c:pt>
                <c:pt idx="10">
                  <c:v>62.958412698412701</c:v>
                </c:pt>
                <c:pt idx="11">
                  <c:v>64.298032786885244</c:v>
                </c:pt>
                <c:pt idx="12">
                  <c:v>64.322878787878793</c:v>
                </c:pt>
                <c:pt idx="13">
                  <c:v>66.110675675675665</c:v>
                </c:pt>
                <c:pt idx="14">
                  <c:v>66.426774193548383</c:v>
                </c:pt>
                <c:pt idx="15">
                  <c:v>69.00827586206897</c:v>
                </c:pt>
                <c:pt idx="16">
                  <c:v>71.082131147540991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D1-446F-B0D1-E5344237D97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126555448"/>
        <c:axId val="1126551848"/>
      </c:barChart>
      <c:catAx>
        <c:axId val="11265554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6551848"/>
        <c:crosses val="autoZero"/>
        <c:auto val="1"/>
        <c:lblAlgn val="ctr"/>
        <c:lblOffset val="100"/>
        <c:noMultiLvlLbl val="0"/>
      </c:catAx>
      <c:valAx>
        <c:axId val="11265518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6555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Monthly Spending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Mike Way</c:v>
                </c:pt>
                <c:pt idx="1">
                  <c:v>Marcia Dean</c:v>
                </c:pt>
                <c:pt idx="2">
                  <c:v>Curtis Irby</c:v>
                </c:pt>
                <c:pt idx="3">
                  <c:v>Ana Bradley</c:v>
                </c:pt>
                <c:pt idx="4">
                  <c:v>Tommy Collazo</c:v>
                </c:pt>
                <c:pt idx="5">
                  <c:v>Clara Shaw</c:v>
                </c:pt>
                <c:pt idx="6">
                  <c:v>Rhonda Kennedy</c:v>
                </c:pt>
                <c:pt idx="7">
                  <c:v>Marion Snyder</c:v>
                </c:pt>
                <c:pt idx="8">
                  <c:v>Karl Seal</c:v>
                </c:pt>
                <c:pt idx="9">
                  <c:v>Eleanor Hunt</c:v>
                </c:pt>
              </c:strCache>
            </c:strRef>
          </c:cat>
          <c:val>
            <c:numRef>
              <c:f>Sheet1!$B$2:$B$11</c:f>
              <c:numCache>
                <c:formatCode>_("$"* #,##0_);_("$"* \(#,##0\);_("$"* "-"??_);_(@_)</c:formatCode>
                <c:ptCount val="10"/>
                <c:pt idx="0">
                  <c:v>54.223333333333301</c:v>
                </c:pt>
                <c:pt idx="1">
                  <c:v>55.536666666666598</c:v>
                </c:pt>
                <c:pt idx="2">
                  <c:v>55.873333333333299</c:v>
                </c:pt>
                <c:pt idx="3">
                  <c:v>55.89</c:v>
                </c:pt>
                <c:pt idx="4">
                  <c:v>61.21</c:v>
                </c:pt>
                <c:pt idx="5">
                  <c:v>63.2</c:v>
                </c:pt>
                <c:pt idx="6">
                  <c:v>63.873333333333299</c:v>
                </c:pt>
                <c:pt idx="7">
                  <c:v>64.87</c:v>
                </c:pt>
                <c:pt idx="8">
                  <c:v>69.5266666666666</c:v>
                </c:pt>
                <c:pt idx="9">
                  <c:v>70.516666666666595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E9-4D6C-B5D1-24A61683630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810446864"/>
        <c:axId val="810451184"/>
      </c:barChart>
      <c:catAx>
        <c:axId val="8104468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0451184"/>
        <c:crosses val="autoZero"/>
        <c:auto val="1"/>
        <c:lblAlgn val="ctr"/>
        <c:lblOffset val="100"/>
        <c:noMultiLvlLbl val="0"/>
      </c:catAx>
      <c:valAx>
        <c:axId val="8104511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0446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873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54dda1946d_4_2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54dda1946d_4_2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1e71a4a866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1e71a4a866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1e71a4a866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1e71a4a866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5176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338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9797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-538768" y="-736350"/>
            <a:ext cx="3259529" cy="6987829"/>
            <a:chOff x="-538768" y="-736350"/>
            <a:chExt cx="3259529" cy="6987829"/>
          </a:xfrm>
        </p:grpSpPr>
        <p:pic>
          <p:nvPicPr>
            <p:cNvPr id="11" name="Google Shape;11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538768" y="4181546"/>
              <a:ext cx="2503982" cy="20699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12;p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-192841" y="-736350"/>
              <a:ext cx="2913603" cy="15464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911150" y="768100"/>
            <a:ext cx="5065500" cy="22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911150" y="3453800"/>
            <a:ext cx="3032400" cy="7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13325" y="974763"/>
            <a:ext cx="7717500" cy="319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4731476" y="1247825"/>
            <a:ext cx="3699300" cy="31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ubTitle" idx="2"/>
          </p:nvPr>
        </p:nvSpPr>
        <p:spPr>
          <a:xfrm>
            <a:off x="870175" y="1247825"/>
            <a:ext cx="3699300" cy="31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5" name="Google Shape;65;p9"/>
          <p:cNvGrpSpPr/>
          <p:nvPr/>
        </p:nvGrpSpPr>
        <p:grpSpPr>
          <a:xfrm>
            <a:off x="-757562" y="1549150"/>
            <a:ext cx="10205678" cy="4604901"/>
            <a:chOff x="-757562" y="1549150"/>
            <a:chExt cx="10205678" cy="4604901"/>
          </a:xfrm>
        </p:grpSpPr>
        <p:pic>
          <p:nvPicPr>
            <p:cNvPr id="66" name="Google Shape;66;p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96032" y="3953726"/>
              <a:ext cx="2552083" cy="2200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" name="Google Shape;67;p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-770975" y="1562563"/>
              <a:ext cx="1573251" cy="154642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38" name="Google Shape;138;p17"/>
          <p:cNvGrpSpPr/>
          <p:nvPr/>
        </p:nvGrpSpPr>
        <p:grpSpPr>
          <a:xfrm>
            <a:off x="-1000400" y="-392206"/>
            <a:ext cx="11477338" cy="6937746"/>
            <a:chOff x="-1000400" y="-392206"/>
            <a:chExt cx="11477338" cy="6937746"/>
          </a:xfrm>
        </p:grpSpPr>
        <p:pic>
          <p:nvPicPr>
            <p:cNvPr id="139" name="Google Shape;139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1415014">
              <a:off x="-690893" y="4061147"/>
              <a:ext cx="2503985" cy="20699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" name="Google Shape;140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>
              <a:off x="7972956" y="-392206"/>
              <a:ext cx="2503982" cy="206993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44" name="Google Shape;144;p18"/>
          <p:cNvGrpSpPr/>
          <p:nvPr/>
        </p:nvGrpSpPr>
        <p:grpSpPr>
          <a:xfrm>
            <a:off x="-217275" y="-410725"/>
            <a:ext cx="9761876" cy="5842824"/>
            <a:chOff x="-217275" y="-410725"/>
            <a:chExt cx="9761876" cy="5842824"/>
          </a:xfrm>
        </p:grpSpPr>
        <p:pic>
          <p:nvPicPr>
            <p:cNvPr id="145" name="Google Shape;145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971350" y="-410725"/>
              <a:ext cx="1573251" cy="15464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217275" y="4183475"/>
              <a:ext cx="1270299" cy="124862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" name="Google Shape;154;p20"/>
          <p:cNvGrpSpPr/>
          <p:nvPr/>
        </p:nvGrpSpPr>
        <p:grpSpPr>
          <a:xfrm rot="10800000" flipH="1">
            <a:off x="-217275" y="-410725"/>
            <a:ext cx="9761876" cy="5842824"/>
            <a:chOff x="-217275" y="-410725"/>
            <a:chExt cx="9761876" cy="5842824"/>
          </a:xfrm>
        </p:grpSpPr>
        <p:pic>
          <p:nvPicPr>
            <p:cNvPr id="155" name="Google Shape;155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971350" y="-410725"/>
              <a:ext cx="1573251" cy="15464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" name="Google Shape;156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217275" y="4183475"/>
              <a:ext cx="1270299" cy="124862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9" name="Google Shape;159;p21"/>
          <p:cNvGrpSpPr/>
          <p:nvPr/>
        </p:nvGrpSpPr>
        <p:grpSpPr>
          <a:xfrm flipH="1">
            <a:off x="7456942" y="-373612"/>
            <a:ext cx="3158162" cy="6086377"/>
            <a:chOff x="-1332458" y="-373612"/>
            <a:chExt cx="3158162" cy="6086377"/>
          </a:xfrm>
        </p:grpSpPr>
        <p:pic>
          <p:nvPicPr>
            <p:cNvPr id="160" name="Google Shape;160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3188606">
              <a:off x="-1005367" y="3055243"/>
              <a:ext cx="2503979" cy="20699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381300" y="-373612"/>
              <a:ext cx="1573251" cy="154642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ebo"/>
              <a:buNone/>
              <a:defRPr sz="28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8" r:id="rId4"/>
    <p:sldLayoutId id="2147483663" r:id="rId5"/>
    <p:sldLayoutId id="2147483664" r:id="rId6"/>
    <p:sldLayoutId id="2147483666" r:id="rId7"/>
    <p:sldLayoutId id="2147483667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>
            <a:spLocks noGrp="1"/>
          </p:cNvSpPr>
          <p:nvPr>
            <p:ph type="ctrTitle"/>
          </p:nvPr>
        </p:nvSpPr>
        <p:spPr>
          <a:xfrm>
            <a:off x="984310" y="1577462"/>
            <a:ext cx="5669280" cy="132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/>
              <a:t>Rockbuster</a:t>
            </a:r>
            <a:r>
              <a:rPr lang="en-US" sz="3600" dirty="0"/>
              <a:t> Stealth LLC </a:t>
            </a:r>
            <a:endParaRPr sz="3600" dirty="0"/>
          </a:p>
        </p:txBody>
      </p:sp>
      <p:sp>
        <p:nvSpPr>
          <p:cNvPr id="173" name="Google Shape;173;p25"/>
          <p:cNvSpPr txBox="1">
            <a:spLocks noGrp="1"/>
          </p:cNvSpPr>
          <p:nvPr>
            <p:ph type="subTitle" idx="1"/>
          </p:nvPr>
        </p:nvSpPr>
        <p:spPr>
          <a:xfrm>
            <a:off x="911150" y="3453800"/>
            <a:ext cx="3032400" cy="7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Genrong Zhong</a:t>
            </a:r>
            <a:endParaRPr sz="2400" dirty="0"/>
          </a:p>
        </p:txBody>
      </p:sp>
      <p:cxnSp>
        <p:nvCxnSpPr>
          <p:cNvPr id="174" name="Google Shape;174;p25"/>
          <p:cNvCxnSpPr/>
          <p:nvPr/>
        </p:nvCxnSpPr>
        <p:spPr>
          <a:xfrm>
            <a:off x="984310" y="3239200"/>
            <a:ext cx="49236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5" name="Google Shape;175;p25"/>
          <p:cNvGrpSpPr/>
          <p:nvPr/>
        </p:nvGrpSpPr>
        <p:grpSpPr>
          <a:xfrm>
            <a:off x="5752990" y="-762924"/>
            <a:ext cx="3904916" cy="6836500"/>
            <a:chOff x="5752990" y="-762924"/>
            <a:chExt cx="3904916" cy="6836500"/>
          </a:xfrm>
        </p:grpSpPr>
        <p:pic>
          <p:nvPicPr>
            <p:cNvPr id="176" name="Google Shape;176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752990" y="-762924"/>
              <a:ext cx="3904916" cy="22003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7" name="Google Shape;177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731050" y="766050"/>
              <a:ext cx="2356402" cy="2943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8" name="Google Shape;178;p2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005682" y="3873251"/>
              <a:ext cx="2552083" cy="2200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9" name="Google Shape;179;p2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937850" y="2817638"/>
              <a:ext cx="1573251" cy="154642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71A37FFE-8255-8EC1-1A27-F96096A9D4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5683707"/>
              </p:ext>
            </p:extLst>
          </p:nvPr>
        </p:nvGraphicFramePr>
        <p:xfrm>
          <a:off x="1101437" y="1530927"/>
          <a:ext cx="3643746" cy="2899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EF237BE4-FF56-0EE5-96C2-17C4EF9E71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534508"/>
              </p:ext>
            </p:extLst>
          </p:nvPr>
        </p:nvGraphicFramePr>
        <p:xfrm>
          <a:off x="4745183" y="1530927"/>
          <a:ext cx="3643746" cy="2899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Google Shape;239;p31">
            <a:extLst>
              <a:ext uri="{FF2B5EF4-FFF2-40B4-BE49-F238E27FC236}">
                <a16:creationId xmlns:a16="http://schemas.microsoft.com/office/drawing/2014/main" id="{E8EC8EB2-FDD9-3995-706B-B8024A967FBE}"/>
              </a:ext>
            </a:extLst>
          </p:cNvPr>
          <p:cNvSpPr txBox="1">
            <a:spLocks/>
          </p:cNvSpPr>
          <p:nvPr/>
        </p:nvSpPr>
        <p:spPr>
          <a:xfrm>
            <a:off x="1675822" y="426583"/>
            <a:ext cx="613871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ebo"/>
              <a:buNone/>
              <a:defRPr sz="28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pPr algn="ctr"/>
            <a:r>
              <a:rPr lang="en-US" sz="1400" dirty="0"/>
              <a:t>Top 10 Monthly Spending and Bottom 10 Monthly Spending</a:t>
            </a:r>
          </a:p>
        </p:txBody>
      </p:sp>
      <p:sp>
        <p:nvSpPr>
          <p:cNvPr id="15" name="Google Shape;239;p31">
            <a:extLst>
              <a:ext uri="{FF2B5EF4-FFF2-40B4-BE49-F238E27FC236}">
                <a16:creationId xmlns:a16="http://schemas.microsoft.com/office/drawing/2014/main" id="{E03229CA-90B3-B0D2-151E-7263B30AF280}"/>
              </a:ext>
            </a:extLst>
          </p:cNvPr>
          <p:cNvSpPr txBox="1">
            <a:spLocks/>
          </p:cNvSpPr>
          <p:nvPr/>
        </p:nvSpPr>
        <p:spPr>
          <a:xfrm>
            <a:off x="1243454" y="785047"/>
            <a:ext cx="7003457" cy="829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ebo"/>
              <a:buNone/>
              <a:defRPr sz="28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pPr marL="171450" indent="-171450" algn="ctr">
              <a:buSzPct val="100000"/>
              <a:buFont typeface="Arial" panose="020B0604020202020204" pitchFamily="34" charset="0"/>
              <a:buChar char="•"/>
            </a:pPr>
            <a:r>
              <a:rPr lang="en-US" sz="1100" b="0" dirty="0">
                <a:solidFill>
                  <a:schemeClr val="tx1"/>
                </a:solidFill>
              </a:rPr>
              <a:t>Data Set Time Range: 02/14/2007 – 05/14/2007</a:t>
            </a:r>
          </a:p>
          <a:p>
            <a:pPr marL="171450" indent="-171450" algn="ctr">
              <a:buSzPct val="100000"/>
              <a:buFont typeface="Arial" panose="020B0604020202020204" pitchFamily="34" charset="0"/>
              <a:buChar char="•"/>
            </a:pPr>
            <a:r>
              <a:rPr lang="en-US" sz="1100" b="0" dirty="0">
                <a:solidFill>
                  <a:schemeClr val="tx1"/>
                </a:solidFill>
              </a:rPr>
              <a:t>Average Customer Monthly Spending is $34.</a:t>
            </a:r>
          </a:p>
          <a:p>
            <a:pPr marL="171450" indent="-171450" algn="ctr">
              <a:buSzPct val="100000"/>
              <a:buFont typeface="Arial" panose="020B0604020202020204" pitchFamily="34" charset="0"/>
              <a:buChar char="•"/>
            </a:pPr>
            <a:r>
              <a:rPr lang="en-US" sz="1100" b="0" dirty="0">
                <a:solidFill>
                  <a:schemeClr val="tx1"/>
                </a:solidFill>
              </a:rPr>
              <a:t>Could introduce a subscription model to attract new customers, bring in more recurring revenue, and improve customer retention.</a:t>
            </a:r>
          </a:p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294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A867387-79E5-927B-D5B3-C04319CE638B}"/>
              </a:ext>
            </a:extLst>
          </p:cNvPr>
          <p:cNvSpPr/>
          <p:nvPr/>
        </p:nvSpPr>
        <p:spPr>
          <a:xfrm>
            <a:off x="3782905" y="2138257"/>
            <a:ext cx="1820621" cy="4334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Recommendations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285D3DC-BDED-EFA5-34BC-9576205FB92F}"/>
              </a:ext>
            </a:extLst>
          </p:cNvPr>
          <p:cNvCxnSpPr>
            <a:cxnSpLocks/>
          </p:cNvCxnSpPr>
          <p:nvPr/>
        </p:nvCxnSpPr>
        <p:spPr>
          <a:xfrm>
            <a:off x="4693212" y="2565862"/>
            <a:ext cx="0" cy="1371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0BA32E5-716E-95B3-3ABA-E30891C01986}"/>
              </a:ext>
            </a:extLst>
          </p:cNvPr>
          <p:cNvCxnSpPr>
            <a:cxnSpLocks/>
          </p:cNvCxnSpPr>
          <p:nvPr/>
        </p:nvCxnSpPr>
        <p:spPr>
          <a:xfrm>
            <a:off x="4707063" y="2001094"/>
            <a:ext cx="0" cy="1371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FA8AFA4-B34F-2842-4D22-0EC9FE62A4CB}"/>
              </a:ext>
            </a:extLst>
          </p:cNvPr>
          <p:cNvSpPr/>
          <p:nvPr/>
        </p:nvSpPr>
        <p:spPr>
          <a:xfrm>
            <a:off x="3904121" y="1548114"/>
            <a:ext cx="1578185" cy="4334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Movie Collection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26A2FB-D8CE-5B9B-C87C-FDF443FB2F09}"/>
              </a:ext>
            </a:extLst>
          </p:cNvPr>
          <p:cNvSpPr/>
          <p:nvPr/>
        </p:nvSpPr>
        <p:spPr>
          <a:xfrm>
            <a:off x="3904120" y="2708910"/>
            <a:ext cx="1578186" cy="4334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Pricing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C6FD126-777D-FC91-1B69-E1367FC4BE57}"/>
              </a:ext>
            </a:extLst>
          </p:cNvPr>
          <p:cNvCxnSpPr>
            <a:cxnSpLocks/>
          </p:cNvCxnSpPr>
          <p:nvPr/>
        </p:nvCxnSpPr>
        <p:spPr>
          <a:xfrm>
            <a:off x="3645742" y="2354999"/>
            <a:ext cx="13716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DFD845C-9576-170A-12C9-1339610CFCC1}"/>
              </a:ext>
            </a:extLst>
          </p:cNvPr>
          <p:cNvSpPr/>
          <p:nvPr/>
        </p:nvSpPr>
        <p:spPr>
          <a:xfrm>
            <a:off x="2067553" y="2138254"/>
            <a:ext cx="1578185" cy="4334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Marketing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5BC49FF-6F93-4AF8-FC02-46269FDE37D0}"/>
              </a:ext>
            </a:extLst>
          </p:cNvPr>
          <p:cNvCxnSpPr>
            <a:cxnSpLocks/>
          </p:cNvCxnSpPr>
          <p:nvPr/>
        </p:nvCxnSpPr>
        <p:spPr>
          <a:xfrm flipH="1">
            <a:off x="5603537" y="2347528"/>
            <a:ext cx="13716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321B895-7C85-2A5C-3281-BDF6D25AE7A5}"/>
              </a:ext>
            </a:extLst>
          </p:cNvPr>
          <p:cNvSpPr/>
          <p:nvPr/>
        </p:nvSpPr>
        <p:spPr>
          <a:xfrm>
            <a:off x="5740697" y="2138254"/>
            <a:ext cx="1578186" cy="4334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Languages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9E0DD08-9E70-B944-522C-341585CCF5F1}"/>
              </a:ext>
            </a:extLst>
          </p:cNvPr>
          <p:cNvSpPr/>
          <p:nvPr/>
        </p:nvSpPr>
        <p:spPr>
          <a:xfrm>
            <a:off x="7456043" y="2022073"/>
            <a:ext cx="1578186" cy="6182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More languages that cover the top 10 countries.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57B8140-CC00-586C-FB3A-E478D0716975}"/>
              </a:ext>
            </a:extLst>
          </p:cNvPr>
          <p:cNvCxnSpPr>
            <a:cxnSpLocks/>
          </p:cNvCxnSpPr>
          <p:nvPr/>
        </p:nvCxnSpPr>
        <p:spPr>
          <a:xfrm flipH="1">
            <a:off x="7318883" y="2331201"/>
            <a:ext cx="13716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8B2FA0A7-C452-0552-1CDD-6BD91A63AB84}"/>
              </a:ext>
            </a:extLst>
          </p:cNvPr>
          <p:cNvSpPr/>
          <p:nvPr/>
        </p:nvSpPr>
        <p:spPr>
          <a:xfrm>
            <a:off x="366048" y="1886976"/>
            <a:ext cx="1578185" cy="9493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Social media or a referral program that can increase the current low customer count.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6B5FB40-9787-CFD7-DE83-4B2288CD16D2}"/>
              </a:ext>
            </a:extLst>
          </p:cNvPr>
          <p:cNvCxnSpPr>
            <a:cxnSpLocks/>
          </p:cNvCxnSpPr>
          <p:nvPr/>
        </p:nvCxnSpPr>
        <p:spPr>
          <a:xfrm>
            <a:off x="1930393" y="2361653"/>
            <a:ext cx="13716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C2C67CD3-99FF-2C9D-C875-2FDCC5FC6191}"/>
              </a:ext>
            </a:extLst>
          </p:cNvPr>
          <p:cNvSpPr/>
          <p:nvPr/>
        </p:nvSpPr>
        <p:spPr>
          <a:xfrm>
            <a:off x="2916986" y="322012"/>
            <a:ext cx="1578185" cy="10879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Refer to the genres that have potential and the genres that did well in order to build a better movie collection.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34700DA-FE21-1DF8-8A79-F5B09725A1C8}"/>
              </a:ext>
            </a:extLst>
          </p:cNvPr>
          <p:cNvSpPr/>
          <p:nvPr/>
        </p:nvSpPr>
        <p:spPr>
          <a:xfrm>
            <a:off x="4827746" y="615798"/>
            <a:ext cx="1578185" cy="8010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Add unique or indie titles that can differentiate </a:t>
            </a:r>
            <a:r>
              <a:rPr lang="en-US" sz="1200" dirty="0" err="1">
                <a:solidFill>
                  <a:schemeClr val="tx1"/>
                </a:solidFill>
              </a:rPr>
              <a:t>Rockbuster</a:t>
            </a:r>
            <a:r>
              <a:rPr lang="en-US" sz="12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33125A8-93AE-BA53-A367-A1AAA2D5840B}"/>
              </a:ext>
            </a:extLst>
          </p:cNvPr>
          <p:cNvCxnSpPr>
            <a:cxnSpLocks/>
          </p:cNvCxnSpPr>
          <p:nvPr/>
        </p:nvCxnSpPr>
        <p:spPr>
          <a:xfrm flipH="1">
            <a:off x="5496155" y="1409997"/>
            <a:ext cx="1182009" cy="1381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6B892D03-BC79-FA9A-7DA9-9AB649C57F11}"/>
              </a:ext>
            </a:extLst>
          </p:cNvPr>
          <p:cNvSpPr/>
          <p:nvPr/>
        </p:nvSpPr>
        <p:spPr>
          <a:xfrm>
            <a:off x="6678164" y="807088"/>
            <a:ext cx="1578185" cy="6132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Send out surveys to gather customers’ preferences.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BDFBDCC-85A7-A147-C857-0E811CFB6A8D}"/>
              </a:ext>
            </a:extLst>
          </p:cNvPr>
          <p:cNvCxnSpPr>
            <a:cxnSpLocks/>
          </p:cNvCxnSpPr>
          <p:nvPr/>
        </p:nvCxnSpPr>
        <p:spPr>
          <a:xfrm flipH="1">
            <a:off x="5496155" y="1410954"/>
            <a:ext cx="244530" cy="1371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135BCB2-1CE8-A438-C42B-F035C5570A60}"/>
              </a:ext>
            </a:extLst>
          </p:cNvPr>
          <p:cNvCxnSpPr>
            <a:cxnSpLocks/>
          </p:cNvCxnSpPr>
          <p:nvPr/>
        </p:nvCxnSpPr>
        <p:spPr>
          <a:xfrm>
            <a:off x="3645737" y="1410954"/>
            <a:ext cx="241046" cy="1411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3BBB408D-AFB4-9CE9-EF6A-8C309C205178}"/>
              </a:ext>
            </a:extLst>
          </p:cNvPr>
          <p:cNvSpPr/>
          <p:nvPr/>
        </p:nvSpPr>
        <p:spPr>
          <a:xfrm>
            <a:off x="2067552" y="3295025"/>
            <a:ext cx="1578186" cy="9685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Add a subscription model that charges $17 (50% of customers’ monthly spending).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F6EE515-C5BC-8FC9-FAC5-512035114820}"/>
              </a:ext>
            </a:extLst>
          </p:cNvPr>
          <p:cNvSpPr/>
          <p:nvPr/>
        </p:nvSpPr>
        <p:spPr>
          <a:xfrm>
            <a:off x="5740685" y="3279563"/>
            <a:ext cx="1578186" cy="782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Send out surveys that gather customers’ opinions on pricing.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9D2D6B1-81BA-4788-AF49-B70E19745175}"/>
              </a:ext>
            </a:extLst>
          </p:cNvPr>
          <p:cNvCxnSpPr>
            <a:cxnSpLocks/>
          </p:cNvCxnSpPr>
          <p:nvPr/>
        </p:nvCxnSpPr>
        <p:spPr>
          <a:xfrm flipH="1" flipV="1">
            <a:off x="5496155" y="3157865"/>
            <a:ext cx="244530" cy="1371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12E0BA2-E5BA-70B2-A78C-2B255B65719C}"/>
              </a:ext>
            </a:extLst>
          </p:cNvPr>
          <p:cNvCxnSpPr>
            <a:cxnSpLocks/>
          </p:cNvCxnSpPr>
          <p:nvPr/>
        </p:nvCxnSpPr>
        <p:spPr>
          <a:xfrm flipH="1">
            <a:off x="3645737" y="3142403"/>
            <a:ext cx="246888" cy="1371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B94A61AB-C21E-A6B9-DA9A-74A969D58893}"/>
              </a:ext>
            </a:extLst>
          </p:cNvPr>
          <p:cNvSpPr/>
          <p:nvPr/>
        </p:nvSpPr>
        <p:spPr>
          <a:xfrm>
            <a:off x="1066568" y="627239"/>
            <a:ext cx="1578185" cy="8010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Add more titles to the thriller genre to test out the popularity.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D855233-014E-BEB5-7740-4C4CB1CB4DB0}"/>
              </a:ext>
            </a:extLst>
          </p:cNvPr>
          <p:cNvCxnSpPr>
            <a:cxnSpLocks/>
          </p:cNvCxnSpPr>
          <p:nvPr/>
        </p:nvCxnSpPr>
        <p:spPr>
          <a:xfrm flipH="1" flipV="1">
            <a:off x="2584412" y="1442538"/>
            <a:ext cx="1319708" cy="1269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173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2"/>
          <p:cNvSpPr txBox="1">
            <a:spLocks noGrp="1"/>
          </p:cNvSpPr>
          <p:nvPr>
            <p:ph type="title"/>
          </p:nvPr>
        </p:nvSpPr>
        <p:spPr>
          <a:xfrm>
            <a:off x="713325" y="974763"/>
            <a:ext cx="7717500" cy="319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Questions?</a:t>
            </a:r>
            <a:endParaRPr sz="4800" dirty="0"/>
          </a:p>
        </p:txBody>
      </p:sp>
      <p:pic>
        <p:nvPicPr>
          <p:cNvPr id="255" name="Google Shape;25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47075"/>
            <a:ext cx="2356402" cy="2943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6" name="Google Shape;256;p32"/>
          <p:cNvGrpSpPr/>
          <p:nvPr/>
        </p:nvGrpSpPr>
        <p:grpSpPr>
          <a:xfrm>
            <a:off x="5149109" y="3073901"/>
            <a:ext cx="4089807" cy="2200325"/>
            <a:chOff x="5149109" y="3073901"/>
            <a:chExt cx="4089807" cy="2200325"/>
          </a:xfrm>
        </p:grpSpPr>
        <p:pic>
          <p:nvPicPr>
            <p:cNvPr id="257" name="Google Shape;257;p3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5149109" y="3695625"/>
              <a:ext cx="2913603" cy="15464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8" name="Google Shape;258;p3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flipH="1">
              <a:off x="6686832" y="3073901"/>
              <a:ext cx="2552083" cy="22003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9" name="Google Shape;259;p32"/>
          <p:cNvGrpSpPr/>
          <p:nvPr/>
        </p:nvGrpSpPr>
        <p:grpSpPr>
          <a:xfrm>
            <a:off x="6687061" y="-332671"/>
            <a:ext cx="2817397" cy="2179036"/>
            <a:chOff x="6687061" y="-332671"/>
            <a:chExt cx="2817397" cy="2179036"/>
          </a:xfrm>
        </p:grpSpPr>
        <p:pic>
          <p:nvPicPr>
            <p:cNvPr id="260" name="Google Shape;260;p3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1123293">
              <a:off x="7724650" y="-121100"/>
              <a:ext cx="1573251" cy="15464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1" name="Google Shape;261;p3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1794627">
              <a:off x="6924666" y="292942"/>
              <a:ext cx="1331321" cy="130864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2" name="Google Shape;262;p32"/>
          <p:cNvGrpSpPr/>
          <p:nvPr/>
        </p:nvGrpSpPr>
        <p:grpSpPr>
          <a:xfrm>
            <a:off x="-241249" y="-595350"/>
            <a:ext cx="3128402" cy="2544490"/>
            <a:chOff x="-241249" y="-595350"/>
            <a:chExt cx="3128402" cy="2544490"/>
          </a:xfrm>
        </p:grpSpPr>
        <p:pic>
          <p:nvPicPr>
            <p:cNvPr id="263" name="Google Shape;263;p3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-241249" y="-595350"/>
              <a:ext cx="3128402" cy="176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" name="Google Shape;264;p3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-2178452">
              <a:off x="375942" y="373390"/>
              <a:ext cx="1331320" cy="130864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15898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2"/>
          <p:cNvSpPr txBox="1">
            <a:spLocks noGrp="1"/>
          </p:cNvSpPr>
          <p:nvPr>
            <p:ph type="title"/>
          </p:nvPr>
        </p:nvSpPr>
        <p:spPr>
          <a:xfrm>
            <a:off x="713325" y="974763"/>
            <a:ext cx="7717500" cy="319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Thank you!!</a:t>
            </a:r>
            <a:endParaRPr sz="4800" dirty="0"/>
          </a:p>
        </p:txBody>
      </p:sp>
      <p:pic>
        <p:nvPicPr>
          <p:cNvPr id="255" name="Google Shape;25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47075"/>
            <a:ext cx="2356402" cy="2943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6" name="Google Shape;256;p32"/>
          <p:cNvGrpSpPr/>
          <p:nvPr/>
        </p:nvGrpSpPr>
        <p:grpSpPr>
          <a:xfrm>
            <a:off x="5149109" y="3073901"/>
            <a:ext cx="4089807" cy="2200325"/>
            <a:chOff x="5149109" y="3073901"/>
            <a:chExt cx="4089807" cy="2200325"/>
          </a:xfrm>
        </p:grpSpPr>
        <p:pic>
          <p:nvPicPr>
            <p:cNvPr id="257" name="Google Shape;257;p3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5149109" y="3695625"/>
              <a:ext cx="2913603" cy="15464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8" name="Google Shape;258;p3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flipH="1">
              <a:off x="6686832" y="3073901"/>
              <a:ext cx="2552083" cy="22003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9" name="Google Shape;259;p32"/>
          <p:cNvGrpSpPr/>
          <p:nvPr/>
        </p:nvGrpSpPr>
        <p:grpSpPr>
          <a:xfrm>
            <a:off x="6687061" y="-332671"/>
            <a:ext cx="2817397" cy="2179036"/>
            <a:chOff x="6687061" y="-332671"/>
            <a:chExt cx="2817397" cy="2179036"/>
          </a:xfrm>
        </p:grpSpPr>
        <p:pic>
          <p:nvPicPr>
            <p:cNvPr id="260" name="Google Shape;260;p3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1123293">
              <a:off x="7724650" y="-121100"/>
              <a:ext cx="1573251" cy="15464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1" name="Google Shape;261;p3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1794627">
              <a:off x="6924666" y="292942"/>
              <a:ext cx="1331321" cy="130864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2" name="Google Shape;262;p32"/>
          <p:cNvGrpSpPr/>
          <p:nvPr/>
        </p:nvGrpSpPr>
        <p:grpSpPr>
          <a:xfrm>
            <a:off x="-241249" y="-595350"/>
            <a:ext cx="3128402" cy="2544490"/>
            <a:chOff x="-241249" y="-595350"/>
            <a:chExt cx="3128402" cy="2544490"/>
          </a:xfrm>
        </p:grpSpPr>
        <p:pic>
          <p:nvPicPr>
            <p:cNvPr id="263" name="Google Shape;263;p3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-241249" y="-595350"/>
              <a:ext cx="3128402" cy="176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" name="Google Shape;264;p3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-2178452">
              <a:off x="375942" y="373390"/>
              <a:ext cx="1331320" cy="130864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496650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>
            <a:spLocks noGrp="1"/>
          </p:cNvSpPr>
          <p:nvPr>
            <p:ph type="title"/>
          </p:nvPr>
        </p:nvSpPr>
        <p:spPr>
          <a:xfrm>
            <a:off x="870175" y="476125"/>
            <a:ext cx="369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212" name="Google Shape;212;p28"/>
          <p:cNvSpPr txBox="1">
            <a:spLocks noGrp="1"/>
          </p:cNvSpPr>
          <p:nvPr>
            <p:ph type="subTitle" idx="1"/>
          </p:nvPr>
        </p:nvSpPr>
        <p:spPr>
          <a:xfrm>
            <a:off x="4731476" y="1247825"/>
            <a:ext cx="3699300" cy="31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My job is to use SQL to analyze the data and answer business questions in order to  help the company with the launch strategy for the new online video service.</a:t>
            </a:r>
            <a:endParaRPr dirty="0"/>
          </a:p>
        </p:txBody>
      </p:sp>
      <p:sp>
        <p:nvSpPr>
          <p:cNvPr id="213" name="Google Shape;213;p28"/>
          <p:cNvSpPr txBox="1">
            <a:spLocks noGrp="1"/>
          </p:cNvSpPr>
          <p:nvPr>
            <p:ph type="subTitle" idx="2"/>
          </p:nvPr>
        </p:nvSpPr>
        <p:spPr>
          <a:xfrm>
            <a:off x="870175" y="1247825"/>
            <a:ext cx="3699300" cy="31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Rockbuster</a:t>
            </a:r>
            <a:r>
              <a:rPr lang="en-US" dirty="0"/>
              <a:t> Stealth LLC is a movie rental company that used to have stores around the world. Facing stiff competition from streaming services such as Netflix and Amazon Prime, the </a:t>
            </a:r>
            <a:r>
              <a:rPr lang="en-US" dirty="0" err="1"/>
              <a:t>Rockbuster</a:t>
            </a:r>
            <a:r>
              <a:rPr lang="en-US" dirty="0"/>
              <a:t> Stealth management team is planning to use its existing movie licenses to launch an online video rental service in order to stay competitive. </a:t>
            </a:r>
            <a:endParaRPr dirty="0"/>
          </a:p>
        </p:txBody>
      </p:sp>
      <p:sp>
        <p:nvSpPr>
          <p:cNvPr id="2" name="Google Shape;211;p28">
            <a:extLst>
              <a:ext uri="{FF2B5EF4-FFF2-40B4-BE49-F238E27FC236}">
                <a16:creationId xmlns:a16="http://schemas.microsoft.com/office/drawing/2014/main" id="{F27BF163-BD74-66B8-BBFC-EF913865EB1E}"/>
              </a:ext>
            </a:extLst>
          </p:cNvPr>
          <p:cNvSpPr txBox="1">
            <a:spLocks/>
          </p:cNvSpPr>
          <p:nvPr/>
        </p:nvSpPr>
        <p:spPr>
          <a:xfrm>
            <a:off x="4731476" y="476125"/>
            <a:ext cx="3699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ebo"/>
              <a:buNone/>
              <a:defRPr sz="28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r>
              <a:rPr lang="en-US" dirty="0"/>
              <a:t>Objectives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>
            <a:spLocks noGrp="1"/>
          </p:cNvSpPr>
          <p:nvPr>
            <p:ph type="title"/>
          </p:nvPr>
        </p:nvSpPr>
        <p:spPr>
          <a:xfrm>
            <a:off x="870175" y="476125"/>
            <a:ext cx="369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Table of Contents </a:t>
            </a:r>
            <a:br>
              <a:rPr lang="en-US" sz="2800" b="1" dirty="0">
                <a:solidFill>
                  <a:schemeClr val="tx1"/>
                </a:solidFill>
              </a:rPr>
            </a:br>
            <a:endParaRPr dirty="0"/>
          </a:p>
        </p:txBody>
      </p:sp>
      <p:sp>
        <p:nvSpPr>
          <p:cNvPr id="212" name="Google Shape;212;p28"/>
          <p:cNvSpPr txBox="1">
            <a:spLocks noGrp="1"/>
          </p:cNvSpPr>
          <p:nvPr>
            <p:ph type="subTitle" idx="1"/>
          </p:nvPr>
        </p:nvSpPr>
        <p:spPr>
          <a:xfrm>
            <a:off x="4731476" y="1247825"/>
            <a:ext cx="3699300" cy="31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Which countries are </a:t>
            </a:r>
            <a:r>
              <a:rPr lang="en-US" dirty="0" err="1"/>
              <a:t>Rockbuster</a:t>
            </a:r>
            <a:r>
              <a:rPr lang="en-US" dirty="0"/>
              <a:t> customers based in?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 sales figures vary between geographic regions?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are customers with a high lifetime value based?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Which genres contributed the most/least to revenue gain?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was the average rental duration for all videos?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much was the average monthly spending?</a:t>
            </a:r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28"/>
          <p:cNvSpPr txBox="1">
            <a:spLocks noGrp="1"/>
          </p:cNvSpPr>
          <p:nvPr>
            <p:ph type="subTitle" idx="2"/>
          </p:nvPr>
        </p:nvSpPr>
        <p:spPr>
          <a:xfrm>
            <a:off x="870175" y="1247825"/>
            <a:ext cx="3699300" cy="31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Overview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Demographics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Rentals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Recommendations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Questions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Google Shape;211;p28">
            <a:extLst>
              <a:ext uri="{FF2B5EF4-FFF2-40B4-BE49-F238E27FC236}">
                <a16:creationId xmlns:a16="http://schemas.microsoft.com/office/drawing/2014/main" id="{F27BF163-BD74-66B8-BBFC-EF913865EB1E}"/>
              </a:ext>
            </a:extLst>
          </p:cNvPr>
          <p:cNvSpPr txBox="1">
            <a:spLocks/>
          </p:cNvSpPr>
          <p:nvPr/>
        </p:nvSpPr>
        <p:spPr>
          <a:xfrm>
            <a:off x="4731476" y="476125"/>
            <a:ext cx="3699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ebo"/>
              <a:buNone/>
              <a:defRPr sz="28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pPr algn="ctr"/>
            <a:r>
              <a:rPr lang="en-US" dirty="0"/>
              <a:t>Questions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354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EB9DC-5940-9D1D-55F9-69C140B74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5" y="676416"/>
            <a:ext cx="7704000" cy="572700"/>
          </a:xfrm>
        </p:spPr>
        <p:txBody>
          <a:bodyPr/>
          <a:lstStyle/>
          <a:p>
            <a:pPr algn="ctr"/>
            <a:r>
              <a:rPr lang="en-US" sz="2400" dirty="0"/>
              <a:t>Overview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ABD221-749B-701A-4E3A-2F17112B5F20}"/>
              </a:ext>
            </a:extLst>
          </p:cNvPr>
          <p:cNvSpPr txBox="1"/>
          <p:nvPr/>
        </p:nvSpPr>
        <p:spPr>
          <a:xfrm>
            <a:off x="1664234" y="1251787"/>
            <a:ext cx="58155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Count of Film Titles: 1000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Average, Longest, Shortest Rental Duration: 5 Days, 7 Days, 3 Days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Average, Highest and Lowest Rental Rate: $3, $5, $1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Average Rental Revenue per Customer: $102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Total Revenue: $61312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Amount of Language Selections: 6 (English, Italian, Japanese, Mandarin, French, German)</a:t>
            </a:r>
          </a:p>
        </p:txBody>
      </p:sp>
      <p:grpSp>
        <p:nvGrpSpPr>
          <p:cNvPr id="13" name="Google Shape;1026;p45">
            <a:extLst>
              <a:ext uri="{FF2B5EF4-FFF2-40B4-BE49-F238E27FC236}">
                <a16:creationId xmlns:a16="http://schemas.microsoft.com/office/drawing/2014/main" id="{66DC6421-5E63-34DA-BE4B-D573C57A7ECB}"/>
              </a:ext>
            </a:extLst>
          </p:cNvPr>
          <p:cNvGrpSpPr/>
          <p:nvPr/>
        </p:nvGrpSpPr>
        <p:grpSpPr>
          <a:xfrm>
            <a:off x="1677642" y="3344332"/>
            <a:ext cx="345252" cy="307864"/>
            <a:chOff x="3381525" y="4206849"/>
            <a:chExt cx="473782" cy="376491"/>
          </a:xfrm>
        </p:grpSpPr>
        <p:sp>
          <p:nvSpPr>
            <p:cNvPr id="14" name="Google Shape;1027;p45">
              <a:extLst>
                <a:ext uri="{FF2B5EF4-FFF2-40B4-BE49-F238E27FC236}">
                  <a16:creationId xmlns:a16="http://schemas.microsoft.com/office/drawing/2014/main" id="{3804F6BF-84AA-256D-F6E9-F868A3010525}"/>
                </a:ext>
              </a:extLst>
            </p:cNvPr>
            <p:cNvSpPr/>
            <p:nvPr/>
          </p:nvSpPr>
          <p:spPr>
            <a:xfrm>
              <a:off x="3412438" y="4354256"/>
              <a:ext cx="163025" cy="99573"/>
            </a:xfrm>
            <a:custGeom>
              <a:avLst/>
              <a:gdLst/>
              <a:ahLst/>
              <a:cxnLst/>
              <a:rect l="l" t="t" r="r" b="b"/>
              <a:pathLst>
                <a:path w="501" h="306" extrusionOk="0">
                  <a:moveTo>
                    <a:pt x="458" y="250"/>
                  </a:moveTo>
                  <a:cubicBezTo>
                    <a:pt x="458" y="257"/>
                    <a:pt x="452" y="263"/>
                    <a:pt x="444" y="263"/>
                  </a:cubicBezTo>
                  <a:lnTo>
                    <a:pt x="56" y="263"/>
                  </a:lnTo>
                  <a:cubicBezTo>
                    <a:pt x="49" y="263"/>
                    <a:pt x="43" y="257"/>
                    <a:pt x="43" y="250"/>
                  </a:cubicBezTo>
                  <a:lnTo>
                    <a:pt x="43" y="57"/>
                  </a:lnTo>
                  <a:cubicBezTo>
                    <a:pt x="43" y="49"/>
                    <a:pt x="49" y="43"/>
                    <a:pt x="56" y="43"/>
                  </a:cubicBezTo>
                  <a:lnTo>
                    <a:pt x="444" y="43"/>
                  </a:lnTo>
                  <a:cubicBezTo>
                    <a:pt x="452" y="43"/>
                    <a:pt x="458" y="49"/>
                    <a:pt x="458" y="57"/>
                  </a:cubicBezTo>
                  <a:lnTo>
                    <a:pt x="458" y="250"/>
                  </a:lnTo>
                  <a:moveTo>
                    <a:pt x="444" y="0"/>
                  </a:moveTo>
                  <a:lnTo>
                    <a:pt x="56" y="0"/>
                  </a:lnTo>
                  <a:cubicBezTo>
                    <a:pt x="25" y="0"/>
                    <a:pt x="0" y="26"/>
                    <a:pt x="0" y="57"/>
                  </a:cubicBezTo>
                  <a:lnTo>
                    <a:pt x="0" y="250"/>
                  </a:lnTo>
                  <a:cubicBezTo>
                    <a:pt x="0" y="281"/>
                    <a:pt x="25" y="306"/>
                    <a:pt x="56" y="306"/>
                  </a:cubicBezTo>
                  <a:lnTo>
                    <a:pt x="444" y="306"/>
                  </a:lnTo>
                  <a:cubicBezTo>
                    <a:pt x="475" y="306"/>
                    <a:pt x="501" y="281"/>
                    <a:pt x="501" y="250"/>
                  </a:cubicBezTo>
                  <a:lnTo>
                    <a:pt x="501" y="57"/>
                  </a:lnTo>
                  <a:cubicBezTo>
                    <a:pt x="501" y="26"/>
                    <a:pt x="475" y="0"/>
                    <a:pt x="4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028;p45">
              <a:extLst>
                <a:ext uri="{FF2B5EF4-FFF2-40B4-BE49-F238E27FC236}">
                  <a16:creationId xmlns:a16="http://schemas.microsoft.com/office/drawing/2014/main" id="{B1F99365-A58B-6AFB-F68D-A75B3EF75283}"/>
                </a:ext>
              </a:extLst>
            </p:cNvPr>
            <p:cNvSpPr/>
            <p:nvPr/>
          </p:nvSpPr>
          <p:spPr>
            <a:xfrm>
              <a:off x="3418946" y="4474004"/>
              <a:ext cx="41977" cy="41977"/>
            </a:xfrm>
            <a:custGeom>
              <a:avLst/>
              <a:gdLst/>
              <a:ahLst/>
              <a:cxnLst/>
              <a:rect l="l" t="t" r="r" b="b"/>
              <a:pathLst>
                <a:path w="129" h="129" extrusionOk="0">
                  <a:moveTo>
                    <a:pt x="87" y="64"/>
                  </a:moveTo>
                  <a:cubicBezTo>
                    <a:pt x="87" y="77"/>
                    <a:pt x="77" y="86"/>
                    <a:pt x="65" y="86"/>
                  </a:cubicBezTo>
                  <a:cubicBezTo>
                    <a:pt x="53" y="86"/>
                    <a:pt x="43" y="77"/>
                    <a:pt x="43" y="64"/>
                  </a:cubicBezTo>
                  <a:cubicBezTo>
                    <a:pt x="43" y="52"/>
                    <a:pt x="53" y="42"/>
                    <a:pt x="65" y="42"/>
                  </a:cubicBezTo>
                  <a:cubicBezTo>
                    <a:pt x="77" y="42"/>
                    <a:pt x="87" y="52"/>
                    <a:pt x="87" y="64"/>
                  </a:cubicBezTo>
                  <a:moveTo>
                    <a:pt x="0" y="64"/>
                  </a:moveTo>
                  <a:cubicBezTo>
                    <a:pt x="0" y="100"/>
                    <a:pt x="29" y="129"/>
                    <a:pt x="65" y="129"/>
                  </a:cubicBezTo>
                  <a:cubicBezTo>
                    <a:pt x="100" y="129"/>
                    <a:pt x="129" y="100"/>
                    <a:pt x="129" y="64"/>
                  </a:cubicBezTo>
                  <a:cubicBezTo>
                    <a:pt x="129" y="29"/>
                    <a:pt x="100" y="0"/>
                    <a:pt x="65" y="0"/>
                  </a:cubicBezTo>
                  <a:cubicBezTo>
                    <a:pt x="29" y="0"/>
                    <a:pt x="0" y="29"/>
                    <a:pt x="0" y="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1425" rIns="90000" bIns="14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029;p45">
              <a:extLst>
                <a:ext uri="{FF2B5EF4-FFF2-40B4-BE49-F238E27FC236}">
                  <a16:creationId xmlns:a16="http://schemas.microsoft.com/office/drawing/2014/main" id="{203E2827-333B-8692-0E06-647A85BD05F2}"/>
                </a:ext>
              </a:extLst>
            </p:cNvPr>
            <p:cNvSpPr/>
            <p:nvPr/>
          </p:nvSpPr>
          <p:spPr>
            <a:xfrm>
              <a:off x="3474915" y="4474004"/>
              <a:ext cx="41977" cy="41977"/>
            </a:xfrm>
            <a:custGeom>
              <a:avLst/>
              <a:gdLst/>
              <a:ahLst/>
              <a:cxnLst/>
              <a:rect l="l" t="t" r="r" b="b"/>
              <a:pathLst>
                <a:path w="129" h="129" extrusionOk="0">
                  <a:moveTo>
                    <a:pt x="86" y="64"/>
                  </a:moveTo>
                  <a:cubicBezTo>
                    <a:pt x="86" y="77"/>
                    <a:pt x="76" y="86"/>
                    <a:pt x="64" y="86"/>
                  </a:cubicBezTo>
                  <a:cubicBezTo>
                    <a:pt x="52" y="86"/>
                    <a:pt x="42" y="77"/>
                    <a:pt x="42" y="64"/>
                  </a:cubicBezTo>
                  <a:cubicBezTo>
                    <a:pt x="42" y="52"/>
                    <a:pt x="52" y="42"/>
                    <a:pt x="64" y="42"/>
                  </a:cubicBezTo>
                  <a:cubicBezTo>
                    <a:pt x="76" y="42"/>
                    <a:pt x="86" y="52"/>
                    <a:pt x="86" y="64"/>
                  </a:cubicBezTo>
                  <a:moveTo>
                    <a:pt x="0" y="64"/>
                  </a:moveTo>
                  <a:cubicBezTo>
                    <a:pt x="0" y="100"/>
                    <a:pt x="29" y="129"/>
                    <a:pt x="64" y="129"/>
                  </a:cubicBezTo>
                  <a:cubicBezTo>
                    <a:pt x="100" y="129"/>
                    <a:pt x="129" y="100"/>
                    <a:pt x="129" y="64"/>
                  </a:cubicBezTo>
                  <a:cubicBezTo>
                    <a:pt x="129" y="29"/>
                    <a:pt x="100" y="0"/>
                    <a:pt x="64" y="0"/>
                  </a:cubicBezTo>
                  <a:cubicBezTo>
                    <a:pt x="29" y="0"/>
                    <a:pt x="0" y="29"/>
                    <a:pt x="0" y="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1425" rIns="90000" bIns="14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030;p45">
              <a:extLst>
                <a:ext uri="{FF2B5EF4-FFF2-40B4-BE49-F238E27FC236}">
                  <a16:creationId xmlns:a16="http://schemas.microsoft.com/office/drawing/2014/main" id="{EACD1078-0F5F-F3E9-7F81-DA7D25B22F4B}"/>
                </a:ext>
              </a:extLst>
            </p:cNvPr>
            <p:cNvSpPr/>
            <p:nvPr/>
          </p:nvSpPr>
          <p:spPr>
            <a:xfrm>
              <a:off x="3534138" y="4487997"/>
              <a:ext cx="24405" cy="13992"/>
            </a:xfrm>
            <a:custGeom>
              <a:avLst/>
              <a:gdLst/>
              <a:ahLst/>
              <a:cxnLst/>
              <a:rect l="l" t="t" r="r" b="b"/>
              <a:pathLst>
                <a:path w="75" h="43" extrusionOk="0">
                  <a:moveTo>
                    <a:pt x="54" y="0"/>
                  </a:moveTo>
                  <a:lnTo>
                    <a:pt x="21" y="0"/>
                  </a:lnTo>
                  <a:cubicBezTo>
                    <a:pt x="10" y="0"/>
                    <a:pt x="0" y="10"/>
                    <a:pt x="0" y="21"/>
                  </a:cubicBezTo>
                  <a:cubicBezTo>
                    <a:pt x="0" y="33"/>
                    <a:pt x="10" y="43"/>
                    <a:pt x="21" y="43"/>
                  </a:cubicBezTo>
                  <a:lnTo>
                    <a:pt x="54" y="43"/>
                  </a:lnTo>
                  <a:cubicBezTo>
                    <a:pt x="65" y="43"/>
                    <a:pt x="75" y="33"/>
                    <a:pt x="75" y="21"/>
                  </a:cubicBezTo>
                  <a:cubicBezTo>
                    <a:pt x="75" y="10"/>
                    <a:pt x="65" y="0"/>
                    <a:pt x="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031;p45">
              <a:extLst>
                <a:ext uri="{FF2B5EF4-FFF2-40B4-BE49-F238E27FC236}">
                  <a16:creationId xmlns:a16="http://schemas.microsoft.com/office/drawing/2014/main" id="{D931673F-BCE5-570A-0D8E-B0CA299CC7C2}"/>
                </a:ext>
              </a:extLst>
            </p:cNvPr>
            <p:cNvSpPr/>
            <p:nvPr/>
          </p:nvSpPr>
          <p:spPr>
            <a:xfrm>
              <a:off x="3573512" y="4487997"/>
              <a:ext cx="81350" cy="13992"/>
            </a:xfrm>
            <a:custGeom>
              <a:avLst/>
              <a:gdLst/>
              <a:ahLst/>
              <a:cxnLst/>
              <a:rect l="l" t="t" r="r" b="b"/>
              <a:pathLst>
                <a:path w="250" h="43" extrusionOk="0">
                  <a:moveTo>
                    <a:pt x="0" y="21"/>
                  </a:moveTo>
                  <a:cubicBezTo>
                    <a:pt x="0" y="33"/>
                    <a:pt x="9" y="43"/>
                    <a:pt x="21" y="43"/>
                  </a:cubicBezTo>
                  <a:lnTo>
                    <a:pt x="229" y="43"/>
                  </a:lnTo>
                  <a:cubicBezTo>
                    <a:pt x="241" y="43"/>
                    <a:pt x="250" y="33"/>
                    <a:pt x="250" y="21"/>
                  </a:cubicBezTo>
                  <a:cubicBezTo>
                    <a:pt x="250" y="10"/>
                    <a:pt x="241" y="0"/>
                    <a:pt x="229" y="0"/>
                  </a:cubicBezTo>
                  <a:lnTo>
                    <a:pt x="21" y="0"/>
                  </a:lnTo>
                  <a:cubicBezTo>
                    <a:pt x="9" y="0"/>
                    <a:pt x="0" y="10"/>
                    <a:pt x="0" y="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032;p45">
              <a:extLst>
                <a:ext uri="{FF2B5EF4-FFF2-40B4-BE49-F238E27FC236}">
                  <a16:creationId xmlns:a16="http://schemas.microsoft.com/office/drawing/2014/main" id="{37D37BA2-D634-0A8A-146E-B4E1F3289083}"/>
                </a:ext>
              </a:extLst>
            </p:cNvPr>
            <p:cNvSpPr/>
            <p:nvPr/>
          </p:nvSpPr>
          <p:spPr>
            <a:xfrm>
              <a:off x="3594663" y="4372479"/>
              <a:ext cx="57921" cy="13992"/>
            </a:xfrm>
            <a:custGeom>
              <a:avLst/>
              <a:gdLst/>
              <a:ahLst/>
              <a:cxnLst/>
              <a:rect l="l" t="t" r="r" b="b"/>
              <a:pathLst>
                <a:path w="178" h="43" extrusionOk="0">
                  <a:moveTo>
                    <a:pt x="21" y="43"/>
                  </a:moveTo>
                  <a:lnTo>
                    <a:pt x="157" y="43"/>
                  </a:lnTo>
                  <a:cubicBezTo>
                    <a:pt x="169" y="43"/>
                    <a:pt x="178" y="33"/>
                    <a:pt x="178" y="22"/>
                  </a:cubicBezTo>
                  <a:cubicBezTo>
                    <a:pt x="178" y="10"/>
                    <a:pt x="169" y="0"/>
                    <a:pt x="157" y="0"/>
                  </a:cubicBezTo>
                  <a:lnTo>
                    <a:pt x="21" y="0"/>
                  </a:lnTo>
                  <a:cubicBezTo>
                    <a:pt x="9" y="0"/>
                    <a:pt x="0" y="10"/>
                    <a:pt x="0" y="22"/>
                  </a:cubicBezTo>
                  <a:cubicBezTo>
                    <a:pt x="0" y="33"/>
                    <a:pt x="9" y="43"/>
                    <a:pt x="21" y="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033;p45">
              <a:extLst>
                <a:ext uri="{FF2B5EF4-FFF2-40B4-BE49-F238E27FC236}">
                  <a16:creationId xmlns:a16="http://schemas.microsoft.com/office/drawing/2014/main" id="{C65D42D6-2BD3-7883-507E-F8A012662A07}"/>
                </a:ext>
              </a:extLst>
            </p:cNvPr>
            <p:cNvSpPr/>
            <p:nvPr/>
          </p:nvSpPr>
          <p:spPr>
            <a:xfrm>
              <a:off x="3594663" y="4407622"/>
              <a:ext cx="57921" cy="13992"/>
            </a:xfrm>
            <a:custGeom>
              <a:avLst/>
              <a:gdLst/>
              <a:ahLst/>
              <a:cxnLst/>
              <a:rect l="l" t="t" r="r" b="b"/>
              <a:pathLst>
                <a:path w="178" h="43" extrusionOk="0">
                  <a:moveTo>
                    <a:pt x="21" y="43"/>
                  </a:moveTo>
                  <a:lnTo>
                    <a:pt x="157" y="43"/>
                  </a:lnTo>
                  <a:cubicBezTo>
                    <a:pt x="169" y="43"/>
                    <a:pt x="178" y="33"/>
                    <a:pt x="178" y="22"/>
                  </a:cubicBezTo>
                  <a:cubicBezTo>
                    <a:pt x="178" y="10"/>
                    <a:pt x="169" y="0"/>
                    <a:pt x="157" y="0"/>
                  </a:cubicBezTo>
                  <a:lnTo>
                    <a:pt x="21" y="0"/>
                  </a:lnTo>
                  <a:cubicBezTo>
                    <a:pt x="9" y="0"/>
                    <a:pt x="0" y="10"/>
                    <a:pt x="0" y="22"/>
                  </a:cubicBezTo>
                  <a:cubicBezTo>
                    <a:pt x="0" y="33"/>
                    <a:pt x="9" y="43"/>
                    <a:pt x="21" y="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034;p45">
              <a:extLst>
                <a:ext uri="{FF2B5EF4-FFF2-40B4-BE49-F238E27FC236}">
                  <a16:creationId xmlns:a16="http://schemas.microsoft.com/office/drawing/2014/main" id="{1AAE14FA-7AD3-1362-FC6F-710DF98FEF56}"/>
                </a:ext>
              </a:extLst>
            </p:cNvPr>
            <p:cNvSpPr/>
            <p:nvPr/>
          </p:nvSpPr>
          <p:spPr>
            <a:xfrm>
              <a:off x="3381525" y="4206849"/>
              <a:ext cx="473782" cy="376491"/>
            </a:xfrm>
            <a:custGeom>
              <a:avLst/>
              <a:gdLst/>
              <a:ahLst/>
              <a:cxnLst/>
              <a:rect l="l" t="t" r="r" b="b"/>
              <a:pathLst>
                <a:path w="1456" h="1157" extrusionOk="0">
                  <a:moveTo>
                    <a:pt x="1110" y="891"/>
                  </a:moveTo>
                  <a:lnTo>
                    <a:pt x="1110" y="534"/>
                  </a:lnTo>
                  <a:cubicBezTo>
                    <a:pt x="1110" y="523"/>
                    <a:pt x="1118" y="515"/>
                    <a:pt x="1129" y="515"/>
                  </a:cubicBezTo>
                  <a:lnTo>
                    <a:pt x="1172" y="515"/>
                  </a:lnTo>
                  <a:lnTo>
                    <a:pt x="1172" y="910"/>
                  </a:lnTo>
                  <a:lnTo>
                    <a:pt x="1129" y="910"/>
                  </a:lnTo>
                  <a:cubicBezTo>
                    <a:pt x="1118" y="910"/>
                    <a:pt x="1110" y="902"/>
                    <a:pt x="1110" y="891"/>
                  </a:cubicBezTo>
                  <a:moveTo>
                    <a:pt x="1032" y="826"/>
                  </a:moveTo>
                  <a:lnTo>
                    <a:pt x="926" y="833"/>
                  </a:lnTo>
                  <a:lnTo>
                    <a:pt x="926" y="599"/>
                  </a:lnTo>
                  <a:lnTo>
                    <a:pt x="1034" y="599"/>
                  </a:lnTo>
                  <a:cubicBezTo>
                    <a:pt x="1038" y="599"/>
                    <a:pt x="1043" y="597"/>
                    <a:pt x="1047" y="594"/>
                  </a:cubicBezTo>
                  <a:lnTo>
                    <a:pt x="1068" y="578"/>
                  </a:lnTo>
                  <a:lnTo>
                    <a:pt x="1068" y="847"/>
                  </a:lnTo>
                  <a:lnTo>
                    <a:pt x="1047" y="831"/>
                  </a:lnTo>
                  <a:cubicBezTo>
                    <a:pt x="1043" y="828"/>
                    <a:pt x="1038" y="826"/>
                    <a:pt x="1032" y="826"/>
                  </a:cubicBezTo>
                  <a:moveTo>
                    <a:pt x="809" y="1084"/>
                  </a:moveTo>
                  <a:cubicBezTo>
                    <a:pt x="809" y="1101"/>
                    <a:pt x="795" y="1115"/>
                    <a:pt x="778" y="1115"/>
                  </a:cubicBezTo>
                  <a:lnTo>
                    <a:pt x="147" y="1115"/>
                  </a:lnTo>
                  <a:cubicBezTo>
                    <a:pt x="130" y="1115"/>
                    <a:pt x="116" y="1101"/>
                    <a:pt x="116" y="1084"/>
                  </a:cubicBezTo>
                  <a:lnTo>
                    <a:pt x="116" y="1058"/>
                  </a:lnTo>
                  <a:lnTo>
                    <a:pt x="809" y="1058"/>
                  </a:lnTo>
                  <a:lnTo>
                    <a:pt x="809" y="1084"/>
                  </a:lnTo>
                  <a:moveTo>
                    <a:pt x="340" y="283"/>
                  </a:moveTo>
                  <a:lnTo>
                    <a:pt x="279" y="256"/>
                  </a:lnTo>
                  <a:cubicBezTo>
                    <a:pt x="258" y="247"/>
                    <a:pt x="245" y="227"/>
                    <a:pt x="245" y="205"/>
                  </a:cubicBezTo>
                  <a:cubicBezTo>
                    <a:pt x="245" y="174"/>
                    <a:pt x="270" y="149"/>
                    <a:pt x="301" y="149"/>
                  </a:cubicBezTo>
                  <a:lnTo>
                    <a:pt x="604" y="149"/>
                  </a:lnTo>
                  <a:cubicBezTo>
                    <a:pt x="608" y="192"/>
                    <a:pt x="645" y="225"/>
                    <a:pt x="688" y="225"/>
                  </a:cubicBezTo>
                  <a:lnTo>
                    <a:pt x="739" y="225"/>
                  </a:lnTo>
                  <a:lnTo>
                    <a:pt x="739" y="363"/>
                  </a:lnTo>
                  <a:lnTo>
                    <a:pt x="359" y="363"/>
                  </a:lnTo>
                  <a:lnTo>
                    <a:pt x="359" y="311"/>
                  </a:lnTo>
                  <a:cubicBezTo>
                    <a:pt x="359" y="299"/>
                    <a:pt x="351" y="288"/>
                    <a:pt x="340" y="283"/>
                  </a:cubicBezTo>
                  <a:moveTo>
                    <a:pt x="646" y="115"/>
                  </a:moveTo>
                  <a:cubicBezTo>
                    <a:pt x="646" y="92"/>
                    <a:pt x="665" y="73"/>
                    <a:pt x="688" y="73"/>
                  </a:cubicBezTo>
                  <a:lnTo>
                    <a:pt x="728" y="73"/>
                  </a:lnTo>
                  <a:lnTo>
                    <a:pt x="728" y="182"/>
                  </a:lnTo>
                  <a:lnTo>
                    <a:pt x="688" y="182"/>
                  </a:lnTo>
                  <a:cubicBezTo>
                    <a:pt x="665" y="182"/>
                    <a:pt x="646" y="164"/>
                    <a:pt x="646" y="140"/>
                  </a:cubicBezTo>
                  <a:lnTo>
                    <a:pt x="646" y="115"/>
                  </a:lnTo>
                  <a:moveTo>
                    <a:pt x="770" y="76"/>
                  </a:moveTo>
                  <a:cubicBezTo>
                    <a:pt x="770" y="58"/>
                    <a:pt x="786" y="42"/>
                    <a:pt x="804" y="42"/>
                  </a:cubicBezTo>
                  <a:cubicBezTo>
                    <a:pt x="823" y="42"/>
                    <a:pt x="838" y="58"/>
                    <a:pt x="838" y="76"/>
                  </a:cubicBezTo>
                  <a:lnTo>
                    <a:pt x="838" y="179"/>
                  </a:lnTo>
                  <a:cubicBezTo>
                    <a:pt x="838" y="198"/>
                    <a:pt x="823" y="213"/>
                    <a:pt x="804" y="213"/>
                  </a:cubicBezTo>
                  <a:lnTo>
                    <a:pt x="804" y="213"/>
                  </a:lnTo>
                  <a:cubicBezTo>
                    <a:pt x="786" y="213"/>
                    <a:pt x="770" y="198"/>
                    <a:pt x="770" y="179"/>
                  </a:cubicBezTo>
                  <a:lnTo>
                    <a:pt x="770" y="76"/>
                  </a:lnTo>
                  <a:moveTo>
                    <a:pt x="782" y="252"/>
                  </a:moveTo>
                  <a:cubicBezTo>
                    <a:pt x="789" y="254"/>
                    <a:pt x="796" y="256"/>
                    <a:pt x="804" y="256"/>
                  </a:cubicBezTo>
                  <a:cubicBezTo>
                    <a:pt x="812" y="256"/>
                    <a:pt x="819" y="254"/>
                    <a:pt x="826" y="252"/>
                  </a:cubicBezTo>
                  <a:lnTo>
                    <a:pt x="826" y="363"/>
                  </a:lnTo>
                  <a:lnTo>
                    <a:pt x="782" y="363"/>
                  </a:lnTo>
                  <a:lnTo>
                    <a:pt x="782" y="252"/>
                  </a:lnTo>
                  <a:moveTo>
                    <a:pt x="1414" y="410"/>
                  </a:moveTo>
                  <a:lnTo>
                    <a:pt x="1369" y="410"/>
                  </a:lnTo>
                  <a:cubicBezTo>
                    <a:pt x="1357" y="410"/>
                    <a:pt x="1348" y="419"/>
                    <a:pt x="1348" y="431"/>
                  </a:cubicBezTo>
                  <a:cubicBezTo>
                    <a:pt x="1348" y="443"/>
                    <a:pt x="1357" y="452"/>
                    <a:pt x="1369" y="452"/>
                  </a:cubicBezTo>
                  <a:lnTo>
                    <a:pt x="1413" y="452"/>
                  </a:lnTo>
                  <a:lnTo>
                    <a:pt x="1413" y="546"/>
                  </a:lnTo>
                  <a:lnTo>
                    <a:pt x="1392" y="564"/>
                  </a:lnTo>
                  <a:cubicBezTo>
                    <a:pt x="1383" y="573"/>
                    <a:pt x="1377" y="585"/>
                    <a:pt x="1377" y="598"/>
                  </a:cubicBezTo>
                  <a:lnTo>
                    <a:pt x="1377" y="638"/>
                  </a:lnTo>
                  <a:cubicBezTo>
                    <a:pt x="1377" y="650"/>
                    <a:pt x="1382" y="662"/>
                    <a:pt x="1390" y="670"/>
                  </a:cubicBezTo>
                  <a:lnTo>
                    <a:pt x="1413" y="694"/>
                  </a:lnTo>
                  <a:lnTo>
                    <a:pt x="1413" y="731"/>
                  </a:lnTo>
                  <a:lnTo>
                    <a:pt x="1390" y="755"/>
                  </a:lnTo>
                  <a:cubicBezTo>
                    <a:pt x="1382" y="763"/>
                    <a:pt x="1377" y="775"/>
                    <a:pt x="1377" y="786"/>
                  </a:cubicBezTo>
                  <a:lnTo>
                    <a:pt x="1377" y="827"/>
                  </a:lnTo>
                  <a:cubicBezTo>
                    <a:pt x="1377" y="840"/>
                    <a:pt x="1383" y="852"/>
                    <a:pt x="1392" y="861"/>
                  </a:cubicBezTo>
                  <a:lnTo>
                    <a:pt x="1413" y="879"/>
                  </a:lnTo>
                  <a:lnTo>
                    <a:pt x="1413" y="973"/>
                  </a:lnTo>
                  <a:lnTo>
                    <a:pt x="1264" y="973"/>
                  </a:lnTo>
                  <a:cubicBezTo>
                    <a:pt x="1236" y="973"/>
                    <a:pt x="1214" y="951"/>
                    <a:pt x="1214" y="923"/>
                  </a:cubicBezTo>
                  <a:lnTo>
                    <a:pt x="1214" y="502"/>
                  </a:lnTo>
                  <a:cubicBezTo>
                    <a:pt x="1214" y="474"/>
                    <a:pt x="1236" y="452"/>
                    <a:pt x="1264" y="452"/>
                  </a:cubicBezTo>
                  <a:lnTo>
                    <a:pt x="1278" y="452"/>
                  </a:lnTo>
                  <a:cubicBezTo>
                    <a:pt x="1290" y="452"/>
                    <a:pt x="1300" y="443"/>
                    <a:pt x="1300" y="431"/>
                  </a:cubicBezTo>
                  <a:cubicBezTo>
                    <a:pt x="1300" y="419"/>
                    <a:pt x="1290" y="410"/>
                    <a:pt x="1278" y="410"/>
                  </a:cubicBezTo>
                  <a:lnTo>
                    <a:pt x="1264" y="410"/>
                  </a:lnTo>
                  <a:cubicBezTo>
                    <a:pt x="1223" y="410"/>
                    <a:pt x="1188" y="436"/>
                    <a:pt x="1176" y="473"/>
                  </a:cubicBezTo>
                  <a:lnTo>
                    <a:pt x="1129" y="473"/>
                  </a:lnTo>
                  <a:cubicBezTo>
                    <a:pt x="1099" y="473"/>
                    <a:pt x="1074" y="494"/>
                    <a:pt x="1069" y="522"/>
                  </a:cubicBezTo>
                  <a:lnTo>
                    <a:pt x="1026" y="556"/>
                  </a:lnTo>
                  <a:lnTo>
                    <a:pt x="926" y="556"/>
                  </a:lnTo>
                  <a:lnTo>
                    <a:pt x="926" y="444"/>
                  </a:lnTo>
                  <a:cubicBezTo>
                    <a:pt x="926" y="408"/>
                    <a:pt x="902" y="377"/>
                    <a:pt x="869" y="367"/>
                  </a:cubicBezTo>
                  <a:lnTo>
                    <a:pt x="869" y="220"/>
                  </a:lnTo>
                  <a:cubicBezTo>
                    <a:pt x="872" y="215"/>
                    <a:pt x="874" y="210"/>
                    <a:pt x="876" y="205"/>
                  </a:cubicBezTo>
                  <a:lnTo>
                    <a:pt x="937" y="230"/>
                  </a:lnTo>
                  <a:cubicBezTo>
                    <a:pt x="945" y="233"/>
                    <a:pt x="953" y="235"/>
                    <a:pt x="962" y="235"/>
                  </a:cubicBezTo>
                  <a:lnTo>
                    <a:pt x="1349" y="235"/>
                  </a:lnTo>
                  <a:cubicBezTo>
                    <a:pt x="1408" y="235"/>
                    <a:pt x="1456" y="187"/>
                    <a:pt x="1456" y="128"/>
                  </a:cubicBezTo>
                  <a:cubicBezTo>
                    <a:pt x="1456" y="69"/>
                    <a:pt x="1408" y="21"/>
                    <a:pt x="1349" y="21"/>
                  </a:cubicBezTo>
                  <a:lnTo>
                    <a:pt x="1304" y="21"/>
                  </a:lnTo>
                  <a:cubicBezTo>
                    <a:pt x="1292" y="21"/>
                    <a:pt x="1282" y="30"/>
                    <a:pt x="1282" y="42"/>
                  </a:cubicBezTo>
                  <a:cubicBezTo>
                    <a:pt x="1282" y="54"/>
                    <a:pt x="1292" y="63"/>
                    <a:pt x="1304" y="63"/>
                  </a:cubicBezTo>
                  <a:lnTo>
                    <a:pt x="1349" y="63"/>
                  </a:lnTo>
                  <a:cubicBezTo>
                    <a:pt x="1384" y="63"/>
                    <a:pt x="1413" y="92"/>
                    <a:pt x="1413" y="128"/>
                  </a:cubicBezTo>
                  <a:cubicBezTo>
                    <a:pt x="1413" y="163"/>
                    <a:pt x="1384" y="192"/>
                    <a:pt x="1349" y="192"/>
                  </a:cubicBezTo>
                  <a:lnTo>
                    <a:pt x="962" y="192"/>
                  </a:lnTo>
                  <a:cubicBezTo>
                    <a:pt x="959" y="192"/>
                    <a:pt x="956" y="191"/>
                    <a:pt x="953" y="190"/>
                  </a:cubicBezTo>
                  <a:lnTo>
                    <a:pt x="881" y="161"/>
                  </a:lnTo>
                  <a:lnTo>
                    <a:pt x="881" y="94"/>
                  </a:lnTo>
                  <a:lnTo>
                    <a:pt x="953" y="65"/>
                  </a:lnTo>
                  <a:cubicBezTo>
                    <a:pt x="956" y="64"/>
                    <a:pt x="959" y="63"/>
                    <a:pt x="962" y="63"/>
                  </a:cubicBezTo>
                  <a:lnTo>
                    <a:pt x="1213" y="63"/>
                  </a:lnTo>
                  <a:cubicBezTo>
                    <a:pt x="1224" y="63"/>
                    <a:pt x="1234" y="54"/>
                    <a:pt x="1234" y="42"/>
                  </a:cubicBezTo>
                  <a:cubicBezTo>
                    <a:pt x="1234" y="30"/>
                    <a:pt x="1224" y="21"/>
                    <a:pt x="1213" y="21"/>
                  </a:cubicBezTo>
                  <a:lnTo>
                    <a:pt x="962" y="21"/>
                  </a:lnTo>
                  <a:cubicBezTo>
                    <a:pt x="953" y="21"/>
                    <a:pt x="945" y="23"/>
                    <a:pt x="937" y="26"/>
                  </a:cubicBezTo>
                  <a:lnTo>
                    <a:pt x="876" y="50"/>
                  </a:lnTo>
                  <a:cubicBezTo>
                    <a:pt x="865" y="21"/>
                    <a:pt x="837" y="0"/>
                    <a:pt x="804" y="0"/>
                  </a:cubicBezTo>
                  <a:cubicBezTo>
                    <a:pt x="779" y="0"/>
                    <a:pt x="757" y="12"/>
                    <a:pt x="743" y="30"/>
                  </a:cubicBezTo>
                  <a:lnTo>
                    <a:pt x="688" y="30"/>
                  </a:lnTo>
                  <a:cubicBezTo>
                    <a:pt x="645" y="30"/>
                    <a:pt x="608" y="64"/>
                    <a:pt x="604" y="106"/>
                  </a:cubicBezTo>
                  <a:lnTo>
                    <a:pt x="301" y="106"/>
                  </a:lnTo>
                  <a:cubicBezTo>
                    <a:pt x="247" y="106"/>
                    <a:pt x="203" y="150"/>
                    <a:pt x="203" y="205"/>
                  </a:cubicBezTo>
                  <a:cubicBezTo>
                    <a:pt x="203" y="244"/>
                    <a:pt x="226" y="279"/>
                    <a:pt x="262" y="295"/>
                  </a:cubicBezTo>
                  <a:lnTo>
                    <a:pt x="316" y="319"/>
                  </a:lnTo>
                  <a:lnTo>
                    <a:pt x="316" y="363"/>
                  </a:lnTo>
                  <a:lnTo>
                    <a:pt x="80" y="363"/>
                  </a:lnTo>
                  <a:cubicBezTo>
                    <a:pt x="36" y="363"/>
                    <a:pt x="0" y="399"/>
                    <a:pt x="0" y="444"/>
                  </a:cubicBezTo>
                  <a:lnTo>
                    <a:pt x="0" y="797"/>
                  </a:lnTo>
                  <a:cubicBezTo>
                    <a:pt x="0" y="809"/>
                    <a:pt x="9" y="818"/>
                    <a:pt x="21" y="818"/>
                  </a:cubicBezTo>
                  <a:cubicBezTo>
                    <a:pt x="33" y="818"/>
                    <a:pt x="42" y="809"/>
                    <a:pt x="42" y="797"/>
                  </a:cubicBezTo>
                  <a:lnTo>
                    <a:pt x="42" y="444"/>
                  </a:lnTo>
                  <a:cubicBezTo>
                    <a:pt x="42" y="423"/>
                    <a:pt x="59" y="406"/>
                    <a:pt x="80" y="406"/>
                  </a:cubicBezTo>
                  <a:lnTo>
                    <a:pt x="845" y="406"/>
                  </a:lnTo>
                  <a:cubicBezTo>
                    <a:pt x="866" y="406"/>
                    <a:pt x="883" y="423"/>
                    <a:pt x="883" y="444"/>
                  </a:cubicBezTo>
                  <a:lnTo>
                    <a:pt x="883" y="978"/>
                  </a:lnTo>
                  <a:cubicBezTo>
                    <a:pt x="883" y="999"/>
                    <a:pt x="866" y="1016"/>
                    <a:pt x="845" y="1016"/>
                  </a:cubicBezTo>
                  <a:lnTo>
                    <a:pt x="80" y="1016"/>
                  </a:lnTo>
                  <a:cubicBezTo>
                    <a:pt x="59" y="1016"/>
                    <a:pt x="42" y="999"/>
                    <a:pt x="42" y="978"/>
                  </a:cubicBezTo>
                  <a:lnTo>
                    <a:pt x="42" y="888"/>
                  </a:lnTo>
                  <a:cubicBezTo>
                    <a:pt x="42" y="876"/>
                    <a:pt x="33" y="866"/>
                    <a:pt x="21" y="866"/>
                  </a:cubicBezTo>
                  <a:cubicBezTo>
                    <a:pt x="9" y="866"/>
                    <a:pt x="0" y="876"/>
                    <a:pt x="0" y="888"/>
                  </a:cubicBezTo>
                  <a:lnTo>
                    <a:pt x="0" y="978"/>
                  </a:lnTo>
                  <a:cubicBezTo>
                    <a:pt x="0" y="1020"/>
                    <a:pt x="32" y="1054"/>
                    <a:pt x="73" y="1058"/>
                  </a:cubicBezTo>
                  <a:lnTo>
                    <a:pt x="73" y="1084"/>
                  </a:lnTo>
                  <a:cubicBezTo>
                    <a:pt x="73" y="1124"/>
                    <a:pt x="106" y="1157"/>
                    <a:pt x="147" y="1157"/>
                  </a:cubicBezTo>
                  <a:lnTo>
                    <a:pt x="778" y="1157"/>
                  </a:lnTo>
                  <a:cubicBezTo>
                    <a:pt x="819" y="1157"/>
                    <a:pt x="852" y="1124"/>
                    <a:pt x="852" y="1084"/>
                  </a:cubicBezTo>
                  <a:lnTo>
                    <a:pt x="852" y="1058"/>
                  </a:lnTo>
                  <a:cubicBezTo>
                    <a:pt x="893" y="1054"/>
                    <a:pt x="926" y="1020"/>
                    <a:pt x="926" y="978"/>
                  </a:cubicBezTo>
                  <a:lnTo>
                    <a:pt x="926" y="875"/>
                  </a:lnTo>
                  <a:lnTo>
                    <a:pt x="1027" y="869"/>
                  </a:lnTo>
                  <a:lnTo>
                    <a:pt x="1069" y="902"/>
                  </a:lnTo>
                  <a:cubicBezTo>
                    <a:pt x="1074" y="931"/>
                    <a:pt x="1099" y="952"/>
                    <a:pt x="1129" y="952"/>
                  </a:cubicBezTo>
                  <a:lnTo>
                    <a:pt x="1176" y="952"/>
                  </a:lnTo>
                  <a:cubicBezTo>
                    <a:pt x="1188" y="989"/>
                    <a:pt x="1223" y="1015"/>
                    <a:pt x="1264" y="1015"/>
                  </a:cubicBezTo>
                  <a:lnTo>
                    <a:pt x="1414" y="1015"/>
                  </a:lnTo>
                  <a:cubicBezTo>
                    <a:pt x="1437" y="1015"/>
                    <a:pt x="1456" y="997"/>
                    <a:pt x="1456" y="973"/>
                  </a:cubicBezTo>
                  <a:lnTo>
                    <a:pt x="1456" y="879"/>
                  </a:lnTo>
                  <a:cubicBezTo>
                    <a:pt x="1456" y="867"/>
                    <a:pt x="1451" y="856"/>
                    <a:pt x="1442" y="848"/>
                  </a:cubicBezTo>
                  <a:lnTo>
                    <a:pt x="1421" y="829"/>
                  </a:lnTo>
                  <a:cubicBezTo>
                    <a:pt x="1420" y="828"/>
                    <a:pt x="1420" y="828"/>
                    <a:pt x="1420" y="827"/>
                  </a:cubicBezTo>
                  <a:lnTo>
                    <a:pt x="1420" y="786"/>
                  </a:lnTo>
                  <a:cubicBezTo>
                    <a:pt x="1420" y="786"/>
                    <a:pt x="1420" y="785"/>
                    <a:pt x="1421" y="784"/>
                  </a:cubicBezTo>
                  <a:lnTo>
                    <a:pt x="1444" y="760"/>
                  </a:lnTo>
                  <a:cubicBezTo>
                    <a:pt x="1452" y="752"/>
                    <a:pt x="1456" y="742"/>
                    <a:pt x="1456" y="731"/>
                  </a:cubicBezTo>
                  <a:lnTo>
                    <a:pt x="1456" y="694"/>
                  </a:lnTo>
                  <a:cubicBezTo>
                    <a:pt x="1456" y="683"/>
                    <a:pt x="1452" y="673"/>
                    <a:pt x="1444" y="665"/>
                  </a:cubicBezTo>
                  <a:lnTo>
                    <a:pt x="1421" y="641"/>
                  </a:lnTo>
                  <a:cubicBezTo>
                    <a:pt x="1420" y="640"/>
                    <a:pt x="1420" y="639"/>
                    <a:pt x="1420" y="638"/>
                  </a:cubicBezTo>
                  <a:lnTo>
                    <a:pt x="1420" y="598"/>
                  </a:lnTo>
                  <a:cubicBezTo>
                    <a:pt x="1420" y="597"/>
                    <a:pt x="1420" y="597"/>
                    <a:pt x="1421" y="596"/>
                  </a:cubicBezTo>
                  <a:lnTo>
                    <a:pt x="1442" y="577"/>
                  </a:lnTo>
                  <a:cubicBezTo>
                    <a:pt x="1451" y="569"/>
                    <a:pt x="1456" y="558"/>
                    <a:pt x="1456" y="546"/>
                  </a:cubicBezTo>
                  <a:lnTo>
                    <a:pt x="1456" y="452"/>
                  </a:lnTo>
                  <a:cubicBezTo>
                    <a:pt x="1456" y="428"/>
                    <a:pt x="1437" y="410"/>
                    <a:pt x="1414" y="4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1007;p45">
            <a:extLst>
              <a:ext uri="{FF2B5EF4-FFF2-40B4-BE49-F238E27FC236}">
                <a16:creationId xmlns:a16="http://schemas.microsoft.com/office/drawing/2014/main" id="{B6FE1973-09AD-9A89-251A-BFD4C038C340}"/>
              </a:ext>
            </a:extLst>
          </p:cNvPr>
          <p:cNvGrpSpPr/>
          <p:nvPr/>
        </p:nvGrpSpPr>
        <p:grpSpPr>
          <a:xfrm>
            <a:off x="3317715" y="1138759"/>
            <a:ext cx="197193" cy="368892"/>
            <a:chOff x="1584335" y="4158039"/>
            <a:chExt cx="253161" cy="474111"/>
          </a:xfrm>
        </p:grpSpPr>
        <p:sp>
          <p:nvSpPr>
            <p:cNvPr id="23" name="Google Shape;1008;p45">
              <a:extLst>
                <a:ext uri="{FF2B5EF4-FFF2-40B4-BE49-F238E27FC236}">
                  <a16:creationId xmlns:a16="http://schemas.microsoft.com/office/drawing/2014/main" id="{42D60B2E-98C2-66AF-6B8D-9B243F17CAC3}"/>
                </a:ext>
              </a:extLst>
            </p:cNvPr>
            <p:cNvSpPr/>
            <p:nvPr/>
          </p:nvSpPr>
          <p:spPr>
            <a:xfrm>
              <a:off x="1584335" y="4158039"/>
              <a:ext cx="253161" cy="474111"/>
            </a:xfrm>
            <a:custGeom>
              <a:avLst/>
              <a:gdLst/>
              <a:ahLst/>
              <a:cxnLst/>
              <a:rect l="l" t="t" r="r" b="b"/>
              <a:pathLst>
                <a:path w="778" h="1457" extrusionOk="0">
                  <a:moveTo>
                    <a:pt x="187" y="860"/>
                  </a:moveTo>
                  <a:cubicBezTo>
                    <a:pt x="205" y="860"/>
                    <a:pt x="220" y="852"/>
                    <a:pt x="229" y="837"/>
                  </a:cubicBezTo>
                  <a:cubicBezTo>
                    <a:pt x="265" y="780"/>
                    <a:pt x="325" y="746"/>
                    <a:pt x="389" y="746"/>
                  </a:cubicBezTo>
                  <a:cubicBezTo>
                    <a:pt x="453" y="746"/>
                    <a:pt x="513" y="780"/>
                    <a:pt x="548" y="837"/>
                  </a:cubicBezTo>
                  <a:cubicBezTo>
                    <a:pt x="558" y="852"/>
                    <a:pt x="573" y="860"/>
                    <a:pt x="590" y="860"/>
                  </a:cubicBezTo>
                  <a:lnTo>
                    <a:pt x="671" y="860"/>
                  </a:lnTo>
                  <a:lnTo>
                    <a:pt x="651" y="1041"/>
                  </a:lnTo>
                  <a:lnTo>
                    <a:pt x="590" y="1041"/>
                  </a:lnTo>
                  <a:cubicBezTo>
                    <a:pt x="573" y="1041"/>
                    <a:pt x="558" y="1049"/>
                    <a:pt x="548" y="1064"/>
                  </a:cubicBezTo>
                  <a:cubicBezTo>
                    <a:pt x="513" y="1121"/>
                    <a:pt x="453" y="1155"/>
                    <a:pt x="389" y="1155"/>
                  </a:cubicBezTo>
                  <a:cubicBezTo>
                    <a:pt x="325" y="1155"/>
                    <a:pt x="265" y="1121"/>
                    <a:pt x="229" y="1064"/>
                  </a:cubicBezTo>
                  <a:cubicBezTo>
                    <a:pt x="220" y="1049"/>
                    <a:pt x="205" y="1041"/>
                    <a:pt x="187" y="1041"/>
                  </a:cubicBezTo>
                  <a:lnTo>
                    <a:pt x="127" y="1041"/>
                  </a:lnTo>
                  <a:lnTo>
                    <a:pt x="107" y="860"/>
                  </a:lnTo>
                  <a:lnTo>
                    <a:pt x="187" y="860"/>
                  </a:lnTo>
                  <a:moveTo>
                    <a:pt x="50" y="526"/>
                  </a:moveTo>
                  <a:cubicBezTo>
                    <a:pt x="46" y="526"/>
                    <a:pt x="42" y="523"/>
                    <a:pt x="42" y="519"/>
                  </a:cubicBezTo>
                  <a:lnTo>
                    <a:pt x="42" y="478"/>
                  </a:lnTo>
                  <a:cubicBezTo>
                    <a:pt x="42" y="474"/>
                    <a:pt x="46" y="471"/>
                    <a:pt x="50" y="471"/>
                  </a:cubicBezTo>
                  <a:lnTo>
                    <a:pt x="728" y="471"/>
                  </a:lnTo>
                  <a:cubicBezTo>
                    <a:pt x="732" y="471"/>
                    <a:pt x="735" y="474"/>
                    <a:pt x="735" y="478"/>
                  </a:cubicBezTo>
                  <a:lnTo>
                    <a:pt x="735" y="519"/>
                  </a:lnTo>
                  <a:cubicBezTo>
                    <a:pt x="735" y="523"/>
                    <a:pt x="732" y="526"/>
                    <a:pt x="728" y="526"/>
                  </a:cubicBezTo>
                  <a:lnTo>
                    <a:pt x="50" y="526"/>
                  </a:lnTo>
                  <a:moveTo>
                    <a:pt x="501" y="255"/>
                  </a:moveTo>
                  <a:lnTo>
                    <a:pt x="542" y="293"/>
                  </a:lnTo>
                  <a:lnTo>
                    <a:pt x="532" y="332"/>
                  </a:lnTo>
                  <a:lnTo>
                    <a:pt x="481" y="332"/>
                  </a:lnTo>
                  <a:lnTo>
                    <a:pt x="501" y="255"/>
                  </a:lnTo>
                  <a:moveTo>
                    <a:pt x="556" y="46"/>
                  </a:moveTo>
                  <a:lnTo>
                    <a:pt x="603" y="58"/>
                  </a:lnTo>
                  <a:lnTo>
                    <a:pt x="584" y="133"/>
                  </a:lnTo>
                  <a:lnTo>
                    <a:pt x="543" y="94"/>
                  </a:lnTo>
                  <a:lnTo>
                    <a:pt x="556" y="46"/>
                  </a:lnTo>
                  <a:moveTo>
                    <a:pt x="531" y="141"/>
                  </a:moveTo>
                  <a:lnTo>
                    <a:pt x="572" y="180"/>
                  </a:lnTo>
                  <a:lnTo>
                    <a:pt x="554" y="246"/>
                  </a:lnTo>
                  <a:lnTo>
                    <a:pt x="513" y="208"/>
                  </a:lnTo>
                  <a:lnTo>
                    <a:pt x="531" y="141"/>
                  </a:lnTo>
                  <a:moveTo>
                    <a:pt x="732" y="428"/>
                  </a:moveTo>
                  <a:lnTo>
                    <a:pt x="697" y="364"/>
                  </a:lnTo>
                  <a:cubicBezTo>
                    <a:pt x="686" y="344"/>
                    <a:pt x="666" y="332"/>
                    <a:pt x="643" y="332"/>
                  </a:cubicBezTo>
                  <a:lnTo>
                    <a:pt x="576" y="332"/>
                  </a:lnTo>
                  <a:lnTo>
                    <a:pt x="648" y="58"/>
                  </a:lnTo>
                  <a:cubicBezTo>
                    <a:pt x="652" y="41"/>
                    <a:pt x="642" y="24"/>
                    <a:pt x="625" y="20"/>
                  </a:cubicBezTo>
                  <a:lnTo>
                    <a:pt x="555" y="1"/>
                  </a:lnTo>
                  <a:cubicBezTo>
                    <a:pt x="547" y="-1"/>
                    <a:pt x="539" y="0"/>
                    <a:pt x="532" y="5"/>
                  </a:cubicBezTo>
                  <a:cubicBezTo>
                    <a:pt x="525" y="9"/>
                    <a:pt x="519" y="16"/>
                    <a:pt x="517" y="24"/>
                  </a:cubicBezTo>
                  <a:lnTo>
                    <a:pt x="437" y="332"/>
                  </a:lnTo>
                  <a:lnTo>
                    <a:pt x="292" y="332"/>
                  </a:lnTo>
                  <a:cubicBezTo>
                    <a:pt x="280" y="332"/>
                    <a:pt x="270" y="342"/>
                    <a:pt x="270" y="354"/>
                  </a:cubicBezTo>
                  <a:cubicBezTo>
                    <a:pt x="270" y="365"/>
                    <a:pt x="280" y="375"/>
                    <a:pt x="292" y="375"/>
                  </a:cubicBezTo>
                  <a:lnTo>
                    <a:pt x="643" y="375"/>
                  </a:lnTo>
                  <a:cubicBezTo>
                    <a:pt x="650" y="375"/>
                    <a:pt x="656" y="379"/>
                    <a:pt x="659" y="384"/>
                  </a:cubicBezTo>
                  <a:lnTo>
                    <a:pt x="683" y="428"/>
                  </a:lnTo>
                  <a:lnTo>
                    <a:pt x="95" y="428"/>
                  </a:lnTo>
                  <a:lnTo>
                    <a:pt x="119" y="384"/>
                  </a:lnTo>
                  <a:cubicBezTo>
                    <a:pt x="122" y="379"/>
                    <a:pt x="128" y="375"/>
                    <a:pt x="135" y="375"/>
                  </a:cubicBezTo>
                  <a:lnTo>
                    <a:pt x="201" y="375"/>
                  </a:lnTo>
                  <a:cubicBezTo>
                    <a:pt x="212" y="375"/>
                    <a:pt x="222" y="365"/>
                    <a:pt x="222" y="354"/>
                  </a:cubicBezTo>
                  <a:cubicBezTo>
                    <a:pt x="222" y="342"/>
                    <a:pt x="212" y="332"/>
                    <a:pt x="201" y="332"/>
                  </a:cubicBezTo>
                  <a:lnTo>
                    <a:pt x="135" y="332"/>
                  </a:lnTo>
                  <a:cubicBezTo>
                    <a:pt x="112" y="332"/>
                    <a:pt x="92" y="344"/>
                    <a:pt x="81" y="364"/>
                  </a:cubicBezTo>
                  <a:lnTo>
                    <a:pt x="46" y="428"/>
                  </a:lnTo>
                  <a:cubicBezTo>
                    <a:pt x="20" y="430"/>
                    <a:pt x="0" y="452"/>
                    <a:pt x="0" y="478"/>
                  </a:cubicBezTo>
                  <a:lnTo>
                    <a:pt x="0" y="519"/>
                  </a:lnTo>
                  <a:cubicBezTo>
                    <a:pt x="0" y="540"/>
                    <a:pt x="13" y="558"/>
                    <a:pt x="32" y="565"/>
                  </a:cubicBezTo>
                  <a:lnTo>
                    <a:pt x="103" y="1222"/>
                  </a:lnTo>
                  <a:cubicBezTo>
                    <a:pt x="105" y="1233"/>
                    <a:pt x="114" y="1241"/>
                    <a:pt x="125" y="1241"/>
                  </a:cubicBezTo>
                  <a:cubicBezTo>
                    <a:pt x="125" y="1241"/>
                    <a:pt x="126" y="1241"/>
                    <a:pt x="127" y="1241"/>
                  </a:cubicBezTo>
                  <a:cubicBezTo>
                    <a:pt x="139" y="1240"/>
                    <a:pt x="147" y="1229"/>
                    <a:pt x="146" y="1218"/>
                  </a:cubicBezTo>
                  <a:lnTo>
                    <a:pt x="131" y="1083"/>
                  </a:lnTo>
                  <a:lnTo>
                    <a:pt x="187" y="1083"/>
                  </a:lnTo>
                  <a:cubicBezTo>
                    <a:pt x="190" y="1083"/>
                    <a:pt x="192" y="1085"/>
                    <a:pt x="193" y="1086"/>
                  </a:cubicBezTo>
                  <a:cubicBezTo>
                    <a:pt x="237" y="1156"/>
                    <a:pt x="310" y="1198"/>
                    <a:pt x="389" y="1198"/>
                  </a:cubicBezTo>
                  <a:cubicBezTo>
                    <a:pt x="468" y="1198"/>
                    <a:pt x="541" y="1156"/>
                    <a:pt x="585" y="1086"/>
                  </a:cubicBezTo>
                  <a:cubicBezTo>
                    <a:pt x="586" y="1085"/>
                    <a:pt x="588" y="1083"/>
                    <a:pt x="590" y="1083"/>
                  </a:cubicBezTo>
                  <a:lnTo>
                    <a:pt x="647" y="1083"/>
                  </a:lnTo>
                  <a:lnTo>
                    <a:pt x="613" y="1398"/>
                  </a:lnTo>
                  <a:cubicBezTo>
                    <a:pt x="612" y="1407"/>
                    <a:pt x="604" y="1414"/>
                    <a:pt x="595" y="1414"/>
                  </a:cubicBezTo>
                  <a:lnTo>
                    <a:pt x="183" y="1414"/>
                  </a:lnTo>
                  <a:cubicBezTo>
                    <a:pt x="174" y="1414"/>
                    <a:pt x="166" y="1407"/>
                    <a:pt x="165" y="1398"/>
                  </a:cubicBezTo>
                  <a:lnTo>
                    <a:pt x="156" y="1308"/>
                  </a:lnTo>
                  <a:cubicBezTo>
                    <a:pt x="154" y="1297"/>
                    <a:pt x="144" y="1288"/>
                    <a:pt x="132" y="1289"/>
                  </a:cubicBezTo>
                  <a:cubicBezTo>
                    <a:pt x="120" y="1291"/>
                    <a:pt x="112" y="1301"/>
                    <a:pt x="113" y="1313"/>
                  </a:cubicBezTo>
                  <a:lnTo>
                    <a:pt x="123" y="1403"/>
                  </a:lnTo>
                  <a:cubicBezTo>
                    <a:pt x="126" y="1433"/>
                    <a:pt x="152" y="1457"/>
                    <a:pt x="183" y="1457"/>
                  </a:cubicBezTo>
                  <a:lnTo>
                    <a:pt x="595" y="1457"/>
                  </a:lnTo>
                  <a:cubicBezTo>
                    <a:pt x="626" y="1457"/>
                    <a:pt x="652" y="1433"/>
                    <a:pt x="655" y="1403"/>
                  </a:cubicBezTo>
                  <a:lnTo>
                    <a:pt x="727" y="740"/>
                  </a:lnTo>
                  <a:cubicBezTo>
                    <a:pt x="728" y="728"/>
                    <a:pt x="720" y="718"/>
                    <a:pt x="708" y="716"/>
                  </a:cubicBezTo>
                  <a:cubicBezTo>
                    <a:pt x="696" y="715"/>
                    <a:pt x="686" y="724"/>
                    <a:pt x="685" y="735"/>
                  </a:cubicBezTo>
                  <a:lnTo>
                    <a:pt x="676" y="818"/>
                  </a:lnTo>
                  <a:lnTo>
                    <a:pt x="590" y="818"/>
                  </a:lnTo>
                  <a:cubicBezTo>
                    <a:pt x="588" y="818"/>
                    <a:pt x="586" y="816"/>
                    <a:pt x="585" y="814"/>
                  </a:cubicBezTo>
                  <a:cubicBezTo>
                    <a:pt x="541" y="745"/>
                    <a:pt x="468" y="703"/>
                    <a:pt x="389" y="703"/>
                  </a:cubicBezTo>
                  <a:cubicBezTo>
                    <a:pt x="310" y="703"/>
                    <a:pt x="237" y="745"/>
                    <a:pt x="193" y="814"/>
                  </a:cubicBezTo>
                  <a:cubicBezTo>
                    <a:pt x="192" y="816"/>
                    <a:pt x="190" y="818"/>
                    <a:pt x="187" y="818"/>
                  </a:cubicBezTo>
                  <a:lnTo>
                    <a:pt x="102" y="818"/>
                  </a:lnTo>
                  <a:lnTo>
                    <a:pt x="75" y="569"/>
                  </a:lnTo>
                  <a:lnTo>
                    <a:pt x="703" y="569"/>
                  </a:lnTo>
                  <a:lnTo>
                    <a:pt x="694" y="645"/>
                  </a:lnTo>
                  <a:cubicBezTo>
                    <a:pt x="693" y="657"/>
                    <a:pt x="702" y="667"/>
                    <a:pt x="713" y="669"/>
                  </a:cubicBezTo>
                  <a:cubicBezTo>
                    <a:pt x="714" y="669"/>
                    <a:pt x="715" y="669"/>
                    <a:pt x="716" y="669"/>
                  </a:cubicBezTo>
                  <a:cubicBezTo>
                    <a:pt x="726" y="669"/>
                    <a:pt x="736" y="661"/>
                    <a:pt x="737" y="650"/>
                  </a:cubicBezTo>
                  <a:lnTo>
                    <a:pt x="746" y="565"/>
                  </a:lnTo>
                  <a:cubicBezTo>
                    <a:pt x="765" y="558"/>
                    <a:pt x="778" y="540"/>
                    <a:pt x="778" y="519"/>
                  </a:cubicBezTo>
                  <a:lnTo>
                    <a:pt x="778" y="478"/>
                  </a:lnTo>
                  <a:cubicBezTo>
                    <a:pt x="778" y="452"/>
                    <a:pt x="758" y="430"/>
                    <a:pt x="732" y="4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009;p45">
              <a:extLst>
                <a:ext uri="{FF2B5EF4-FFF2-40B4-BE49-F238E27FC236}">
                  <a16:creationId xmlns:a16="http://schemas.microsoft.com/office/drawing/2014/main" id="{D2206EFA-B84F-F1E0-E24F-E72A65B32915}"/>
                </a:ext>
              </a:extLst>
            </p:cNvPr>
            <p:cNvSpPr/>
            <p:nvPr/>
          </p:nvSpPr>
          <p:spPr>
            <a:xfrm>
              <a:off x="1666011" y="4420313"/>
              <a:ext cx="89810" cy="86557"/>
            </a:xfrm>
            <a:custGeom>
              <a:avLst/>
              <a:gdLst/>
              <a:ahLst/>
              <a:cxnLst/>
              <a:rect l="l" t="t" r="r" b="b"/>
              <a:pathLst>
                <a:path w="276" h="266" extrusionOk="0">
                  <a:moveTo>
                    <a:pt x="93" y="109"/>
                  </a:moveTo>
                  <a:cubicBezTo>
                    <a:pt x="105" y="108"/>
                    <a:pt x="114" y="101"/>
                    <a:pt x="119" y="90"/>
                  </a:cubicBezTo>
                  <a:lnTo>
                    <a:pt x="138" y="53"/>
                  </a:lnTo>
                  <a:lnTo>
                    <a:pt x="156" y="90"/>
                  </a:lnTo>
                  <a:cubicBezTo>
                    <a:pt x="162" y="101"/>
                    <a:pt x="171" y="108"/>
                    <a:pt x="183" y="109"/>
                  </a:cubicBezTo>
                  <a:lnTo>
                    <a:pt x="224" y="115"/>
                  </a:lnTo>
                  <a:lnTo>
                    <a:pt x="194" y="145"/>
                  </a:lnTo>
                  <a:cubicBezTo>
                    <a:pt x="186" y="153"/>
                    <a:pt x="182" y="164"/>
                    <a:pt x="184" y="175"/>
                  </a:cubicBezTo>
                  <a:lnTo>
                    <a:pt x="191" y="217"/>
                  </a:lnTo>
                  <a:lnTo>
                    <a:pt x="154" y="197"/>
                  </a:lnTo>
                  <a:cubicBezTo>
                    <a:pt x="149" y="194"/>
                    <a:pt x="143" y="193"/>
                    <a:pt x="138" y="193"/>
                  </a:cubicBezTo>
                  <a:cubicBezTo>
                    <a:pt x="132" y="193"/>
                    <a:pt x="127" y="194"/>
                    <a:pt x="122" y="197"/>
                  </a:cubicBezTo>
                  <a:lnTo>
                    <a:pt x="85" y="217"/>
                  </a:lnTo>
                  <a:lnTo>
                    <a:pt x="92" y="175"/>
                  </a:lnTo>
                  <a:cubicBezTo>
                    <a:pt x="94" y="164"/>
                    <a:pt x="90" y="153"/>
                    <a:pt x="82" y="145"/>
                  </a:cubicBezTo>
                  <a:lnTo>
                    <a:pt x="52" y="115"/>
                  </a:lnTo>
                  <a:lnTo>
                    <a:pt x="93" y="109"/>
                  </a:lnTo>
                  <a:moveTo>
                    <a:pt x="49" y="172"/>
                  </a:moveTo>
                  <a:lnTo>
                    <a:pt x="40" y="225"/>
                  </a:lnTo>
                  <a:cubicBezTo>
                    <a:pt x="38" y="238"/>
                    <a:pt x="43" y="251"/>
                    <a:pt x="54" y="259"/>
                  </a:cubicBezTo>
                  <a:cubicBezTo>
                    <a:pt x="65" y="267"/>
                    <a:pt x="79" y="268"/>
                    <a:pt x="90" y="262"/>
                  </a:cubicBezTo>
                  <a:lnTo>
                    <a:pt x="138" y="237"/>
                  </a:lnTo>
                  <a:lnTo>
                    <a:pt x="186" y="262"/>
                  </a:lnTo>
                  <a:cubicBezTo>
                    <a:pt x="191" y="265"/>
                    <a:pt x="196" y="266"/>
                    <a:pt x="202" y="266"/>
                  </a:cubicBezTo>
                  <a:cubicBezTo>
                    <a:pt x="209" y="266"/>
                    <a:pt x="216" y="264"/>
                    <a:pt x="222" y="259"/>
                  </a:cubicBezTo>
                  <a:cubicBezTo>
                    <a:pt x="233" y="251"/>
                    <a:pt x="238" y="238"/>
                    <a:pt x="236" y="225"/>
                  </a:cubicBezTo>
                  <a:lnTo>
                    <a:pt x="227" y="172"/>
                  </a:lnTo>
                  <a:lnTo>
                    <a:pt x="265" y="135"/>
                  </a:lnTo>
                  <a:cubicBezTo>
                    <a:pt x="275" y="125"/>
                    <a:pt x="278" y="112"/>
                    <a:pt x="274" y="99"/>
                  </a:cubicBezTo>
                  <a:cubicBezTo>
                    <a:pt x="270" y="87"/>
                    <a:pt x="259" y="78"/>
                    <a:pt x="246" y="76"/>
                  </a:cubicBezTo>
                  <a:lnTo>
                    <a:pt x="193" y="68"/>
                  </a:lnTo>
                  <a:lnTo>
                    <a:pt x="169" y="20"/>
                  </a:lnTo>
                  <a:cubicBezTo>
                    <a:pt x="163" y="8"/>
                    <a:pt x="151" y="0"/>
                    <a:pt x="138" y="0"/>
                  </a:cubicBezTo>
                  <a:cubicBezTo>
                    <a:pt x="125" y="0"/>
                    <a:pt x="113" y="8"/>
                    <a:pt x="107" y="20"/>
                  </a:cubicBezTo>
                  <a:lnTo>
                    <a:pt x="83" y="68"/>
                  </a:lnTo>
                  <a:lnTo>
                    <a:pt x="30" y="76"/>
                  </a:lnTo>
                  <a:cubicBezTo>
                    <a:pt x="17" y="78"/>
                    <a:pt x="6" y="87"/>
                    <a:pt x="2" y="99"/>
                  </a:cubicBezTo>
                  <a:cubicBezTo>
                    <a:pt x="-2" y="112"/>
                    <a:pt x="1" y="125"/>
                    <a:pt x="11" y="135"/>
                  </a:cubicBezTo>
                  <a:lnTo>
                    <a:pt x="49" y="17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" name="Google Shape;1010;p45">
            <a:extLst>
              <a:ext uri="{FF2B5EF4-FFF2-40B4-BE49-F238E27FC236}">
                <a16:creationId xmlns:a16="http://schemas.microsoft.com/office/drawing/2014/main" id="{E5E6A06A-F1C2-7458-47A4-87CBB054CF56}"/>
              </a:ext>
            </a:extLst>
          </p:cNvPr>
          <p:cNvGrpSpPr/>
          <p:nvPr/>
        </p:nvGrpSpPr>
        <p:grpSpPr>
          <a:xfrm>
            <a:off x="1436596" y="1657796"/>
            <a:ext cx="279795" cy="286635"/>
            <a:chOff x="2109858" y="4186023"/>
            <a:chExt cx="473782" cy="418142"/>
          </a:xfrm>
        </p:grpSpPr>
        <p:sp>
          <p:nvSpPr>
            <p:cNvPr id="26" name="Google Shape;1011;p45">
              <a:extLst>
                <a:ext uri="{FF2B5EF4-FFF2-40B4-BE49-F238E27FC236}">
                  <a16:creationId xmlns:a16="http://schemas.microsoft.com/office/drawing/2014/main" id="{19F7187D-C9B3-B500-CCAE-449E5DA8BA37}"/>
                </a:ext>
              </a:extLst>
            </p:cNvPr>
            <p:cNvSpPr/>
            <p:nvPr/>
          </p:nvSpPr>
          <p:spPr>
            <a:xfrm>
              <a:off x="2109858" y="4329851"/>
              <a:ext cx="473782" cy="274314"/>
            </a:xfrm>
            <a:custGeom>
              <a:avLst/>
              <a:gdLst/>
              <a:ahLst/>
              <a:cxnLst/>
              <a:rect l="l" t="t" r="r" b="b"/>
              <a:pathLst>
                <a:path w="1456" h="843" extrusionOk="0">
                  <a:moveTo>
                    <a:pt x="1434" y="202"/>
                  </a:moveTo>
                  <a:cubicBezTo>
                    <a:pt x="1446" y="202"/>
                    <a:pt x="1456" y="192"/>
                    <a:pt x="1456" y="181"/>
                  </a:cubicBezTo>
                  <a:lnTo>
                    <a:pt x="1456" y="52"/>
                  </a:lnTo>
                  <a:cubicBezTo>
                    <a:pt x="1456" y="23"/>
                    <a:pt x="1432" y="0"/>
                    <a:pt x="1404" y="0"/>
                  </a:cubicBezTo>
                  <a:lnTo>
                    <a:pt x="47" y="0"/>
                  </a:lnTo>
                  <a:cubicBezTo>
                    <a:pt x="21" y="0"/>
                    <a:pt x="0" y="21"/>
                    <a:pt x="0" y="47"/>
                  </a:cubicBezTo>
                  <a:lnTo>
                    <a:pt x="0" y="263"/>
                  </a:lnTo>
                  <a:cubicBezTo>
                    <a:pt x="0" y="276"/>
                    <a:pt x="6" y="287"/>
                    <a:pt x="16" y="294"/>
                  </a:cubicBezTo>
                  <a:cubicBezTo>
                    <a:pt x="59" y="323"/>
                    <a:pt x="85" y="370"/>
                    <a:pt x="85" y="421"/>
                  </a:cubicBezTo>
                  <a:cubicBezTo>
                    <a:pt x="85" y="473"/>
                    <a:pt x="59" y="520"/>
                    <a:pt x="16" y="549"/>
                  </a:cubicBezTo>
                  <a:cubicBezTo>
                    <a:pt x="6" y="556"/>
                    <a:pt x="0" y="567"/>
                    <a:pt x="0" y="580"/>
                  </a:cubicBezTo>
                  <a:lnTo>
                    <a:pt x="0" y="657"/>
                  </a:lnTo>
                  <a:cubicBezTo>
                    <a:pt x="0" y="669"/>
                    <a:pt x="9" y="679"/>
                    <a:pt x="21" y="679"/>
                  </a:cubicBezTo>
                  <a:cubicBezTo>
                    <a:pt x="33" y="679"/>
                    <a:pt x="43" y="669"/>
                    <a:pt x="43" y="657"/>
                  </a:cubicBezTo>
                  <a:lnTo>
                    <a:pt x="43" y="583"/>
                  </a:lnTo>
                  <a:cubicBezTo>
                    <a:pt x="96" y="546"/>
                    <a:pt x="127" y="486"/>
                    <a:pt x="127" y="421"/>
                  </a:cubicBezTo>
                  <a:cubicBezTo>
                    <a:pt x="127" y="357"/>
                    <a:pt x="96" y="297"/>
                    <a:pt x="43" y="260"/>
                  </a:cubicBezTo>
                  <a:lnTo>
                    <a:pt x="43" y="47"/>
                  </a:lnTo>
                  <a:cubicBezTo>
                    <a:pt x="43" y="45"/>
                    <a:pt x="45" y="43"/>
                    <a:pt x="47" y="43"/>
                  </a:cubicBezTo>
                  <a:lnTo>
                    <a:pt x="437" y="43"/>
                  </a:lnTo>
                  <a:lnTo>
                    <a:pt x="437" y="800"/>
                  </a:lnTo>
                  <a:lnTo>
                    <a:pt x="47" y="800"/>
                  </a:lnTo>
                  <a:cubicBezTo>
                    <a:pt x="45" y="800"/>
                    <a:pt x="43" y="798"/>
                    <a:pt x="43" y="796"/>
                  </a:cubicBezTo>
                  <a:lnTo>
                    <a:pt x="43" y="748"/>
                  </a:lnTo>
                  <a:cubicBezTo>
                    <a:pt x="43" y="737"/>
                    <a:pt x="33" y="727"/>
                    <a:pt x="21" y="727"/>
                  </a:cubicBezTo>
                  <a:cubicBezTo>
                    <a:pt x="9" y="727"/>
                    <a:pt x="0" y="737"/>
                    <a:pt x="0" y="748"/>
                  </a:cubicBezTo>
                  <a:lnTo>
                    <a:pt x="0" y="796"/>
                  </a:lnTo>
                  <a:cubicBezTo>
                    <a:pt x="0" y="822"/>
                    <a:pt x="21" y="843"/>
                    <a:pt x="47" y="843"/>
                  </a:cubicBezTo>
                  <a:lnTo>
                    <a:pt x="1404" y="843"/>
                  </a:lnTo>
                  <a:cubicBezTo>
                    <a:pt x="1432" y="843"/>
                    <a:pt x="1456" y="820"/>
                    <a:pt x="1456" y="791"/>
                  </a:cubicBezTo>
                  <a:lnTo>
                    <a:pt x="1456" y="272"/>
                  </a:lnTo>
                  <a:cubicBezTo>
                    <a:pt x="1456" y="260"/>
                    <a:pt x="1446" y="250"/>
                    <a:pt x="1434" y="250"/>
                  </a:cubicBezTo>
                  <a:cubicBezTo>
                    <a:pt x="1423" y="250"/>
                    <a:pt x="1413" y="260"/>
                    <a:pt x="1413" y="272"/>
                  </a:cubicBezTo>
                  <a:lnTo>
                    <a:pt x="1413" y="791"/>
                  </a:lnTo>
                  <a:cubicBezTo>
                    <a:pt x="1413" y="796"/>
                    <a:pt x="1409" y="800"/>
                    <a:pt x="1404" y="800"/>
                  </a:cubicBezTo>
                  <a:lnTo>
                    <a:pt x="480" y="800"/>
                  </a:lnTo>
                  <a:lnTo>
                    <a:pt x="480" y="43"/>
                  </a:lnTo>
                  <a:lnTo>
                    <a:pt x="1404" y="43"/>
                  </a:lnTo>
                  <a:cubicBezTo>
                    <a:pt x="1409" y="43"/>
                    <a:pt x="1413" y="47"/>
                    <a:pt x="1413" y="52"/>
                  </a:cubicBezTo>
                  <a:lnTo>
                    <a:pt x="1413" y="181"/>
                  </a:lnTo>
                  <a:cubicBezTo>
                    <a:pt x="1413" y="192"/>
                    <a:pt x="1423" y="202"/>
                    <a:pt x="1434" y="2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012;p45">
              <a:extLst>
                <a:ext uri="{FF2B5EF4-FFF2-40B4-BE49-F238E27FC236}">
                  <a16:creationId xmlns:a16="http://schemas.microsoft.com/office/drawing/2014/main" id="{28A82E56-9297-0E49-2FF2-88941AF93C69}"/>
                </a:ext>
              </a:extLst>
            </p:cNvPr>
            <p:cNvSpPr/>
            <p:nvPr/>
          </p:nvSpPr>
          <p:spPr>
            <a:xfrm>
              <a:off x="2280693" y="4356534"/>
              <a:ext cx="138946" cy="115192"/>
            </a:xfrm>
            <a:custGeom>
              <a:avLst/>
              <a:gdLst/>
              <a:ahLst/>
              <a:cxnLst/>
              <a:rect l="l" t="t" r="r" b="b"/>
              <a:pathLst>
                <a:path w="427" h="354" extrusionOk="0">
                  <a:moveTo>
                    <a:pt x="118" y="43"/>
                  </a:moveTo>
                  <a:cubicBezTo>
                    <a:pt x="130" y="43"/>
                    <a:pt x="139" y="33"/>
                    <a:pt x="139" y="22"/>
                  </a:cubicBezTo>
                  <a:cubicBezTo>
                    <a:pt x="139" y="10"/>
                    <a:pt x="130" y="0"/>
                    <a:pt x="118" y="0"/>
                  </a:cubicBezTo>
                  <a:lnTo>
                    <a:pt x="37" y="0"/>
                  </a:lnTo>
                  <a:cubicBezTo>
                    <a:pt x="17" y="0"/>
                    <a:pt x="0" y="17"/>
                    <a:pt x="0" y="38"/>
                  </a:cubicBezTo>
                  <a:lnTo>
                    <a:pt x="0" y="316"/>
                  </a:lnTo>
                  <a:cubicBezTo>
                    <a:pt x="0" y="337"/>
                    <a:pt x="17" y="354"/>
                    <a:pt x="37" y="354"/>
                  </a:cubicBezTo>
                  <a:lnTo>
                    <a:pt x="390" y="354"/>
                  </a:lnTo>
                  <a:cubicBezTo>
                    <a:pt x="410" y="354"/>
                    <a:pt x="427" y="337"/>
                    <a:pt x="427" y="316"/>
                  </a:cubicBezTo>
                  <a:lnTo>
                    <a:pt x="427" y="38"/>
                  </a:lnTo>
                  <a:cubicBezTo>
                    <a:pt x="427" y="17"/>
                    <a:pt x="410" y="0"/>
                    <a:pt x="390" y="0"/>
                  </a:cubicBezTo>
                  <a:lnTo>
                    <a:pt x="209" y="0"/>
                  </a:lnTo>
                  <a:cubicBezTo>
                    <a:pt x="197" y="0"/>
                    <a:pt x="188" y="10"/>
                    <a:pt x="188" y="22"/>
                  </a:cubicBezTo>
                  <a:cubicBezTo>
                    <a:pt x="188" y="33"/>
                    <a:pt x="197" y="43"/>
                    <a:pt x="209" y="43"/>
                  </a:cubicBezTo>
                  <a:lnTo>
                    <a:pt x="385" y="43"/>
                  </a:lnTo>
                  <a:lnTo>
                    <a:pt x="385" y="311"/>
                  </a:lnTo>
                  <a:lnTo>
                    <a:pt x="42" y="311"/>
                  </a:lnTo>
                  <a:lnTo>
                    <a:pt x="42" y="43"/>
                  </a:lnTo>
                  <a:lnTo>
                    <a:pt x="118" y="4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013;p45">
              <a:extLst>
                <a:ext uri="{FF2B5EF4-FFF2-40B4-BE49-F238E27FC236}">
                  <a16:creationId xmlns:a16="http://schemas.microsoft.com/office/drawing/2014/main" id="{B0BCB499-8991-D28A-C9DB-393AE8864543}"/>
                </a:ext>
              </a:extLst>
            </p:cNvPr>
            <p:cNvSpPr/>
            <p:nvPr/>
          </p:nvSpPr>
          <p:spPr>
            <a:xfrm>
              <a:off x="2441441" y="4365320"/>
              <a:ext cx="24080" cy="13667"/>
            </a:xfrm>
            <a:custGeom>
              <a:avLst/>
              <a:gdLst/>
              <a:ahLst/>
              <a:cxnLst/>
              <a:rect l="l" t="t" r="r" b="b"/>
              <a:pathLst>
                <a:path w="74" h="42" extrusionOk="0">
                  <a:moveTo>
                    <a:pt x="21" y="42"/>
                  </a:moveTo>
                  <a:lnTo>
                    <a:pt x="53" y="42"/>
                  </a:lnTo>
                  <a:cubicBezTo>
                    <a:pt x="64" y="42"/>
                    <a:pt x="74" y="33"/>
                    <a:pt x="74" y="21"/>
                  </a:cubicBezTo>
                  <a:cubicBezTo>
                    <a:pt x="74" y="9"/>
                    <a:pt x="64" y="0"/>
                    <a:pt x="53" y="0"/>
                  </a:cubicBezTo>
                  <a:lnTo>
                    <a:pt x="21" y="0"/>
                  </a:lnTo>
                  <a:cubicBezTo>
                    <a:pt x="9" y="0"/>
                    <a:pt x="0" y="9"/>
                    <a:pt x="0" y="21"/>
                  </a:cubicBezTo>
                  <a:cubicBezTo>
                    <a:pt x="0" y="33"/>
                    <a:pt x="9" y="42"/>
                    <a:pt x="21" y="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014;p45">
              <a:extLst>
                <a:ext uri="{FF2B5EF4-FFF2-40B4-BE49-F238E27FC236}">
                  <a16:creationId xmlns:a16="http://schemas.microsoft.com/office/drawing/2014/main" id="{CF4A156A-7B7F-AB2D-DB2D-CD3E3BA2A991}"/>
                </a:ext>
              </a:extLst>
            </p:cNvPr>
            <p:cNvSpPr/>
            <p:nvPr/>
          </p:nvSpPr>
          <p:spPr>
            <a:xfrm>
              <a:off x="2478863" y="4365320"/>
              <a:ext cx="73540" cy="13667"/>
            </a:xfrm>
            <a:custGeom>
              <a:avLst/>
              <a:gdLst/>
              <a:ahLst/>
              <a:cxnLst/>
              <a:rect l="l" t="t" r="r" b="b"/>
              <a:pathLst>
                <a:path w="226" h="42" extrusionOk="0">
                  <a:moveTo>
                    <a:pt x="204" y="42"/>
                  </a:moveTo>
                  <a:cubicBezTo>
                    <a:pt x="216" y="42"/>
                    <a:pt x="226" y="33"/>
                    <a:pt x="226" y="21"/>
                  </a:cubicBezTo>
                  <a:cubicBezTo>
                    <a:pt x="226" y="9"/>
                    <a:pt x="216" y="0"/>
                    <a:pt x="204" y="0"/>
                  </a:cubicBezTo>
                  <a:lnTo>
                    <a:pt x="22" y="0"/>
                  </a:lnTo>
                  <a:cubicBezTo>
                    <a:pt x="10" y="0"/>
                    <a:pt x="0" y="9"/>
                    <a:pt x="0" y="21"/>
                  </a:cubicBezTo>
                  <a:cubicBezTo>
                    <a:pt x="0" y="33"/>
                    <a:pt x="10" y="42"/>
                    <a:pt x="22" y="42"/>
                  </a:cubicBezTo>
                  <a:lnTo>
                    <a:pt x="204" y="4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015;p45">
              <a:extLst>
                <a:ext uri="{FF2B5EF4-FFF2-40B4-BE49-F238E27FC236}">
                  <a16:creationId xmlns:a16="http://schemas.microsoft.com/office/drawing/2014/main" id="{69D3D088-8365-C304-52F2-8B8E2532102C}"/>
                </a:ext>
              </a:extLst>
            </p:cNvPr>
            <p:cNvSpPr/>
            <p:nvPr/>
          </p:nvSpPr>
          <p:spPr>
            <a:xfrm>
              <a:off x="2441441" y="4403067"/>
              <a:ext cx="110961" cy="13992"/>
            </a:xfrm>
            <a:custGeom>
              <a:avLst/>
              <a:gdLst/>
              <a:ahLst/>
              <a:cxnLst/>
              <a:rect l="l" t="t" r="r" b="b"/>
              <a:pathLst>
                <a:path w="341" h="43" extrusionOk="0">
                  <a:moveTo>
                    <a:pt x="21" y="43"/>
                  </a:moveTo>
                  <a:lnTo>
                    <a:pt x="319" y="43"/>
                  </a:lnTo>
                  <a:cubicBezTo>
                    <a:pt x="331" y="43"/>
                    <a:pt x="341" y="33"/>
                    <a:pt x="341" y="22"/>
                  </a:cubicBezTo>
                  <a:cubicBezTo>
                    <a:pt x="341" y="10"/>
                    <a:pt x="331" y="0"/>
                    <a:pt x="319" y="0"/>
                  </a:cubicBezTo>
                  <a:lnTo>
                    <a:pt x="21" y="0"/>
                  </a:lnTo>
                  <a:cubicBezTo>
                    <a:pt x="9" y="0"/>
                    <a:pt x="0" y="10"/>
                    <a:pt x="0" y="22"/>
                  </a:cubicBezTo>
                  <a:cubicBezTo>
                    <a:pt x="0" y="33"/>
                    <a:pt x="9" y="43"/>
                    <a:pt x="21" y="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016;p45">
              <a:extLst>
                <a:ext uri="{FF2B5EF4-FFF2-40B4-BE49-F238E27FC236}">
                  <a16:creationId xmlns:a16="http://schemas.microsoft.com/office/drawing/2014/main" id="{B61704B9-9393-561F-EF68-D3DFD086BE85}"/>
                </a:ext>
              </a:extLst>
            </p:cNvPr>
            <p:cNvSpPr/>
            <p:nvPr/>
          </p:nvSpPr>
          <p:spPr>
            <a:xfrm>
              <a:off x="2441441" y="4441139"/>
              <a:ext cx="110961" cy="13992"/>
            </a:xfrm>
            <a:custGeom>
              <a:avLst/>
              <a:gdLst/>
              <a:ahLst/>
              <a:cxnLst/>
              <a:rect l="l" t="t" r="r" b="b"/>
              <a:pathLst>
                <a:path w="341" h="43" extrusionOk="0">
                  <a:moveTo>
                    <a:pt x="21" y="43"/>
                  </a:moveTo>
                  <a:lnTo>
                    <a:pt x="319" y="43"/>
                  </a:lnTo>
                  <a:cubicBezTo>
                    <a:pt x="331" y="43"/>
                    <a:pt x="341" y="33"/>
                    <a:pt x="341" y="21"/>
                  </a:cubicBezTo>
                  <a:cubicBezTo>
                    <a:pt x="341" y="9"/>
                    <a:pt x="331" y="0"/>
                    <a:pt x="319" y="0"/>
                  </a:cubicBezTo>
                  <a:lnTo>
                    <a:pt x="21" y="0"/>
                  </a:lnTo>
                  <a:cubicBezTo>
                    <a:pt x="9" y="0"/>
                    <a:pt x="0" y="9"/>
                    <a:pt x="0" y="21"/>
                  </a:cubicBezTo>
                  <a:cubicBezTo>
                    <a:pt x="0" y="33"/>
                    <a:pt x="9" y="43"/>
                    <a:pt x="21" y="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017;p45">
              <a:extLst>
                <a:ext uri="{FF2B5EF4-FFF2-40B4-BE49-F238E27FC236}">
                  <a16:creationId xmlns:a16="http://schemas.microsoft.com/office/drawing/2014/main" id="{7DF1BE84-4465-6B34-20AB-2213EEF7D3B5}"/>
                </a:ext>
              </a:extLst>
            </p:cNvPr>
            <p:cNvSpPr/>
            <p:nvPr/>
          </p:nvSpPr>
          <p:spPr>
            <a:xfrm>
              <a:off x="2294035" y="4490600"/>
              <a:ext cx="246328" cy="13992"/>
            </a:xfrm>
            <a:custGeom>
              <a:avLst/>
              <a:gdLst/>
              <a:ahLst/>
              <a:cxnLst/>
              <a:rect l="l" t="t" r="r" b="b"/>
              <a:pathLst>
                <a:path w="757" h="43" extrusionOk="0">
                  <a:moveTo>
                    <a:pt x="757" y="22"/>
                  </a:moveTo>
                  <a:cubicBezTo>
                    <a:pt x="757" y="10"/>
                    <a:pt x="747" y="0"/>
                    <a:pt x="736" y="0"/>
                  </a:cubicBezTo>
                  <a:lnTo>
                    <a:pt x="22" y="0"/>
                  </a:lnTo>
                  <a:cubicBezTo>
                    <a:pt x="10" y="0"/>
                    <a:pt x="0" y="10"/>
                    <a:pt x="0" y="22"/>
                  </a:cubicBezTo>
                  <a:cubicBezTo>
                    <a:pt x="0" y="33"/>
                    <a:pt x="10" y="43"/>
                    <a:pt x="22" y="43"/>
                  </a:cubicBezTo>
                  <a:lnTo>
                    <a:pt x="736" y="43"/>
                  </a:lnTo>
                  <a:cubicBezTo>
                    <a:pt x="747" y="43"/>
                    <a:pt x="757" y="33"/>
                    <a:pt x="757" y="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018;p45">
              <a:extLst>
                <a:ext uri="{FF2B5EF4-FFF2-40B4-BE49-F238E27FC236}">
                  <a16:creationId xmlns:a16="http://schemas.microsoft.com/office/drawing/2014/main" id="{BFF7AFAC-9078-DC08-569B-FBE25031B4CE}"/>
                </a:ext>
              </a:extLst>
            </p:cNvPr>
            <p:cNvSpPr/>
            <p:nvPr/>
          </p:nvSpPr>
          <p:spPr>
            <a:xfrm>
              <a:off x="2280693" y="4526069"/>
              <a:ext cx="129184" cy="44580"/>
            </a:xfrm>
            <a:custGeom>
              <a:avLst/>
              <a:gdLst/>
              <a:ahLst/>
              <a:cxnLst/>
              <a:rect l="l" t="t" r="r" b="b"/>
              <a:pathLst>
                <a:path w="397" h="137" extrusionOk="0">
                  <a:moveTo>
                    <a:pt x="42" y="43"/>
                  </a:moveTo>
                  <a:lnTo>
                    <a:pt x="354" y="43"/>
                  </a:lnTo>
                  <a:lnTo>
                    <a:pt x="354" y="94"/>
                  </a:lnTo>
                  <a:lnTo>
                    <a:pt x="42" y="94"/>
                  </a:lnTo>
                  <a:lnTo>
                    <a:pt x="42" y="43"/>
                  </a:lnTo>
                  <a:moveTo>
                    <a:pt x="0" y="101"/>
                  </a:moveTo>
                  <a:cubicBezTo>
                    <a:pt x="0" y="121"/>
                    <a:pt x="16" y="137"/>
                    <a:pt x="35" y="137"/>
                  </a:cubicBezTo>
                  <a:lnTo>
                    <a:pt x="361" y="137"/>
                  </a:lnTo>
                  <a:cubicBezTo>
                    <a:pt x="381" y="137"/>
                    <a:pt x="397" y="121"/>
                    <a:pt x="397" y="101"/>
                  </a:cubicBezTo>
                  <a:lnTo>
                    <a:pt x="397" y="36"/>
                  </a:lnTo>
                  <a:cubicBezTo>
                    <a:pt x="397" y="16"/>
                    <a:pt x="381" y="0"/>
                    <a:pt x="361" y="0"/>
                  </a:cubicBezTo>
                  <a:lnTo>
                    <a:pt x="35" y="0"/>
                  </a:lnTo>
                  <a:cubicBezTo>
                    <a:pt x="16" y="0"/>
                    <a:pt x="0" y="16"/>
                    <a:pt x="0" y="36"/>
                  </a:cubicBezTo>
                  <a:lnTo>
                    <a:pt x="0" y="10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300" rIns="90000" bIns="43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019;p45">
              <a:extLst>
                <a:ext uri="{FF2B5EF4-FFF2-40B4-BE49-F238E27FC236}">
                  <a16:creationId xmlns:a16="http://schemas.microsoft.com/office/drawing/2014/main" id="{CD6B1B14-0D0C-FCE6-47E9-97F0337418C3}"/>
                </a:ext>
              </a:extLst>
            </p:cNvPr>
            <p:cNvSpPr/>
            <p:nvPr/>
          </p:nvSpPr>
          <p:spPr>
            <a:xfrm>
              <a:off x="2426798" y="4526069"/>
              <a:ext cx="129184" cy="44580"/>
            </a:xfrm>
            <a:custGeom>
              <a:avLst/>
              <a:gdLst/>
              <a:ahLst/>
              <a:cxnLst/>
              <a:rect l="l" t="t" r="r" b="b"/>
              <a:pathLst>
                <a:path w="397" h="137" extrusionOk="0">
                  <a:moveTo>
                    <a:pt x="42" y="43"/>
                  </a:moveTo>
                  <a:lnTo>
                    <a:pt x="354" y="43"/>
                  </a:lnTo>
                  <a:lnTo>
                    <a:pt x="354" y="94"/>
                  </a:lnTo>
                  <a:lnTo>
                    <a:pt x="42" y="94"/>
                  </a:lnTo>
                  <a:lnTo>
                    <a:pt x="42" y="43"/>
                  </a:lnTo>
                  <a:moveTo>
                    <a:pt x="35" y="137"/>
                  </a:moveTo>
                  <a:lnTo>
                    <a:pt x="361" y="137"/>
                  </a:lnTo>
                  <a:cubicBezTo>
                    <a:pt x="381" y="137"/>
                    <a:pt x="397" y="121"/>
                    <a:pt x="397" y="101"/>
                  </a:cubicBezTo>
                  <a:lnTo>
                    <a:pt x="397" y="36"/>
                  </a:lnTo>
                  <a:cubicBezTo>
                    <a:pt x="397" y="16"/>
                    <a:pt x="381" y="0"/>
                    <a:pt x="361" y="0"/>
                  </a:cubicBezTo>
                  <a:lnTo>
                    <a:pt x="35" y="0"/>
                  </a:lnTo>
                  <a:cubicBezTo>
                    <a:pt x="16" y="0"/>
                    <a:pt x="0" y="16"/>
                    <a:pt x="0" y="36"/>
                  </a:cubicBezTo>
                  <a:lnTo>
                    <a:pt x="0" y="101"/>
                  </a:lnTo>
                  <a:cubicBezTo>
                    <a:pt x="0" y="121"/>
                    <a:pt x="16" y="137"/>
                    <a:pt x="35" y="1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300" rIns="90000" bIns="43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020;p45">
              <a:extLst>
                <a:ext uri="{FF2B5EF4-FFF2-40B4-BE49-F238E27FC236}">
                  <a16:creationId xmlns:a16="http://schemas.microsoft.com/office/drawing/2014/main" id="{61C904D4-C6A9-4F84-6E5B-72E567C81770}"/>
                </a:ext>
              </a:extLst>
            </p:cNvPr>
            <p:cNvSpPr/>
            <p:nvPr/>
          </p:nvSpPr>
          <p:spPr>
            <a:xfrm>
              <a:off x="2166478" y="4186023"/>
              <a:ext cx="299368" cy="129836"/>
            </a:xfrm>
            <a:custGeom>
              <a:avLst/>
              <a:gdLst/>
              <a:ahLst/>
              <a:cxnLst/>
              <a:rect l="l" t="t" r="r" b="b"/>
              <a:pathLst>
                <a:path w="920" h="399" extrusionOk="0">
                  <a:moveTo>
                    <a:pt x="12" y="362"/>
                  </a:moveTo>
                  <a:cubicBezTo>
                    <a:pt x="11" y="364"/>
                    <a:pt x="10" y="366"/>
                    <a:pt x="10" y="367"/>
                  </a:cubicBezTo>
                  <a:lnTo>
                    <a:pt x="9" y="368"/>
                  </a:lnTo>
                  <a:cubicBezTo>
                    <a:pt x="4" y="378"/>
                    <a:pt x="8" y="391"/>
                    <a:pt x="18" y="397"/>
                  </a:cubicBezTo>
                  <a:cubicBezTo>
                    <a:pt x="29" y="402"/>
                    <a:pt x="42" y="398"/>
                    <a:pt x="47" y="387"/>
                  </a:cubicBezTo>
                  <a:lnTo>
                    <a:pt x="47" y="387"/>
                  </a:lnTo>
                  <a:cubicBezTo>
                    <a:pt x="49" y="385"/>
                    <a:pt x="50" y="382"/>
                    <a:pt x="51" y="380"/>
                  </a:cubicBezTo>
                  <a:cubicBezTo>
                    <a:pt x="75" y="327"/>
                    <a:pt x="72" y="266"/>
                    <a:pt x="43" y="216"/>
                  </a:cubicBezTo>
                  <a:lnTo>
                    <a:pt x="123" y="44"/>
                  </a:lnTo>
                  <a:cubicBezTo>
                    <a:pt x="123" y="43"/>
                    <a:pt x="125" y="42"/>
                    <a:pt x="126" y="43"/>
                  </a:cubicBezTo>
                  <a:lnTo>
                    <a:pt x="441" y="189"/>
                  </a:lnTo>
                  <a:lnTo>
                    <a:pt x="357" y="369"/>
                  </a:lnTo>
                  <a:cubicBezTo>
                    <a:pt x="352" y="379"/>
                    <a:pt x="357" y="392"/>
                    <a:pt x="368" y="397"/>
                  </a:cubicBezTo>
                  <a:cubicBezTo>
                    <a:pt x="371" y="398"/>
                    <a:pt x="374" y="399"/>
                    <a:pt x="377" y="399"/>
                  </a:cubicBezTo>
                  <a:cubicBezTo>
                    <a:pt x="385" y="399"/>
                    <a:pt x="393" y="394"/>
                    <a:pt x="396" y="387"/>
                  </a:cubicBezTo>
                  <a:lnTo>
                    <a:pt x="480" y="207"/>
                  </a:lnTo>
                  <a:lnTo>
                    <a:pt x="890" y="397"/>
                  </a:lnTo>
                  <a:cubicBezTo>
                    <a:pt x="893" y="398"/>
                    <a:pt x="896" y="399"/>
                    <a:pt x="899" y="399"/>
                  </a:cubicBezTo>
                  <a:cubicBezTo>
                    <a:pt x="907" y="399"/>
                    <a:pt x="915" y="394"/>
                    <a:pt x="918" y="387"/>
                  </a:cubicBezTo>
                  <a:cubicBezTo>
                    <a:pt x="923" y="376"/>
                    <a:pt x="919" y="363"/>
                    <a:pt x="908" y="358"/>
                  </a:cubicBezTo>
                  <a:lnTo>
                    <a:pt x="144" y="4"/>
                  </a:lnTo>
                  <a:cubicBezTo>
                    <a:pt x="121" y="-6"/>
                    <a:pt x="94" y="3"/>
                    <a:pt x="84" y="26"/>
                  </a:cubicBezTo>
                  <a:lnTo>
                    <a:pt x="3" y="202"/>
                  </a:lnTo>
                  <a:cubicBezTo>
                    <a:pt x="-2" y="212"/>
                    <a:pt x="-1" y="225"/>
                    <a:pt x="5" y="235"/>
                  </a:cubicBezTo>
                  <a:cubicBezTo>
                    <a:pt x="28" y="274"/>
                    <a:pt x="31" y="321"/>
                    <a:pt x="12" y="3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021;p45">
              <a:extLst>
                <a:ext uri="{FF2B5EF4-FFF2-40B4-BE49-F238E27FC236}">
                  <a16:creationId xmlns:a16="http://schemas.microsoft.com/office/drawing/2014/main" id="{08677856-9AF3-EFA7-0AA8-D77BADC115FA}"/>
                </a:ext>
              </a:extLst>
            </p:cNvPr>
            <p:cNvSpPr/>
            <p:nvPr/>
          </p:nvSpPr>
          <p:spPr>
            <a:xfrm>
              <a:off x="2310305" y="4271279"/>
              <a:ext cx="98596" cy="44580"/>
            </a:xfrm>
            <a:custGeom>
              <a:avLst/>
              <a:gdLst/>
              <a:ahLst/>
              <a:cxnLst/>
              <a:rect l="l" t="t" r="r" b="b"/>
              <a:pathLst>
                <a:path w="303" h="137" extrusionOk="0">
                  <a:moveTo>
                    <a:pt x="91" y="4"/>
                  </a:moveTo>
                  <a:cubicBezTo>
                    <a:pt x="72" y="-5"/>
                    <a:pt x="50" y="3"/>
                    <a:pt x="41" y="22"/>
                  </a:cubicBezTo>
                  <a:lnTo>
                    <a:pt x="2" y="107"/>
                  </a:lnTo>
                  <a:cubicBezTo>
                    <a:pt x="-3" y="117"/>
                    <a:pt x="1" y="130"/>
                    <a:pt x="12" y="135"/>
                  </a:cubicBezTo>
                  <a:cubicBezTo>
                    <a:pt x="15" y="136"/>
                    <a:pt x="18" y="137"/>
                    <a:pt x="21" y="137"/>
                  </a:cubicBezTo>
                  <a:cubicBezTo>
                    <a:pt x="29" y="137"/>
                    <a:pt x="37" y="132"/>
                    <a:pt x="41" y="125"/>
                  </a:cubicBezTo>
                  <a:lnTo>
                    <a:pt x="77" y="45"/>
                  </a:lnTo>
                  <a:lnTo>
                    <a:pt x="272" y="135"/>
                  </a:lnTo>
                  <a:cubicBezTo>
                    <a:pt x="283" y="140"/>
                    <a:pt x="296" y="135"/>
                    <a:pt x="301" y="125"/>
                  </a:cubicBezTo>
                  <a:cubicBezTo>
                    <a:pt x="306" y="114"/>
                    <a:pt x="301" y="101"/>
                    <a:pt x="290" y="96"/>
                  </a:cubicBezTo>
                  <a:lnTo>
                    <a:pt x="91" y="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300" rIns="90000" bIns="43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" name="Google Shape;886;p45">
            <a:extLst>
              <a:ext uri="{FF2B5EF4-FFF2-40B4-BE49-F238E27FC236}">
                <a16:creationId xmlns:a16="http://schemas.microsoft.com/office/drawing/2014/main" id="{D36C2139-3287-CC06-389B-5506052BE08A}"/>
              </a:ext>
            </a:extLst>
          </p:cNvPr>
          <p:cNvGrpSpPr/>
          <p:nvPr/>
        </p:nvGrpSpPr>
        <p:grpSpPr>
          <a:xfrm>
            <a:off x="2130596" y="2068630"/>
            <a:ext cx="288648" cy="314455"/>
            <a:chOff x="2139795" y="2686894"/>
            <a:chExt cx="413583" cy="473786"/>
          </a:xfrm>
        </p:grpSpPr>
        <p:sp>
          <p:nvSpPr>
            <p:cNvPr id="38" name="Google Shape;887;p45">
              <a:extLst>
                <a:ext uri="{FF2B5EF4-FFF2-40B4-BE49-F238E27FC236}">
                  <a16:creationId xmlns:a16="http://schemas.microsoft.com/office/drawing/2014/main" id="{C45A91EA-122C-B7C0-E9FB-BE26098472DC}"/>
                </a:ext>
              </a:extLst>
            </p:cNvPr>
            <p:cNvSpPr/>
            <p:nvPr/>
          </p:nvSpPr>
          <p:spPr>
            <a:xfrm>
              <a:off x="2139795" y="2686894"/>
              <a:ext cx="413583" cy="473786"/>
            </a:xfrm>
            <a:custGeom>
              <a:avLst/>
              <a:gdLst/>
              <a:ahLst/>
              <a:cxnLst/>
              <a:rect l="l" t="t" r="r" b="b"/>
              <a:pathLst>
                <a:path w="1271" h="1456" extrusionOk="0">
                  <a:moveTo>
                    <a:pt x="1211" y="746"/>
                  </a:moveTo>
                  <a:lnTo>
                    <a:pt x="1185" y="759"/>
                  </a:lnTo>
                  <a:cubicBezTo>
                    <a:pt x="1015" y="845"/>
                    <a:pt x="826" y="890"/>
                    <a:pt x="636" y="890"/>
                  </a:cubicBezTo>
                  <a:cubicBezTo>
                    <a:pt x="446" y="890"/>
                    <a:pt x="256" y="845"/>
                    <a:pt x="87" y="759"/>
                  </a:cubicBezTo>
                  <a:lnTo>
                    <a:pt x="61" y="746"/>
                  </a:lnTo>
                  <a:cubicBezTo>
                    <a:pt x="53" y="742"/>
                    <a:pt x="47" y="735"/>
                    <a:pt x="45" y="727"/>
                  </a:cubicBezTo>
                  <a:cubicBezTo>
                    <a:pt x="42" y="719"/>
                    <a:pt x="43" y="710"/>
                    <a:pt x="46" y="702"/>
                  </a:cubicBezTo>
                  <a:cubicBezTo>
                    <a:pt x="50" y="694"/>
                    <a:pt x="57" y="688"/>
                    <a:pt x="65" y="686"/>
                  </a:cubicBezTo>
                  <a:cubicBezTo>
                    <a:pt x="74" y="683"/>
                    <a:pt x="83" y="684"/>
                    <a:pt x="90" y="688"/>
                  </a:cubicBezTo>
                  <a:lnTo>
                    <a:pt x="117" y="701"/>
                  </a:lnTo>
                  <a:cubicBezTo>
                    <a:pt x="178" y="732"/>
                    <a:pt x="243" y="758"/>
                    <a:pt x="310" y="777"/>
                  </a:cubicBezTo>
                  <a:cubicBezTo>
                    <a:pt x="322" y="781"/>
                    <a:pt x="334" y="774"/>
                    <a:pt x="337" y="763"/>
                  </a:cubicBezTo>
                  <a:cubicBezTo>
                    <a:pt x="340" y="752"/>
                    <a:pt x="334" y="740"/>
                    <a:pt x="322" y="737"/>
                  </a:cubicBezTo>
                  <a:cubicBezTo>
                    <a:pt x="292" y="728"/>
                    <a:pt x="262" y="717"/>
                    <a:pt x="233" y="706"/>
                  </a:cubicBezTo>
                  <a:lnTo>
                    <a:pt x="233" y="570"/>
                  </a:lnTo>
                  <a:lnTo>
                    <a:pt x="1042" y="570"/>
                  </a:lnTo>
                  <a:lnTo>
                    <a:pt x="1042" y="705"/>
                  </a:lnTo>
                  <a:cubicBezTo>
                    <a:pt x="913" y="755"/>
                    <a:pt x="774" y="782"/>
                    <a:pt x="636" y="782"/>
                  </a:cubicBezTo>
                  <a:cubicBezTo>
                    <a:pt x="560" y="782"/>
                    <a:pt x="484" y="774"/>
                    <a:pt x="409" y="758"/>
                  </a:cubicBezTo>
                  <a:cubicBezTo>
                    <a:pt x="397" y="756"/>
                    <a:pt x="386" y="763"/>
                    <a:pt x="384" y="775"/>
                  </a:cubicBezTo>
                  <a:cubicBezTo>
                    <a:pt x="381" y="786"/>
                    <a:pt x="389" y="798"/>
                    <a:pt x="400" y="800"/>
                  </a:cubicBezTo>
                  <a:cubicBezTo>
                    <a:pt x="478" y="816"/>
                    <a:pt x="557" y="825"/>
                    <a:pt x="636" y="825"/>
                  </a:cubicBezTo>
                  <a:cubicBezTo>
                    <a:pt x="815" y="825"/>
                    <a:pt x="995" y="782"/>
                    <a:pt x="1155" y="701"/>
                  </a:cubicBezTo>
                  <a:lnTo>
                    <a:pt x="1181" y="688"/>
                  </a:lnTo>
                  <a:cubicBezTo>
                    <a:pt x="1189" y="684"/>
                    <a:pt x="1198" y="683"/>
                    <a:pt x="1206" y="686"/>
                  </a:cubicBezTo>
                  <a:cubicBezTo>
                    <a:pt x="1215" y="688"/>
                    <a:pt x="1221" y="694"/>
                    <a:pt x="1225" y="702"/>
                  </a:cubicBezTo>
                  <a:cubicBezTo>
                    <a:pt x="1233" y="718"/>
                    <a:pt x="1227" y="738"/>
                    <a:pt x="1211" y="746"/>
                  </a:cubicBezTo>
                  <a:moveTo>
                    <a:pt x="329" y="1409"/>
                  </a:moveTo>
                  <a:cubicBezTo>
                    <a:pt x="324" y="1412"/>
                    <a:pt x="319" y="1414"/>
                    <a:pt x="313" y="1414"/>
                  </a:cubicBezTo>
                  <a:cubicBezTo>
                    <a:pt x="307" y="1413"/>
                    <a:pt x="302" y="1411"/>
                    <a:pt x="298" y="1406"/>
                  </a:cubicBezTo>
                  <a:cubicBezTo>
                    <a:pt x="291" y="1398"/>
                    <a:pt x="292" y="1384"/>
                    <a:pt x="300" y="1376"/>
                  </a:cubicBezTo>
                  <a:lnTo>
                    <a:pt x="823" y="918"/>
                  </a:lnTo>
                  <a:cubicBezTo>
                    <a:pt x="823" y="918"/>
                    <a:pt x="878" y="909"/>
                    <a:pt x="905" y="903"/>
                  </a:cubicBezTo>
                  <a:lnTo>
                    <a:pt x="329" y="1409"/>
                  </a:lnTo>
                  <a:moveTo>
                    <a:pt x="146" y="43"/>
                  </a:moveTo>
                  <a:lnTo>
                    <a:pt x="187" y="43"/>
                  </a:lnTo>
                  <a:cubicBezTo>
                    <a:pt x="189" y="43"/>
                    <a:pt x="190" y="44"/>
                    <a:pt x="190" y="46"/>
                  </a:cubicBezTo>
                  <a:lnTo>
                    <a:pt x="190" y="688"/>
                  </a:lnTo>
                  <a:cubicBezTo>
                    <a:pt x="174" y="681"/>
                    <a:pt x="159" y="674"/>
                    <a:pt x="143" y="666"/>
                  </a:cubicBezTo>
                  <a:lnTo>
                    <a:pt x="143" y="46"/>
                  </a:lnTo>
                  <a:cubicBezTo>
                    <a:pt x="143" y="44"/>
                    <a:pt x="145" y="43"/>
                    <a:pt x="146" y="43"/>
                  </a:cubicBezTo>
                  <a:moveTo>
                    <a:pt x="1263" y="683"/>
                  </a:moveTo>
                  <a:cubicBezTo>
                    <a:pt x="1254" y="665"/>
                    <a:pt x="1239" y="651"/>
                    <a:pt x="1220" y="645"/>
                  </a:cubicBezTo>
                  <a:cubicBezTo>
                    <a:pt x="1205" y="640"/>
                    <a:pt x="1189" y="640"/>
                    <a:pt x="1174" y="645"/>
                  </a:cubicBezTo>
                  <a:lnTo>
                    <a:pt x="1174" y="522"/>
                  </a:lnTo>
                  <a:cubicBezTo>
                    <a:pt x="1174" y="511"/>
                    <a:pt x="1164" y="501"/>
                    <a:pt x="1152" y="501"/>
                  </a:cubicBezTo>
                  <a:cubicBezTo>
                    <a:pt x="1141" y="501"/>
                    <a:pt x="1131" y="511"/>
                    <a:pt x="1131" y="522"/>
                  </a:cubicBezTo>
                  <a:lnTo>
                    <a:pt x="1131" y="665"/>
                  </a:lnTo>
                  <a:cubicBezTo>
                    <a:pt x="1116" y="673"/>
                    <a:pt x="1100" y="680"/>
                    <a:pt x="1085" y="687"/>
                  </a:cubicBezTo>
                  <a:lnTo>
                    <a:pt x="1085" y="46"/>
                  </a:lnTo>
                  <a:cubicBezTo>
                    <a:pt x="1085" y="44"/>
                    <a:pt x="1086" y="43"/>
                    <a:pt x="1088" y="43"/>
                  </a:cubicBezTo>
                  <a:lnTo>
                    <a:pt x="1128" y="43"/>
                  </a:lnTo>
                  <a:cubicBezTo>
                    <a:pt x="1130" y="43"/>
                    <a:pt x="1131" y="44"/>
                    <a:pt x="1131" y="46"/>
                  </a:cubicBezTo>
                  <a:lnTo>
                    <a:pt x="1131" y="432"/>
                  </a:lnTo>
                  <a:cubicBezTo>
                    <a:pt x="1131" y="443"/>
                    <a:pt x="1141" y="453"/>
                    <a:pt x="1152" y="453"/>
                  </a:cubicBezTo>
                  <a:cubicBezTo>
                    <a:pt x="1164" y="453"/>
                    <a:pt x="1174" y="443"/>
                    <a:pt x="1174" y="432"/>
                  </a:cubicBezTo>
                  <a:lnTo>
                    <a:pt x="1174" y="46"/>
                  </a:lnTo>
                  <a:cubicBezTo>
                    <a:pt x="1174" y="21"/>
                    <a:pt x="1153" y="0"/>
                    <a:pt x="1128" y="0"/>
                  </a:cubicBezTo>
                  <a:lnTo>
                    <a:pt x="1088" y="0"/>
                  </a:lnTo>
                  <a:cubicBezTo>
                    <a:pt x="1062" y="0"/>
                    <a:pt x="1042" y="21"/>
                    <a:pt x="1042" y="46"/>
                  </a:cubicBezTo>
                  <a:lnTo>
                    <a:pt x="1042" y="54"/>
                  </a:lnTo>
                  <a:lnTo>
                    <a:pt x="399" y="54"/>
                  </a:lnTo>
                  <a:cubicBezTo>
                    <a:pt x="387" y="54"/>
                    <a:pt x="378" y="64"/>
                    <a:pt x="378" y="75"/>
                  </a:cubicBezTo>
                  <a:cubicBezTo>
                    <a:pt x="378" y="87"/>
                    <a:pt x="387" y="97"/>
                    <a:pt x="399" y="97"/>
                  </a:cubicBezTo>
                  <a:lnTo>
                    <a:pt x="1042" y="97"/>
                  </a:lnTo>
                  <a:lnTo>
                    <a:pt x="1042" y="527"/>
                  </a:lnTo>
                  <a:lnTo>
                    <a:pt x="233" y="527"/>
                  </a:lnTo>
                  <a:lnTo>
                    <a:pt x="233" y="97"/>
                  </a:lnTo>
                  <a:lnTo>
                    <a:pt x="308" y="97"/>
                  </a:lnTo>
                  <a:cubicBezTo>
                    <a:pt x="320" y="97"/>
                    <a:pt x="329" y="87"/>
                    <a:pt x="329" y="75"/>
                  </a:cubicBezTo>
                  <a:cubicBezTo>
                    <a:pt x="329" y="64"/>
                    <a:pt x="320" y="54"/>
                    <a:pt x="308" y="54"/>
                  </a:cubicBezTo>
                  <a:lnTo>
                    <a:pt x="233" y="54"/>
                  </a:lnTo>
                  <a:lnTo>
                    <a:pt x="233" y="46"/>
                  </a:lnTo>
                  <a:cubicBezTo>
                    <a:pt x="233" y="21"/>
                    <a:pt x="212" y="0"/>
                    <a:pt x="187" y="0"/>
                  </a:cubicBezTo>
                  <a:lnTo>
                    <a:pt x="146" y="0"/>
                  </a:lnTo>
                  <a:cubicBezTo>
                    <a:pt x="121" y="0"/>
                    <a:pt x="101" y="21"/>
                    <a:pt x="101" y="46"/>
                  </a:cubicBezTo>
                  <a:lnTo>
                    <a:pt x="101" y="646"/>
                  </a:lnTo>
                  <a:cubicBezTo>
                    <a:pt x="85" y="640"/>
                    <a:pt x="68" y="640"/>
                    <a:pt x="52" y="645"/>
                  </a:cubicBezTo>
                  <a:cubicBezTo>
                    <a:pt x="33" y="651"/>
                    <a:pt x="18" y="665"/>
                    <a:pt x="8" y="683"/>
                  </a:cubicBezTo>
                  <a:cubicBezTo>
                    <a:pt x="-1" y="701"/>
                    <a:pt x="-2" y="721"/>
                    <a:pt x="4" y="740"/>
                  </a:cubicBezTo>
                  <a:cubicBezTo>
                    <a:pt x="10" y="759"/>
                    <a:pt x="24" y="775"/>
                    <a:pt x="42" y="784"/>
                  </a:cubicBezTo>
                  <a:lnTo>
                    <a:pt x="68" y="797"/>
                  </a:lnTo>
                  <a:cubicBezTo>
                    <a:pt x="136" y="831"/>
                    <a:pt x="206" y="859"/>
                    <a:pt x="279" y="881"/>
                  </a:cubicBezTo>
                  <a:lnTo>
                    <a:pt x="494" y="1069"/>
                  </a:lnTo>
                  <a:cubicBezTo>
                    <a:pt x="498" y="1073"/>
                    <a:pt x="503" y="1074"/>
                    <a:pt x="508" y="1074"/>
                  </a:cubicBezTo>
                  <a:cubicBezTo>
                    <a:pt x="514" y="1074"/>
                    <a:pt x="520" y="1072"/>
                    <a:pt x="524" y="1067"/>
                  </a:cubicBezTo>
                  <a:cubicBezTo>
                    <a:pt x="532" y="1058"/>
                    <a:pt x="531" y="1045"/>
                    <a:pt x="522" y="1037"/>
                  </a:cubicBezTo>
                  <a:lnTo>
                    <a:pt x="370" y="904"/>
                  </a:lnTo>
                  <a:cubicBezTo>
                    <a:pt x="397" y="910"/>
                    <a:pt x="425" y="915"/>
                    <a:pt x="452" y="919"/>
                  </a:cubicBezTo>
                  <a:lnTo>
                    <a:pt x="559" y="1012"/>
                  </a:lnTo>
                  <a:cubicBezTo>
                    <a:pt x="563" y="1016"/>
                    <a:pt x="568" y="1018"/>
                    <a:pt x="573" y="1018"/>
                  </a:cubicBezTo>
                  <a:cubicBezTo>
                    <a:pt x="579" y="1018"/>
                    <a:pt x="584" y="1015"/>
                    <a:pt x="589" y="1010"/>
                  </a:cubicBezTo>
                  <a:cubicBezTo>
                    <a:pt x="596" y="1001"/>
                    <a:pt x="596" y="988"/>
                    <a:pt x="587" y="980"/>
                  </a:cubicBezTo>
                  <a:lnTo>
                    <a:pt x="527" y="928"/>
                  </a:lnTo>
                  <a:cubicBezTo>
                    <a:pt x="563" y="931"/>
                    <a:pt x="599" y="933"/>
                    <a:pt x="636" y="933"/>
                  </a:cubicBezTo>
                  <a:cubicBezTo>
                    <a:pt x="673" y="933"/>
                    <a:pt x="711" y="931"/>
                    <a:pt x="748" y="927"/>
                  </a:cubicBezTo>
                  <a:lnTo>
                    <a:pt x="272" y="1344"/>
                  </a:lnTo>
                  <a:cubicBezTo>
                    <a:pt x="260" y="1356"/>
                    <a:pt x="252" y="1371"/>
                    <a:pt x="251" y="1388"/>
                  </a:cubicBezTo>
                  <a:cubicBezTo>
                    <a:pt x="250" y="1405"/>
                    <a:pt x="255" y="1422"/>
                    <a:pt x="266" y="1435"/>
                  </a:cubicBezTo>
                  <a:cubicBezTo>
                    <a:pt x="278" y="1447"/>
                    <a:pt x="293" y="1455"/>
                    <a:pt x="310" y="1456"/>
                  </a:cubicBezTo>
                  <a:cubicBezTo>
                    <a:pt x="312" y="1456"/>
                    <a:pt x="313" y="1456"/>
                    <a:pt x="315" y="1456"/>
                  </a:cubicBezTo>
                  <a:cubicBezTo>
                    <a:pt x="330" y="1456"/>
                    <a:pt x="345" y="1451"/>
                    <a:pt x="357" y="1441"/>
                  </a:cubicBezTo>
                  <a:lnTo>
                    <a:pt x="997" y="880"/>
                  </a:lnTo>
                  <a:cubicBezTo>
                    <a:pt x="1068" y="858"/>
                    <a:pt x="1137" y="831"/>
                    <a:pt x="1204" y="797"/>
                  </a:cubicBezTo>
                  <a:lnTo>
                    <a:pt x="1230" y="784"/>
                  </a:lnTo>
                  <a:cubicBezTo>
                    <a:pt x="1248" y="775"/>
                    <a:pt x="1261" y="759"/>
                    <a:pt x="1268" y="740"/>
                  </a:cubicBezTo>
                  <a:cubicBezTo>
                    <a:pt x="1274" y="721"/>
                    <a:pt x="1272" y="701"/>
                    <a:pt x="1263" y="6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888;p45">
              <a:extLst>
                <a:ext uri="{FF2B5EF4-FFF2-40B4-BE49-F238E27FC236}">
                  <a16:creationId xmlns:a16="http://schemas.microsoft.com/office/drawing/2014/main" id="{A21331DC-DD2C-A7ED-AA8C-CF00610A0888}"/>
                </a:ext>
              </a:extLst>
            </p:cNvPr>
            <p:cNvSpPr/>
            <p:nvPr/>
          </p:nvSpPr>
          <p:spPr>
            <a:xfrm>
              <a:off x="2361393" y="3059480"/>
              <a:ext cx="111612" cy="101200"/>
            </a:xfrm>
            <a:custGeom>
              <a:avLst/>
              <a:gdLst/>
              <a:ahLst/>
              <a:cxnLst/>
              <a:rect l="l" t="t" r="r" b="b"/>
              <a:pathLst>
                <a:path w="343" h="311" extrusionOk="0">
                  <a:moveTo>
                    <a:pt x="321" y="199"/>
                  </a:moveTo>
                  <a:lnTo>
                    <a:pt x="100" y="5"/>
                  </a:lnTo>
                  <a:cubicBezTo>
                    <a:pt x="91" y="-3"/>
                    <a:pt x="77" y="-2"/>
                    <a:pt x="70" y="7"/>
                  </a:cubicBezTo>
                  <a:cubicBezTo>
                    <a:pt x="62" y="16"/>
                    <a:pt x="63" y="30"/>
                    <a:pt x="72" y="37"/>
                  </a:cubicBezTo>
                  <a:lnTo>
                    <a:pt x="293" y="231"/>
                  </a:lnTo>
                  <a:cubicBezTo>
                    <a:pt x="297" y="235"/>
                    <a:pt x="300" y="240"/>
                    <a:pt x="300" y="246"/>
                  </a:cubicBezTo>
                  <a:cubicBezTo>
                    <a:pt x="301" y="252"/>
                    <a:pt x="299" y="257"/>
                    <a:pt x="295" y="261"/>
                  </a:cubicBezTo>
                  <a:cubicBezTo>
                    <a:pt x="287" y="270"/>
                    <a:pt x="274" y="271"/>
                    <a:pt x="265" y="264"/>
                  </a:cubicBezTo>
                  <a:lnTo>
                    <a:pt x="35" y="62"/>
                  </a:lnTo>
                  <a:cubicBezTo>
                    <a:pt x="26" y="54"/>
                    <a:pt x="13" y="55"/>
                    <a:pt x="5" y="64"/>
                  </a:cubicBezTo>
                  <a:cubicBezTo>
                    <a:pt x="-3" y="73"/>
                    <a:pt x="-2" y="86"/>
                    <a:pt x="7" y="94"/>
                  </a:cubicBezTo>
                  <a:lnTo>
                    <a:pt x="237" y="296"/>
                  </a:lnTo>
                  <a:cubicBezTo>
                    <a:pt x="249" y="306"/>
                    <a:pt x="264" y="311"/>
                    <a:pt x="279" y="311"/>
                  </a:cubicBezTo>
                  <a:cubicBezTo>
                    <a:pt x="297" y="311"/>
                    <a:pt x="315" y="304"/>
                    <a:pt x="327" y="290"/>
                  </a:cubicBezTo>
                  <a:cubicBezTo>
                    <a:pt x="338" y="277"/>
                    <a:pt x="344" y="260"/>
                    <a:pt x="343" y="243"/>
                  </a:cubicBezTo>
                  <a:cubicBezTo>
                    <a:pt x="342" y="226"/>
                    <a:pt x="334" y="211"/>
                    <a:pt x="321" y="1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" name="Google Shape;728;p45">
            <a:extLst>
              <a:ext uri="{FF2B5EF4-FFF2-40B4-BE49-F238E27FC236}">
                <a16:creationId xmlns:a16="http://schemas.microsoft.com/office/drawing/2014/main" id="{26C94CFC-D32A-389C-DD47-AB7C7A83ABB5}"/>
              </a:ext>
            </a:extLst>
          </p:cNvPr>
          <p:cNvGrpSpPr/>
          <p:nvPr/>
        </p:nvGrpSpPr>
        <p:grpSpPr>
          <a:xfrm>
            <a:off x="3314599" y="2889525"/>
            <a:ext cx="273379" cy="358761"/>
            <a:chOff x="2168755" y="1215750"/>
            <a:chExt cx="355988" cy="473786"/>
          </a:xfrm>
        </p:grpSpPr>
        <p:sp>
          <p:nvSpPr>
            <p:cNvPr id="41" name="Google Shape;729;p45">
              <a:extLst>
                <a:ext uri="{FF2B5EF4-FFF2-40B4-BE49-F238E27FC236}">
                  <a16:creationId xmlns:a16="http://schemas.microsoft.com/office/drawing/2014/main" id="{A9137C04-A21B-A7FF-B7D3-3666F7BA8E1E}"/>
                </a:ext>
              </a:extLst>
            </p:cNvPr>
            <p:cNvSpPr/>
            <p:nvPr/>
          </p:nvSpPr>
          <p:spPr>
            <a:xfrm>
              <a:off x="2168755" y="1605907"/>
              <a:ext cx="16921" cy="83628"/>
            </a:xfrm>
            <a:custGeom>
              <a:avLst/>
              <a:gdLst/>
              <a:ahLst/>
              <a:cxnLst/>
              <a:rect l="l" t="t" r="r" b="b"/>
              <a:pathLst>
                <a:path w="52" h="257" extrusionOk="0">
                  <a:moveTo>
                    <a:pt x="36" y="1"/>
                  </a:moveTo>
                  <a:cubicBezTo>
                    <a:pt x="25" y="-2"/>
                    <a:pt x="13" y="5"/>
                    <a:pt x="10" y="16"/>
                  </a:cubicBezTo>
                  <a:cubicBezTo>
                    <a:pt x="3" y="40"/>
                    <a:pt x="0" y="66"/>
                    <a:pt x="0" y="91"/>
                  </a:cubicBezTo>
                  <a:lnTo>
                    <a:pt x="0" y="236"/>
                  </a:lnTo>
                  <a:cubicBezTo>
                    <a:pt x="0" y="248"/>
                    <a:pt x="10" y="257"/>
                    <a:pt x="21" y="257"/>
                  </a:cubicBezTo>
                  <a:cubicBezTo>
                    <a:pt x="33" y="257"/>
                    <a:pt x="43" y="248"/>
                    <a:pt x="43" y="236"/>
                  </a:cubicBezTo>
                  <a:lnTo>
                    <a:pt x="43" y="91"/>
                  </a:lnTo>
                  <a:cubicBezTo>
                    <a:pt x="43" y="69"/>
                    <a:pt x="46" y="48"/>
                    <a:pt x="51" y="27"/>
                  </a:cubicBezTo>
                  <a:cubicBezTo>
                    <a:pt x="54" y="15"/>
                    <a:pt x="47" y="4"/>
                    <a:pt x="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730;p45">
              <a:extLst>
                <a:ext uri="{FF2B5EF4-FFF2-40B4-BE49-F238E27FC236}">
                  <a16:creationId xmlns:a16="http://schemas.microsoft.com/office/drawing/2014/main" id="{5CB46730-EED3-E639-3513-16FA0D33CA8C}"/>
                </a:ext>
              </a:extLst>
            </p:cNvPr>
            <p:cNvSpPr/>
            <p:nvPr/>
          </p:nvSpPr>
          <p:spPr>
            <a:xfrm>
              <a:off x="2224074" y="1632591"/>
              <a:ext cx="13992" cy="56620"/>
            </a:xfrm>
            <a:custGeom>
              <a:avLst/>
              <a:gdLst/>
              <a:ahLst/>
              <a:cxnLst/>
              <a:rect l="l" t="t" r="r" b="b"/>
              <a:pathLst>
                <a:path w="43" h="174" extrusionOk="0">
                  <a:moveTo>
                    <a:pt x="22" y="0"/>
                  </a:moveTo>
                  <a:cubicBezTo>
                    <a:pt x="10" y="0"/>
                    <a:pt x="0" y="9"/>
                    <a:pt x="0" y="21"/>
                  </a:cubicBezTo>
                  <a:lnTo>
                    <a:pt x="0" y="153"/>
                  </a:lnTo>
                  <a:cubicBezTo>
                    <a:pt x="0" y="165"/>
                    <a:pt x="10" y="174"/>
                    <a:pt x="22" y="174"/>
                  </a:cubicBezTo>
                  <a:cubicBezTo>
                    <a:pt x="34" y="174"/>
                    <a:pt x="43" y="165"/>
                    <a:pt x="43" y="153"/>
                  </a:cubicBezTo>
                  <a:lnTo>
                    <a:pt x="43" y="21"/>
                  </a:lnTo>
                  <a:cubicBezTo>
                    <a:pt x="43" y="9"/>
                    <a:pt x="34" y="0"/>
                    <a:pt x="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17625" rIns="90000" bIns="176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731;p45">
              <a:extLst>
                <a:ext uri="{FF2B5EF4-FFF2-40B4-BE49-F238E27FC236}">
                  <a16:creationId xmlns:a16="http://schemas.microsoft.com/office/drawing/2014/main" id="{EB53501B-AEB0-521F-812D-54EB466E0E9B}"/>
                </a:ext>
              </a:extLst>
            </p:cNvPr>
            <p:cNvSpPr/>
            <p:nvPr/>
          </p:nvSpPr>
          <p:spPr>
            <a:xfrm>
              <a:off x="2184049" y="1215750"/>
              <a:ext cx="340694" cy="473786"/>
            </a:xfrm>
            <a:custGeom>
              <a:avLst/>
              <a:gdLst/>
              <a:ahLst/>
              <a:cxnLst/>
              <a:rect l="l" t="t" r="r" b="b"/>
              <a:pathLst>
                <a:path w="1047" h="1456" extrusionOk="0">
                  <a:moveTo>
                    <a:pt x="672" y="1009"/>
                  </a:moveTo>
                  <a:cubicBezTo>
                    <a:pt x="672" y="1030"/>
                    <a:pt x="661" y="1048"/>
                    <a:pt x="642" y="1058"/>
                  </a:cubicBezTo>
                  <a:cubicBezTo>
                    <a:pt x="624" y="1067"/>
                    <a:pt x="603" y="1065"/>
                    <a:pt x="586" y="1053"/>
                  </a:cubicBezTo>
                  <a:lnTo>
                    <a:pt x="564" y="1037"/>
                  </a:lnTo>
                  <a:cubicBezTo>
                    <a:pt x="565" y="1033"/>
                    <a:pt x="566" y="1028"/>
                    <a:pt x="566" y="1023"/>
                  </a:cubicBezTo>
                  <a:lnTo>
                    <a:pt x="566" y="963"/>
                  </a:lnTo>
                  <a:cubicBezTo>
                    <a:pt x="566" y="958"/>
                    <a:pt x="565" y="953"/>
                    <a:pt x="564" y="949"/>
                  </a:cubicBezTo>
                  <a:lnTo>
                    <a:pt x="586" y="933"/>
                  </a:lnTo>
                  <a:cubicBezTo>
                    <a:pt x="603" y="921"/>
                    <a:pt x="624" y="919"/>
                    <a:pt x="642" y="929"/>
                  </a:cubicBezTo>
                  <a:cubicBezTo>
                    <a:pt x="661" y="938"/>
                    <a:pt x="672" y="956"/>
                    <a:pt x="672" y="977"/>
                  </a:cubicBezTo>
                  <a:lnTo>
                    <a:pt x="672" y="1009"/>
                  </a:lnTo>
                  <a:moveTo>
                    <a:pt x="507" y="1039"/>
                  </a:moveTo>
                  <a:lnTo>
                    <a:pt x="493" y="1039"/>
                  </a:lnTo>
                  <a:cubicBezTo>
                    <a:pt x="484" y="1039"/>
                    <a:pt x="477" y="1032"/>
                    <a:pt x="477" y="1023"/>
                  </a:cubicBezTo>
                  <a:lnTo>
                    <a:pt x="477" y="963"/>
                  </a:lnTo>
                  <a:cubicBezTo>
                    <a:pt x="477" y="954"/>
                    <a:pt x="484" y="947"/>
                    <a:pt x="493" y="947"/>
                  </a:cubicBezTo>
                  <a:lnTo>
                    <a:pt x="507" y="947"/>
                  </a:lnTo>
                  <a:cubicBezTo>
                    <a:pt x="516" y="947"/>
                    <a:pt x="523" y="954"/>
                    <a:pt x="523" y="963"/>
                  </a:cubicBezTo>
                  <a:lnTo>
                    <a:pt x="523" y="1023"/>
                  </a:lnTo>
                  <a:cubicBezTo>
                    <a:pt x="523" y="1032"/>
                    <a:pt x="516" y="1039"/>
                    <a:pt x="507" y="1039"/>
                  </a:cubicBezTo>
                  <a:moveTo>
                    <a:pt x="357" y="1058"/>
                  </a:moveTo>
                  <a:cubicBezTo>
                    <a:pt x="339" y="1048"/>
                    <a:pt x="328" y="1030"/>
                    <a:pt x="328" y="1009"/>
                  </a:cubicBezTo>
                  <a:lnTo>
                    <a:pt x="328" y="977"/>
                  </a:lnTo>
                  <a:cubicBezTo>
                    <a:pt x="328" y="956"/>
                    <a:pt x="339" y="938"/>
                    <a:pt x="357" y="929"/>
                  </a:cubicBezTo>
                  <a:cubicBezTo>
                    <a:pt x="376" y="919"/>
                    <a:pt x="397" y="921"/>
                    <a:pt x="414" y="933"/>
                  </a:cubicBezTo>
                  <a:lnTo>
                    <a:pt x="436" y="949"/>
                  </a:lnTo>
                  <a:cubicBezTo>
                    <a:pt x="435" y="953"/>
                    <a:pt x="434" y="958"/>
                    <a:pt x="434" y="963"/>
                  </a:cubicBezTo>
                  <a:lnTo>
                    <a:pt x="434" y="1023"/>
                  </a:lnTo>
                  <a:cubicBezTo>
                    <a:pt x="434" y="1028"/>
                    <a:pt x="435" y="1033"/>
                    <a:pt x="436" y="1037"/>
                  </a:cubicBezTo>
                  <a:lnTo>
                    <a:pt x="414" y="1053"/>
                  </a:lnTo>
                  <a:cubicBezTo>
                    <a:pt x="397" y="1065"/>
                    <a:pt x="376" y="1067"/>
                    <a:pt x="357" y="1058"/>
                  </a:cubicBezTo>
                  <a:moveTo>
                    <a:pt x="429" y="843"/>
                  </a:moveTo>
                  <a:cubicBezTo>
                    <a:pt x="451" y="855"/>
                    <a:pt x="476" y="861"/>
                    <a:pt x="500" y="861"/>
                  </a:cubicBezTo>
                  <a:cubicBezTo>
                    <a:pt x="525" y="861"/>
                    <a:pt x="549" y="855"/>
                    <a:pt x="571" y="843"/>
                  </a:cubicBezTo>
                  <a:lnTo>
                    <a:pt x="587" y="835"/>
                  </a:lnTo>
                  <a:lnTo>
                    <a:pt x="587" y="885"/>
                  </a:lnTo>
                  <a:cubicBezTo>
                    <a:pt x="578" y="888"/>
                    <a:pt x="569" y="893"/>
                    <a:pt x="561" y="898"/>
                  </a:cubicBezTo>
                  <a:lnTo>
                    <a:pt x="539" y="914"/>
                  </a:lnTo>
                  <a:cubicBezTo>
                    <a:pt x="530" y="908"/>
                    <a:pt x="519" y="905"/>
                    <a:pt x="507" y="905"/>
                  </a:cubicBezTo>
                  <a:lnTo>
                    <a:pt x="493" y="905"/>
                  </a:lnTo>
                  <a:cubicBezTo>
                    <a:pt x="481" y="905"/>
                    <a:pt x="470" y="908"/>
                    <a:pt x="461" y="914"/>
                  </a:cubicBezTo>
                  <a:lnTo>
                    <a:pt x="439" y="898"/>
                  </a:lnTo>
                  <a:cubicBezTo>
                    <a:pt x="432" y="893"/>
                    <a:pt x="424" y="889"/>
                    <a:pt x="416" y="886"/>
                  </a:cubicBezTo>
                  <a:lnTo>
                    <a:pt x="416" y="836"/>
                  </a:lnTo>
                  <a:lnTo>
                    <a:pt x="429" y="843"/>
                  </a:lnTo>
                  <a:moveTo>
                    <a:pt x="202" y="556"/>
                  </a:moveTo>
                  <a:cubicBezTo>
                    <a:pt x="181" y="556"/>
                    <a:pt x="163" y="539"/>
                    <a:pt x="163" y="518"/>
                  </a:cubicBezTo>
                  <a:cubicBezTo>
                    <a:pt x="163" y="497"/>
                    <a:pt x="181" y="480"/>
                    <a:pt x="202" y="480"/>
                  </a:cubicBezTo>
                  <a:lnTo>
                    <a:pt x="207" y="480"/>
                  </a:lnTo>
                  <a:lnTo>
                    <a:pt x="226" y="556"/>
                  </a:lnTo>
                  <a:lnTo>
                    <a:pt x="202" y="556"/>
                  </a:lnTo>
                  <a:moveTo>
                    <a:pt x="799" y="556"/>
                  </a:moveTo>
                  <a:lnTo>
                    <a:pt x="774" y="556"/>
                  </a:lnTo>
                  <a:lnTo>
                    <a:pt x="794" y="480"/>
                  </a:lnTo>
                  <a:lnTo>
                    <a:pt x="799" y="480"/>
                  </a:lnTo>
                  <a:cubicBezTo>
                    <a:pt x="820" y="480"/>
                    <a:pt x="837" y="497"/>
                    <a:pt x="837" y="518"/>
                  </a:cubicBezTo>
                  <a:cubicBezTo>
                    <a:pt x="837" y="539"/>
                    <a:pt x="820" y="556"/>
                    <a:pt x="799" y="556"/>
                  </a:cubicBezTo>
                  <a:moveTo>
                    <a:pt x="895" y="1033"/>
                  </a:moveTo>
                  <a:lnTo>
                    <a:pt x="700" y="926"/>
                  </a:lnTo>
                  <a:cubicBezTo>
                    <a:pt x="691" y="911"/>
                    <a:pt x="678" y="899"/>
                    <a:pt x="662" y="891"/>
                  </a:cubicBezTo>
                  <a:cubicBezTo>
                    <a:pt x="652" y="885"/>
                    <a:pt x="641" y="882"/>
                    <a:pt x="630" y="881"/>
                  </a:cubicBezTo>
                  <a:lnTo>
                    <a:pt x="630" y="812"/>
                  </a:lnTo>
                  <a:lnTo>
                    <a:pt x="671" y="789"/>
                  </a:lnTo>
                  <a:cubicBezTo>
                    <a:pt x="702" y="773"/>
                    <a:pt x="725" y="744"/>
                    <a:pt x="734" y="710"/>
                  </a:cubicBezTo>
                  <a:cubicBezTo>
                    <a:pt x="737" y="699"/>
                    <a:pt x="731" y="687"/>
                    <a:pt x="719" y="684"/>
                  </a:cubicBezTo>
                  <a:cubicBezTo>
                    <a:pt x="708" y="681"/>
                    <a:pt x="696" y="687"/>
                    <a:pt x="693" y="699"/>
                  </a:cubicBezTo>
                  <a:cubicBezTo>
                    <a:pt x="687" y="721"/>
                    <a:pt x="672" y="741"/>
                    <a:pt x="651" y="752"/>
                  </a:cubicBezTo>
                  <a:lnTo>
                    <a:pt x="551" y="806"/>
                  </a:lnTo>
                  <a:cubicBezTo>
                    <a:pt x="519" y="823"/>
                    <a:pt x="481" y="823"/>
                    <a:pt x="450" y="806"/>
                  </a:cubicBezTo>
                  <a:lnTo>
                    <a:pt x="349" y="752"/>
                  </a:lnTo>
                  <a:cubicBezTo>
                    <a:pt x="329" y="741"/>
                    <a:pt x="313" y="721"/>
                    <a:pt x="307" y="698"/>
                  </a:cubicBezTo>
                  <a:lnTo>
                    <a:pt x="244" y="453"/>
                  </a:lnTo>
                  <a:cubicBezTo>
                    <a:pt x="233" y="411"/>
                    <a:pt x="244" y="367"/>
                    <a:pt x="273" y="335"/>
                  </a:cubicBezTo>
                  <a:lnTo>
                    <a:pt x="274" y="335"/>
                  </a:lnTo>
                  <a:cubicBezTo>
                    <a:pt x="312" y="294"/>
                    <a:pt x="373" y="283"/>
                    <a:pt x="423" y="308"/>
                  </a:cubicBezTo>
                  <a:lnTo>
                    <a:pt x="484" y="338"/>
                  </a:lnTo>
                  <a:cubicBezTo>
                    <a:pt x="495" y="344"/>
                    <a:pt x="508" y="344"/>
                    <a:pt x="519" y="338"/>
                  </a:cubicBezTo>
                  <a:lnTo>
                    <a:pt x="578" y="309"/>
                  </a:lnTo>
                  <a:cubicBezTo>
                    <a:pt x="628" y="283"/>
                    <a:pt x="689" y="294"/>
                    <a:pt x="727" y="335"/>
                  </a:cubicBezTo>
                  <a:cubicBezTo>
                    <a:pt x="757" y="367"/>
                    <a:pt x="768" y="411"/>
                    <a:pt x="757" y="453"/>
                  </a:cubicBezTo>
                  <a:lnTo>
                    <a:pt x="716" y="611"/>
                  </a:lnTo>
                  <a:cubicBezTo>
                    <a:pt x="713" y="622"/>
                    <a:pt x="720" y="634"/>
                    <a:pt x="731" y="637"/>
                  </a:cubicBezTo>
                  <a:cubicBezTo>
                    <a:pt x="743" y="640"/>
                    <a:pt x="754" y="633"/>
                    <a:pt x="757" y="622"/>
                  </a:cubicBezTo>
                  <a:lnTo>
                    <a:pt x="763" y="599"/>
                  </a:lnTo>
                  <a:lnTo>
                    <a:pt x="799" y="599"/>
                  </a:lnTo>
                  <a:cubicBezTo>
                    <a:pt x="843" y="599"/>
                    <a:pt x="880" y="562"/>
                    <a:pt x="880" y="518"/>
                  </a:cubicBezTo>
                  <a:cubicBezTo>
                    <a:pt x="880" y="496"/>
                    <a:pt x="871" y="476"/>
                    <a:pt x="857" y="461"/>
                  </a:cubicBezTo>
                  <a:lnTo>
                    <a:pt x="865" y="437"/>
                  </a:lnTo>
                  <a:cubicBezTo>
                    <a:pt x="897" y="350"/>
                    <a:pt x="889" y="255"/>
                    <a:pt x="844" y="175"/>
                  </a:cubicBezTo>
                  <a:cubicBezTo>
                    <a:pt x="838" y="165"/>
                    <a:pt x="825" y="161"/>
                    <a:pt x="815" y="167"/>
                  </a:cubicBezTo>
                  <a:cubicBezTo>
                    <a:pt x="804" y="173"/>
                    <a:pt x="801" y="186"/>
                    <a:pt x="807" y="196"/>
                  </a:cubicBezTo>
                  <a:cubicBezTo>
                    <a:pt x="846" y="265"/>
                    <a:pt x="853" y="347"/>
                    <a:pt x="826" y="422"/>
                  </a:cubicBezTo>
                  <a:lnTo>
                    <a:pt x="819" y="440"/>
                  </a:lnTo>
                  <a:cubicBezTo>
                    <a:pt x="814" y="438"/>
                    <a:pt x="808" y="437"/>
                    <a:pt x="803" y="437"/>
                  </a:cubicBezTo>
                  <a:cubicBezTo>
                    <a:pt x="807" y="390"/>
                    <a:pt x="791" y="342"/>
                    <a:pt x="758" y="306"/>
                  </a:cubicBezTo>
                  <a:cubicBezTo>
                    <a:pt x="707" y="252"/>
                    <a:pt x="625" y="237"/>
                    <a:pt x="558" y="271"/>
                  </a:cubicBezTo>
                  <a:lnTo>
                    <a:pt x="502" y="299"/>
                  </a:lnTo>
                  <a:lnTo>
                    <a:pt x="442" y="269"/>
                  </a:lnTo>
                  <a:cubicBezTo>
                    <a:pt x="375" y="236"/>
                    <a:pt x="293" y="251"/>
                    <a:pt x="243" y="306"/>
                  </a:cubicBezTo>
                  <a:lnTo>
                    <a:pt x="242" y="306"/>
                  </a:lnTo>
                  <a:cubicBezTo>
                    <a:pt x="209" y="342"/>
                    <a:pt x="193" y="390"/>
                    <a:pt x="198" y="437"/>
                  </a:cubicBezTo>
                  <a:cubicBezTo>
                    <a:pt x="194" y="437"/>
                    <a:pt x="190" y="438"/>
                    <a:pt x="186" y="438"/>
                  </a:cubicBezTo>
                  <a:lnTo>
                    <a:pt x="171" y="369"/>
                  </a:lnTo>
                  <a:cubicBezTo>
                    <a:pt x="157" y="309"/>
                    <a:pt x="163" y="245"/>
                    <a:pt x="189" y="189"/>
                  </a:cubicBezTo>
                  <a:cubicBezTo>
                    <a:pt x="191" y="184"/>
                    <a:pt x="191" y="179"/>
                    <a:pt x="190" y="175"/>
                  </a:cubicBezTo>
                  <a:lnTo>
                    <a:pt x="176" y="123"/>
                  </a:lnTo>
                  <a:lnTo>
                    <a:pt x="274" y="116"/>
                  </a:lnTo>
                  <a:cubicBezTo>
                    <a:pt x="280" y="116"/>
                    <a:pt x="286" y="113"/>
                    <a:pt x="290" y="108"/>
                  </a:cubicBezTo>
                  <a:cubicBezTo>
                    <a:pt x="293" y="102"/>
                    <a:pt x="295" y="96"/>
                    <a:pt x="293" y="89"/>
                  </a:cubicBezTo>
                  <a:lnTo>
                    <a:pt x="280" y="43"/>
                  </a:lnTo>
                  <a:lnTo>
                    <a:pt x="588" y="60"/>
                  </a:lnTo>
                  <a:cubicBezTo>
                    <a:pt x="650" y="64"/>
                    <a:pt x="707" y="88"/>
                    <a:pt x="753" y="129"/>
                  </a:cubicBezTo>
                  <a:cubicBezTo>
                    <a:pt x="762" y="137"/>
                    <a:pt x="776" y="137"/>
                    <a:pt x="784" y="128"/>
                  </a:cubicBezTo>
                  <a:cubicBezTo>
                    <a:pt x="791" y="119"/>
                    <a:pt x="791" y="106"/>
                    <a:pt x="782" y="98"/>
                  </a:cubicBezTo>
                  <a:cubicBezTo>
                    <a:pt x="729" y="49"/>
                    <a:pt x="662" y="22"/>
                    <a:pt x="590" y="18"/>
                  </a:cubicBezTo>
                  <a:lnTo>
                    <a:pt x="266" y="0"/>
                  </a:lnTo>
                  <a:cubicBezTo>
                    <a:pt x="256" y="-1"/>
                    <a:pt x="246" y="4"/>
                    <a:pt x="240" y="11"/>
                  </a:cubicBezTo>
                  <a:cubicBezTo>
                    <a:pt x="234" y="19"/>
                    <a:pt x="231" y="30"/>
                    <a:pt x="234" y="39"/>
                  </a:cubicBezTo>
                  <a:lnTo>
                    <a:pt x="245" y="76"/>
                  </a:lnTo>
                  <a:lnTo>
                    <a:pt x="160" y="81"/>
                  </a:lnTo>
                  <a:cubicBezTo>
                    <a:pt x="150" y="82"/>
                    <a:pt x="142" y="87"/>
                    <a:pt x="136" y="95"/>
                  </a:cubicBezTo>
                  <a:cubicBezTo>
                    <a:pt x="130" y="103"/>
                    <a:pt x="129" y="113"/>
                    <a:pt x="131" y="122"/>
                  </a:cubicBezTo>
                  <a:lnTo>
                    <a:pt x="147" y="179"/>
                  </a:lnTo>
                  <a:cubicBezTo>
                    <a:pt x="120" y="241"/>
                    <a:pt x="114" y="312"/>
                    <a:pt x="129" y="379"/>
                  </a:cubicBezTo>
                  <a:lnTo>
                    <a:pt x="147" y="458"/>
                  </a:lnTo>
                  <a:cubicBezTo>
                    <a:pt x="131" y="473"/>
                    <a:pt x="121" y="494"/>
                    <a:pt x="121" y="518"/>
                  </a:cubicBezTo>
                  <a:cubicBezTo>
                    <a:pt x="121" y="562"/>
                    <a:pt x="157" y="599"/>
                    <a:pt x="202" y="599"/>
                  </a:cubicBezTo>
                  <a:lnTo>
                    <a:pt x="237" y="599"/>
                  </a:lnTo>
                  <a:lnTo>
                    <a:pt x="266" y="709"/>
                  </a:lnTo>
                  <a:cubicBezTo>
                    <a:pt x="275" y="743"/>
                    <a:pt x="298" y="773"/>
                    <a:pt x="329" y="789"/>
                  </a:cubicBezTo>
                  <a:lnTo>
                    <a:pt x="374" y="813"/>
                  </a:lnTo>
                  <a:lnTo>
                    <a:pt x="374" y="880"/>
                  </a:lnTo>
                  <a:cubicBezTo>
                    <a:pt x="361" y="881"/>
                    <a:pt x="349" y="885"/>
                    <a:pt x="338" y="891"/>
                  </a:cubicBezTo>
                  <a:cubicBezTo>
                    <a:pt x="322" y="899"/>
                    <a:pt x="309" y="911"/>
                    <a:pt x="300" y="926"/>
                  </a:cubicBezTo>
                  <a:lnTo>
                    <a:pt x="105" y="1033"/>
                  </a:lnTo>
                  <a:cubicBezTo>
                    <a:pt x="64" y="1055"/>
                    <a:pt x="29" y="1087"/>
                    <a:pt x="3" y="1126"/>
                  </a:cubicBezTo>
                  <a:cubicBezTo>
                    <a:pt x="-3" y="1135"/>
                    <a:pt x="-1" y="1149"/>
                    <a:pt x="9" y="1155"/>
                  </a:cubicBezTo>
                  <a:cubicBezTo>
                    <a:pt x="13" y="1158"/>
                    <a:pt x="17" y="1159"/>
                    <a:pt x="21" y="1159"/>
                  </a:cubicBezTo>
                  <a:cubicBezTo>
                    <a:pt x="28" y="1159"/>
                    <a:pt x="35" y="1156"/>
                    <a:pt x="39" y="1149"/>
                  </a:cubicBezTo>
                  <a:cubicBezTo>
                    <a:pt x="61" y="1117"/>
                    <a:pt x="91" y="1090"/>
                    <a:pt x="125" y="1071"/>
                  </a:cubicBezTo>
                  <a:lnTo>
                    <a:pt x="206" y="1026"/>
                  </a:lnTo>
                  <a:lnTo>
                    <a:pt x="217" y="1079"/>
                  </a:lnTo>
                  <a:lnTo>
                    <a:pt x="188" y="1094"/>
                  </a:lnTo>
                  <a:cubicBezTo>
                    <a:pt x="183" y="1096"/>
                    <a:pt x="179" y="1101"/>
                    <a:pt x="178" y="1107"/>
                  </a:cubicBezTo>
                  <a:cubicBezTo>
                    <a:pt x="176" y="1112"/>
                    <a:pt x="177" y="1118"/>
                    <a:pt x="180" y="1123"/>
                  </a:cubicBezTo>
                  <a:lnTo>
                    <a:pt x="366" y="1444"/>
                  </a:lnTo>
                  <a:cubicBezTo>
                    <a:pt x="370" y="1451"/>
                    <a:pt x="377" y="1455"/>
                    <a:pt x="384" y="1455"/>
                  </a:cubicBezTo>
                  <a:cubicBezTo>
                    <a:pt x="388" y="1455"/>
                    <a:pt x="392" y="1454"/>
                    <a:pt x="395" y="1452"/>
                  </a:cubicBezTo>
                  <a:cubicBezTo>
                    <a:pt x="405" y="1446"/>
                    <a:pt x="409" y="1433"/>
                    <a:pt x="403" y="1423"/>
                  </a:cubicBezTo>
                  <a:lnTo>
                    <a:pt x="228" y="1121"/>
                  </a:lnTo>
                  <a:lnTo>
                    <a:pt x="250" y="1110"/>
                  </a:lnTo>
                  <a:cubicBezTo>
                    <a:pt x="259" y="1106"/>
                    <a:pt x="263" y="1096"/>
                    <a:pt x="262" y="1087"/>
                  </a:cubicBezTo>
                  <a:lnTo>
                    <a:pt x="245" y="1004"/>
                  </a:lnTo>
                  <a:lnTo>
                    <a:pt x="285" y="982"/>
                  </a:lnTo>
                  <a:lnTo>
                    <a:pt x="285" y="1009"/>
                  </a:lnTo>
                  <a:cubicBezTo>
                    <a:pt x="285" y="1046"/>
                    <a:pt x="305" y="1079"/>
                    <a:pt x="338" y="1096"/>
                  </a:cubicBezTo>
                  <a:cubicBezTo>
                    <a:pt x="352" y="1103"/>
                    <a:pt x="367" y="1106"/>
                    <a:pt x="382" y="1106"/>
                  </a:cubicBezTo>
                  <a:cubicBezTo>
                    <a:pt x="391" y="1106"/>
                    <a:pt x="400" y="1105"/>
                    <a:pt x="408" y="1103"/>
                  </a:cubicBezTo>
                  <a:lnTo>
                    <a:pt x="441" y="1437"/>
                  </a:lnTo>
                  <a:cubicBezTo>
                    <a:pt x="442" y="1448"/>
                    <a:pt x="451" y="1456"/>
                    <a:pt x="462" y="1456"/>
                  </a:cubicBezTo>
                  <a:cubicBezTo>
                    <a:pt x="463" y="1456"/>
                    <a:pt x="464" y="1456"/>
                    <a:pt x="464" y="1456"/>
                  </a:cubicBezTo>
                  <a:cubicBezTo>
                    <a:pt x="476" y="1455"/>
                    <a:pt x="485" y="1444"/>
                    <a:pt x="484" y="1433"/>
                  </a:cubicBezTo>
                  <a:lnTo>
                    <a:pt x="449" y="1081"/>
                  </a:lnTo>
                  <a:lnTo>
                    <a:pt x="461" y="1072"/>
                  </a:lnTo>
                  <a:cubicBezTo>
                    <a:pt x="470" y="1078"/>
                    <a:pt x="481" y="1082"/>
                    <a:pt x="493" y="1082"/>
                  </a:cubicBezTo>
                  <a:lnTo>
                    <a:pt x="507" y="1082"/>
                  </a:lnTo>
                  <a:cubicBezTo>
                    <a:pt x="519" y="1082"/>
                    <a:pt x="530" y="1078"/>
                    <a:pt x="539" y="1072"/>
                  </a:cubicBezTo>
                  <a:lnTo>
                    <a:pt x="551" y="1081"/>
                  </a:lnTo>
                  <a:lnTo>
                    <a:pt x="516" y="1433"/>
                  </a:lnTo>
                  <a:cubicBezTo>
                    <a:pt x="515" y="1444"/>
                    <a:pt x="524" y="1455"/>
                    <a:pt x="535" y="1456"/>
                  </a:cubicBezTo>
                  <a:cubicBezTo>
                    <a:pt x="536" y="1456"/>
                    <a:pt x="537" y="1456"/>
                    <a:pt x="537" y="1456"/>
                  </a:cubicBezTo>
                  <a:cubicBezTo>
                    <a:pt x="548" y="1456"/>
                    <a:pt x="558" y="1448"/>
                    <a:pt x="559" y="1437"/>
                  </a:cubicBezTo>
                  <a:lnTo>
                    <a:pt x="592" y="1103"/>
                  </a:lnTo>
                  <a:cubicBezTo>
                    <a:pt x="600" y="1105"/>
                    <a:pt x="609" y="1106"/>
                    <a:pt x="618" y="1106"/>
                  </a:cubicBezTo>
                  <a:cubicBezTo>
                    <a:pt x="633" y="1106"/>
                    <a:pt x="648" y="1103"/>
                    <a:pt x="662" y="1096"/>
                  </a:cubicBezTo>
                  <a:cubicBezTo>
                    <a:pt x="694" y="1079"/>
                    <a:pt x="715" y="1046"/>
                    <a:pt x="715" y="1009"/>
                  </a:cubicBezTo>
                  <a:lnTo>
                    <a:pt x="715" y="982"/>
                  </a:lnTo>
                  <a:lnTo>
                    <a:pt x="754" y="1004"/>
                  </a:lnTo>
                  <a:lnTo>
                    <a:pt x="738" y="1087"/>
                  </a:lnTo>
                  <a:cubicBezTo>
                    <a:pt x="736" y="1096"/>
                    <a:pt x="741" y="1106"/>
                    <a:pt x="749" y="1110"/>
                  </a:cubicBezTo>
                  <a:lnTo>
                    <a:pt x="772" y="1121"/>
                  </a:lnTo>
                  <a:lnTo>
                    <a:pt x="597" y="1423"/>
                  </a:lnTo>
                  <a:cubicBezTo>
                    <a:pt x="591" y="1433"/>
                    <a:pt x="594" y="1446"/>
                    <a:pt x="605" y="1452"/>
                  </a:cubicBezTo>
                  <a:cubicBezTo>
                    <a:pt x="608" y="1454"/>
                    <a:pt x="612" y="1455"/>
                    <a:pt x="615" y="1455"/>
                  </a:cubicBezTo>
                  <a:cubicBezTo>
                    <a:pt x="623" y="1455"/>
                    <a:pt x="630" y="1451"/>
                    <a:pt x="634" y="1444"/>
                  </a:cubicBezTo>
                  <a:lnTo>
                    <a:pt x="820" y="1123"/>
                  </a:lnTo>
                  <a:cubicBezTo>
                    <a:pt x="823" y="1118"/>
                    <a:pt x="824" y="1112"/>
                    <a:pt x="822" y="1107"/>
                  </a:cubicBezTo>
                  <a:cubicBezTo>
                    <a:pt x="821" y="1101"/>
                    <a:pt x="817" y="1096"/>
                    <a:pt x="811" y="1094"/>
                  </a:cubicBezTo>
                  <a:lnTo>
                    <a:pt x="783" y="1079"/>
                  </a:lnTo>
                  <a:lnTo>
                    <a:pt x="794" y="1026"/>
                  </a:lnTo>
                  <a:lnTo>
                    <a:pt x="875" y="1071"/>
                  </a:lnTo>
                  <a:cubicBezTo>
                    <a:pt x="954" y="1115"/>
                    <a:pt x="1004" y="1198"/>
                    <a:pt x="1004" y="1290"/>
                  </a:cubicBezTo>
                  <a:lnTo>
                    <a:pt x="1004" y="1435"/>
                  </a:lnTo>
                  <a:cubicBezTo>
                    <a:pt x="1004" y="1447"/>
                    <a:pt x="1013" y="1456"/>
                    <a:pt x="1025" y="1456"/>
                  </a:cubicBezTo>
                  <a:cubicBezTo>
                    <a:pt x="1037" y="1456"/>
                    <a:pt x="1047" y="1447"/>
                    <a:pt x="1047" y="1435"/>
                  </a:cubicBezTo>
                  <a:lnTo>
                    <a:pt x="1047" y="1290"/>
                  </a:lnTo>
                  <a:cubicBezTo>
                    <a:pt x="1047" y="1183"/>
                    <a:pt x="989" y="1085"/>
                    <a:pt x="895" y="10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732;p45">
              <a:extLst>
                <a:ext uri="{FF2B5EF4-FFF2-40B4-BE49-F238E27FC236}">
                  <a16:creationId xmlns:a16="http://schemas.microsoft.com/office/drawing/2014/main" id="{804F8F85-7B97-9723-9DA2-3F8DA26E67A6}"/>
                </a:ext>
              </a:extLst>
            </p:cNvPr>
            <p:cNvSpPr/>
            <p:nvPr/>
          </p:nvSpPr>
          <p:spPr>
            <a:xfrm>
              <a:off x="2455434" y="1632591"/>
              <a:ext cx="13667" cy="56620"/>
            </a:xfrm>
            <a:custGeom>
              <a:avLst/>
              <a:gdLst/>
              <a:ahLst/>
              <a:cxnLst/>
              <a:rect l="l" t="t" r="r" b="b"/>
              <a:pathLst>
                <a:path w="42" h="174" extrusionOk="0">
                  <a:moveTo>
                    <a:pt x="21" y="0"/>
                  </a:moveTo>
                  <a:cubicBezTo>
                    <a:pt x="9" y="0"/>
                    <a:pt x="0" y="9"/>
                    <a:pt x="0" y="21"/>
                  </a:cubicBezTo>
                  <a:lnTo>
                    <a:pt x="0" y="153"/>
                  </a:lnTo>
                  <a:cubicBezTo>
                    <a:pt x="0" y="165"/>
                    <a:pt x="9" y="174"/>
                    <a:pt x="21" y="174"/>
                  </a:cubicBezTo>
                  <a:cubicBezTo>
                    <a:pt x="33" y="174"/>
                    <a:pt x="42" y="165"/>
                    <a:pt x="42" y="153"/>
                  </a:cubicBezTo>
                  <a:lnTo>
                    <a:pt x="42" y="21"/>
                  </a:lnTo>
                  <a:cubicBezTo>
                    <a:pt x="42" y="9"/>
                    <a:pt x="33" y="0"/>
                    <a:pt x="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17625" rIns="90000" bIns="176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733;p45">
              <a:extLst>
                <a:ext uri="{FF2B5EF4-FFF2-40B4-BE49-F238E27FC236}">
                  <a16:creationId xmlns:a16="http://schemas.microsoft.com/office/drawing/2014/main" id="{B57A4F05-B0B3-9BA1-18DA-6B30794359ED}"/>
                </a:ext>
              </a:extLst>
            </p:cNvPr>
            <p:cNvSpPr/>
            <p:nvPr/>
          </p:nvSpPr>
          <p:spPr>
            <a:xfrm>
              <a:off x="2298590" y="1360879"/>
              <a:ext cx="13992" cy="19199"/>
            </a:xfrm>
            <a:custGeom>
              <a:avLst/>
              <a:gdLst/>
              <a:ahLst/>
              <a:cxnLst/>
              <a:rect l="l" t="t" r="r" b="b"/>
              <a:pathLst>
                <a:path w="43" h="59" extrusionOk="0">
                  <a:moveTo>
                    <a:pt x="21" y="59"/>
                  </a:moveTo>
                  <a:cubicBezTo>
                    <a:pt x="33" y="59"/>
                    <a:pt x="43" y="50"/>
                    <a:pt x="43" y="38"/>
                  </a:cubicBezTo>
                  <a:lnTo>
                    <a:pt x="43" y="21"/>
                  </a:lnTo>
                  <a:cubicBezTo>
                    <a:pt x="43" y="9"/>
                    <a:pt x="33" y="0"/>
                    <a:pt x="21" y="0"/>
                  </a:cubicBezTo>
                  <a:cubicBezTo>
                    <a:pt x="9" y="0"/>
                    <a:pt x="0" y="9"/>
                    <a:pt x="0" y="21"/>
                  </a:cubicBezTo>
                  <a:lnTo>
                    <a:pt x="0" y="38"/>
                  </a:lnTo>
                  <a:cubicBezTo>
                    <a:pt x="0" y="50"/>
                    <a:pt x="9" y="59"/>
                    <a:pt x="21" y="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734;p45">
              <a:extLst>
                <a:ext uri="{FF2B5EF4-FFF2-40B4-BE49-F238E27FC236}">
                  <a16:creationId xmlns:a16="http://schemas.microsoft.com/office/drawing/2014/main" id="{8152A4C2-7310-149B-F7C5-04B660F5FEFF}"/>
                </a:ext>
              </a:extLst>
            </p:cNvPr>
            <p:cNvSpPr/>
            <p:nvPr/>
          </p:nvSpPr>
          <p:spPr>
            <a:xfrm>
              <a:off x="2280368" y="1335823"/>
              <a:ext cx="47834" cy="21802"/>
            </a:xfrm>
            <a:custGeom>
              <a:avLst/>
              <a:gdLst/>
              <a:ahLst/>
              <a:cxnLst/>
              <a:rect l="l" t="t" r="r" b="b"/>
              <a:pathLst>
                <a:path w="147" h="67" extrusionOk="0">
                  <a:moveTo>
                    <a:pt x="109" y="59"/>
                  </a:moveTo>
                  <a:cubicBezTo>
                    <a:pt x="113" y="64"/>
                    <a:pt x="120" y="67"/>
                    <a:pt x="126" y="67"/>
                  </a:cubicBezTo>
                  <a:cubicBezTo>
                    <a:pt x="130" y="67"/>
                    <a:pt x="135" y="65"/>
                    <a:pt x="139" y="62"/>
                  </a:cubicBezTo>
                  <a:cubicBezTo>
                    <a:pt x="148" y="54"/>
                    <a:pt x="149" y="41"/>
                    <a:pt x="142" y="32"/>
                  </a:cubicBezTo>
                  <a:cubicBezTo>
                    <a:pt x="125" y="12"/>
                    <a:pt x="101" y="1"/>
                    <a:pt x="76" y="0"/>
                  </a:cubicBezTo>
                  <a:cubicBezTo>
                    <a:pt x="50" y="-1"/>
                    <a:pt x="26" y="10"/>
                    <a:pt x="8" y="28"/>
                  </a:cubicBezTo>
                  <a:lnTo>
                    <a:pt x="6" y="31"/>
                  </a:lnTo>
                  <a:cubicBezTo>
                    <a:pt x="-2" y="40"/>
                    <a:pt x="-2" y="53"/>
                    <a:pt x="7" y="61"/>
                  </a:cubicBezTo>
                  <a:cubicBezTo>
                    <a:pt x="15" y="69"/>
                    <a:pt x="29" y="69"/>
                    <a:pt x="37" y="60"/>
                  </a:cubicBezTo>
                  <a:lnTo>
                    <a:pt x="39" y="57"/>
                  </a:lnTo>
                  <a:cubicBezTo>
                    <a:pt x="49" y="48"/>
                    <a:pt x="61" y="42"/>
                    <a:pt x="75" y="43"/>
                  </a:cubicBezTo>
                  <a:cubicBezTo>
                    <a:pt x="88" y="43"/>
                    <a:pt x="100" y="49"/>
                    <a:pt x="109" y="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735;p45">
              <a:extLst>
                <a:ext uri="{FF2B5EF4-FFF2-40B4-BE49-F238E27FC236}">
                  <a16:creationId xmlns:a16="http://schemas.microsoft.com/office/drawing/2014/main" id="{38955D16-B8EB-F061-3197-07E3D1BD8E2B}"/>
                </a:ext>
              </a:extLst>
            </p:cNvPr>
            <p:cNvSpPr/>
            <p:nvPr/>
          </p:nvSpPr>
          <p:spPr>
            <a:xfrm>
              <a:off x="2382218" y="1360879"/>
              <a:ext cx="13667" cy="19199"/>
            </a:xfrm>
            <a:custGeom>
              <a:avLst/>
              <a:gdLst/>
              <a:ahLst/>
              <a:cxnLst/>
              <a:rect l="l" t="t" r="r" b="b"/>
              <a:pathLst>
                <a:path w="42" h="59" extrusionOk="0">
                  <a:moveTo>
                    <a:pt x="21" y="59"/>
                  </a:moveTo>
                  <a:cubicBezTo>
                    <a:pt x="33" y="59"/>
                    <a:pt x="42" y="50"/>
                    <a:pt x="42" y="38"/>
                  </a:cubicBezTo>
                  <a:lnTo>
                    <a:pt x="42" y="21"/>
                  </a:lnTo>
                  <a:cubicBezTo>
                    <a:pt x="42" y="9"/>
                    <a:pt x="33" y="0"/>
                    <a:pt x="21" y="0"/>
                  </a:cubicBezTo>
                  <a:cubicBezTo>
                    <a:pt x="9" y="0"/>
                    <a:pt x="0" y="9"/>
                    <a:pt x="0" y="21"/>
                  </a:cubicBezTo>
                  <a:lnTo>
                    <a:pt x="0" y="38"/>
                  </a:lnTo>
                  <a:cubicBezTo>
                    <a:pt x="0" y="50"/>
                    <a:pt x="9" y="59"/>
                    <a:pt x="21" y="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736;p45">
              <a:extLst>
                <a:ext uri="{FF2B5EF4-FFF2-40B4-BE49-F238E27FC236}">
                  <a16:creationId xmlns:a16="http://schemas.microsoft.com/office/drawing/2014/main" id="{D000A3E1-4D67-9FE5-EFAA-BDB8DF6E0812}"/>
                </a:ext>
              </a:extLst>
            </p:cNvPr>
            <p:cNvSpPr/>
            <p:nvPr/>
          </p:nvSpPr>
          <p:spPr>
            <a:xfrm>
              <a:off x="2366274" y="1335823"/>
              <a:ext cx="47834" cy="21802"/>
            </a:xfrm>
            <a:custGeom>
              <a:avLst/>
              <a:gdLst/>
              <a:ahLst/>
              <a:cxnLst/>
              <a:rect l="l" t="t" r="r" b="b"/>
              <a:pathLst>
                <a:path w="147" h="67" extrusionOk="0">
                  <a:moveTo>
                    <a:pt x="111" y="60"/>
                  </a:moveTo>
                  <a:cubicBezTo>
                    <a:pt x="119" y="69"/>
                    <a:pt x="132" y="69"/>
                    <a:pt x="141" y="61"/>
                  </a:cubicBezTo>
                  <a:cubicBezTo>
                    <a:pt x="149" y="53"/>
                    <a:pt x="150" y="40"/>
                    <a:pt x="142" y="31"/>
                  </a:cubicBezTo>
                  <a:lnTo>
                    <a:pt x="139" y="28"/>
                  </a:lnTo>
                  <a:cubicBezTo>
                    <a:pt x="122" y="10"/>
                    <a:pt x="97" y="-1"/>
                    <a:pt x="71" y="0"/>
                  </a:cubicBezTo>
                  <a:cubicBezTo>
                    <a:pt x="46" y="1"/>
                    <a:pt x="22" y="12"/>
                    <a:pt x="6" y="32"/>
                  </a:cubicBezTo>
                  <a:cubicBezTo>
                    <a:pt x="-2" y="41"/>
                    <a:pt x="-1" y="54"/>
                    <a:pt x="8" y="62"/>
                  </a:cubicBezTo>
                  <a:cubicBezTo>
                    <a:pt x="12" y="65"/>
                    <a:pt x="17" y="67"/>
                    <a:pt x="22" y="67"/>
                  </a:cubicBezTo>
                  <a:cubicBezTo>
                    <a:pt x="28" y="67"/>
                    <a:pt x="34" y="64"/>
                    <a:pt x="38" y="59"/>
                  </a:cubicBezTo>
                  <a:cubicBezTo>
                    <a:pt x="47" y="49"/>
                    <a:pt x="59" y="43"/>
                    <a:pt x="73" y="43"/>
                  </a:cubicBezTo>
                  <a:cubicBezTo>
                    <a:pt x="86" y="42"/>
                    <a:pt x="99" y="48"/>
                    <a:pt x="108" y="57"/>
                  </a:cubicBezTo>
                  <a:lnTo>
                    <a:pt x="111" y="6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737;p45">
              <a:extLst>
                <a:ext uri="{FF2B5EF4-FFF2-40B4-BE49-F238E27FC236}">
                  <a16:creationId xmlns:a16="http://schemas.microsoft.com/office/drawing/2014/main" id="{265D5770-9A8F-8971-17AE-0DAF35CB0650}"/>
                </a:ext>
              </a:extLst>
            </p:cNvPr>
            <p:cNvSpPr/>
            <p:nvPr/>
          </p:nvSpPr>
          <p:spPr>
            <a:xfrm>
              <a:off x="2333734" y="1393745"/>
              <a:ext cx="28961" cy="16921"/>
            </a:xfrm>
            <a:custGeom>
              <a:avLst/>
              <a:gdLst/>
              <a:ahLst/>
              <a:cxnLst/>
              <a:rect l="l" t="t" r="r" b="b"/>
              <a:pathLst>
                <a:path w="89" h="52" extrusionOk="0">
                  <a:moveTo>
                    <a:pt x="44" y="52"/>
                  </a:moveTo>
                  <a:cubicBezTo>
                    <a:pt x="56" y="52"/>
                    <a:pt x="68" y="48"/>
                    <a:pt x="79" y="40"/>
                  </a:cubicBezTo>
                  <a:lnTo>
                    <a:pt x="80" y="39"/>
                  </a:lnTo>
                  <a:cubicBezTo>
                    <a:pt x="90" y="32"/>
                    <a:pt x="92" y="19"/>
                    <a:pt x="84" y="9"/>
                  </a:cubicBezTo>
                  <a:cubicBezTo>
                    <a:pt x="77" y="0"/>
                    <a:pt x="64" y="-2"/>
                    <a:pt x="55" y="5"/>
                  </a:cubicBezTo>
                  <a:lnTo>
                    <a:pt x="53" y="6"/>
                  </a:lnTo>
                  <a:cubicBezTo>
                    <a:pt x="47" y="10"/>
                    <a:pt x="40" y="10"/>
                    <a:pt x="35" y="5"/>
                  </a:cubicBezTo>
                  <a:cubicBezTo>
                    <a:pt x="26" y="-2"/>
                    <a:pt x="12" y="-1"/>
                    <a:pt x="5" y="8"/>
                  </a:cubicBezTo>
                  <a:cubicBezTo>
                    <a:pt x="-3" y="17"/>
                    <a:pt x="-2" y="31"/>
                    <a:pt x="7" y="38"/>
                  </a:cubicBezTo>
                  <a:cubicBezTo>
                    <a:pt x="18" y="47"/>
                    <a:pt x="31" y="52"/>
                    <a:pt x="44" y="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738;p45">
              <a:extLst>
                <a:ext uri="{FF2B5EF4-FFF2-40B4-BE49-F238E27FC236}">
                  <a16:creationId xmlns:a16="http://schemas.microsoft.com/office/drawing/2014/main" id="{1FAAB4F2-C9B3-2156-8E32-87CA4DE3EF60}"/>
                </a:ext>
              </a:extLst>
            </p:cNvPr>
            <p:cNvSpPr/>
            <p:nvPr/>
          </p:nvSpPr>
          <p:spPr>
            <a:xfrm>
              <a:off x="2308027" y="1430190"/>
              <a:ext cx="75818" cy="26358"/>
            </a:xfrm>
            <a:custGeom>
              <a:avLst/>
              <a:gdLst/>
              <a:ahLst/>
              <a:cxnLst/>
              <a:rect l="l" t="t" r="r" b="b"/>
              <a:pathLst>
                <a:path w="233" h="81" extrusionOk="0">
                  <a:moveTo>
                    <a:pt x="8" y="38"/>
                  </a:moveTo>
                  <a:lnTo>
                    <a:pt x="15" y="44"/>
                  </a:lnTo>
                  <a:cubicBezTo>
                    <a:pt x="45" y="68"/>
                    <a:pt x="81" y="81"/>
                    <a:pt x="117" y="81"/>
                  </a:cubicBezTo>
                  <a:cubicBezTo>
                    <a:pt x="154" y="81"/>
                    <a:pt x="191" y="68"/>
                    <a:pt x="221" y="41"/>
                  </a:cubicBezTo>
                  <a:lnTo>
                    <a:pt x="226" y="37"/>
                  </a:lnTo>
                  <a:cubicBezTo>
                    <a:pt x="235" y="29"/>
                    <a:pt x="236" y="16"/>
                    <a:pt x="228" y="7"/>
                  </a:cubicBezTo>
                  <a:cubicBezTo>
                    <a:pt x="220" y="-2"/>
                    <a:pt x="207" y="-3"/>
                    <a:pt x="198" y="5"/>
                  </a:cubicBezTo>
                  <a:lnTo>
                    <a:pt x="193" y="9"/>
                  </a:lnTo>
                  <a:cubicBezTo>
                    <a:pt x="150" y="47"/>
                    <a:pt x="87" y="48"/>
                    <a:pt x="42" y="11"/>
                  </a:cubicBezTo>
                  <a:lnTo>
                    <a:pt x="35" y="5"/>
                  </a:lnTo>
                  <a:cubicBezTo>
                    <a:pt x="26" y="-3"/>
                    <a:pt x="13" y="-2"/>
                    <a:pt x="5" y="7"/>
                  </a:cubicBezTo>
                  <a:cubicBezTo>
                    <a:pt x="-3" y="16"/>
                    <a:pt x="-1" y="30"/>
                    <a:pt x="8" y="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" name="Google Shape;895;p45">
            <a:extLst>
              <a:ext uri="{FF2B5EF4-FFF2-40B4-BE49-F238E27FC236}">
                <a16:creationId xmlns:a16="http://schemas.microsoft.com/office/drawing/2014/main" id="{B481B1AA-77CA-6310-E29F-29F2AB517DB8}"/>
              </a:ext>
            </a:extLst>
          </p:cNvPr>
          <p:cNvGrpSpPr/>
          <p:nvPr/>
        </p:nvGrpSpPr>
        <p:grpSpPr>
          <a:xfrm>
            <a:off x="2341576" y="2439265"/>
            <a:ext cx="317892" cy="358761"/>
            <a:chOff x="3381851" y="2686894"/>
            <a:chExt cx="472806" cy="473786"/>
          </a:xfrm>
        </p:grpSpPr>
        <p:sp>
          <p:nvSpPr>
            <p:cNvPr id="52" name="Google Shape;896;p45">
              <a:extLst>
                <a:ext uri="{FF2B5EF4-FFF2-40B4-BE49-F238E27FC236}">
                  <a16:creationId xmlns:a16="http://schemas.microsoft.com/office/drawing/2014/main" id="{7AC2F0AE-208F-7AEE-54C7-AEE46F88A14A}"/>
                </a:ext>
              </a:extLst>
            </p:cNvPr>
            <p:cNvSpPr/>
            <p:nvPr/>
          </p:nvSpPr>
          <p:spPr>
            <a:xfrm>
              <a:off x="3381851" y="2686894"/>
              <a:ext cx="472806" cy="473786"/>
            </a:xfrm>
            <a:custGeom>
              <a:avLst/>
              <a:gdLst/>
              <a:ahLst/>
              <a:cxnLst/>
              <a:rect l="l" t="t" r="r" b="b"/>
              <a:pathLst>
                <a:path w="1453" h="1456" extrusionOk="0">
                  <a:moveTo>
                    <a:pt x="630" y="341"/>
                  </a:moveTo>
                  <a:cubicBezTo>
                    <a:pt x="630" y="288"/>
                    <a:pt x="673" y="245"/>
                    <a:pt x="726" y="245"/>
                  </a:cubicBezTo>
                  <a:cubicBezTo>
                    <a:pt x="779" y="245"/>
                    <a:pt x="822" y="288"/>
                    <a:pt x="822" y="341"/>
                  </a:cubicBezTo>
                  <a:lnTo>
                    <a:pt x="822" y="359"/>
                  </a:lnTo>
                  <a:lnTo>
                    <a:pt x="630" y="359"/>
                  </a:lnTo>
                  <a:lnTo>
                    <a:pt x="630" y="341"/>
                  </a:lnTo>
                  <a:moveTo>
                    <a:pt x="446" y="67"/>
                  </a:moveTo>
                  <a:cubicBezTo>
                    <a:pt x="446" y="54"/>
                    <a:pt x="457" y="43"/>
                    <a:pt x="470" y="43"/>
                  </a:cubicBezTo>
                  <a:cubicBezTo>
                    <a:pt x="484" y="43"/>
                    <a:pt x="495" y="54"/>
                    <a:pt x="495" y="67"/>
                  </a:cubicBezTo>
                  <a:cubicBezTo>
                    <a:pt x="495" y="81"/>
                    <a:pt x="484" y="92"/>
                    <a:pt x="470" y="92"/>
                  </a:cubicBezTo>
                  <a:cubicBezTo>
                    <a:pt x="457" y="92"/>
                    <a:pt x="446" y="81"/>
                    <a:pt x="446" y="67"/>
                  </a:cubicBezTo>
                  <a:moveTo>
                    <a:pt x="982" y="43"/>
                  </a:moveTo>
                  <a:cubicBezTo>
                    <a:pt x="995" y="43"/>
                    <a:pt x="1006" y="54"/>
                    <a:pt x="1006" y="67"/>
                  </a:cubicBezTo>
                  <a:cubicBezTo>
                    <a:pt x="1006" y="81"/>
                    <a:pt x="995" y="92"/>
                    <a:pt x="982" y="92"/>
                  </a:cubicBezTo>
                  <a:cubicBezTo>
                    <a:pt x="969" y="92"/>
                    <a:pt x="958" y="81"/>
                    <a:pt x="958" y="67"/>
                  </a:cubicBezTo>
                  <a:cubicBezTo>
                    <a:pt x="958" y="54"/>
                    <a:pt x="969" y="43"/>
                    <a:pt x="982" y="43"/>
                  </a:cubicBezTo>
                  <a:moveTo>
                    <a:pt x="1335" y="359"/>
                  </a:moveTo>
                  <a:lnTo>
                    <a:pt x="1254" y="359"/>
                  </a:lnTo>
                  <a:cubicBezTo>
                    <a:pt x="1242" y="359"/>
                    <a:pt x="1232" y="369"/>
                    <a:pt x="1232" y="381"/>
                  </a:cubicBezTo>
                  <a:cubicBezTo>
                    <a:pt x="1232" y="392"/>
                    <a:pt x="1242" y="402"/>
                    <a:pt x="1254" y="402"/>
                  </a:cubicBezTo>
                  <a:lnTo>
                    <a:pt x="1335" y="402"/>
                  </a:lnTo>
                  <a:cubicBezTo>
                    <a:pt x="1377" y="402"/>
                    <a:pt x="1410" y="436"/>
                    <a:pt x="1410" y="477"/>
                  </a:cubicBezTo>
                  <a:lnTo>
                    <a:pt x="1410" y="1339"/>
                  </a:lnTo>
                  <a:cubicBezTo>
                    <a:pt x="1410" y="1380"/>
                    <a:pt x="1377" y="1414"/>
                    <a:pt x="1335" y="1414"/>
                  </a:cubicBezTo>
                  <a:lnTo>
                    <a:pt x="118" y="1414"/>
                  </a:lnTo>
                  <a:cubicBezTo>
                    <a:pt x="77" y="1414"/>
                    <a:pt x="43" y="1380"/>
                    <a:pt x="43" y="1339"/>
                  </a:cubicBezTo>
                  <a:lnTo>
                    <a:pt x="43" y="477"/>
                  </a:lnTo>
                  <a:cubicBezTo>
                    <a:pt x="43" y="436"/>
                    <a:pt x="77" y="402"/>
                    <a:pt x="118" y="402"/>
                  </a:cubicBezTo>
                  <a:lnTo>
                    <a:pt x="1163" y="402"/>
                  </a:lnTo>
                  <a:cubicBezTo>
                    <a:pt x="1175" y="402"/>
                    <a:pt x="1184" y="392"/>
                    <a:pt x="1184" y="381"/>
                  </a:cubicBezTo>
                  <a:cubicBezTo>
                    <a:pt x="1184" y="369"/>
                    <a:pt x="1175" y="359"/>
                    <a:pt x="1163" y="359"/>
                  </a:cubicBezTo>
                  <a:lnTo>
                    <a:pt x="865" y="359"/>
                  </a:lnTo>
                  <a:lnTo>
                    <a:pt x="865" y="341"/>
                  </a:lnTo>
                  <a:cubicBezTo>
                    <a:pt x="865" y="319"/>
                    <a:pt x="860" y="298"/>
                    <a:pt x="851" y="280"/>
                  </a:cubicBezTo>
                  <a:lnTo>
                    <a:pt x="961" y="131"/>
                  </a:lnTo>
                  <a:cubicBezTo>
                    <a:pt x="968" y="133"/>
                    <a:pt x="975" y="134"/>
                    <a:pt x="982" y="134"/>
                  </a:cubicBezTo>
                  <a:cubicBezTo>
                    <a:pt x="1019" y="134"/>
                    <a:pt x="1049" y="104"/>
                    <a:pt x="1049" y="67"/>
                  </a:cubicBezTo>
                  <a:cubicBezTo>
                    <a:pt x="1049" y="30"/>
                    <a:pt x="1019" y="0"/>
                    <a:pt x="982" y="0"/>
                  </a:cubicBezTo>
                  <a:cubicBezTo>
                    <a:pt x="945" y="0"/>
                    <a:pt x="915" y="30"/>
                    <a:pt x="915" y="67"/>
                  </a:cubicBezTo>
                  <a:cubicBezTo>
                    <a:pt x="915" y="81"/>
                    <a:pt x="919" y="95"/>
                    <a:pt x="927" y="105"/>
                  </a:cubicBezTo>
                  <a:lnTo>
                    <a:pt x="824" y="243"/>
                  </a:lnTo>
                  <a:cubicBezTo>
                    <a:pt x="799" y="218"/>
                    <a:pt x="765" y="202"/>
                    <a:pt x="726" y="202"/>
                  </a:cubicBezTo>
                  <a:cubicBezTo>
                    <a:pt x="688" y="202"/>
                    <a:pt x="653" y="218"/>
                    <a:pt x="628" y="243"/>
                  </a:cubicBezTo>
                  <a:lnTo>
                    <a:pt x="525" y="105"/>
                  </a:lnTo>
                  <a:cubicBezTo>
                    <a:pt x="533" y="95"/>
                    <a:pt x="537" y="81"/>
                    <a:pt x="537" y="67"/>
                  </a:cubicBezTo>
                  <a:cubicBezTo>
                    <a:pt x="537" y="30"/>
                    <a:pt x="507" y="0"/>
                    <a:pt x="470" y="0"/>
                  </a:cubicBezTo>
                  <a:cubicBezTo>
                    <a:pt x="433" y="0"/>
                    <a:pt x="403" y="30"/>
                    <a:pt x="403" y="67"/>
                  </a:cubicBezTo>
                  <a:cubicBezTo>
                    <a:pt x="403" y="104"/>
                    <a:pt x="433" y="134"/>
                    <a:pt x="470" y="134"/>
                  </a:cubicBezTo>
                  <a:cubicBezTo>
                    <a:pt x="477" y="134"/>
                    <a:pt x="484" y="133"/>
                    <a:pt x="491" y="131"/>
                  </a:cubicBezTo>
                  <a:lnTo>
                    <a:pt x="602" y="280"/>
                  </a:lnTo>
                  <a:cubicBezTo>
                    <a:pt x="593" y="298"/>
                    <a:pt x="587" y="319"/>
                    <a:pt x="587" y="341"/>
                  </a:cubicBezTo>
                  <a:lnTo>
                    <a:pt x="587" y="359"/>
                  </a:lnTo>
                  <a:lnTo>
                    <a:pt x="118" y="359"/>
                  </a:lnTo>
                  <a:cubicBezTo>
                    <a:pt x="53" y="359"/>
                    <a:pt x="0" y="412"/>
                    <a:pt x="0" y="477"/>
                  </a:cubicBezTo>
                  <a:lnTo>
                    <a:pt x="0" y="1339"/>
                  </a:lnTo>
                  <a:cubicBezTo>
                    <a:pt x="0" y="1404"/>
                    <a:pt x="53" y="1456"/>
                    <a:pt x="118" y="1456"/>
                  </a:cubicBezTo>
                  <a:lnTo>
                    <a:pt x="1335" y="1456"/>
                  </a:lnTo>
                  <a:cubicBezTo>
                    <a:pt x="1400" y="1456"/>
                    <a:pt x="1453" y="1404"/>
                    <a:pt x="1453" y="1339"/>
                  </a:cubicBezTo>
                  <a:lnTo>
                    <a:pt x="1453" y="477"/>
                  </a:lnTo>
                  <a:cubicBezTo>
                    <a:pt x="1453" y="412"/>
                    <a:pt x="1400" y="359"/>
                    <a:pt x="1335" y="3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897;p45">
              <a:extLst>
                <a:ext uri="{FF2B5EF4-FFF2-40B4-BE49-F238E27FC236}">
                  <a16:creationId xmlns:a16="http://schemas.microsoft.com/office/drawing/2014/main" id="{2AB397F1-FB88-A242-0A1D-DFDBBFB019A9}"/>
                </a:ext>
              </a:extLst>
            </p:cNvPr>
            <p:cNvSpPr/>
            <p:nvPr/>
          </p:nvSpPr>
          <p:spPr>
            <a:xfrm>
              <a:off x="3413414" y="2835278"/>
              <a:ext cx="305876" cy="294164"/>
            </a:xfrm>
            <a:custGeom>
              <a:avLst/>
              <a:gdLst/>
              <a:ahLst/>
              <a:cxnLst/>
              <a:rect l="l" t="t" r="r" b="b"/>
              <a:pathLst>
                <a:path w="940" h="904" extrusionOk="0">
                  <a:moveTo>
                    <a:pt x="215" y="43"/>
                  </a:moveTo>
                  <a:lnTo>
                    <a:pt x="350" y="43"/>
                  </a:lnTo>
                  <a:lnTo>
                    <a:pt x="350" y="194"/>
                  </a:lnTo>
                  <a:cubicBezTo>
                    <a:pt x="350" y="206"/>
                    <a:pt x="359" y="216"/>
                    <a:pt x="371" y="216"/>
                  </a:cubicBezTo>
                  <a:cubicBezTo>
                    <a:pt x="383" y="216"/>
                    <a:pt x="392" y="206"/>
                    <a:pt x="392" y="194"/>
                  </a:cubicBezTo>
                  <a:lnTo>
                    <a:pt x="392" y="43"/>
                  </a:lnTo>
                  <a:lnTo>
                    <a:pt x="548" y="43"/>
                  </a:lnTo>
                  <a:lnTo>
                    <a:pt x="548" y="194"/>
                  </a:lnTo>
                  <a:cubicBezTo>
                    <a:pt x="548" y="206"/>
                    <a:pt x="557" y="216"/>
                    <a:pt x="569" y="216"/>
                  </a:cubicBezTo>
                  <a:cubicBezTo>
                    <a:pt x="581" y="216"/>
                    <a:pt x="590" y="206"/>
                    <a:pt x="590" y="194"/>
                  </a:cubicBezTo>
                  <a:lnTo>
                    <a:pt x="590" y="43"/>
                  </a:lnTo>
                  <a:lnTo>
                    <a:pt x="725" y="43"/>
                  </a:lnTo>
                  <a:lnTo>
                    <a:pt x="725" y="861"/>
                  </a:lnTo>
                  <a:lnTo>
                    <a:pt x="590" y="861"/>
                  </a:lnTo>
                  <a:lnTo>
                    <a:pt x="590" y="709"/>
                  </a:lnTo>
                  <a:cubicBezTo>
                    <a:pt x="590" y="697"/>
                    <a:pt x="581" y="688"/>
                    <a:pt x="569" y="688"/>
                  </a:cubicBezTo>
                  <a:cubicBezTo>
                    <a:pt x="557" y="688"/>
                    <a:pt x="548" y="697"/>
                    <a:pt x="548" y="709"/>
                  </a:cubicBezTo>
                  <a:lnTo>
                    <a:pt x="548" y="861"/>
                  </a:lnTo>
                  <a:lnTo>
                    <a:pt x="392" y="861"/>
                  </a:lnTo>
                  <a:lnTo>
                    <a:pt x="392" y="709"/>
                  </a:lnTo>
                  <a:cubicBezTo>
                    <a:pt x="392" y="697"/>
                    <a:pt x="383" y="688"/>
                    <a:pt x="371" y="688"/>
                  </a:cubicBezTo>
                  <a:cubicBezTo>
                    <a:pt x="359" y="688"/>
                    <a:pt x="350" y="697"/>
                    <a:pt x="350" y="709"/>
                  </a:cubicBezTo>
                  <a:lnTo>
                    <a:pt x="350" y="861"/>
                  </a:lnTo>
                  <a:lnTo>
                    <a:pt x="215" y="861"/>
                  </a:lnTo>
                  <a:lnTo>
                    <a:pt x="215" y="43"/>
                  </a:lnTo>
                  <a:moveTo>
                    <a:pt x="897" y="861"/>
                  </a:moveTo>
                  <a:lnTo>
                    <a:pt x="768" y="861"/>
                  </a:lnTo>
                  <a:lnTo>
                    <a:pt x="768" y="43"/>
                  </a:lnTo>
                  <a:lnTo>
                    <a:pt x="897" y="43"/>
                  </a:lnTo>
                  <a:lnTo>
                    <a:pt x="897" y="861"/>
                  </a:lnTo>
                  <a:moveTo>
                    <a:pt x="21" y="732"/>
                  </a:moveTo>
                  <a:cubicBezTo>
                    <a:pt x="9" y="732"/>
                    <a:pt x="0" y="741"/>
                    <a:pt x="0" y="753"/>
                  </a:cubicBezTo>
                  <a:lnTo>
                    <a:pt x="0" y="866"/>
                  </a:lnTo>
                  <a:cubicBezTo>
                    <a:pt x="0" y="887"/>
                    <a:pt x="17" y="904"/>
                    <a:pt x="37" y="904"/>
                  </a:cubicBezTo>
                  <a:lnTo>
                    <a:pt x="902" y="904"/>
                  </a:lnTo>
                  <a:cubicBezTo>
                    <a:pt x="923" y="904"/>
                    <a:pt x="940" y="887"/>
                    <a:pt x="940" y="866"/>
                  </a:cubicBezTo>
                  <a:lnTo>
                    <a:pt x="940" y="38"/>
                  </a:lnTo>
                  <a:cubicBezTo>
                    <a:pt x="940" y="17"/>
                    <a:pt x="923" y="0"/>
                    <a:pt x="902" y="0"/>
                  </a:cubicBezTo>
                  <a:lnTo>
                    <a:pt x="37" y="0"/>
                  </a:lnTo>
                  <a:cubicBezTo>
                    <a:pt x="17" y="0"/>
                    <a:pt x="0" y="17"/>
                    <a:pt x="0" y="38"/>
                  </a:cubicBezTo>
                  <a:lnTo>
                    <a:pt x="0" y="662"/>
                  </a:lnTo>
                  <a:cubicBezTo>
                    <a:pt x="0" y="674"/>
                    <a:pt x="9" y="683"/>
                    <a:pt x="21" y="683"/>
                  </a:cubicBezTo>
                  <a:cubicBezTo>
                    <a:pt x="33" y="683"/>
                    <a:pt x="43" y="674"/>
                    <a:pt x="43" y="662"/>
                  </a:cubicBezTo>
                  <a:lnTo>
                    <a:pt x="43" y="43"/>
                  </a:lnTo>
                  <a:lnTo>
                    <a:pt x="172" y="43"/>
                  </a:lnTo>
                  <a:lnTo>
                    <a:pt x="172" y="861"/>
                  </a:lnTo>
                  <a:lnTo>
                    <a:pt x="43" y="861"/>
                  </a:lnTo>
                  <a:lnTo>
                    <a:pt x="43" y="753"/>
                  </a:lnTo>
                  <a:cubicBezTo>
                    <a:pt x="43" y="741"/>
                    <a:pt x="33" y="732"/>
                    <a:pt x="21" y="7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898;p45">
              <a:extLst>
                <a:ext uri="{FF2B5EF4-FFF2-40B4-BE49-F238E27FC236}">
                  <a16:creationId xmlns:a16="http://schemas.microsoft.com/office/drawing/2014/main" id="{0894785C-668A-C8AF-6521-98CDAE982D90}"/>
                </a:ext>
              </a:extLst>
            </p:cNvPr>
            <p:cNvSpPr/>
            <p:nvPr/>
          </p:nvSpPr>
          <p:spPr>
            <a:xfrm>
              <a:off x="3497368" y="2913374"/>
              <a:ext cx="137970" cy="137645"/>
            </a:xfrm>
            <a:custGeom>
              <a:avLst/>
              <a:gdLst/>
              <a:ahLst/>
              <a:cxnLst/>
              <a:rect l="l" t="t" r="r" b="b"/>
              <a:pathLst>
                <a:path w="424" h="423" extrusionOk="0">
                  <a:moveTo>
                    <a:pt x="212" y="423"/>
                  </a:moveTo>
                  <a:cubicBezTo>
                    <a:pt x="329" y="423"/>
                    <a:pt x="424" y="329"/>
                    <a:pt x="424" y="212"/>
                  </a:cubicBezTo>
                  <a:cubicBezTo>
                    <a:pt x="424" y="167"/>
                    <a:pt x="410" y="124"/>
                    <a:pt x="383" y="87"/>
                  </a:cubicBezTo>
                  <a:cubicBezTo>
                    <a:pt x="376" y="78"/>
                    <a:pt x="363" y="76"/>
                    <a:pt x="353" y="82"/>
                  </a:cubicBezTo>
                  <a:cubicBezTo>
                    <a:pt x="344" y="89"/>
                    <a:pt x="342" y="103"/>
                    <a:pt x="348" y="112"/>
                  </a:cubicBezTo>
                  <a:cubicBezTo>
                    <a:pt x="370" y="141"/>
                    <a:pt x="381" y="176"/>
                    <a:pt x="381" y="212"/>
                  </a:cubicBezTo>
                  <a:cubicBezTo>
                    <a:pt x="381" y="305"/>
                    <a:pt x="305" y="381"/>
                    <a:pt x="212" y="381"/>
                  </a:cubicBezTo>
                  <a:cubicBezTo>
                    <a:pt x="119" y="381"/>
                    <a:pt x="43" y="305"/>
                    <a:pt x="43" y="212"/>
                  </a:cubicBezTo>
                  <a:cubicBezTo>
                    <a:pt x="43" y="119"/>
                    <a:pt x="119" y="43"/>
                    <a:pt x="212" y="43"/>
                  </a:cubicBezTo>
                  <a:cubicBezTo>
                    <a:pt x="238" y="43"/>
                    <a:pt x="263" y="49"/>
                    <a:pt x="287" y="60"/>
                  </a:cubicBezTo>
                  <a:cubicBezTo>
                    <a:pt x="297" y="65"/>
                    <a:pt x="310" y="61"/>
                    <a:pt x="315" y="51"/>
                  </a:cubicBezTo>
                  <a:cubicBezTo>
                    <a:pt x="321" y="40"/>
                    <a:pt x="316" y="27"/>
                    <a:pt x="306" y="22"/>
                  </a:cubicBezTo>
                  <a:cubicBezTo>
                    <a:pt x="276" y="7"/>
                    <a:pt x="245" y="0"/>
                    <a:pt x="212" y="0"/>
                  </a:cubicBez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3"/>
                    <a:pt x="212" y="4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899;p45">
              <a:extLst>
                <a:ext uri="{FF2B5EF4-FFF2-40B4-BE49-F238E27FC236}">
                  <a16:creationId xmlns:a16="http://schemas.microsoft.com/office/drawing/2014/main" id="{D3BD55FD-3EAD-AEC7-F37F-7CCC4CA4F0E4}"/>
                </a:ext>
              </a:extLst>
            </p:cNvPr>
            <p:cNvSpPr/>
            <p:nvPr/>
          </p:nvSpPr>
          <p:spPr>
            <a:xfrm>
              <a:off x="3745649" y="2849921"/>
              <a:ext cx="67358" cy="67684"/>
            </a:xfrm>
            <a:custGeom>
              <a:avLst/>
              <a:gdLst/>
              <a:ahLst/>
              <a:cxnLst/>
              <a:rect l="l" t="t" r="r" b="b"/>
              <a:pathLst>
                <a:path w="207" h="208" extrusionOk="0">
                  <a:moveTo>
                    <a:pt x="104" y="165"/>
                  </a:moveTo>
                  <a:cubicBezTo>
                    <a:pt x="70" y="165"/>
                    <a:pt x="43" y="138"/>
                    <a:pt x="43" y="104"/>
                  </a:cubicBezTo>
                  <a:cubicBezTo>
                    <a:pt x="43" y="70"/>
                    <a:pt x="70" y="43"/>
                    <a:pt x="104" y="43"/>
                  </a:cubicBezTo>
                  <a:cubicBezTo>
                    <a:pt x="137" y="43"/>
                    <a:pt x="165" y="70"/>
                    <a:pt x="165" y="104"/>
                  </a:cubicBezTo>
                  <a:cubicBezTo>
                    <a:pt x="165" y="138"/>
                    <a:pt x="137" y="165"/>
                    <a:pt x="104" y="165"/>
                  </a:cubicBezTo>
                  <a:moveTo>
                    <a:pt x="104" y="0"/>
                  </a:moveTo>
                  <a:cubicBezTo>
                    <a:pt x="47" y="0"/>
                    <a:pt x="0" y="47"/>
                    <a:pt x="0" y="104"/>
                  </a:cubicBezTo>
                  <a:cubicBezTo>
                    <a:pt x="0" y="161"/>
                    <a:pt x="47" y="208"/>
                    <a:pt x="104" y="208"/>
                  </a:cubicBezTo>
                  <a:cubicBezTo>
                    <a:pt x="161" y="208"/>
                    <a:pt x="207" y="161"/>
                    <a:pt x="207" y="104"/>
                  </a:cubicBezTo>
                  <a:cubicBezTo>
                    <a:pt x="207" y="47"/>
                    <a:pt x="161" y="0"/>
                    <a:pt x="1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29875" rIns="90000" bIns="29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900;p45">
              <a:extLst>
                <a:ext uri="{FF2B5EF4-FFF2-40B4-BE49-F238E27FC236}">
                  <a16:creationId xmlns:a16="http://schemas.microsoft.com/office/drawing/2014/main" id="{1470722D-AA21-D119-28F8-D59856FB836A}"/>
                </a:ext>
              </a:extLst>
            </p:cNvPr>
            <p:cNvSpPr/>
            <p:nvPr/>
          </p:nvSpPr>
          <p:spPr>
            <a:xfrm>
              <a:off x="3734260" y="3017178"/>
              <a:ext cx="40350" cy="40350"/>
            </a:xfrm>
            <a:custGeom>
              <a:avLst/>
              <a:gdLst/>
              <a:ahLst/>
              <a:cxnLst/>
              <a:rect l="l" t="t" r="r" b="b"/>
              <a:pathLst>
                <a:path w="124" h="124" extrusionOk="0">
                  <a:moveTo>
                    <a:pt x="62" y="82"/>
                  </a:moveTo>
                  <a:cubicBezTo>
                    <a:pt x="51" y="82"/>
                    <a:pt x="42" y="73"/>
                    <a:pt x="42" y="62"/>
                  </a:cubicBezTo>
                  <a:cubicBezTo>
                    <a:pt x="42" y="52"/>
                    <a:pt x="51" y="43"/>
                    <a:pt x="62" y="43"/>
                  </a:cubicBezTo>
                  <a:cubicBezTo>
                    <a:pt x="72" y="43"/>
                    <a:pt x="81" y="52"/>
                    <a:pt x="81" y="62"/>
                  </a:cubicBezTo>
                  <a:cubicBezTo>
                    <a:pt x="81" y="73"/>
                    <a:pt x="72" y="82"/>
                    <a:pt x="62" y="82"/>
                  </a:cubicBezTo>
                  <a:moveTo>
                    <a:pt x="62" y="0"/>
                  </a:moveTo>
                  <a:cubicBezTo>
                    <a:pt x="27" y="0"/>
                    <a:pt x="0" y="28"/>
                    <a:pt x="0" y="62"/>
                  </a:cubicBezTo>
                  <a:cubicBezTo>
                    <a:pt x="0" y="97"/>
                    <a:pt x="27" y="124"/>
                    <a:pt x="62" y="124"/>
                  </a:cubicBezTo>
                  <a:cubicBezTo>
                    <a:pt x="96" y="124"/>
                    <a:pt x="124" y="97"/>
                    <a:pt x="124" y="62"/>
                  </a:cubicBezTo>
                  <a:cubicBezTo>
                    <a:pt x="124" y="28"/>
                    <a:pt x="96" y="0"/>
                    <a:pt x="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901;p45">
              <a:extLst>
                <a:ext uri="{FF2B5EF4-FFF2-40B4-BE49-F238E27FC236}">
                  <a16:creationId xmlns:a16="http://schemas.microsoft.com/office/drawing/2014/main" id="{04EC0D81-A67E-7D51-AAFB-DE6F5D13AF04}"/>
                </a:ext>
              </a:extLst>
            </p:cNvPr>
            <p:cNvSpPr/>
            <p:nvPr/>
          </p:nvSpPr>
          <p:spPr>
            <a:xfrm>
              <a:off x="3784372" y="3017178"/>
              <a:ext cx="40350" cy="40350"/>
            </a:xfrm>
            <a:custGeom>
              <a:avLst/>
              <a:gdLst/>
              <a:ahLst/>
              <a:cxnLst/>
              <a:rect l="l" t="t" r="r" b="b"/>
              <a:pathLst>
                <a:path w="124" h="124" extrusionOk="0">
                  <a:moveTo>
                    <a:pt x="62" y="82"/>
                  </a:moveTo>
                  <a:cubicBezTo>
                    <a:pt x="51" y="82"/>
                    <a:pt x="43" y="73"/>
                    <a:pt x="43" y="62"/>
                  </a:cubicBezTo>
                  <a:cubicBezTo>
                    <a:pt x="43" y="52"/>
                    <a:pt x="51" y="43"/>
                    <a:pt x="62" y="43"/>
                  </a:cubicBezTo>
                  <a:cubicBezTo>
                    <a:pt x="73" y="43"/>
                    <a:pt x="81" y="52"/>
                    <a:pt x="81" y="62"/>
                  </a:cubicBezTo>
                  <a:cubicBezTo>
                    <a:pt x="81" y="73"/>
                    <a:pt x="73" y="82"/>
                    <a:pt x="62" y="82"/>
                  </a:cubicBezTo>
                  <a:moveTo>
                    <a:pt x="62" y="0"/>
                  </a:moveTo>
                  <a:cubicBezTo>
                    <a:pt x="28" y="0"/>
                    <a:pt x="0" y="28"/>
                    <a:pt x="0" y="62"/>
                  </a:cubicBezTo>
                  <a:cubicBezTo>
                    <a:pt x="0" y="97"/>
                    <a:pt x="28" y="124"/>
                    <a:pt x="62" y="124"/>
                  </a:cubicBezTo>
                  <a:cubicBezTo>
                    <a:pt x="96" y="124"/>
                    <a:pt x="124" y="97"/>
                    <a:pt x="124" y="62"/>
                  </a:cubicBezTo>
                  <a:cubicBezTo>
                    <a:pt x="124" y="28"/>
                    <a:pt x="96" y="0"/>
                    <a:pt x="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902;p45">
              <a:extLst>
                <a:ext uri="{FF2B5EF4-FFF2-40B4-BE49-F238E27FC236}">
                  <a16:creationId xmlns:a16="http://schemas.microsoft.com/office/drawing/2014/main" id="{5274EB3A-F40A-8984-D113-88BFCDF663CC}"/>
                </a:ext>
              </a:extLst>
            </p:cNvPr>
            <p:cNvSpPr/>
            <p:nvPr/>
          </p:nvSpPr>
          <p:spPr>
            <a:xfrm>
              <a:off x="3734260" y="3068266"/>
              <a:ext cx="40350" cy="40350"/>
            </a:xfrm>
            <a:custGeom>
              <a:avLst/>
              <a:gdLst/>
              <a:ahLst/>
              <a:cxnLst/>
              <a:rect l="l" t="t" r="r" b="b"/>
              <a:pathLst>
                <a:path w="124" h="124" extrusionOk="0">
                  <a:moveTo>
                    <a:pt x="62" y="81"/>
                  </a:moveTo>
                  <a:cubicBezTo>
                    <a:pt x="51" y="81"/>
                    <a:pt x="42" y="73"/>
                    <a:pt x="42" y="62"/>
                  </a:cubicBezTo>
                  <a:cubicBezTo>
                    <a:pt x="42" y="51"/>
                    <a:pt x="51" y="43"/>
                    <a:pt x="62" y="43"/>
                  </a:cubicBezTo>
                  <a:cubicBezTo>
                    <a:pt x="72" y="43"/>
                    <a:pt x="81" y="51"/>
                    <a:pt x="81" y="62"/>
                  </a:cubicBezTo>
                  <a:cubicBezTo>
                    <a:pt x="81" y="73"/>
                    <a:pt x="72" y="81"/>
                    <a:pt x="62" y="81"/>
                  </a:cubicBezTo>
                  <a:moveTo>
                    <a:pt x="62" y="0"/>
                  </a:moveTo>
                  <a:cubicBezTo>
                    <a:pt x="27" y="0"/>
                    <a:pt x="0" y="28"/>
                    <a:pt x="0" y="62"/>
                  </a:cubicBezTo>
                  <a:cubicBezTo>
                    <a:pt x="0" y="96"/>
                    <a:pt x="27" y="124"/>
                    <a:pt x="62" y="124"/>
                  </a:cubicBezTo>
                  <a:cubicBezTo>
                    <a:pt x="96" y="124"/>
                    <a:pt x="124" y="96"/>
                    <a:pt x="124" y="62"/>
                  </a:cubicBezTo>
                  <a:cubicBezTo>
                    <a:pt x="124" y="28"/>
                    <a:pt x="96" y="0"/>
                    <a:pt x="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903;p45">
              <a:extLst>
                <a:ext uri="{FF2B5EF4-FFF2-40B4-BE49-F238E27FC236}">
                  <a16:creationId xmlns:a16="http://schemas.microsoft.com/office/drawing/2014/main" id="{26CCC5B3-9C9C-76CD-E214-2EDEAB812A4D}"/>
                </a:ext>
              </a:extLst>
            </p:cNvPr>
            <p:cNvSpPr/>
            <p:nvPr/>
          </p:nvSpPr>
          <p:spPr>
            <a:xfrm>
              <a:off x="3784372" y="3068266"/>
              <a:ext cx="40350" cy="40350"/>
            </a:xfrm>
            <a:custGeom>
              <a:avLst/>
              <a:gdLst/>
              <a:ahLst/>
              <a:cxnLst/>
              <a:rect l="l" t="t" r="r" b="b"/>
              <a:pathLst>
                <a:path w="124" h="124" extrusionOk="0">
                  <a:moveTo>
                    <a:pt x="62" y="81"/>
                  </a:moveTo>
                  <a:cubicBezTo>
                    <a:pt x="51" y="81"/>
                    <a:pt x="43" y="73"/>
                    <a:pt x="43" y="62"/>
                  </a:cubicBezTo>
                  <a:cubicBezTo>
                    <a:pt x="43" y="51"/>
                    <a:pt x="51" y="43"/>
                    <a:pt x="62" y="43"/>
                  </a:cubicBezTo>
                  <a:cubicBezTo>
                    <a:pt x="73" y="43"/>
                    <a:pt x="81" y="51"/>
                    <a:pt x="81" y="62"/>
                  </a:cubicBezTo>
                  <a:cubicBezTo>
                    <a:pt x="81" y="73"/>
                    <a:pt x="73" y="81"/>
                    <a:pt x="62" y="81"/>
                  </a:cubicBezTo>
                  <a:moveTo>
                    <a:pt x="62" y="0"/>
                  </a:moveTo>
                  <a:cubicBezTo>
                    <a:pt x="28" y="0"/>
                    <a:pt x="0" y="28"/>
                    <a:pt x="0" y="62"/>
                  </a:cubicBezTo>
                  <a:cubicBezTo>
                    <a:pt x="0" y="96"/>
                    <a:pt x="28" y="124"/>
                    <a:pt x="62" y="124"/>
                  </a:cubicBezTo>
                  <a:cubicBezTo>
                    <a:pt x="96" y="124"/>
                    <a:pt x="124" y="96"/>
                    <a:pt x="124" y="62"/>
                  </a:cubicBezTo>
                  <a:cubicBezTo>
                    <a:pt x="124" y="28"/>
                    <a:pt x="96" y="0"/>
                    <a:pt x="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904;p45">
              <a:extLst>
                <a:ext uri="{FF2B5EF4-FFF2-40B4-BE49-F238E27FC236}">
                  <a16:creationId xmlns:a16="http://schemas.microsoft.com/office/drawing/2014/main" id="{B1E8B80E-714F-8044-2E84-1946C692C4C5}"/>
                </a:ext>
              </a:extLst>
            </p:cNvPr>
            <p:cNvSpPr/>
            <p:nvPr/>
          </p:nvSpPr>
          <p:spPr>
            <a:xfrm>
              <a:off x="3737189" y="2933875"/>
              <a:ext cx="88834" cy="13992"/>
            </a:xfrm>
            <a:custGeom>
              <a:avLst/>
              <a:gdLst/>
              <a:ahLst/>
              <a:cxnLst/>
              <a:rect l="l" t="t" r="r" b="b"/>
              <a:pathLst>
                <a:path w="273" h="43" extrusionOk="0">
                  <a:moveTo>
                    <a:pt x="251" y="0"/>
                  </a:moveTo>
                  <a:lnTo>
                    <a:pt x="21" y="0"/>
                  </a:lnTo>
                  <a:cubicBezTo>
                    <a:pt x="9" y="0"/>
                    <a:pt x="0" y="10"/>
                    <a:pt x="0" y="21"/>
                  </a:cubicBezTo>
                  <a:cubicBezTo>
                    <a:pt x="0" y="33"/>
                    <a:pt x="9" y="43"/>
                    <a:pt x="21" y="43"/>
                  </a:cubicBezTo>
                  <a:lnTo>
                    <a:pt x="251" y="43"/>
                  </a:lnTo>
                  <a:cubicBezTo>
                    <a:pt x="263" y="43"/>
                    <a:pt x="273" y="33"/>
                    <a:pt x="273" y="21"/>
                  </a:cubicBezTo>
                  <a:cubicBezTo>
                    <a:pt x="273" y="10"/>
                    <a:pt x="263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905;p45">
              <a:extLst>
                <a:ext uri="{FF2B5EF4-FFF2-40B4-BE49-F238E27FC236}">
                  <a16:creationId xmlns:a16="http://schemas.microsoft.com/office/drawing/2014/main" id="{0F448251-E088-8B23-986F-EFF6DD14A6FB}"/>
                </a:ext>
              </a:extLst>
            </p:cNvPr>
            <p:cNvSpPr/>
            <p:nvPr/>
          </p:nvSpPr>
          <p:spPr>
            <a:xfrm>
              <a:off x="3737189" y="2960883"/>
              <a:ext cx="88834" cy="13992"/>
            </a:xfrm>
            <a:custGeom>
              <a:avLst/>
              <a:gdLst/>
              <a:ahLst/>
              <a:cxnLst/>
              <a:rect l="l" t="t" r="r" b="b"/>
              <a:pathLst>
                <a:path w="273" h="43" extrusionOk="0">
                  <a:moveTo>
                    <a:pt x="251" y="0"/>
                  </a:moveTo>
                  <a:lnTo>
                    <a:pt x="21" y="0"/>
                  </a:lnTo>
                  <a:cubicBezTo>
                    <a:pt x="9" y="0"/>
                    <a:pt x="0" y="10"/>
                    <a:pt x="0" y="22"/>
                  </a:cubicBezTo>
                  <a:cubicBezTo>
                    <a:pt x="0" y="33"/>
                    <a:pt x="9" y="43"/>
                    <a:pt x="21" y="43"/>
                  </a:cubicBezTo>
                  <a:lnTo>
                    <a:pt x="251" y="43"/>
                  </a:lnTo>
                  <a:cubicBezTo>
                    <a:pt x="263" y="43"/>
                    <a:pt x="273" y="33"/>
                    <a:pt x="273" y="22"/>
                  </a:cubicBezTo>
                  <a:cubicBezTo>
                    <a:pt x="273" y="10"/>
                    <a:pt x="263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906;p45">
              <a:extLst>
                <a:ext uri="{FF2B5EF4-FFF2-40B4-BE49-F238E27FC236}">
                  <a16:creationId xmlns:a16="http://schemas.microsoft.com/office/drawing/2014/main" id="{B952095C-9F1F-CE03-9BFA-436A0DDA36A9}"/>
                </a:ext>
              </a:extLst>
            </p:cNvPr>
            <p:cNvSpPr/>
            <p:nvPr/>
          </p:nvSpPr>
          <p:spPr>
            <a:xfrm>
              <a:off x="3737189" y="2988217"/>
              <a:ext cx="88834" cy="13667"/>
            </a:xfrm>
            <a:custGeom>
              <a:avLst/>
              <a:gdLst/>
              <a:ahLst/>
              <a:cxnLst/>
              <a:rect l="l" t="t" r="r" b="b"/>
              <a:pathLst>
                <a:path w="273" h="42" extrusionOk="0">
                  <a:moveTo>
                    <a:pt x="251" y="0"/>
                  </a:moveTo>
                  <a:lnTo>
                    <a:pt x="21" y="0"/>
                  </a:lnTo>
                  <a:cubicBezTo>
                    <a:pt x="9" y="0"/>
                    <a:pt x="0" y="9"/>
                    <a:pt x="0" y="21"/>
                  </a:cubicBezTo>
                  <a:cubicBezTo>
                    <a:pt x="0" y="33"/>
                    <a:pt x="9" y="42"/>
                    <a:pt x="21" y="42"/>
                  </a:cubicBezTo>
                  <a:lnTo>
                    <a:pt x="251" y="42"/>
                  </a:lnTo>
                  <a:cubicBezTo>
                    <a:pt x="263" y="42"/>
                    <a:pt x="273" y="33"/>
                    <a:pt x="273" y="21"/>
                  </a:cubicBezTo>
                  <a:cubicBezTo>
                    <a:pt x="273" y="9"/>
                    <a:pt x="263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907;p45">
              <a:extLst>
                <a:ext uri="{FF2B5EF4-FFF2-40B4-BE49-F238E27FC236}">
                  <a16:creationId xmlns:a16="http://schemas.microsoft.com/office/drawing/2014/main" id="{735DA53E-794C-0E05-B00F-47996E804366}"/>
                </a:ext>
              </a:extLst>
            </p:cNvPr>
            <p:cNvSpPr/>
            <p:nvPr/>
          </p:nvSpPr>
          <p:spPr>
            <a:xfrm>
              <a:off x="3546504" y="2949819"/>
              <a:ext cx="52715" cy="65081"/>
            </a:xfrm>
            <a:custGeom>
              <a:avLst/>
              <a:gdLst/>
              <a:ahLst/>
              <a:cxnLst/>
              <a:rect l="l" t="t" r="r" b="b"/>
              <a:pathLst>
                <a:path w="162" h="200" extrusionOk="0">
                  <a:moveTo>
                    <a:pt x="42" y="157"/>
                  </a:moveTo>
                  <a:lnTo>
                    <a:pt x="42" y="43"/>
                  </a:lnTo>
                  <a:lnTo>
                    <a:pt x="119" y="100"/>
                  </a:lnTo>
                  <a:lnTo>
                    <a:pt x="42" y="157"/>
                  </a:lnTo>
                  <a:moveTo>
                    <a:pt x="145" y="66"/>
                  </a:moveTo>
                  <a:lnTo>
                    <a:pt x="67" y="8"/>
                  </a:lnTo>
                  <a:cubicBezTo>
                    <a:pt x="54" y="-2"/>
                    <a:pt x="37" y="-3"/>
                    <a:pt x="23" y="4"/>
                  </a:cubicBezTo>
                  <a:cubicBezTo>
                    <a:pt x="9" y="11"/>
                    <a:pt x="0" y="26"/>
                    <a:pt x="0" y="42"/>
                  </a:cubicBezTo>
                  <a:lnTo>
                    <a:pt x="0" y="158"/>
                  </a:lnTo>
                  <a:cubicBezTo>
                    <a:pt x="0" y="174"/>
                    <a:pt x="9" y="188"/>
                    <a:pt x="23" y="196"/>
                  </a:cubicBezTo>
                  <a:cubicBezTo>
                    <a:pt x="29" y="199"/>
                    <a:pt x="35" y="200"/>
                    <a:pt x="42" y="200"/>
                  </a:cubicBezTo>
                  <a:cubicBezTo>
                    <a:pt x="51" y="200"/>
                    <a:pt x="59" y="197"/>
                    <a:pt x="67" y="192"/>
                  </a:cubicBezTo>
                  <a:lnTo>
                    <a:pt x="145" y="134"/>
                  </a:lnTo>
                  <a:cubicBezTo>
                    <a:pt x="156" y="126"/>
                    <a:pt x="162" y="113"/>
                    <a:pt x="162" y="100"/>
                  </a:cubicBezTo>
                  <a:cubicBezTo>
                    <a:pt x="162" y="86"/>
                    <a:pt x="156" y="74"/>
                    <a:pt x="145" y="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27000" rIns="90000" bIns="27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6843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5"/>
          <p:cNvSpPr txBox="1">
            <a:spLocks noGrp="1"/>
          </p:cNvSpPr>
          <p:nvPr>
            <p:ph type="title"/>
          </p:nvPr>
        </p:nvSpPr>
        <p:spPr>
          <a:xfrm>
            <a:off x="720000" y="321038"/>
            <a:ext cx="7704000" cy="5517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Customer Base World Distribution Map </a:t>
            </a:r>
            <a:br>
              <a:rPr lang="en-US" sz="1400" dirty="0"/>
            </a:br>
            <a:r>
              <a:rPr lang="en-US" sz="1100" b="0" dirty="0"/>
              <a:t>108 countries, 600 cities, 599 customers (top 10 countries with the highest customer counts are marked).</a:t>
            </a:r>
            <a:endParaRPr sz="1100" b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10049E-EA8F-8716-C6D5-A43BD8596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72836"/>
            <a:ext cx="9144000" cy="427066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39;p31">
            <a:extLst>
              <a:ext uri="{FF2B5EF4-FFF2-40B4-BE49-F238E27FC236}">
                <a16:creationId xmlns:a16="http://schemas.microsoft.com/office/drawing/2014/main" id="{AB87728B-8C7A-174A-F27B-40378E9A6F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18540" y="195568"/>
            <a:ext cx="39069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Top 10 Countries with the Highest Customer Counts</a:t>
            </a:r>
            <a:endParaRPr sz="1400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341C613-41A9-12F9-A8CB-735D320CC8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4231804"/>
              </p:ext>
            </p:extLst>
          </p:nvPr>
        </p:nvGraphicFramePr>
        <p:xfrm>
          <a:off x="946937" y="1283342"/>
          <a:ext cx="3625061" cy="2975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Google Shape;239;p31">
            <a:extLst>
              <a:ext uri="{FF2B5EF4-FFF2-40B4-BE49-F238E27FC236}">
                <a16:creationId xmlns:a16="http://schemas.microsoft.com/office/drawing/2014/main" id="{3D0A4F47-6241-28CD-D921-DFE829C876D6}"/>
              </a:ext>
            </a:extLst>
          </p:cNvPr>
          <p:cNvSpPr txBox="1">
            <a:spLocks/>
          </p:cNvSpPr>
          <p:nvPr/>
        </p:nvSpPr>
        <p:spPr>
          <a:xfrm>
            <a:off x="2618539" y="853193"/>
            <a:ext cx="3906919" cy="345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ebo"/>
              <a:buNone/>
              <a:defRPr sz="28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pPr algn="ctr"/>
            <a:r>
              <a:rPr lang="en-US" sz="1100" b="0" dirty="0">
                <a:solidFill>
                  <a:schemeClr val="tx1"/>
                </a:solidFill>
              </a:rPr>
              <a:t>Top 10 countries have 53% of the total customers.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28B78033-E27B-536F-15DB-52893F615A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9254387"/>
              </p:ext>
            </p:extLst>
          </p:nvPr>
        </p:nvGraphicFramePr>
        <p:xfrm>
          <a:off x="4571998" y="1283343"/>
          <a:ext cx="3906919" cy="2975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39;p31">
            <a:extLst>
              <a:ext uri="{FF2B5EF4-FFF2-40B4-BE49-F238E27FC236}">
                <a16:creationId xmlns:a16="http://schemas.microsoft.com/office/drawing/2014/main" id="{4B85925F-2D5E-0E92-659A-41DC10233AF3}"/>
              </a:ext>
            </a:extLst>
          </p:cNvPr>
          <p:cNvSpPr txBox="1">
            <a:spLocks/>
          </p:cNvSpPr>
          <p:nvPr/>
        </p:nvSpPr>
        <p:spPr>
          <a:xfrm>
            <a:off x="2618540" y="367980"/>
            <a:ext cx="390691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ebo"/>
              <a:buNone/>
              <a:defRPr sz="28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pPr algn="ctr"/>
            <a:r>
              <a:rPr lang="en-US" sz="1400" dirty="0"/>
              <a:t>Top 10 Countries with the Highest Revenue</a:t>
            </a:r>
          </a:p>
        </p:txBody>
      </p:sp>
      <p:sp>
        <p:nvSpPr>
          <p:cNvPr id="4" name="Google Shape;239;p31">
            <a:extLst>
              <a:ext uri="{FF2B5EF4-FFF2-40B4-BE49-F238E27FC236}">
                <a16:creationId xmlns:a16="http://schemas.microsoft.com/office/drawing/2014/main" id="{099EA9C8-281C-6037-7D57-97DB2B878B3A}"/>
              </a:ext>
            </a:extLst>
          </p:cNvPr>
          <p:cNvSpPr txBox="1">
            <a:spLocks/>
          </p:cNvSpPr>
          <p:nvPr/>
        </p:nvSpPr>
        <p:spPr>
          <a:xfrm>
            <a:off x="2618540" y="754776"/>
            <a:ext cx="3906919" cy="379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ebo"/>
              <a:buNone/>
              <a:defRPr sz="28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pPr algn="ctr"/>
            <a:r>
              <a:rPr lang="en-US" sz="1100" b="0" dirty="0"/>
              <a:t>Top 10 Countries generated 52% of the total revenue.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0B9B7BA-7555-632A-BB39-1147ADDAAD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6755553"/>
              </p:ext>
            </p:extLst>
          </p:nvPr>
        </p:nvGraphicFramePr>
        <p:xfrm>
          <a:off x="665084" y="1298126"/>
          <a:ext cx="3906919" cy="2975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6DBE1F55-6BFC-8EA3-E0C9-4AF1954C94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7830958"/>
              </p:ext>
            </p:extLst>
          </p:nvPr>
        </p:nvGraphicFramePr>
        <p:xfrm>
          <a:off x="4571997" y="1298126"/>
          <a:ext cx="3906919" cy="29754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02819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1E5A49FF-FA25-B91E-D299-BBD5CF84E1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6599410"/>
              </p:ext>
            </p:extLst>
          </p:nvPr>
        </p:nvGraphicFramePr>
        <p:xfrm>
          <a:off x="442883" y="1850390"/>
          <a:ext cx="3982720" cy="28658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A751CE72-BB36-2B1D-4F81-F1373F52A4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3307367"/>
              </p:ext>
            </p:extLst>
          </p:nvPr>
        </p:nvGraphicFramePr>
        <p:xfrm>
          <a:off x="4425603" y="1862912"/>
          <a:ext cx="4088477" cy="28583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Google Shape;239;p31">
            <a:extLst>
              <a:ext uri="{FF2B5EF4-FFF2-40B4-BE49-F238E27FC236}">
                <a16:creationId xmlns:a16="http://schemas.microsoft.com/office/drawing/2014/main" id="{5DFB52E6-FA76-1444-2C7D-CABECAF477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5079" y="422242"/>
            <a:ext cx="39069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Top 10 Cities with the H</a:t>
            </a:r>
            <a:r>
              <a:rPr lang="en-US" sz="1400" dirty="0" err="1"/>
              <a:t>i</a:t>
            </a:r>
            <a:r>
              <a:rPr lang="en" sz="1400" dirty="0"/>
              <a:t>ghest Revunue</a:t>
            </a:r>
            <a:endParaRPr sz="1400" dirty="0"/>
          </a:p>
        </p:txBody>
      </p:sp>
      <p:sp>
        <p:nvSpPr>
          <p:cNvPr id="6" name="Google Shape;239;p31">
            <a:extLst>
              <a:ext uri="{FF2B5EF4-FFF2-40B4-BE49-F238E27FC236}">
                <a16:creationId xmlns:a16="http://schemas.microsoft.com/office/drawing/2014/main" id="{F21A39CF-1921-E3AD-CA70-A56232D02317}"/>
              </a:ext>
            </a:extLst>
          </p:cNvPr>
          <p:cNvSpPr txBox="1">
            <a:spLocks/>
          </p:cNvSpPr>
          <p:nvPr/>
        </p:nvSpPr>
        <p:spPr>
          <a:xfrm>
            <a:off x="4571998" y="422242"/>
            <a:ext cx="408847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ebo"/>
              <a:buNone/>
              <a:defRPr sz="28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pPr algn="ctr"/>
            <a:r>
              <a:rPr lang="en-US" sz="1400" dirty="0"/>
              <a:t>Cities Where Top 10 Customers Are Located</a:t>
            </a:r>
          </a:p>
        </p:txBody>
      </p:sp>
      <p:sp>
        <p:nvSpPr>
          <p:cNvPr id="8" name="Google Shape;239;p31">
            <a:extLst>
              <a:ext uri="{FF2B5EF4-FFF2-40B4-BE49-F238E27FC236}">
                <a16:creationId xmlns:a16="http://schemas.microsoft.com/office/drawing/2014/main" id="{A755A5C7-25EF-D86F-6F6B-43A3ABEA055E}"/>
              </a:ext>
            </a:extLst>
          </p:cNvPr>
          <p:cNvSpPr txBox="1">
            <a:spLocks/>
          </p:cNvSpPr>
          <p:nvPr/>
        </p:nvSpPr>
        <p:spPr>
          <a:xfrm>
            <a:off x="4662776" y="708592"/>
            <a:ext cx="3906919" cy="421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ebo"/>
              <a:buNone/>
              <a:defRPr sz="28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pPr algn="ctr"/>
            <a:r>
              <a:rPr lang="en" sz="1100" b="0" dirty="0"/>
              <a:t>(Most cities have 1 customer except for London and Valparai.)</a:t>
            </a:r>
            <a:br>
              <a:rPr lang="en" sz="1100" b="0" dirty="0"/>
            </a:br>
            <a:endParaRPr lang="en-US" sz="1100" b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F58F00-1106-DE3C-0BB3-88AA585697AE}"/>
              </a:ext>
            </a:extLst>
          </p:cNvPr>
          <p:cNvSpPr txBox="1"/>
          <p:nvPr/>
        </p:nvSpPr>
        <p:spPr>
          <a:xfrm>
            <a:off x="647498" y="1196613"/>
            <a:ext cx="7849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Since most cities have only 1 customer, every customer’s spending can really affect a city’s performance. </a:t>
            </a:r>
          </a:p>
          <a:p>
            <a:pPr marL="171450" indent="-171450" algn="ctr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chemeClr val="tx1"/>
                </a:solidFill>
              </a:rPr>
              <a:t>Rockbuster</a:t>
            </a:r>
            <a:r>
              <a:rPr lang="en-US" sz="1100" dirty="0">
                <a:solidFill>
                  <a:schemeClr val="tx1"/>
                </a:solidFill>
              </a:rPr>
              <a:t> needs to figure out a strategy that can either bring in more customers or encourage customers to spend more consistently. </a:t>
            </a:r>
          </a:p>
        </p:txBody>
      </p:sp>
    </p:spTree>
    <p:extLst>
      <p:ext uri="{BB962C8B-B14F-4D97-AF65-F5344CB8AC3E}">
        <p14:creationId xmlns:p14="http://schemas.microsoft.com/office/powerpoint/2010/main" val="3358814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A339C-BD64-4B09-2157-7A4FBBD2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0"/>
            <a:ext cx="7704000" cy="331893"/>
          </a:xfrm>
        </p:spPr>
        <p:txBody>
          <a:bodyPr/>
          <a:lstStyle/>
          <a:p>
            <a:pPr algn="ctr"/>
            <a:r>
              <a:rPr lang="en-US" sz="2000" dirty="0"/>
              <a:t>Title Counts of All Genres and Their Revenue per Title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9D5031F-12BC-E892-0406-6A45703716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0407098"/>
              </p:ext>
            </p:extLst>
          </p:nvPr>
        </p:nvGraphicFramePr>
        <p:xfrm>
          <a:off x="948267" y="979471"/>
          <a:ext cx="3623733" cy="40196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E9BA68A7-3012-08F5-0D81-B4B0F30321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2935555"/>
              </p:ext>
            </p:extLst>
          </p:nvPr>
        </p:nvGraphicFramePr>
        <p:xfrm>
          <a:off x="4572000" y="979471"/>
          <a:ext cx="3623733" cy="40196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0732B91-07FD-B727-3847-1C0867027EDB}"/>
              </a:ext>
            </a:extLst>
          </p:cNvPr>
          <p:cNvSpPr txBox="1"/>
          <p:nvPr/>
        </p:nvSpPr>
        <p:spPr>
          <a:xfrm>
            <a:off x="948267" y="379307"/>
            <a:ext cx="72474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Drama, sci-fi, comedy, horror and music did really well despite lower title counts. Those genres have true potential if title counts increase. </a:t>
            </a:r>
          </a:p>
          <a:p>
            <a:pPr marL="171450" indent="-171450" algn="ctr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Foreign, family and documentary did poorly despite high title counts. </a:t>
            </a:r>
          </a:p>
          <a:p>
            <a:pPr marL="171450" indent="-171450" algn="ctr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Thriller didn’t have a big enough sample size.</a:t>
            </a:r>
          </a:p>
        </p:txBody>
      </p:sp>
    </p:spTree>
    <p:extLst>
      <p:ext uri="{BB962C8B-B14F-4D97-AF65-F5344CB8AC3E}">
        <p14:creationId xmlns:p14="http://schemas.microsoft.com/office/powerpoint/2010/main" val="281400566"/>
      </p:ext>
    </p:extLst>
  </p:cSld>
  <p:clrMapOvr>
    <a:masterClrMapping/>
  </p:clrMapOvr>
</p:sld>
</file>

<file path=ppt/theme/theme1.xml><?xml version="1.0" encoding="utf-8"?>
<a:theme xmlns:a="http://schemas.openxmlformats.org/drawingml/2006/main" name="German Cinema and Visual Culture Master of Arts in German by Slidesgo">
  <a:themeElements>
    <a:clrScheme name="Simple Light">
      <a:dk1>
        <a:srgbClr val="FEFCF6"/>
      </a:dk1>
      <a:lt1>
        <a:srgbClr val="281D1B"/>
      </a:lt1>
      <a:dk2>
        <a:srgbClr val="BDB69D"/>
      </a:dk2>
      <a:lt2>
        <a:srgbClr val="DB0011"/>
      </a:lt2>
      <a:accent1>
        <a:srgbClr val="BF0000"/>
      </a:accent1>
      <a:accent2>
        <a:srgbClr val="8D7368"/>
      </a:accent2>
      <a:accent3>
        <a:srgbClr val="554640"/>
      </a:accent3>
      <a:accent4>
        <a:srgbClr val="342C29"/>
      </a:accent4>
      <a:accent5>
        <a:srgbClr val="FFFFFF"/>
      </a:accent5>
      <a:accent6>
        <a:srgbClr val="FFFFFF"/>
      </a:accent6>
      <a:hlink>
        <a:srgbClr val="FEFCF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10341</TotalTime>
  <Words>583</Words>
  <Application>Microsoft Office PowerPoint</Application>
  <PresentationFormat>On-screen Show (16:9)</PresentationFormat>
  <Paragraphs>67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Heebo</vt:lpstr>
      <vt:lpstr>DM Sans</vt:lpstr>
      <vt:lpstr>German Cinema and Visual Culture Master of Arts in German by Slidesgo</vt:lpstr>
      <vt:lpstr>Rockbuster Stealth LLC </vt:lpstr>
      <vt:lpstr>Introduction</vt:lpstr>
      <vt:lpstr>Table of Contents  </vt:lpstr>
      <vt:lpstr>Overview</vt:lpstr>
      <vt:lpstr>Customer Base World Distribution Map  108 countries, 600 cities, 599 customers (top 10 countries with the highest customer counts are marked).</vt:lpstr>
      <vt:lpstr>Top 10 Countries with the Highest Customer Counts</vt:lpstr>
      <vt:lpstr>PowerPoint Presentation</vt:lpstr>
      <vt:lpstr>Top 10 Cities with the Highest Revunue</vt:lpstr>
      <vt:lpstr>Title Counts of All Genres and Their Revenue per Title</vt:lpstr>
      <vt:lpstr>PowerPoint Presentation</vt:lpstr>
      <vt:lpstr>PowerPoint Presentation</vt:lpstr>
      <vt:lpstr>Questions?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Rockbuster Stealth LLC</dc:title>
  <dc:creator>Harrison Zhong</dc:creator>
  <cp:lastModifiedBy>Harrison Zhong</cp:lastModifiedBy>
  <cp:revision>24</cp:revision>
  <dcterms:modified xsi:type="dcterms:W3CDTF">2024-03-27T06:08:03Z</dcterms:modified>
</cp:coreProperties>
</file>