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11" r:id="rId1"/>
  </p:sldMasterIdLst>
  <p:notesMasterIdLst>
    <p:notesMasterId r:id="rId43"/>
  </p:notesMasterIdLst>
  <p:handoutMasterIdLst>
    <p:handoutMasterId r:id="rId44"/>
  </p:handoutMasterIdLst>
  <p:sldIdLst>
    <p:sldId id="289" r:id="rId2"/>
    <p:sldId id="342"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5" r:id="rId18"/>
    <p:sldId id="349" r:id="rId19"/>
    <p:sldId id="350" r:id="rId20"/>
    <p:sldId id="351" r:id="rId21"/>
    <p:sldId id="312" r:id="rId22"/>
    <p:sldId id="314" r:id="rId23"/>
    <p:sldId id="341" r:id="rId24"/>
    <p:sldId id="343" r:id="rId25"/>
    <p:sldId id="317" r:id="rId26"/>
    <p:sldId id="318" r:id="rId27"/>
    <p:sldId id="320" r:id="rId28"/>
    <p:sldId id="352" r:id="rId29"/>
    <p:sldId id="353" r:id="rId30"/>
    <p:sldId id="319" r:id="rId31"/>
    <p:sldId id="358" r:id="rId32"/>
    <p:sldId id="376" r:id="rId33"/>
    <p:sldId id="377" r:id="rId34"/>
    <p:sldId id="321" r:id="rId35"/>
    <p:sldId id="323" r:id="rId36"/>
    <p:sldId id="330" r:id="rId37"/>
    <p:sldId id="381" r:id="rId38"/>
    <p:sldId id="382" r:id="rId39"/>
    <p:sldId id="380" r:id="rId40"/>
    <p:sldId id="383" r:id="rId41"/>
    <p:sldId id="384" r:id="rId42"/>
  </p:sldIdLst>
  <p:sldSz cx="7772400" cy="10744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p15:clr>
            <a:srgbClr val="A4A3A4"/>
          </p15:clr>
        </p15:guide>
        <p15:guide id="2" pos="24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2I_Harsh" initials="O" lastIdx="1" clrIdx="0">
    <p:extLst>
      <p:ext uri="{19B8F6BF-5375-455C-9EA6-DF929625EA0E}">
        <p15:presenceInfo xmlns:p15="http://schemas.microsoft.com/office/powerpoint/2012/main" userId="O2I_Har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2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865" autoAdjust="0"/>
  </p:normalViewPr>
  <p:slideViewPr>
    <p:cSldViewPr snapToGrid="0">
      <p:cViewPr>
        <p:scale>
          <a:sx n="50" d="100"/>
          <a:sy n="50" d="100"/>
        </p:scale>
        <p:origin x="2394" y="606"/>
      </p:cViewPr>
      <p:guideLst>
        <p:guide orient="horz" pos="3384"/>
        <p:guide pos="2448"/>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SOFTWARE SETUP</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06227-39B5-4C5B-9936-29E0BE472849}" type="datetimeFigureOut">
              <a:rPr lang="en-IN" smtClean="0"/>
              <a:t>04-09-2019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9E673B-43EF-49A7-9483-8DA2B2458D6E}" type="slidenum">
              <a:rPr lang="en-IN" smtClean="0"/>
              <a:t>‹#›</a:t>
            </a:fld>
            <a:endParaRPr lang="en-IN"/>
          </a:p>
        </p:txBody>
      </p:sp>
    </p:spTree>
    <p:extLst>
      <p:ext uri="{BB962C8B-B14F-4D97-AF65-F5344CB8AC3E}">
        <p14:creationId xmlns:p14="http://schemas.microsoft.com/office/powerpoint/2010/main" val="46238379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SOFTWARE SETUP</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E4B1C-0637-4873-9899-0D1E3978664F}" type="datetimeFigureOut">
              <a:rPr lang="en-US" smtClean="0"/>
              <a:pPr/>
              <a:t>9/4/2019</a:t>
            </a:fld>
            <a:endParaRPr lang="en-US"/>
          </a:p>
        </p:txBody>
      </p:sp>
      <p:sp>
        <p:nvSpPr>
          <p:cNvPr id="4" name="Slide Image Placeholder 3"/>
          <p:cNvSpPr>
            <a:spLocks noGrp="1" noRot="1" noChangeAspect="1"/>
          </p:cNvSpPr>
          <p:nvPr>
            <p:ph type="sldImg" idx="2"/>
          </p:nvPr>
        </p:nvSpPr>
        <p:spPr>
          <a:xfrm>
            <a:off x="2312988" y="1143000"/>
            <a:ext cx="2232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67708-E8FF-44C4-BC43-61546E9B8D22}" type="slidenum">
              <a:rPr lang="en-US" smtClean="0"/>
              <a:pPr/>
              <a:t>‹#›</a:t>
            </a:fld>
            <a:endParaRPr lang="en-US"/>
          </a:p>
        </p:txBody>
      </p:sp>
    </p:spTree>
    <p:extLst>
      <p:ext uri="{BB962C8B-B14F-4D97-AF65-F5344CB8AC3E}">
        <p14:creationId xmlns:p14="http://schemas.microsoft.com/office/powerpoint/2010/main" val="96589830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1143000"/>
            <a:ext cx="22320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pPr/>
              <a:t>1</a:t>
            </a:fld>
            <a:endParaRPr lang="en-US" dirty="0"/>
          </a:p>
        </p:txBody>
      </p:sp>
      <p:sp>
        <p:nvSpPr>
          <p:cNvPr id="5" name="Header Placeholder 4"/>
          <p:cNvSpPr>
            <a:spLocks noGrp="1"/>
          </p:cNvSpPr>
          <p:nvPr>
            <p:ph type="hdr" sz="quarter" idx="11"/>
          </p:nvPr>
        </p:nvSpPr>
        <p:spPr/>
        <p:txBody>
          <a:bodyPr/>
          <a:lstStyle/>
          <a:p>
            <a:r>
              <a:rPr lang="en-US" smtClean="0"/>
              <a:t>SOFTWARE SETUP</a:t>
            </a:r>
            <a:endParaRPr lang="en-US"/>
          </a:p>
        </p:txBody>
      </p:sp>
    </p:spTree>
    <p:extLst>
      <p:ext uri="{BB962C8B-B14F-4D97-AF65-F5344CB8AC3E}">
        <p14:creationId xmlns:p14="http://schemas.microsoft.com/office/powerpoint/2010/main" val="28679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17</a:t>
            </a:fld>
            <a:endParaRPr lang="en-US"/>
          </a:p>
        </p:txBody>
      </p:sp>
      <p:sp>
        <p:nvSpPr>
          <p:cNvPr id="5" name="Header Placeholder 4"/>
          <p:cNvSpPr>
            <a:spLocks noGrp="1"/>
          </p:cNvSpPr>
          <p:nvPr>
            <p:ph type="hdr" sz="quarter" idx="11"/>
          </p:nvPr>
        </p:nvSpPr>
        <p:spPr/>
        <p:txBody>
          <a:bodyPr/>
          <a:lstStyle/>
          <a:p>
            <a:r>
              <a:rPr lang="en-US" smtClean="0"/>
              <a:t>SOFTWARE SETUP</a:t>
            </a:r>
            <a:endParaRPr lang="en-US"/>
          </a:p>
        </p:txBody>
      </p:sp>
    </p:spTree>
    <p:extLst>
      <p:ext uri="{BB962C8B-B14F-4D97-AF65-F5344CB8AC3E}">
        <p14:creationId xmlns:p14="http://schemas.microsoft.com/office/powerpoint/2010/main" val="379317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A67708-E8FF-44C4-BC43-61546E9B8D22}" type="slidenum">
              <a:rPr lang="en-US" smtClean="0"/>
              <a:pPr/>
              <a:t>26</a:t>
            </a:fld>
            <a:endParaRPr lang="en-US"/>
          </a:p>
        </p:txBody>
      </p:sp>
      <p:sp>
        <p:nvSpPr>
          <p:cNvPr id="5" name="Header Placeholder 4"/>
          <p:cNvSpPr>
            <a:spLocks noGrp="1"/>
          </p:cNvSpPr>
          <p:nvPr>
            <p:ph type="hdr" sz="quarter" idx="11"/>
          </p:nvPr>
        </p:nvSpPr>
        <p:spPr/>
        <p:txBody>
          <a:bodyPr/>
          <a:lstStyle/>
          <a:p>
            <a:r>
              <a:rPr lang="en-US" smtClean="0"/>
              <a:t>SOFTWARE SETUP</a:t>
            </a:r>
            <a:endParaRPr lang="en-US"/>
          </a:p>
        </p:txBody>
      </p:sp>
    </p:spTree>
    <p:extLst>
      <p:ext uri="{BB962C8B-B14F-4D97-AF65-F5344CB8AC3E}">
        <p14:creationId xmlns:p14="http://schemas.microsoft.com/office/powerpoint/2010/main" val="127235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A67708-E8FF-44C4-BC43-61546E9B8D22}" type="slidenum">
              <a:rPr lang="en-US" smtClean="0"/>
              <a:pPr/>
              <a:t>28</a:t>
            </a:fld>
            <a:endParaRPr lang="en-US"/>
          </a:p>
        </p:txBody>
      </p:sp>
      <p:sp>
        <p:nvSpPr>
          <p:cNvPr id="5" name="Header Placeholder 4"/>
          <p:cNvSpPr>
            <a:spLocks noGrp="1"/>
          </p:cNvSpPr>
          <p:nvPr>
            <p:ph type="hdr" sz="quarter" idx="11"/>
          </p:nvPr>
        </p:nvSpPr>
        <p:spPr/>
        <p:txBody>
          <a:bodyPr/>
          <a:lstStyle/>
          <a:p>
            <a:r>
              <a:rPr lang="en-US" smtClean="0"/>
              <a:t>SOFTWARE SETUP</a:t>
            </a:r>
            <a:endParaRPr lang="en-US"/>
          </a:p>
        </p:txBody>
      </p:sp>
    </p:spTree>
    <p:extLst>
      <p:ext uri="{BB962C8B-B14F-4D97-AF65-F5344CB8AC3E}">
        <p14:creationId xmlns:p14="http://schemas.microsoft.com/office/powerpoint/2010/main" val="353824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3266"/>
            <a:ext cx="7795619" cy="10770732"/>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767104"/>
            <a:ext cx="4952711" cy="2579206"/>
          </a:xfrm>
        </p:spPr>
        <p:txBody>
          <a:bodyPr anchor="b">
            <a:noAutofit/>
          </a:bodyPr>
          <a:lstStyle>
            <a:lvl1pPr algn="r">
              <a:defRPr sz="459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1006" y="6346307"/>
            <a:ext cx="4952711" cy="171847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6704AD-A959-4C0F-BF9B-C0EDB5AC89DF}"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97531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5332307"/>
          </a:xfrm>
        </p:spPr>
        <p:txBody>
          <a:bodyPr anchor="ctr">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60" y="7003627"/>
            <a:ext cx="5395557"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6212D-69D1-4826-AF91-38507A0BC12C}"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190655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35913" y="5690447"/>
            <a:ext cx="4606833" cy="5969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03627"/>
            <a:ext cx="5395558"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820C2-367E-480C-B830-EE6B7140DBBD}"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814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3026781"/>
            <a:ext cx="5395558" cy="4066221"/>
          </a:xfrm>
        </p:spPr>
        <p:txBody>
          <a:bodyPr anchor="b">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CC7C99-2973-4A39-94A3-3B1E63AA08E9}"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130868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FB68C-FA71-4884-9E4A-0F67E9413E2A}"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90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955040"/>
            <a:ext cx="539024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1A13D-88EC-4001-B903-C501E9B7A20B}"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163182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C6390-9B02-42C8-BEDF-F95A00686FB3}"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1805435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955041"/>
            <a:ext cx="831990" cy="822727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59" y="955041"/>
            <a:ext cx="4415772" cy="82272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79258-059B-405E-A50A-2C9D19432701}"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127618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6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50762-F8AC-437F-A851-1F74DDD993CE}"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329233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4231360"/>
            <a:ext cx="5395558" cy="2861644"/>
          </a:xfrm>
        </p:spPr>
        <p:txBody>
          <a:bodyPr anchor="b"/>
          <a:lstStyle>
            <a:lvl1pPr algn="l">
              <a:defRPr sz="3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134796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DC4DC-1CB7-439C-B723-5DB40E6BCAC4}" type="datetime1">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93365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20692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 y="3384923"/>
            <a:ext cx="2624893" cy="6079876"/>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88823" y="3384925"/>
            <a:ext cx="2624894" cy="6079878"/>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B43B14-F956-4CD7-A5D5-28E483332293}" type="datetime1">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9796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6" cy="206925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59"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18159"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286644"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286644"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5E6B06-DB59-41BD-B32C-F3342F6747FB}" type="datetime1">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68581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955040"/>
            <a:ext cx="5395557" cy="206925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4F145C-62A5-473C-BC14-04807A002EE4}" type="datetime1">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13235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96AB4-153B-42A0-B046-2E68ADAC9921}" type="datetime1">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4402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347813"/>
            <a:ext cx="2371655" cy="2002930"/>
          </a:xfrm>
        </p:spPr>
        <p:txBody>
          <a:bodyPr anchor="b">
            <a:normAutofit/>
          </a:bodyPr>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3035584" y="806716"/>
            <a:ext cx="2878131" cy="86580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8159" y="4350742"/>
            <a:ext cx="2371655" cy="4048970"/>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B67B6-B4BD-4A9B-B203-91D905A84B16}" type="datetime1">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270892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520940"/>
            <a:ext cx="5395557" cy="887890"/>
          </a:xfrm>
        </p:spPr>
        <p:txBody>
          <a:bodyPr anchor="b">
            <a:normAutofit/>
          </a:bodyPr>
          <a:lstStyle>
            <a:lvl1pPr algn="l">
              <a:defRPr sz="20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159" y="955040"/>
            <a:ext cx="5395557" cy="6024958"/>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518159" y="8408830"/>
            <a:ext cx="5395557" cy="105597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43FA7-CF90-415B-9A53-F680301F0089}" type="datetime1">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pPr/>
              <a:t>‹#›</a:t>
            </a:fld>
            <a:endParaRPr lang="en-US"/>
          </a:p>
        </p:txBody>
      </p:sp>
    </p:spTree>
    <p:extLst>
      <p:ext uri="{BB962C8B-B14F-4D97-AF65-F5344CB8AC3E}">
        <p14:creationId xmlns:p14="http://schemas.microsoft.com/office/powerpoint/2010/main" val="388470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3266"/>
            <a:ext cx="7795619" cy="10770732"/>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955040"/>
            <a:ext cx="5395556" cy="2069253"/>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59" y="3384925"/>
            <a:ext cx="5395557" cy="60798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94469" y="9464803"/>
            <a:ext cx="581512" cy="572029"/>
          </a:xfrm>
          <a:prstGeom prst="rect">
            <a:avLst/>
          </a:prstGeom>
        </p:spPr>
        <p:txBody>
          <a:bodyPr vert="horz" lIns="91440" tIns="45720" rIns="91440" bIns="45720" rtlCol="0" anchor="ctr"/>
          <a:lstStyle>
            <a:lvl1pPr algn="r">
              <a:defRPr sz="765">
                <a:solidFill>
                  <a:schemeClr val="tx1">
                    <a:tint val="75000"/>
                  </a:schemeClr>
                </a:solidFill>
              </a:defRPr>
            </a:lvl1pPr>
          </a:lstStyle>
          <a:p>
            <a:fld id="{9E1741B7-8877-40BD-A7B2-E6795B6597AA}" type="datetime1">
              <a:rPr lang="en-US" smtClean="0"/>
              <a:pPr/>
              <a:t>9/4/2019</a:t>
            </a:fld>
            <a:endParaRPr lang="en-US"/>
          </a:p>
        </p:txBody>
      </p:sp>
      <p:sp>
        <p:nvSpPr>
          <p:cNvPr id="5" name="Footer Placeholder 4"/>
          <p:cNvSpPr>
            <a:spLocks noGrp="1"/>
          </p:cNvSpPr>
          <p:nvPr>
            <p:ph type="ftr" sz="quarter" idx="3"/>
          </p:nvPr>
        </p:nvSpPr>
        <p:spPr>
          <a:xfrm>
            <a:off x="518160" y="9464803"/>
            <a:ext cx="3929527" cy="572029"/>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9464803"/>
            <a:ext cx="435742" cy="572029"/>
          </a:xfrm>
          <a:prstGeom prst="rect">
            <a:avLst/>
          </a:prstGeom>
        </p:spPr>
        <p:txBody>
          <a:bodyPr vert="horz" lIns="91440" tIns="45720" rIns="91440" bIns="45720" rtlCol="0" anchor="ctr"/>
          <a:lstStyle>
            <a:lvl1pPr algn="r">
              <a:defRPr sz="765">
                <a:solidFill>
                  <a:schemeClr val="accent1"/>
                </a:solidFill>
              </a:defRPr>
            </a:lvl1pPr>
          </a:lstStyle>
          <a:p>
            <a:fld id="{75A984BB-F7F3-4337-9CDD-F27E297554D9}" type="slidenum">
              <a:rPr lang="en-US" smtClean="0"/>
              <a:pPr/>
              <a:t>‹#›</a:t>
            </a:fld>
            <a:endParaRPr lang="en-US"/>
          </a:p>
        </p:txBody>
      </p:sp>
    </p:spTree>
    <p:extLst>
      <p:ext uri="{BB962C8B-B14F-4D97-AF65-F5344CB8AC3E}">
        <p14:creationId xmlns:p14="http://schemas.microsoft.com/office/powerpoint/2010/main" val="250566333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unarchiver.c3.cx/unarchiver" TargetMode="External"/><Relationship Id="rId2" Type="http://schemas.openxmlformats.org/officeDocument/2006/relationships/hyperlink" Target="http://www.7-zip.org/"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www.info-zip.org/mans/unzip.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tcher.io/" TargetMode="External"/><Relationship Id="rId2" Type="http://schemas.openxmlformats.org/officeDocument/2006/relationships/hyperlink" Target="https://sourceforge.net/projects/win32diskimager/"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A984BB-F7F3-4337-9CDD-F27E297554D9}" type="slidenum">
              <a:rPr lang="en-US" smtClean="0"/>
              <a:pPr/>
              <a:t>1</a:t>
            </a:fld>
            <a:endParaRPr lang="en-US" dirty="0"/>
          </a:p>
        </p:txBody>
      </p:sp>
      <p:sp>
        <p:nvSpPr>
          <p:cNvPr id="3" name="TextBox 2"/>
          <p:cNvSpPr txBox="1"/>
          <p:nvPr/>
        </p:nvSpPr>
        <p:spPr>
          <a:xfrm>
            <a:off x="301316" y="4010443"/>
            <a:ext cx="7471084" cy="707886"/>
          </a:xfrm>
          <a:prstGeom prst="rect">
            <a:avLst/>
          </a:prstGeom>
          <a:noFill/>
        </p:spPr>
        <p:txBody>
          <a:bodyPr wrap="square" rtlCol="0">
            <a:spAutoFit/>
          </a:bodyPr>
          <a:lstStyle/>
          <a:p>
            <a:r>
              <a:rPr lang="en-US" sz="4000" dirty="0" smtClean="0"/>
              <a:t>SMART MIRROR</a:t>
            </a:r>
            <a:endParaRPr lang="en-US" sz="4000" dirty="0"/>
          </a:p>
        </p:txBody>
      </p:sp>
    </p:spTree>
    <p:extLst>
      <p:ext uri="{BB962C8B-B14F-4D97-AF65-F5344CB8AC3E}">
        <p14:creationId xmlns:p14="http://schemas.microsoft.com/office/powerpoint/2010/main" val="282835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r>
            <a:br>
              <a:rPr lang="en-US" dirty="0" smtClean="0">
                <a:solidFill>
                  <a:schemeClr val="tx1"/>
                </a:solidFill>
              </a:rPr>
            </a:br>
            <a:r>
              <a:rPr lang="en-US" dirty="0" smtClean="0">
                <a:solidFill>
                  <a:schemeClr val="tx1"/>
                </a:solidFill>
              </a:rPr>
              <a:t>FACE RECOGNITION</a:t>
            </a:r>
            <a:endParaRPr lang="en-US" dirty="0">
              <a:solidFill>
                <a:schemeClr val="tx1"/>
              </a:solidFill>
            </a:endParaRPr>
          </a:p>
        </p:txBody>
      </p:sp>
      <p:sp>
        <p:nvSpPr>
          <p:cNvPr id="3" name="Content Placeholder 2"/>
          <p:cNvSpPr>
            <a:spLocks noGrp="1"/>
          </p:cNvSpPr>
          <p:nvPr>
            <p:ph idx="1"/>
          </p:nvPr>
        </p:nvSpPr>
        <p:spPr>
          <a:xfrm>
            <a:off x="518160" y="2274581"/>
            <a:ext cx="5395557" cy="7881789"/>
          </a:xfrm>
        </p:spPr>
        <p:txBody>
          <a:bodyPr>
            <a:normAutofit/>
          </a:bodyPr>
          <a:lstStyle/>
          <a:p>
            <a:pPr marL="0" indent="0">
              <a:buNone/>
            </a:pPr>
            <a:r>
              <a:rPr lang="en-US" sz="1800" dirty="0" smtClean="0"/>
              <a:t>A Face Recognition system is a technology capable of identifying or verifying a person from a digital image or a video frame from a video source. There are multiple methods in which facial recognition systems work, but in general ,they work by comparing selected facial features from described as a biometric artificial intelligence based on application that can uniquely identify a person analyzing patterns based on the person’s facial textures and shapes.</a:t>
            </a:r>
          </a:p>
          <a:p>
            <a:pPr marL="0" indent="0">
              <a:buNone/>
            </a:pPr>
            <a:endParaRPr lang="en-US" sz="1800" dirty="0"/>
          </a:p>
          <a:p>
            <a:pPr marL="0" indent="0">
              <a:buNone/>
            </a:pPr>
            <a:r>
              <a:rPr lang="en-US" sz="1800" b="1" u="sng" dirty="0" smtClean="0"/>
              <a:t>Applications of facial recognition</a:t>
            </a:r>
          </a:p>
          <a:p>
            <a:pPr marL="0" indent="0">
              <a:buNone/>
            </a:pPr>
            <a:endParaRPr lang="en-US" sz="1800" b="1" u="sng" dirty="0"/>
          </a:p>
          <a:p>
            <a:pPr>
              <a:buFontTx/>
              <a:buChar char="-"/>
            </a:pPr>
            <a:r>
              <a:rPr lang="en-US" sz="1800" b="1" u="sng" dirty="0" smtClean="0"/>
              <a:t>Mobile platforms</a:t>
            </a:r>
          </a:p>
          <a:p>
            <a:pPr>
              <a:buFontTx/>
              <a:buChar char="-"/>
            </a:pPr>
            <a:r>
              <a:rPr lang="en-US" sz="1800" b="1" u="sng" dirty="0" smtClean="0"/>
              <a:t>ID certification</a:t>
            </a:r>
          </a:p>
          <a:p>
            <a:pPr>
              <a:buFontTx/>
              <a:buChar char="-"/>
            </a:pPr>
            <a:r>
              <a:rPr lang="en-US" sz="1800" b="1" u="sng" dirty="0" smtClean="0"/>
              <a:t>Face ID</a:t>
            </a:r>
          </a:p>
          <a:p>
            <a:pPr>
              <a:buFontTx/>
              <a:buChar char="-"/>
            </a:pPr>
            <a:endParaRPr lang="en-US" sz="1800" b="1" u="sng" dirty="0" smtClean="0"/>
          </a:p>
          <a:p>
            <a:pPr>
              <a:buFontTx/>
              <a:buChar char="-"/>
            </a:pPr>
            <a:endParaRPr lang="en-US" sz="1800" b="1" u="sng" dirty="0" smtClean="0"/>
          </a:p>
        </p:txBody>
      </p:sp>
      <p:sp>
        <p:nvSpPr>
          <p:cNvPr id="4" name="Slide Number Placeholder 3"/>
          <p:cNvSpPr>
            <a:spLocks noGrp="1"/>
          </p:cNvSpPr>
          <p:nvPr>
            <p:ph type="sldNum" sz="quarter" idx="12"/>
          </p:nvPr>
        </p:nvSpPr>
        <p:spPr/>
        <p:txBody>
          <a:bodyPr/>
          <a:lstStyle/>
          <a:p>
            <a:fld id="{75A984BB-F7F3-4337-9CDD-F27E297554D9}" type="slidenum">
              <a:rPr lang="en-US" smtClean="0"/>
              <a:t>10</a:t>
            </a:fld>
            <a:endParaRPr lang="en-US"/>
          </a:p>
        </p:txBody>
      </p:sp>
      <p:sp>
        <p:nvSpPr>
          <p:cNvPr id="5" name="Rectangle 4"/>
          <p:cNvSpPr/>
          <p:nvPr/>
        </p:nvSpPr>
        <p:spPr>
          <a:xfrm>
            <a:off x="369481" y="154821"/>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95179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6" cy="9081792"/>
          </a:xfrm>
        </p:spPr>
        <p:txBody>
          <a:bodyPr>
            <a:normAutofit fontScale="90000"/>
          </a:bodyPr>
          <a:lstStyle/>
          <a:p>
            <a:r>
              <a:rPr lang="en-US" dirty="0" err="1" smtClean="0">
                <a:solidFill>
                  <a:schemeClr val="tx1"/>
                </a:solidFill>
              </a:rPr>
              <a:t>OpenCV</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a:t/>
            </a:r>
            <a:br>
              <a:rPr lang="en-US" dirty="0"/>
            </a:br>
            <a:r>
              <a:rPr lang="en-US" dirty="0"/>
              <a:t> </a:t>
            </a:r>
            <a:r>
              <a:rPr lang="en-US" sz="2000" dirty="0" err="1">
                <a:solidFill>
                  <a:schemeClr val="tx1"/>
                </a:solidFill>
              </a:rPr>
              <a:t>OpenCV</a:t>
            </a:r>
            <a:r>
              <a:rPr lang="en-US" sz="2000" dirty="0">
                <a:solidFill>
                  <a:schemeClr val="tx1"/>
                </a:solidFill>
              </a:rPr>
              <a:t> is a cross-platform library using which we can develop real-time </a:t>
            </a:r>
            <a:r>
              <a:rPr lang="en-US" sz="2000" b="1" dirty="0">
                <a:solidFill>
                  <a:schemeClr val="tx1"/>
                </a:solidFill>
              </a:rPr>
              <a:t>computer vision applications</a:t>
            </a:r>
            <a:r>
              <a:rPr lang="en-US" sz="2000" dirty="0">
                <a:solidFill>
                  <a:schemeClr val="tx1"/>
                </a:solidFill>
              </a:rPr>
              <a:t>. It mainly focuses on image processing, video capture and analysis including features like face detection and object detection. </a:t>
            </a:r>
            <a:br>
              <a:rPr lang="en-US" sz="2000" dirty="0">
                <a:solidFill>
                  <a:schemeClr val="tx1"/>
                </a:solidFill>
              </a:rPr>
            </a:br>
            <a:r>
              <a:rPr lang="en-US" sz="2000" dirty="0">
                <a:solidFill>
                  <a:schemeClr val="tx1"/>
                </a:solidFill>
              </a:rPr>
              <a:t>Let’s start the chapter by defining the term "Computer Vision". </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b="1" u="sng" dirty="0">
                <a:solidFill>
                  <a:schemeClr val="tx1"/>
                </a:solidFill>
              </a:rPr>
              <a:t>Computer Vision </a:t>
            </a:r>
            <a:r>
              <a:rPr lang="en-US" sz="2000" dirty="0">
                <a:solidFill>
                  <a:schemeClr val="tx1"/>
                </a:solidFill>
              </a:rPr>
              <a:t/>
            </a:r>
            <a:br>
              <a:rPr lang="en-US" sz="2000" dirty="0">
                <a:solidFill>
                  <a:schemeClr val="tx1"/>
                </a:solidFill>
              </a:rPr>
            </a:br>
            <a:r>
              <a:rPr lang="en-US" sz="2000" dirty="0">
                <a:solidFill>
                  <a:schemeClr val="tx1"/>
                </a:solidFill>
              </a:rPr>
              <a:t>Computer Vision can be defined as a discipline that explains how to reconstruct, interrupt, and understand a 3D scene from its 2D images, in terms of the properties of the structure present in the scene. It deals with modeling and replicating human vision using computer software and hardware. </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508" y="1616529"/>
            <a:ext cx="4280859" cy="2909817"/>
          </a:xfrm>
        </p:spPr>
      </p:pic>
      <p:sp>
        <p:nvSpPr>
          <p:cNvPr id="4" name="Slide Number Placeholder 3"/>
          <p:cNvSpPr>
            <a:spLocks noGrp="1"/>
          </p:cNvSpPr>
          <p:nvPr>
            <p:ph type="sldNum" sz="quarter" idx="12"/>
          </p:nvPr>
        </p:nvSpPr>
        <p:spPr/>
        <p:txBody>
          <a:bodyPr/>
          <a:lstStyle/>
          <a:p>
            <a:fld id="{75A984BB-F7F3-4337-9CDD-F27E297554D9}" type="slidenum">
              <a:rPr lang="en-US" smtClean="0"/>
              <a:t>11</a:t>
            </a:fld>
            <a:endParaRPr lang="en-US"/>
          </a:p>
        </p:txBody>
      </p:sp>
      <p:sp>
        <p:nvSpPr>
          <p:cNvPr id="3" name="Rectangle 2"/>
          <p:cNvSpPr/>
          <p:nvPr/>
        </p:nvSpPr>
        <p:spPr>
          <a:xfrm>
            <a:off x="369481" y="85456"/>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345978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59" y="440871"/>
            <a:ext cx="5395557" cy="9023932"/>
          </a:xfrm>
        </p:spPr>
        <p:txBody>
          <a:bodyPr/>
          <a:lstStyle/>
          <a:p>
            <a:pPr marL="0" indent="0">
              <a:buNone/>
            </a:pPr>
            <a:endParaRPr lang="en-US" sz="1600" dirty="0" smtClean="0">
              <a:solidFill>
                <a:schemeClr val="tx1"/>
              </a:solidFill>
            </a:endParaRPr>
          </a:p>
          <a:p>
            <a:pPr marL="0" indent="0">
              <a:buNone/>
            </a:pPr>
            <a:endParaRPr lang="en-US" sz="1600" dirty="0">
              <a:solidFill>
                <a:schemeClr val="tx1"/>
              </a:solidFill>
            </a:endParaRPr>
          </a:p>
          <a:p>
            <a:pPr marL="0" indent="0">
              <a:buNone/>
            </a:pPr>
            <a:r>
              <a:rPr lang="en-US" sz="1600" dirty="0" smtClean="0">
                <a:solidFill>
                  <a:schemeClr val="tx1"/>
                </a:solidFill>
              </a:rPr>
              <a:t>Computer </a:t>
            </a:r>
            <a:r>
              <a:rPr lang="en-US" sz="1600" dirty="0">
                <a:solidFill>
                  <a:schemeClr val="tx1"/>
                </a:solidFill>
              </a:rPr>
              <a:t>Vision overlaps significantly with the following fields − </a:t>
            </a:r>
            <a:endParaRPr lang="en-US" sz="1600" dirty="0" smtClean="0">
              <a:solidFill>
                <a:schemeClr val="tx1"/>
              </a:solidFill>
            </a:endParaRPr>
          </a:p>
          <a:p>
            <a:pPr marL="0" indent="0">
              <a:buNone/>
            </a:pPr>
            <a:r>
              <a:rPr lang="en-US" sz="1600" dirty="0">
                <a:solidFill>
                  <a:schemeClr val="tx1"/>
                </a:solidFill>
              </a:rPr>
              <a:t/>
            </a:r>
            <a:br>
              <a:rPr lang="en-US" sz="1600" dirty="0">
                <a:solidFill>
                  <a:schemeClr val="tx1"/>
                </a:solidFill>
              </a:rPr>
            </a:br>
            <a:r>
              <a:rPr lang="en-US" sz="1600" dirty="0">
                <a:solidFill>
                  <a:schemeClr val="tx1"/>
                </a:solidFill>
              </a:rPr>
              <a:t> </a:t>
            </a:r>
            <a:r>
              <a:rPr lang="en-US" sz="1600" b="1" dirty="0">
                <a:solidFill>
                  <a:schemeClr val="tx1"/>
                </a:solidFill>
              </a:rPr>
              <a:t>Image Processing </a:t>
            </a:r>
            <a:r>
              <a:rPr lang="en-US" sz="1600" dirty="0">
                <a:solidFill>
                  <a:schemeClr val="tx1"/>
                </a:solidFill>
              </a:rPr>
              <a:t>− It focuses on image manipulation. </a:t>
            </a:r>
            <a:endParaRPr lang="en-US" sz="1600" dirty="0" smtClean="0">
              <a:solidFill>
                <a:schemeClr val="tx1"/>
              </a:solidFill>
            </a:endParaRPr>
          </a:p>
          <a:p>
            <a:pPr marL="0" indent="0">
              <a:buNone/>
            </a:pPr>
            <a:r>
              <a:rPr lang="en-US" sz="1600" dirty="0">
                <a:solidFill>
                  <a:schemeClr val="tx1"/>
                </a:solidFill>
              </a:rPr>
              <a:t/>
            </a:r>
            <a:br>
              <a:rPr lang="en-US" sz="1600" dirty="0">
                <a:solidFill>
                  <a:schemeClr val="tx1"/>
                </a:solidFill>
              </a:rPr>
            </a:br>
            <a:r>
              <a:rPr lang="en-US" sz="1600" dirty="0">
                <a:solidFill>
                  <a:schemeClr val="tx1"/>
                </a:solidFill>
              </a:rPr>
              <a:t> </a:t>
            </a:r>
            <a:r>
              <a:rPr lang="en-US" sz="1600" b="1" dirty="0">
                <a:solidFill>
                  <a:schemeClr val="tx1"/>
                </a:solidFill>
              </a:rPr>
              <a:t>Pattern Recognition </a:t>
            </a:r>
            <a:r>
              <a:rPr lang="en-US" sz="1600" dirty="0">
                <a:solidFill>
                  <a:schemeClr val="tx1"/>
                </a:solidFill>
              </a:rPr>
              <a:t>− It explains various techniques </a:t>
            </a:r>
            <a:r>
              <a:rPr lang="en-US" sz="1600" dirty="0" smtClean="0">
                <a:solidFill>
                  <a:schemeClr val="tx1"/>
                </a:solidFill>
              </a:rPr>
              <a:t>   </a:t>
            </a:r>
          </a:p>
          <a:p>
            <a:pPr marL="0" indent="0">
              <a:buNone/>
            </a:pPr>
            <a:r>
              <a:rPr lang="en-US" sz="1600" dirty="0">
                <a:solidFill>
                  <a:schemeClr val="tx1"/>
                </a:solidFill>
              </a:rPr>
              <a:t> </a:t>
            </a:r>
            <a:r>
              <a:rPr lang="en-US" sz="1600" dirty="0" smtClean="0">
                <a:solidFill>
                  <a:schemeClr val="tx1"/>
                </a:solidFill>
              </a:rPr>
              <a:t>                                    to </a:t>
            </a:r>
            <a:r>
              <a:rPr lang="en-US" sz="1600" dirty="0">
                <a:solidFill>
                  <a:schemeClr val="tx1"/>
                </a:solidFill>
              </a:rPr>
              <a:t>classify patterns.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t>
            </a:r>
            <a:r>
              <a:rPr lang="en-US" sz="1600" b="1" dirty="0">
                <a:solidFill>
                  <a:schemeClr val="tx1"/>
                </a:solidFill>
              </a:rPr>
              <a:t>Photogrammetry </a:t>
            </a:r>
            <a:r>
              <a:rPr lang="en-US" sz="1600" dirty="0">
                <a:solidFill>
                  <a:schemeClr val="tx1"/>
                </a:solidFill>
              </a:rPr>
              <a:t>− It is concerned with obtaining </a:t>
            </a:r>
            <a:r>
              <a:rPr lang="en-US" sz="1600" dirty="0" smtClean="0">
                <a:solidFill>
                  <a:schemeClr val="tx1"/>
                </a:solidFill>
              </a:rPr>
              <a:t> </a:t>
            </a:r>
          </a:p>
          <a:p>
            <a:pPr marL="0" indent="0">
              <a:buNone/>
            </a:pPr>
            <a:r>
              <a:rPr lang="en-US" sz="1600" dirty="0">
                <a:solidFill>
                  <a:schemeClr val="tx1"/>
                </a:solidFill>
              </a:rPr>
              <a:t> </a:t>
            </a:r>
            <a:r>
              <a:rPr lang="en-US" sz="1600" dirty="0" smtClean="0">
                <a:solidFill>
                  <a:schemeClr val="tx1"/>
                </a:solidFill>
              </a:rPr>
              <a:t>                              accurate </a:t>
            </a:r>
            <a:r>
              <a:rPr lang="en-US" sz="1600" dirty="0">
                <a:solidFill>
                  <a:schemeClr val="tx1"/>
                </a:solidFill>
              </a:rPr>
              <a:t>measurements from </a:t>
            </a:r>
            <a:r>
              <a:rPr lang="en-US" sz="1600" dirty="0" smtClean="0">
                <a:solidFill>
                  <a:schemeClr val="tx1"/>
                </a:solidFill>
              </a:rPr>
              <a:t> </a:t>
            </a:r>
          </a:p>
          <a:p>
            <a:pPr marL="0" indent="0">
              <a:buNone/>
            </a:pPr>
            <a:r>
              <a:rPr lang="en-US" sz="1600" dirty="0">
                <a:solidFill>
                  <a:schemeClr val="tx1"/>
                </a:solidFill>
              </a:rPr>
              <a:t> </a:t>
            </a:r>
            <a:r>
              <a:rPr lang="en-US" sz="1600" dirty="0" smtClean="0">
                <a:solidFill>
                  <a:schemeClr val="tx1"/>
                </a:solidFill>
              </a:rPr>
              <a:t>                              images</a:t>
            </a:r>
            <a:r>
              <a:rPr lang="en-US" sz="1600" dirty="0">
                <a:solidFill>
                  <a:schemeClr val="tx1"/>
                </a:solidFill>
              </a:rPr>
              <a:t>. </a:t>
            </a:r>
            <a:endParaRPr lang="en-US" sz="1600" dirty="0" smtClean="0">
              <a:solidFill>
                <a:schemeClr val="tx1"/>
              </a:solidFill>
            </a:endParaRPr>
          </a:p>
          <a:p>
            <a:pPr marL="0" indent="0">
              <a:buNone/>
            </a:pPr>
            <a:endParaRPr lang="en-US" sz="1600" dirty="0">
              <a:solidFill>
                <a:schemeClr val="tx1"/>
              </a:solidFill>
            </a:endParaRPr>
          </a:p>
          <a:p>
            <a:pPr marL="0" indent="0">
              <a:buNone/>
            </a:pPr>
            <a:r>
              <a:rPr lang="en-US" b="1" dirty="0" smtClean="0"/>
              <a:t>     </a:t>
            </a:r>
            <a:r>
              <a:rPr lang="en-US" sz="1800" b="1" dirty="0" smtClean="0"/>
              <a:t>Computer </a:t>
            </a:r>
            <a:r>
              <a:rPr lang="en-US" sz="1800" b="1" dirty="0"/>
              <a:t>Vision </a:t>
            </a:r>
            <a:r>
              <a:rPr lang="en-US" sz="1800" b="1" dirty="0" err="1"/>
              <a:t>Vs</a:t>
            </a:r>
            <a:r>
              <a:rPr lang="en-US" sz="1800" b="1" dirty="0"/>
              <a:t> Image Processing </a:t>
            </a:r>
            <a:endParaRPr lang="en-US" sz="1800" b="1" dirty="0" smtClean="0"/>
          </a:p>
          <a:p>
            <a:pPr marL="0" indent="0">
              <a:buNone/>
            </a:pPr>
            <a:endParaRPr lang="en-US" sz="1800" b="1" dirty="0"/>
          </a:p>
          <a:p>
            <a:r>
              <a:rPr lang="en-US" sz="1800" b="1" dirty="0"/>
              <a:t>Image processing </a:t>
            </a:r>
            <a:r>
              <a:rPr lang="en-US" sz="1800" dirty="0"/>
              <a:t>deals with image-to-image transformation. The input and output of image processing are both images. </a:t>
            </a:r>
          </a:p>
          <a:p>
            <a:r>
              <a:rPr lang="en-US" sz="1800" b="1" dirty="0"/>
              <a:t>Computer vision </a:t>
            </a:r>
            <a:r>
              <a:rPr lang="en-US" sz="1800" dirty="0"/>
              <a:t>is the construction of explicit, meaningful descriptions of physical objects from their image. The output of computer vision is a description or an interpretation of structures in 3D scene.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5A984BB-F7F3-4337-9CDD-F27E297554D9}" type="slidenum">
              <a:rPr lang="en-US" smtClean="0"/>
              <a:t>12</a:t>
            </a:fld>
            <a:endParaRPr lang="en-US"/>
          </a:p>
        </p:txBody>
      </p:sp>
      <p:sp>
        <p:nvSpPr>
          <p:cNvPr id="2" name="Rectangle 1"/>
          <p:cNvSpPr/>
          <p:nvPr/>
        </p:nvSpPr>
        <p:spPr>
          <a:xfrm>
            <a:off x="422644" y="40761"/>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49950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59" y="457200"/>
            <a:ext cx="5395557" cy="9007603"/>
          </a:xfrm>
        </p:spPr>
        <p:txBody>
          <a:bodyPr>
            <a:normAutofit fontScale="92500" lnSpcReduction="20000"/>
          </a:bodyPr>
          <a:lstStyle/>
          <a:p>
            <a:pPr marL="0" indent="0">
              <a:buNone/>
            </a:pPr>
            <a:r>
              <a:rPr lang="en-US" dirty="0" smtClean="0"/>
              <a:t>    </a:t>
            </a:r>
          </a:p>
          <a:p>
            <a:pPr marL="0" indent="0">
              <a:buNone/>
            </a:pPr>
            <a:endParaRPr lang="en-US" sz="1700" b="1" dirty="0"/>
          </a:p>
          <a:p>
            <a:pPr marL="0" indent="0">
              <a:buNone/>
            </a:pPr>
            <a:r>
              <a:rPr lang="en-US" sz="1700" b="1" dirty="0" smtClean="0"/>
              <a:t>Applications </a:t>
            </a:r>
            <a:r>
              <a:rPr lang="en-US" sz="1700" b="1" dirty="0"/>
              <a:t>of Computer Vision </a:t>
            </a:r>
          </a:p>
          <a:p>
            <a:pPr marL="0" indent="0">
              <a:buNone/>
            </a:pPr>
            <a:r>
              <a:rPr lang="en-US" sz="1700" dirty="0" smtClean="0"/>
              <a:t> Here </a:t>
            </a:r>
            <a:r>
              <a:rPr lang="en-US" sz="1700" dirty="0"/>
              <a:t>we have listed down some of major domains where </a:t>
            </a:r>
            <a:r>
              <a:rPr lang="en-US" sz="1700" dirty="0" smtClean="0"/>
              <a:t> </a:t>
            </a:r>
          </a:p>
          <a:p>
            <a:pPr marL="0" indent="0">
              <a:buNone/>
            </a:pPr>
            <a:r>
              <a:rPr lang="en-US" sz="1700" dirty="0" smtClean="0"/>
              <a:t> Computer </a:t>
            </a:r>
            <a:r>
              <a:rPr lang="en-US" sz="1700" dirty="0"/>
              <a:t>Vision is heavily used. </a:t>
            </a:r>
            <a:endParaRPr lang="en-US" sz="1700" dirty="0" smtClean="0"/>
          </a:p>
          <a:p>
            <a:pPr marL="0" indent="0">
              <a:buNone/>
            </a:pPr>
            <a:endParaRPr lang="en-US" sz="1700" dirty="0"/>
          </a:p>
          <a:p>
            <a:pPr marL="0" indent="0">
              <a:buNone/>
            </a:pPr>
            <a:r>
              <a:rPr lang="en-US" sz="1700" b="1" dirty="0" smtClean="0"/>
              <a:t>     Robotics </a:t>
            </a:r>
            <a:r>
              <a:rPr lang="en-US" sz="1700" b="1" dirty="0"/>
              <a:t>Application </a:t>
            </a:r>
          </a:p>
          <a:p>
            <a:r>
              <a:rPr lang="en-US" sz="1700" dirty="0"/>
              <a:t> Localization − Determine robot location automatically </a:t>
            </a:r>
          </a:p>
          <a:p>
            <a:r>
              <a:rPr lang="en-US" sz="1700" dirty="0"/>
              <a:t> Navigation </a:t>
            </a:r>
          </a:p>
          <a:p>
            <a:r>
              <a:rPr lang="en-US" sz="1700" dirty="0"/>
              <a:t> Obstacles avoidance </a:t>
            </a:r>
          </a:p>
          <a:p>
            <a:r>
              <a:rPr lang="en-US" sz="1700" dirty="0"/>
              <a:t> Assembly (peg-in-hole, welding, painting) </a:t>
            </a:r>
          </a:p>
          <a:p>
            <a:r>
              <a:rPr lang="en-US" sz="1700" dirty="0"/>
              <a:t> Manipulation (e.g. PUMA robot manipulator) </a:t>
            </a:r>
          </a:p>
          <a:p>
            <a:r>
              <a:rPr lang="en-US" sz="1700" dirty="0"/>
              <a:t> Human Robot Interaction (HRI) − Intelligent robotics to interact with and serve people </a:t>
            </a:r>
          </a:p>
          <a:p>
            <a:endParaRPr lang="en-US" sz="1700" dirty="0"/>
          </a:p>
          <a:p>
            <a:pPr marL="0" indent="0">
              <a:buNone/>
            </a:pPr>
            <a:r>
              <a:rPr lang="en-US" sz="1700" b="1" dirty="0" smtClean="0"/>
              <a:t>      Medicine </a:t>
            </a:r>
            <a:r>
              <a:rPr lang="en-US" sz="1700" b="1" dirty="0"/>
              <a:t>Application </a:t>
            </a:r>
          </a:p>
          <a:p>
            <a:r>
              <a:rPr lang="en-US" sz="1700" dirty="0"/>
              <a:t> Classification and detection (e.g. lesion or cells classification and tumor detection) </a:t>
            </a:r>
          </a:p>
          <a:p>
            <a:r>
              <a:rPr lang="en-US" sz="1700" dirty="0"/>
              <a:t> 2D/3D segmentation </a:t>
            </a:r>
          </a:p>
          <a:p>
            <a:r>
              <a:rPr lang="en-US" sz="1700" dirty="0"/>
              <a:t> 3D human organ reconstruction (MRI or ultrasound </a:t>
            </a:r>
            <a:endParaRPr lang="en-US" sz="1700" dirty="0" smtClean="0"/>
          </a:p>
          <a:p>
            <a:r>
              <a:rPr lang="en-US" sz="1700" dirty="0" smtClean="0"/>
              <a:t>Vision guided robot surgery.</a:t>
            </a:r>
          </a:p>
          <a:p>
            <a:endParaRPr lang="en-US" sz="1700" dirty="0"/>
          </a:p>
          <a:p>
            <a:pPr marL="0" indent="0">
              <a:buNone/>
            </a:pPr>
            <a:r>
              <a:rPr lang="en-US" sz="1700" dirty="0" smtClean="0"/>
              <a:t>      </a:t>
            </a:r>
            <a:r>
              <a:rPr lang="en-US" sz="1700" b="1" dirty="0" smtClean="0"/>
              <a:t>Industrial </a:t>
            </a:r>
            <a:r>
              <a:rPr lang="en-US" sz="1700" b="1" dirty="0"/>
              <a:t>Automation Application </a:t>
            </a:r>
          </a:p>
          <a:p>
            <a:r>
              <a:rPr lang="en-US" sz="1700" dirty="0"/>
              <a:t> Industrial inspection (defect detection) </a:t>
            </a:r>
          </a:p>
          <a:p>
            <a:r>
              <a:rPr lang="en-US" sz="1700" dirty="0"/>
              <a:t> Assembly </a:t>
            </a:r>
          </a:p>
          <a:p>
            <a:r>
              <a:rPr lang="en-US" sz="1700" dirty="0"/>
              <a:t> Barcode and package label reading </a:t>
            </a:r>
          </a:p>
          <a:p>
            <a:r>
              <a:rPr lang="en-US" sz="1700" dirty="0"/>
              <a:t> Object sorting </a:t>
            </a:r>
          </a:p>
          <a:p>
            <a:r>
              <a:rPr lang="en-US" sz="1700" dirty="0"/>
              <a:t> Document understanding (e.g. OCR)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75A984BB-F7F3-4337-9CDD-F27E297554D9}" type="slidenum">
              <a:rPr lang="en-US" smtClean="0"/>
              <a:t>13</a:t>
            </a:fld>
            <a:endParaRPr lang="en-US"/>
          </a:p>
        </p:txBody>
      </p:sp>
      <p:sp>
        <p:nvSpPr>
          <p:cNvPr id="2" name="Rectangle 1"/>
          <p:cNvSpPr/>
          <p:nvPr/>
        </p:nvSpPr>
        <p:spPr>
          <a:xfrm>
            <a:off x="412011" y="57090"/>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32128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59" y="146957"/>
            <a:ext cx="5395557" cy="9317846"/>
          </a:xfrm>
        </p:spPr>
        <p:txBody>
          <a:bodyPr>
            <a:normAutofit/>
          </a:bodyPr>
          <a:lstStyle/>
          <a:p>
            <a:pPr marL="0" indent="0">
              <a:buNone/>
            </a:pPr>
            <a:r>
              <a:rPr lang="en-US" sz="1800" b="1" dirty="0" smtClean="0"/>
              <a:t>     </a:t>
            </a:r>
          </a:p>
          <a:p>
            <a:pPr marL="0" indent="0">
              <a:buNone/>
            </a:pPr>
            <a:endParaRPr lang="en-US" sz="1800" b="1" dirty="0"/>
          </a:p>
          <a:p>
            <a:pPr marL="0" indent="0">
              <a:buNone/>
            </a:pPr>
            <a:endParaRPr lang="en-US" sz="1800" b="1" dirty="0" smtClean="0"/>
          </a:p>
          <a:p>
            <a:pPr marL="0" indent="0">
              <a:buNone/>
            </a:pPr>
            <a:r>
              <a:rPr lang="en-US" sz="1800" b="1" dirty="0" smtClean="0"/>
              <a:t> Security </a:t>
            </a:r>
            <a:r>
              <a:rPr lang="en-US" sz="1800" b="1" dirty="0"/>
              <a:t>Application </a:t>
            </a:r>
          </a:p>
          <a:p>
            <a:r>
              <a:rPr lang="fr-FR" sz="1800" dirty="0"/>
              <a:t> </a:t>
            </a:r>
            <a:r>
              <a:rPr lang="fr-FR" sz="1800" dirty="0" err="1"/>
              <a:t>Biometrics</a:t>
            </a:r>
            <a:r>
              <a:rPr lang="fr-FR" sz="1800" dirty="0"/>
              <a:t> (iris, </a:t>
            </a:r>
            <a:r>
              <a:rPr lang="fr-FR" sz="1800" dirty="0" err="1"/>
              <a:t>finger</a:t>
            </a:r>
            <a:r>
              <a:rPr lang="fr-FR" sz="1800" dirty="0"/>
              <a:t> </a:t>
            </a:r>
            <a:r>
              <a:rPr lang="fr-FR" sz="1800" dirty="0" err="1"/>
              <a:t>print</a:t>
            </a:r>
            <a:r>
              <a:rPr lang="fr-FR" sz="1800" dirty="0"/>
              <a:t>, face recognition) </a:t>
            </a:r>
          </a:p>
          <a:p>
            <a:r>
              <a:rPr lang="en-US" sz="1800" dirty="0"/>
              <a:t> Surveillance − Detecting certain suspicious activities or behaviors </a:t>
            </a:r>
          </a:p>
          <a:p>
            <a:endParaRPr lang="en-US" sz="1800" dirty="0"/>
          </a:p>
          <a:p>
            <a:pPr marL="0" indent="0">
              <a:buNone/>
            </a:pPr>
            <a:r>
              <a:rPr lang="en-US" sz="1800" b="1" dirty="0" smtClean="0"/>
              <a:t>     Transportation </a:t>
            </a:r>
            <a:r>
              <a:rPr lang="en-US" sz="1800" b="1" dirty="0"/>
              <a:t>Application </a:t>
            </a:r>
          </a:p>
          <a:p>
            <a:r>
              <a:rPr lang="en-US" sz="1800" dirty="0"/>
              <a:t> Autonomous vehicle </a:t>
            </a:r>
          </a:p>
          <a:p>
            <a:r>
              <a:rPr lang="it-IT" sz="1800" dirty="0"/>
              <a:t> Safety, e.g., driver vigilance monitoring </a:t>
            </a:r>
          </a:p>
          <a:p>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14</a:t>
            </a:fld>
            <a:endParaRPr lang="en-US"/>
          </a:p>
        </p:txBody>
      </p:sp>
      <p:sp>
        <p:nvSpPr>
          <p:cNvPr id="2" name="Rectangle 1"/>
          <p:cNvSpPr/>
          <p:nvPr/>
        </p:nvSpPr>
        <p:spPr>
          <a:xfrm>
            <a:off x="518158" y="146957"/>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177570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44" y="397042"/>
            <a:ext cx="4607293" cy="3782543"/>
          </a:xfrm>
        </p:spPr>
        <p:txBody>
          <a:bodyPr>
            <a:normAutofit/>
          </a:bodyPr>
          <a:lstStyle/>
          <a:p>
            <a:r>
              <a:rPr lang="en-US" dirty="0" smtClean="0"/>
              <a:t/>
            </a:r>
            <a:br>
              <a:rPr lang="en-US" dirty="0" smtClean="0"/>
            </a:br>
            <a:r>
              <a:rPr lang="en-US" dirty="0" smtClean="0"/>
              <a:t>Speech recognition</a:t>
            </a:r>
            <a:br>
              <a:rPr lang="en-US" dirty="0" smtClean="0"/>
            </a:br>
            <a:r>
              <a:rPr lang="en-US" dirty="0" smtClean="0"/>
              <a:t/>
            </a:r>
            <a:br>
              <a:rPr lang="en-US" dirty="0" smtClean="0"/>
            </a:br>
            <a:r>
              <a:rPr lang="en-US" sz="2000" b="1" dirty="0">
                <a:solidFill>
                  <a:schemeClr val="tx1">
                    <a:lumMod val="75000"/>
                    <a:lumOff val="25000"/>
                  </a:schemeClr>
                </a:solidFill>
              </a:rPr>
              <a:t>Speech recognition is</a:t>
            </a:r>
            <a:r>
              <a:rPr lang="en-US" sz="2000" dirty="0">
                <a:solidFill>
                  <a:schemeClr val="tx1">
                    <a:lumMod val="75000"/>
                    <a:lumOff val="25000"/>
                  </a:schemeClr>
                </a:solidFill>
              </a:rPr>
              <a:t> the ability of a machine or program to identify words and phrases in spoken language and convert them to a machine-readable </a:t>
            </a:r>
            <a:r>
              <a:rPr lang="en-US" sz="2000" dirty="0" smtClean="0">
                <a:solidFill>
                  <a:schemeClr val="tx1">
                    <a:lumMod val="75000"/>
                    <a:lumOff val="25000"/>
                  </a:schemeClr>
                </a:solidFill>
              </a:rPr>
              <a:t>format.</a:t>
            </a:r>
            <a:endParaRPr lang="en-US" sz="2000" dirty="0">
              <a:solidFill>
                <a:schemeClr val="tx1">
                  <a:lumMod val="75000"/>
                  <a:lumOff val="25000"/>
                </a:schemeClr>
              </a:solidFill>
            </a:endParaRPr>
          </a:p>
        </p:txBody>
      </p:sp>
      <p:sp>
        <p:nvSpPr>
          <p:cNvPr id="3" name="Content Placeholder 2"/>
          <p:cNvSpPr>
            <a:spLocks noGrp="1"/>
          </p:cNvSpPr>
          <p:nvPr>
            <p:ph idx="1"/>
          </p:nvPr>
        </p:nvSpPr>
        <p:spPr>
          <a:xfrm>
            <a:off x="300289" y="3249386"/>
            <a:ext cx="5395557" cy="5986817"/>
          </a:xfrm>
        </p:spPr>
        <p:txBody>
          <a:bodyPr>
            <a:noAutofit/>
          </a:bodyPr>
          <a:lstStyle/>
          <a:p>
            <a:pPr marL="0" indent="0">
              <a:buNone/>
            </a:pPr>
            <a:endParaRPr lang="en-US" sz="1800" dirty="0" smtClean="0"/>
          </a:p>
          <a:p>
            <a:r>
              <a:rPr lang="en-US" sz="1800" dirty="0" smtClean="0"/>
              <a:t>In the smart mirror first we send the voice command with the help of a Microphone.</a:t>
            </a:r>
          </a:p>
          <a:p>
            <a:r>
              <a:rPr lang="en-US" sz="1800" dirty="0" smtClean="0"/>
              <a:t>Two microphones are used to power the voice recognition capabilities of a device.</a:t>
            </a:r>
          </a:p>
          <a:p>
            <a:r>
              <a:rPr lang="en-US" sz="1800" dirty="0" smtClean="0"/>
              <a:t>The voice recognition system works by listening for someone to clap or give a specific command like OK GOOGLE in google assistant with the first microphone and once that happens the second, higher quality microphone is triggered to listen for a voice command.</a:t>
            </a:r>
          </a:p>
          <a:p>
            <a:endParaRPr lang="en-US" sz="1800" dirty="0" smtClean="0"/>
          </a:p>
        </p:txBody>
      </p:sp>
      <p:sp>
        <p:nvSpPr>
          <p:cNvPr id="4" name="Slide Number Placeholder 3"/>
          <p:cNvSpPr>
            <a:spLocks noGrp="1"/>
          </p:cNvSpPr>
          <p:nvPr>
            <p:ph type="sldNum" sz="quarter" idx="12"/>
          </p:nvPr>
        </p:nvSpPr>
        <p:spPr/>
        <p:txBody>
          <a:bodyPr/>
          <a:lstStyle/>
          <a:p>
            <a:fld id="{75A984BB-F7F3-4337-9CDD-F27E297554D9}" type="slidenum">
              <a:rPr lang="en-US" smtClean="0"/>
              <a:t>15</a:t>
            </a:fld>
            <a:endParaRPr lang="en-US"/>
          </a:p>
        </p:txBody>
      </p:sp>
      <p:sp>
        <p:nvSpPr>
          <p:cNvPr id="5" name="Rectangle 4"/>
          <p:cNvSpPr/>
          <p:nvPr/>
        </p:nvSpPr>
        <p:spPr>
          <a:xfrm>
            <a:off x="433277" y="0"/>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44282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481" y="516058"/>
            <a:ext cx="5395557" cy="9007603"/>
          </a:xfrm>
        </p:spPr>
        <p:txBody>
          <a:bodyPr>
            <a:normAutofit/>
          </a:bodyPr>
          <a:lstStyle/>
          <a:p>
            <a:endParaRPr lang="en-US" sz="1800" dirty="0" smtClean="0"/>
          </a:p>
          <a:p>
            <a:endParaRPr lang="en-US" sz="1800" dirty="0"/>
          </a:p>
          <a:p>
            <a:endParaRPr lang="en-US" sz="1800" dirty="0" smtClean="0"/>
          </a:p>
          <a:p>
            <a:endParaRPr lang="en-US" sz="1800" dirty="0"/>
          </a:p>
          <a:p>
            <a:r>
              <a:rPr lang="en-US" sz="1800" dirty="0" smtClean="0"/>
              <a:t>The </a:t>
            </a:r>
            <a:r>
              <a:rPr lang="en-US" sz="1800" dirty="0"/>
              <a:t>command is then received by the Raspberry pi and transferred to the Google assistant or Cloud speech to text.</a:t>
            </a:r>
          </a:p>
          <a:p>
            <a:r>
              <a:rPr lang="en-US" sz="1800" dirty="0"/>
              <a:t>In Cloud speech an ADC translates the analog waves of your </a:t>
            </a:r>
            <a:r>
              <a:rPr lang="en-US" sz="1800" b="1" dirty="0"/>
              <a:t>voice</a:t>
            </a:r>
            <a:r>
              <a:rPr lang="en-US" sz="1800" dirty="0"/>
              <a:t> into digital data by sampling the sound. The higher the sampling and precision rates, the higher the quality. Hence converting the given speech into a text message. </a:t>
            </a:r>
          </a:p>
          <a:p>
            <a:r>
              <a:rPr lang="en-US" sz="1800" dirty="0"/>
              <a:t>After receiving the text we will command for getting the desired functions like search results, social notifications, music and video streaming etc.</a:t>
            </a:r>
          </a:p>
          <a:p>
            <a:r>
              <a:rPr lang="en-US" sz="1800" dirty="0"/>
              <a:t>Hence acknowledging the output via the speaker as well as the Smart Mirror itself.</a:t>
            </a:r>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16</a:t>
            </a:fld>
            <a:endParaRPr lang="en-US"/>
          </a:p>
        </p:txBody>
      </p:sp>
      <p:sp>
        <p:nvSpPr>
          <p:cNvPr id="2" name="Rectangle 1"/>
          <p:cNvSpPr/>
          <p:nvPr/>
        </p:nvSpPr>
        <p:spPr>
          <a:xfrm>
            <a:off x="369481" y="166075"/>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142618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851" y="480690"/>
            <a:ext cx="6334966" cy="318100"/>
          </a:xfrm>
          <a:prstGeom prst="rect">
            <a:avLst/>
          </a:prstGeom>
          <a:noFill/>
        </p:spPr>
        <p:txBody>
          <a:bodyPr wrap="square" rtlCol="0">
            <a:spAutoFit/>
          </a:bodyPr>
          <a:lstStyle/>
          <a:p>
            <a:r>
              <a:rPr lang="en-US" sz="1467" dirty="0"/>
              <a:t>COMPANY PORTFOLIO </a:t>
            </a:r>
          </a:p>
        </p:txBody>
      </p:sp>
      <p:sp>
        <p:nvSpPr>
          <p:cNvPr id="103" name="Title 1"/>
          <p:cNvSpPr>
            <a:spLocks noGrp="1"/>
          </p:cNvSpPr>
          <p:nvPr>
            <p:ph type="title"/>
          </p:nvPr>
        </p:nvSpPr>
        <p:spPr>
          <a:xfrm>
            <a:off x="128851" y="67528"/>
            <a:ext cx="5916704" cy="1122680"/>
          </a:xfrm>
        </p:spPr>
        <p:txBody>
          <a:bodyPr>
            <a:normAutofit/>
          </a:bodyPr>
          <a:lstStyle/>
          <a:p>
            <a:r>
              <a:rPr lang="en-US" sz="2119" u="sng" dirty="0" smtClean="0">
                <a:solidFill>
                  <a:schemeClr val="accent2">
                    <a:lumMod val="50000"/>
                  </a:schemeClr>
                </a:solidFill>
              </a:rPr>
              <a:t>INTRODUCTION</a:t>
            </a:r>
            <a:endParaRPr lang="en-US" sz="2119" u="sng" dirty="0">
              <a:solidFill>
                <a:schemeClr val="accent2">
                  <a:lumMod val="50000"/>
                </a:schemeClr>
              </a:solidFill>
            </a:endParaRPr>
          </a:p>
        </p:txBody>
      </p:sp>
      <p:sp>
        <p:nvSpPr>
          <p:cNvPr id="2" name="Rectangle 1"/>
          <p:cNvSpPr/>
          <p:nvPr/>
        </p:nvSpPr>
        <p:spPr>
          <a:xfrm>
            <a:off x="419885" y="2504956"/>
            <a:ext cx="5943600" cy="3693319"/>
          </a:xfrm>
          <a:prstGeom prst="rect">
            <a:avLst/>
          </a:prstGeom>
        </p:spPr>
        <p:txBody>
          <a:bodyPr wrap="square">
            <a:spAutoFit/>
          </a:bodyPr>
          <a:lstStyle/>
          <a:p>
            <a:pPr algn="just"/>
            <a:r>
              <a:rPr lang="en-IN" dirty="0">
                <a:solidFill>
                  <a:srgbClr val="333333"/>
                </a:solidFill>
                <a:latin typeface="Trebuchet MS (Body)"/>
              </a:rPr>
              <a:t>Smart mirrors are straight from science fiction. They’re part of an optimistic vision of the future that imagines a world where screens and data are everywhere, ready to feed you whatever information you need at a moment’s notice. Basically, the mirror </a:t>
            </a:r>
            <a:r>
              <a:rPr lang="en-IN" dirty="0" smtClean="0">
                <a:solidFill>
                  <a:srgbClr val="333333"/>
                </a:solidFill>
                <a:latin typeface="Trebuchet MS (Body)"/>
              </a:rPr>
              <a:t>looks like a </a:t>
            </a:r>
            <a:r>
              <a:rPr lang="en-IN" dirty="0">
                <a:solidFill>
                  <a:srgbClr val="333333"/>
                </a:solidFill>
                <a:latin typeface="Trebuchet MS (Body)"/>
              </a:rPr>
              <a:t>normal mirror but when someone </a:t>
            </a:r>
            <a:r>
              <a:rPr lang="en-IN" dirty="0" smtClean="0">
                <a:solidFill>
                  <a:srgbClr val="333333"/>
                </a:solidFill>
                <a:latin typeface="Trebuchet MS (Body)"/>
              </a:rPr>
              <a:t>stands </a:t>
            </a:r>
            <a:r>
              <a:rPr lang="en-IN" dirty="0">
                <a:solidFill>
                  <a:srgbClr val="333333"/>
                </a:solidFill>
                <a:latin typeface="Trebuchet MS (Body)"/>
              </a:rPr>
              <a:t>in front of it the scene changes. The mirror provides a functional, user friendly and interactive UI to its user for accessing </a:t>
            </a:r>
            <a:r>
              <a:rPr lang="en-IN" dirty="0" smtClean="0">
                <a:solidFill>
                  <a:srgbClr val="333333"/>
                </a:solidFill>
                <a:latin typeface="Trebuchet MS (Body)"/>
              </a:rPr>
              <a:t>their health information, live location etc</a:t>
            </a:r>
            <a:r>
              <a:rPr lang="en-IN" dirty="0">
                <a:solidFill>
                  <a:srgbClr val="333333"/>
                </a:solidFill>
                <a:latin typeface="Trebuchet MS (Body)"/>
              </a:rPr>
              <a:t>. It has widgets for displaying the current </a:t>
            </a:r>
            <a:r>
              <a:rPr lang="en-IN" dirty="0" smtClean="0">
                <a:solidFill>
                  <a:srgbClr val="333333"/>
                </a:solidFill>
                <a:latin typeface="Trebuchet MS (Body)"/>
              </a:rPr>
              <a:t>weather conditions and time. The </a:t>
            </a:r>
            <a:r>
              <a:rPr lang="en-IN" dirty="0">
                <a:solidFill>
                  <a:srgbClr val="333333"/>
                </a:solidFill>
                <a:latin typeface="Trebuchet MS (Body)"/>
              </a:rPr>
              <a:t>Smart Mirror would help in developing smart houses with embedded artificial intelligence, as well as </a:t>
            </a:r>
            <a:r>
              <a:rPr lang="en-IN" dirty="0" smtClean="0">
                <a:solidFill>
                  <a:srgbClr val="333333"/>
                </a:solidFill>
                <a:latin typeface="Trebuchet MS (Body)"/>
              </a:rPr>
              <a:t>sharing </a:t>
            </a:r>
            <a:r>
              <a:rPr lang="en-IN" dirty="0">
                <a:solidFill>
                  <a:srgbClr val="333333"/>
                </a:solidFill>
                <a:latin typeface="Trebuchet MS (Body)"/>
              </a:rPr>
              <a:t>its applications in </a:t>
            </a:r>
            <a:r>
              <a:rPr lang="en-IN" dirty="0" smtClean="0">
                <a:solidFill>
                  <a:srgbClr val="333333"/>
                </a:solidFill>
                <a:latin typeface="Trebuchet MS (Body)"/>
              </a:rPr>
              <a:t>various industries.</a:t>
            </a:r>
            <a:endParaRPr lang="en-IN" dirty="0">
              <a:latin typeface="Trebuchet MS (Body)"/>
            </a:endParaRPr>
          </a:p>
        </p:txBody>
      </p:sp>
      <p:sp>
        <p:nvSpPr>
          <p:cNvPr id="4" name="TextBox 3"/>
          <p:cNvSpPr txBox="1"/>
          <p:nvPr/>
        </p:nvSpPr>
        <p:spPr>
          <a:xfrm>
            <a:off x="419885" y="1467207"/>
            <a:ext cx="2315057" cy="369332"/>
          </a:xfrm>
          <a:prstGeom prst="rect">
            <a:avLst/>
          </a:prstGeom>
          <a:noFill/>
        </p:spPr>
        <p:txBody>
          <a:bodyPr wrap="none" rtlCol="0">
            <a:spAutoFit/>
          </a:bodyPr>
          <a:lstStyle/>
          <a:p>
            <a:r>
              <a:rPr lang="en-IN" dirty="0" smtClean="0">
                <a:latin typeface="+mj-lt"/>
              </a:rPr>
              <a:t>What is Smart Mirror</a:t>
            </a:r>
            <a:endParaRPr lang="en-IN" dirty="0">
              <a:latin typeface="+mj-lt"/>
            </a:endParaRPr>
          </a:p>
        </p:txBody>
      </p:sp>
      <p:sp>
        <p:nvSpPr>
          <p:cNvPr id="5" name="Rectangle 4"/>
          <p:cNvSpPr/>
          <p:nvPr/>
        </p:nvSpPr>
        <p:spPr>
          <a:xfrm>
            <a:off x="419885" y="6475274"/>
            <a:ext cx="5943600" cy="2308324"/>
          </a:xfrm>
          <a:prstGeom prst="rect">
            <a:avLst/>
          </a:prstGeom>
        </p:spPr>
        <p:txBody>
          <a:bodyPr wrap="square">
            <a:spAutoFit/>
          </a:bodyPr>
          <a:lstStyle/>
          <a:p>
            <a:pPr algn="just"/>
            <a:r>
              <a:rPr lang="en-IN" dirty="0">
                <a:solidFill>
                  <a:srgbClr val="333333"/>
                </a:solidFill>
                <a:latin typeface="Trebuchet MS (Body)"/>
              </a:rPr>
              <a:t>The raspberry pi is programmed using python and connects to a monitor with </a:t>
            </a:r>
            <a:r>
              <a:rPr lang="en-IN" dirty="0" smtClean="0">
                <a:solidFill>
                  <a:srgbClr val="333333"/>
                </a:solidFill>
                <a:latin typeface="Trebuchet MS (Body)"/>
              </a:rPr>
              <a:t>an inbuilt </a:t>
            </a:r>
            <a:r>
              <a:rPr lang="en-IN" dirty="0">
                <a:solidFill>
                  <a:srgbClr val="333333"/>
                </a:solidFill>
                <a:latin typeface="Trebuchet MS (Body)"/>
              </a:rPr>
              <a:t>speaker so as to provide an onscreen interface and voice assistance as well. Section 2 focuses on Design of mirror. The working while making Smart Mirror is covered under Section 3. Section 4 comments on the Functional Overview of mirror. Section 5 covers problems and issues that may occur while development.</a:t>
            </a:r>
            <a:endParaRPr lang="en-IN" dirty="0">
              <a:latin typeface="Trebuchet MS (Body)"/>
            </a:endParaRPr>
          </a:p>
        </p:txBody>
      </p:sp>
      <p:sp>
        <p:nvSpPr>
          <p:cNvPr id="7" name="Slide Number Placeholder 3"/>
          <p:cNvSpPr>
            <a:spLocks noGrp="1"/>
          </p:cNvSpPr>
          <p:nvPr>
            <p:ph type="sldNum" sz="quarter" idx="12"/>
          </p:nvPr>
        </p:nvSpPr>
        <p:spPr>
          <a:xfrm>
            <a:off x="5477975" y="9464803"/>
            <a:ext cx="435742" cy="572029"/>
          </a:xfrm>
        </p:spPr>
        <p:txBody>
          <a:bodyPr/>
          <a:lstStyle/>
          <a:p>
            <a:r>
              <a:rPr lang="en-US" dirty="0" smtClean="0"/>
              <a:t>3</a:t>
            </a:r>
            <a:endParaRPr lang="en-US" dirty="0"/>
          </a:p>
        </p:txBody>
      </p:sp>
    </p:spTree>
    <p:extLst>
      <p:ext uri="{BB962C8B-B14F-4D97-AF65-F5344CB8AC3E}">
        <p14:creationId xmlns:p14="http://schemas.microsoft.com/office/powerpoint/2010/main" val="2110670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012371"/>
            <a:ext cx="6797040" cy="751113"/>
          </a:xfrm>
        </p:spPr>
        <p:txBody>
          <a:bodyPr>
            <a:normAutofit fontScale="90000"/>
          </a:bodyPr>
          <a:lstStyle/>
          <a:p>
            <a:r>
              <a:rPr lang="en-US" sz="2120" b="1" u="sng" dirty="0" smtClean="0">
                <a:solidFill>
                  <a:schemeClr val="tx1"/>
                </a:solidFill>
                <a:effectLst>
                  <a:outerShdw blurRad="38100" dist="19050" dir="2700000" algn="tl">
                    <a:schemeClr val="dk1">
                      <a:alpha val="40000"/>
                    </a:schemeClr>
                  </a:outerShdw>
                </a:effectLst>
              </a:rPr>
              <a:t/>
            </a:r>
            <a:br>
              <a:rPr lang="en-US" sz="2120" b="1" u="sng" dirty="0" smtClean="0">
                <a:solidFill>
                  <a:schemeClr val="tx1"/>
                </a:solidFill>
                <a:effectLst>
                  <a:outerShdw blurRad="38100" dist="19050" dir="2700000" algn="tl">
                    <a:schemeClr val="dk1">
                      <a:alpha val="40000"/>
                    </a:schemeClr>
                  </a:outerShdw>
                </a:effectLst>
              </a:rPr>
            </a:br>
            <a:r>
              <a:rPr lang="en-US" sz="2120" b="1" u="sng" dirty="0" smtClean="0">
                <a:solidFill>
                  <a:schemeClr val="tx1"/>
                </a:solidFill>
                <a:effectLst>
                  <a:outerShdw blurRad="38100" dist="19050" dir="2700000" algn="tl">
                    <a:schemeClr val="dk1">
                      <a:alpha val="40000"/>
                    </a:schemeClr>
                  </a:outerShdw>
                </a:effectLst>
              </a:rPr>
              <a:t>What </a:t>
            </a:r>
            <a:r>
              <a:rPr lang="en-US" sz="2120" b="1" u="sng" dirty="0">
                <a:solidFill>
                  <a:schemeClr val="tx1"/>
                </a:solidFill>
                <a:effectLst>
                  <a:outerShdw blurRad="38100" dist="19050" dir="2700000" algn="tl">
                    <a:schemeClr val="dk1">
                      <a:alpha val="40000"/>
                    </a:schemeClr>
                  </a:outerShdw>
                </a:effectLst>
              </a:rPr>
              <a:t>Can A Smart Mirror </a:t>
            </a:r>
            <a:r>
              <a:rPr lang="en-US" sz="2120" b="1" u="sng" dirty="0" smtClean="0">
                <a:solidFill>
                  <a:schemeClr val="tx1"/>
                </a:solidFill>
                <a:effectLst>
                  <a:outerShdw blurRad="38100" dist="19050" dir="2700000" algn="tl">
                    <a:schemeClr val="dk1">
                      <a:alpha val="40000"/>
                    </a:schemeClr>
                  </a:outerShdw>
                </a:effectLst>
              </a:rPr>
              <a:t>Do</a:t>
            </a:r>
            <a:r>
              <a:rPr lang="en-US" sz="2120" b="1" dirty="0" smtClean="0">
                <a:solidFill>
                  <a:schemeClr val="tx1"/>
                </a:solidFill>
                <a:effectLst>
                  <a:outerShdw blurRad="38100" dist="19050" dir="2700000" algn="tl">
                    <a:schemeClr val="dk1">
                      <a:alpha val="40000"/>
                    </a:schemeClr>
                  </a:outerShdw>
                </a:effectLst>
              </a:rPr>
              <a:t>?</a:t>
            </a:r>
            <a:r>
              <a:rPr lang="en-US" sz="2120" b="1" dirty="0">
                <a:solidFill>
                  <a:schemeClr val="tx1"/>
                </a:solidFill>
              </a:rPr>
              <a:t/>
            </a:r>
            <a:br>
              <a:rPr lang="en-US" sz="2120" b="1" dirty="0">
                <a:solidFill>
                  <a:schemeClr val="tx1"/>
                </a:solidFill>
              </a:rPr>
            </a:br>
            <a:endParaRPr lang="en-US" sz="2120" dirty="0">
              <a:solidFill>
                <a:schemeClr val="tx1"/>
              </a:solidFill>
            </a:endParaRPr>
          </a:p>
        </p:txBody>
      </p:sp>
      <p:sp>
        <p:nvSpPr>
          <p:cNvPr id="3" name="Content Placeholder 2"/>
          <p:cNvSpPr>
            <a:spLocks noGrp="1"/>
          </p:cNvSpPr>
          <p:nvPr>
            <p:ph idx="1"/>
          </p:nvPr>
        </p:nvSpPr>
        <p:spPr>
          <a:xfrm>
            <a:off x="518159" y="1884240"/>
            <a:ext cx="6797041" cy="9024461"/>
          </a:xfrm>
        </p:spPr>
        <p:txBody>
          <a:bodyPr/>
          <a:lstStyle/>
          <a:p>
            <a:pPr marL="0" indent="0">
              <a:buNone/>
            </a:pPr>
            <a:r>
              <a:rPr lang="en-US" sz="1800" dirty="0"/>
              <a:t>What makes a Smart Mirror ‘smart’ is the ability to display any information you want on it. A smart mirror can be customized to display local weather forecasts, news bulletins, your upcoming calendar schedule, social media feeds, etc.</a:t>
            </a:r>
          </a:p>
          <a:p>
            <a:pPr marL="0" indent="0">
              <a:buNone/>
            </a:pPr>
            <a:r>
              <a:rPr lang="en-US" sz="1800" dirty="0"/>
              <a:t>It’s possible to even add voice commands using Amazon’s Alexa or Google’s Home Assistant.</a:t>
            </a:r>
          </a:p>
          <a:p>
            <a:pPr marL="0" indent="0">
              <a:buNone/>
            </a:pPr>
            <a:r>
              <a:rPr lang="en-US" sz="2000" b="1" u="sng" dirty="0">
                <a:effectLst>
                  <a:outerShdw blurRad="38100" dist="19050" dir="2700000" algn="tl">
                    <a:schemeClr val="dk1">
                      <a:alpha val="40000"/>
                    </a:schemeClr>
                  </a:outerShdw>
                </a:effectLst>
              </a:rPr>
              <a:t>How Do Smart Mirrors </a:t>
            </a:r>
            <a:r>
              <a:rPr lang="en-US" sz="2000" b="1" u="sng" dirty="0" smtClean="0">
                <a:effectLst>
                  <a:outerShdw blurRad="38100" dist="19050" dir="2700000" algn="tl">
                    <a:schemeClr val="dk1">
                      <a:alpha val="40000"/>
                    </a:schemeClr>
                  </a:outerShdw>
                </a:effectLst>
              </a:rPr>
              <a:t>Work</a:t>
            </a:r>
            <a:r>
              <a:rPr lang="en-US" sz="2000" b="1" dirty="0" smtClean="0">
                <a:effectLst>
                  <a:outerShdw blurRad="38100" dist="19050" dir="2700000" algn="tl">
                    <a:schemeClr val="dk1">
                      <a:alpha val="40000"/>
                    </a:schemeClr>
                  </a:outerShdw>
                </a:effectLst>
              </a:rPr>
              <a:t>?</a:t>
            </a:r>
            <a:endParaRPr lang="en-US" sz="2000" b="1" dirty="0"/>
          </a:p>
          <a:p>
            <a:pPr marL="0" indent="0">
              <a:buNone/>
            </a:pPr>
            <a:r>
              <a:rPr lang="en-US" sz="1800" dirty="0"/>
              <a:t>There are three components of a smart mirror</a:t>
            </a:r>
            <a:r>
              <a:rPr lang="en-US" sz="1800" dirty="0" smtClean="0"/>
              <a:t>:-</a:t>
            </a:r>
          </a:p>
          <a:p>
            <a:pPr lvl="0"/>
            <a:r>
              <a:rPr lang="en-US" sz="1800" b="1" dirty="0"/>
              <a:t>A Two-Way Mirror</a:t>
            </a:r>
            <a:endParaRPr lang="en-US" sz="1800" dirty="0"/>
          </a:p>
          <a:p>
            <a:pPr lvl="0"/>
            <a:r>
              <a:rPr lang="en-US" sz="1800" b="1" dirty="0"/>
              <a:t>A Display</a:t>
            </a:r>
            <a:endParaRPr lang="en-US" sz="1800" dirty="0"/>
          </a:p>
          <a:p>
            <a:pPr lvl="0"/>
            <a:r>
              <a:rPr lang="en-US" sz="1800" b="1" dirty="0"/>
              <a:t>A Computer device</a:t>
            </a:r>
            <a:endParaRPr lang="en-US" sz="1800" dirty="0"/>
          </a:p>
          <a:p>
            <a:pPr marL="0" indent="0">
              <a:buNone/>
            </a:pPr>
            <a:r>
              <a:rPr lang="en-US" sz="2120" b="1" u="sng" dirty="0"/>
              <a:t>How These Components Helps To Run Smart Mirror</a:t>
            </a:r>
            <a:endParaRPr lang="en-US" sz="2120" dirty="0"/>
          </a:p>
          <a:p>
            <a:pPr marL="0" indent="0">
              <a:buNone/>
            </a:pPr>
            <a:endParaRPr lang="en-US" dirty="0" smtClean="0"/>
          </a:p>
          <a:p>
            <a:pPr marL="0" indent="0">
              <a:buNone/>
            </a:pPr>
            <a:r>
              <a:rPr lang="en-US" sz="1800" b="1" u="sng" dirty="0"/>
              <a:t>A Two-way Mirror:-</a:t>
            </a:r>
            <a:r>
              <a:rPr lang="en-US" sz="1800" dirty="0"/>
              <a:t> </a:t>
            </a:r>
            <a:r>
              <a:rPr lang="en-US" sz="1800" b="1" dirty="0"/>
              <a:t>Two-Way Mirror:</a:t>
            </a:r>
            <a:r>
              <a:rPr lang="en-US" sz="1800" dirty="0"/>
              <a:t> A normal mirror has a film behind the glass that reflects 100% of incoming light. This means when you look at a mirror, you see your reflection. A two-way mirror reflects light from one direction, but allows light to pass through from the other direction.</a:t>
            </a:r>
          </a:p>
          <a:p>
            <a:pPr marL="0" indent="0">
              <a:buNone/>
            </a:pPr>
            <a:r>
              <a:rPr lang="en-US" sz="1800" b="1" u="sng" dirty="0"/>
              <a:t>A Display</a:t>
            </a:r>
            <a:r>
              <a:rPr lang="en-US" sz="1800" dirty="0"/>
              <a:t>:- Behind the two-way mirror sits a monitor screen/TV/tablet. This is used to display any information or modules for your smart mirror. The display can be the same size as the mirror, or it can be smaller than the mirror. </a:t>
            </a:r>
          </a:p>
          <a:p>
            <a:pPr marL="0" indent="0">
              <a:buNone/>
            </a:pPr>
            <a:r>
              <a:rPr lang="en-US" sz="1800" b="1" u="sng" dirty="0"/>
              <a:t>A computer Device</a:t>
            </a:r>
            <a:r>
              <a:rPr lang="en-US" sz="1800" dirty="0"/>
              <a:t>:- Something has to run the content you see on your smart mirror. A small computer device such as a Raspberry Pi is more than enough to power a smart mirror. </a:t>
            </a:r>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pPr/>
              <a:t>18</a:t>
            </a:fld>
            <a:endParaRPr lang="en-US"/>
          </a:p>
        </p:txBody>
      </p:sp>
      <p:sp>
        <p:nvSpPr>
          <p:cNvPr id="5" name="Rectangle 4"/>
          <p:cNvSpPr/>
          <p:nvPr/>
        </p:nvSpPr>
        <p:spPr>
          <a:xfrm>
            <a:off x="401379" y="91396"/>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108718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382" y="1252373"/>
            <a:ext cx="6813369" cy="645160"/>
          </a:xfrm>
        </p:spPr>
        <p:txBody>
          <a:bodyPr>
            <a:noAutofit/>
          </a:bodyPr>
          <a:lstStyle/>
          <a:p>
            <a:r>
              <a:rPr lang="en-US" sz="2120" b="1" dirty="0">
                <a:solidFill>
                  <a:schemeClr val="tx1"/>
                </a:solidFill>
                <a:effectLst>
                  <a:outerShdw blurRad="38100" dist="19050" dir="2700000" algn="tl">
                    <a:schemeClr val="dk1">
                      <a:alpha val="40000"/>
                    </a:schemeClr>
                  </a:outerShdw>
                </a:effectLst>
              </a:rPr>
              <a:t>Advantages of a Smart Mirror:-</a:t>
            </a:r>
            <a:r>
              <a:rPr lang="en-US" sz="2120" b="1" dirty="0">
                <a:solidFill>
                  <a:schemeClr val="tx1"/>
                </a:solidFill>
              </a:rPr>
              <a:t/>
            </a:r>
            <a:br>
              <a:rPr lang="en-US" sz="2120" b="1" dirty="0">
                <a:solidFill>
                  <a:schemeClr val="tx1"/>
                </a:solidFill>
              </a:rPr>
            </a:br>
            <a:endParaRPr lang="en-US" sz="2120" b="1" dirty="0">
              <a:solidFill>
                <a:schemeClr val="tx1"/>
              </a:solidFill>
            </a:endParaRPr>
          </a:p>
        </p:txBody>
      </p:sp>
      <p:sp>
        <p:nvSpPr>
          <p:cNvPr id="3" name="Content Placeholder 2"/>
          <p:cNvSpPr>
            <a:spLocks noGrp="1"/>
          </p:cNvSpPr>
          <p:nvPr>
            <p:ph idx="1"/>
          </p:nvPr>
        </p:nvSpPr>
        <p:spPr>
          <a:xfrm>
            <a:off x="518159" y="2099551"/>
            <a:ext cx="6813369" cy="9138760"/>
          </a:xfrm>
        </p:spPr>
        <p:txBody>
          <a:bodyPr>
            <a:normAutofit/>
          </a:bodyPr>
          <a:lstStyle/>
          <a:p>
            <a:pPr lvl="0"/>
            <a:r>
              <a:rPr lang="en-US" sz="1800" dirty="0"/>
              <a:t>Like many smart devices, it’s hard to imagine how useful they can be until you use one. The big advantage of a smart mirror is the ability to display useful information without needing to open apps or do anything. </a:t>
            </a:r>
          </a:p>
          <a:p>
            <a:pPr lvl="0"/>
            <a:r>
              <a:rPr lang="en-US" sz="1800" dirty="0"/>
              <a:t>You simply look at your smart mirror and the information is there.</a:t>
            </a:r>
          </a:p>
          <a:p>
            <a:pPr lvl="0"/>
            <a:r>
              <a:rPr lang="en-US" sz="1800" dirty="0"/>
              <a:t>For example, imagine the mirror in your bathroom is a smart mirror. Every morning you probably wake up and stand in front of that mirror as you brush your teeth or prepare for the day. </a:t>
            </a:r>
          </a:p>
          <a:p>
            <a:pPr lvl="0"/>
            <a:r>
              <a:rPr lang="en-US" sz="1800" dirty="0"/>
              <a:t>Imagine while you go through your morning routine you can look at your mirror and see a traffic report, weather forecast for the day, and your day’s schedule. </a:t>
            </a:r>
          </a:p>
          <a:p>
            <a:pPr lvl="0"/>
            <a:r>
              <a:rPr lang="en-US" sz="1800" dirty="0"/>
              <a:t>Being able to take in all of this useful information without interrupting your normal routine is very liberating. You can customize your mirror to display anything you find useful. </a:t>
            </a:r>
          </a:p>
          <a:p>
            <a:pPr lvl="0"/>
            <a:r>
              <a:rPr lang="en-US" sz="1800" dirty="0"/>
              <a:t>Want a news feed for specific topics? Easy. Want to see stock price movements? Done. Want a daily quote to inspire you every morning to go for that run? You got it.</a:t>
            </a:r>
          </a:p>
          <a:p>
            <a:pPr lvl="0"/>
            <a:r>
              <a:rPr lang="en-US" sz="1800" dirty="0"/>
              <a:t>A great advantage of building your own smart mirror is the modules and software other people have already built. There are literally hundreds of different modules other people have built you can use for your smart mirror. </a:t>
            </a:r>
          </a:p>
          <a:p>
            <a:pPr lvl="0"/>
            <a:r>
              <a:rPr lang="en-US" sz="1800" dirty="0"/>
              <a:t>You can fully customize your smart mirror by picking and choosing the modules you want to include.</a:t>
            </a:r>
          </a:p>
          <a:p>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pPr/>
              <a:t>19</a:t>
            </a:fld>
            <a:endParaRPr lang="en-US"/>
          </a:p>
        </p:txBody>
      </p:sp>
      <p:sp>
        <p:nvSpPr>
          <p:cNvPr id="5" name="Rectangle 4"/>
          <p:cNvSpPr/>
          <p:nvPr/>
        </p:nvSpPr>
        <p:spPr>
          <a:xfrm>
            <a:off x="518159" y="152278"/>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418598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INDEX</a:t>
            </a:r>
            <a:endParaRPr lang="en-US" sz="2119" u="sng" dirty="0">
              <a:solidFill>
                <a:schemeClr val="accent2">
                  <a:lumMod val="50000"/>
                </a:schemeClr>
              </a:solidFill>
            </a:endParaRPr>
          </a:p>
        </p:txBody>
      </p:sp>
      <p:sp>
        <p:nvSpPr>
          <p:cNvPr id="2" name="TextBox 1"/>
          <p:cNvSpPr txBox="1"/>
          <p:nvPr/>
        </p:nvSpPr>
        <p:spPr>
          <a:xfrm>
            <a:off x="1045029" y="2975429"/>
            <a:ext cx="2026517" cy="369332"/>
          </a:xfrm>
          <a:prstGeom prst="rect">
            <a:avLst/>
          </a:prstGeom>
          <a:noFill/>
        </p:spPr>
        <p:txBody>
          <a:bodyPr wrap="none" rtlCol="0">
            <a:spAutoFit/>
          </a:bodyPr>
          <a:lstStyle/>
          <a:p>
            <a:r>
              <a:rPr lang="en-IN" dirty="0" smtClean="0"/>
              <a:t>1. INTRODUCTION</a:t>
            </a:r>
            <a:endParaRPr lang="en-IN" dirty="0"/>
          </a:p>
        </p:txBody>
      </p:sp>
      <p:sp>
        <p:nvSpPr>
          <p:cNvPr id="3" name="TextBox 2"/>
          <p:cNvSpPr txBox="1"/>
          <p:nvPr/>
        </p:nvSpPr>
        <p:spPr>
          <a:xfrm>
            <a:off x="1039579" y="3750871"/>
            <a:ext cx="2269147" cy="369332"/>
          </a:xfrm>
          <a:prstGeom prst="rect">
            <a:avLst/>
          </a:prstGeom>
          <a:noFill/>
        </p:spPr>
        <p:txBody>
          <a:bodyPr wrap="none" rtlCol="0">
            <a:spAutoFit/>
          </a:bodyPr>
          <a:lstStyle/>
          <a:p>
            <a:r>
              <a:rPr lang="en-IN" dirty="0" smtClean="0"/>
              <a:t>3. SOFTWARE SETUP</a:t>
            </a:r>
            <a:endParaRPr lang="en-IN" dirty="0"/>
          </a:p>
        </p:txBody>
      </p:sp>
      <p:sp>
        <p:nvSpPr>
          <p:cNvPr id="8" name="TextBox 7"/>
          <p:cNvSpPr txBox="1"/>
          <p:nvPr/>
        </p:nvSpPr>
        <p:spPr>
          <a:xfrm>
            <a:off x="1039579" y="4147855"/>
            <a:ext cx="2309222" cy="369332"/>
          </a:xfrm>
          <a:prstGeom prst="rect">
            <a:avLst/>
          </a:prstGeom>
          <a:noFill/>
        </p:spPr>
        <p:txBody>
          <a:bodyPr wrap="none" rtlCol="0">
            <a:spAutoFit/>
          </a:bodyPr>
          <a:lstStyle/>
          <a:p>
            <a:r>
              <a:rPr lang="en-IN" dirty="0" smtClean="0"/>
              <a:t>4. HARDWARE SETUP</a:t>
            </a:r>
            <a:endParaRPr lang="en-IN" dirty="0"/>
          </a:p>
        </p:txBody>
      </p:sp>
      <p:sp>
        <p:nvSpPr>
          <p:cNvPr id="9" name="TextBox 8"/>
          <p:cNvSpPr txBox="1"/>
          <p:nvPr/>
        </p:nvSpPr>
        <p:spPr>
          <a:xfrm>
            <a:off x="1045029" y="3344761"/>
            <a:ext cx="2070888" cy="369332"/>
          </a:xfrm>
          <a:prstGeom prst="rect">
            <a:avLst/>
          </a:prstGeom>
          <a:noFill/>
        </p:spPr>
        <p:txBody>
          <a:bodyPr wrap="none" rtlCol="0">
            <a:spAutoFit/>
          </a:bodyPr>
          <a:lstStyle/>
          <a:p>
            <a:r>
              <a:rPr lang="en-IN" dirty="0" smtClean="0"/>
              <a:t>2. DESIGN LAYOUT</a:t>
            </a:r>
            <a:endParaRPr lang="en-IN" dirty="0"/>
          </a:p>
        </p:txBody>
      </p:sp>
      <p:sp>
        <p:nvSpPr>
          <p:cNvPr id="11" name="TextBox 10"/>
          <p:cNvSpPr txBox="1"/>
          <p:nvPr/>
        </p:nvSpPr>
        <p:spPr>
          <a:xfrm>
            <a:off x="1045029" y="2380343"/>
            <a:ext cx="788999" cy="369332"/>
          </a:xfrm>
          <a:prstGeom prst="rect">
            <a:avLst/>
          </a:prstGeom>
          <a:noFill/>
        </p:spPr>
        <p:txBody>
          <a:bodyPr wrap="none" rtlCol="0">
            <a:spAutoFit/>
          </a:bodyPr>
          <a:lstStyle/>
          <a:p>
            <a:r>
              <a:rPr lang="en-IN" dirty="0" smtClean="0"/>
              <a:t>INDEX</a:t>
            </a:r>
            <a:endParaRPr lang="en-IN" dirty="0"/>
          </a:p>
        </p:txBody>
      </p:sp>
    </p:spTree>
    <p:extLst>
      <p:ext uri="{BB962C8B-B14F-4D97-AF65-F5344CB8AC3E}">
        <p14:creationId xmlns:p14="http://schemas.microsoft.com/office/powerpoint/2010/main" val="410602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677636"/>
            <a:ext cx="6829697" cy="702128"/>
          </a:xfrm>
        </p:spPr>
        <p:txBody>
          <a:bodyPr>
            <a:noAutofit/>
          </a:bodyPr>
          <a:lstStyle/>
          <a:p>
            <a:r>
              <a:rPr lang="en-US" sz="2120" b="1" u="sng" dirty="0">
                <a:solidFill>
                  <a:schemeClr val="tx1"/>
                </a:solidFill>
                <a:effectLst>
                  <a:outerShdw blurRad="38100" dist="19050" dir="2700000" algn="tl">
                    <a:schemeClr val="dk1">
                      <a:alpha val="40000"/>
                    </a:schemeClr>
                  </a:outerShdw>
                </a:effectLst>
              </a:rPr>
              <a:t>Smart Mirror Features:-</a:t>
            </a:r>
            <a:r>
              <a:rPr lang="en-US" sz="2120" b="1" u="sng" dirty="0">
                <a:solidFill>
                  <a:schemeClr val="tx1"/>
                </a:solidFill>
              </a:rPr>
              <a:t/>
            </a:r>
            <a:br>
              <a:rPr lang="en-US" sz="2120" b="1" u="sng" dirty="0">
                <a:solidFill>
                  <a:schemeClr val="tx1"/>
                </a:solidFill>
              </a:rPr>
            </a:br>
            <a:endParaRPr lang="en-US" sz="2120" u="sng" dirty="0">
              <a:solidFill>
                <a:schemeClr val="tx1"/>
              </a:solidFill>
            </a:endParaRPr>
          </a:p>
        </p:txBody>
      </p:sp>
      <p:sp>
        <p:nvSpPr>
          <p:cNvPr id="3" name="Content Placeholder 2"/>
          <p:cNvSpPr>
            <a:spLocks noGrp="1"/>
          </p:cNvSpPr>
          <p:nvPr>
            <p:ph idx="1"/>
          </p:nvPr>
        </p:nvSpPr>
        <p:spPr>
          <a:xfrm>
            <a:off x="518159" y="1028700"/>
            <a:ext cx="6829697" cy="9008132"/>
          </a:xfrm>
        </p:spPr>
        <p:txBody>
          <a:bodyPr/>
          <a:lstStyle/>
          <a:p>
            <a:pPr marL="0" indent="0">
              <a:buNone/>
            </a:pPr>
            <a:r>
              <a:rPr lang="en-US" sz="1800" dirty="0"/>
              <a:t>Here are some ideas of different features you could include in your smart mirror:</a:t>
            </a:r>
          </a:p>
          <a:p>
            <a:pPr lvl="0"/>
            <a:r>
              <a:rPr lang="en-US" sz="1800" b="1" dirty="0"/>
              <a:t>Touch screen:</a:t>
            </a:r>
            <a:r>
              <a:rPr lang="en-US" sz="1800" dirty="0"/>
              <a:t> adding touch to your smart mirror let’s you interact with it</a:t>
            </a:r>
          </a:p>
          <a:p>
            <a:pPr lvl="0"/>
            <a:r>
              <a:rPr lang="en-US" sz="1800" b="1" dirty="0"/>
              <a:t>LED lighting:</a:t>
            </a:r>
            <a:r>
              <a:rPr lang="en-US" sz="1800" dirty="0"/>
              <a:t> a simple LED strip around your smart mirror can add some nice feature lighting to your room</a:t>
            </a:r>
          </a:p>
          <a:p>
            <a:pPr lvl="0"/>
            <a:r>
              <a:rPr lang="en-US" sz="1800" b="1" dirty="0"/>
              <a:t>Motion sensor:</a:t>
            </a:r>
            <a:r>
              <a:rPr lang="en-US" sz="1800" dirty="0"/>
              <a:t> turn your smart mirror on automatically when you enter your room</a:t>
            </a:r>
          </a:p>
          <a:p>
            <a:pPr lvl="0"/>
            <a:r>
              <a:rPr lang="en-US" sz="1800" b="1" dirty="0"/>
              <a:t>Voice control:</a:t>
            </a:r>
            <a:r>
              <a:rPr lang="en-US" sz="1800" dirty="0"/>
              <a:t> ask your mirror questions or give it commands</a:t>
            </a:r>
          </a:p>
          <a:p>
            <a:pPr lvl="0"/>
            <a:r>
              <a:rPr lang="en-US" sz="1800" b="1" dirty="0"/>
              <a:t>Facial recognition:</a:t>
            </a:r>
            <a:r>
              <a:rPr lang="en-US" sz="1800" dirty="0"/>
              <a:t> your mirror can detect who is in the room and customize the content to match each person</a:t>
            </a:r>
          </a:p>
          <a:p>
            <a:endParaRPr lang="en-US" sz="1800" dirty="0"/>
          </a:p>
          <a:p>
            <a:endParaRPr lang="en-US" dirty="0"/>
          </a:p>
        </p:txBody>
      </p:sp>
      <p:sp>
        <p:nvSpPr>
          <p:cNvPr id="4" name="Slide Number Placeholder 3"/>
          <p:cNvSpPr>
            <a:spLocks noGrp="1"/>
          </p:cNvSpPr>
          <p:nvPr>
            <p:ph type="sldNum" sz="quarter" idx="12"/>
          </p:nvPr>
        </p:nvSpPr>
        <p:spPr/>
        <p:txBody>
          <a:bodyPr/>
          <a:lstStyle/>
          <a:p>
            <a:fld id="{75A984BB-F7F3-4337-9CDD-F27E297554D9}" type="slidenum">
              <a:rPr lang="en-US" smtClean="0"/>
              <a:pPr/>
              <a:t>20</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204557" y="5364608"/>
            <a:ext cx="4709160" cy="4100195"/>
          </a:xfrm>
          <a:prstGeom prst="rect">
            <a:avLst/>
          </a:prstGeom>
        </p:spPr>
      </p:pic>
      <p:sp>
        <p:nvSpPr>
          <p:cNvPr id="6" name="Rectangle 5"/>
          <p:cNvSpPr/>
          <p:nvPr/>
        </p:nvSpPr>
        <p:spPr>
          <a:xfrm>
            <a:off x="295054" y="32844"/>
            <a:ext cx="3886200" cy="971035"/>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a:p>
            <a:endParaRPr lang="en-US" sz="2120" u="sng" dirty="0">
              <a:solidFill>
                <a:schemeClr val="accent2">
                  <a:lumMod val="50000"/>
                </a:schemeClr>
              </a:solidFill>
            </a:endParaRPr>
          </a:p>
        </p:txBody>
      </p:sp>
    </p:spTree>
    <p:extLst>
      <p:ext uri="{BB962C8B-B14F-4D97-AF65-F5344CB8AC3E}">
        <p14:creationId xmlns:p14="http://schemas.microsoft.com/office/powerpoint/2010/main" val="82804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21</a:t>
            </a:fld>
            <a:endParaRPr lang="en-US"/>
          </a:p>
        </p:txBody>
      </p:sp>
      <p:sp>
        <p:nvSpPr>
          <p:cNvPr id="5" name="TextBox 4"/>
          <p:cNvSpPr txBox="1"/>
          <p:nvPr/>
        </p:nvSpPr>
        <p:spPr>
          <a:xfrm>
            <a:off x="178532" y="402163"/>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78532" y="76595"/>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9" name="Rectangle 3"/>
          <p:cNvSpPr>
            <a:spLocks noChangeArrowheads="1"/>
          </p:cNvSpPr>
          <p:nvPr/>
        </p:nvSpPr>
        <p:spPr bwMode="auto">
          <a:xfrm>
            <a:off x="335738" y="1570412"/>
            <a:ext cx="5602292" cy="1468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smtClean="0">
                <a:ln>
                  <a:noFill/>
                </a:ln>
                <a:effectLst/>
                <a:latin typeface="Trebuchet MS (Body)"/>
              </a:rPr>
              <a:t>Power connection, microphone for voice input, camera for image processing form</a:t>
            </a:r>
            <a:r>
              <a:rPr kumimoji="0" lang="en-US" altLang="en-US" b="0" i="0" u="none" strike="noStrike" cap="none" normalizeH="0" dirty="0" smtClean="0">
                <a:ln>
                  <a:noFill/>
                </a:ln>
                <a:effectLst/>
                <a:latin typeface="Trebuchet MS (Body)"/>
              </a:rPr>
              <a:t> </a:t>
            </a:r>
            <a:r>
              <a:rPr kumimoji="0" lang="en-US" altLang="en-US" b="0" i="0" u="none" strike="noStrike" cap="none" normalizeH="0" baseline="0" dirty="0" smtClean="0">
                <a:ln>
                  <a:noFill/>
                </a:ln>
                <a:effectLst/>
                <a:latin typeface="Trebuchet MS (Body)"/>
              </a:rPr>
              <a:t>the basic input devices for the mirror. The monitor and speakers forms the </a:t>
            </a:r>
            <a:r>
              <a:rPr lang="en-US" altLang="en-US" dirty="0">
                <a:latin typeface="Trebuchet MS (Body)"/>
              </a:rPr>
              <a:t>output Design </a:t>
            </a:r>
            <a:r>
              <a:rPr kumimoji="0" lang="en-US" altLang="en-US" b="0" i="0" u="none" strike="noStrike" cap="none" normalizeH="0" baseline="0" dirty="0" smtClean="0">
                <a:ln>
                  <a:noFill/>
                </a:ln>
                <a:effectLst/>
                <a:latin typeface="Trebuchet MS (Body)"/>
              </a:rPr>
              <a:t>devices of the mirror.</a:t>
            </a:r>
          </a:p>
        </p:txBody>
      </p:sp>
      <p:pic>
        <p:nvPicPr>
          <p:cNvPr id="1028" name="Picture 4" descr="Smart Mirr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738" y="3217674"/>
            <a:ext cx="5842001" cy="25421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5738" y="1168122"/>
            <a:ext cx="902811" cy="369332"/>
          </a:xfrm>
          <a:prstGeom prst="rect">
            <a:avLst/>
          </a:prstGeom>
        </p:spPr>
        <p:txBody>
          <a:bodyPr wrap="none">
            <a:spAutoFit/>
          </a:bodyPr>
          <a:lstStyle/>
          <a:p>
            <a:r>
              <a:rPr lang="en-US" altLang="en-US" dirty="0">
                <a:latin typeface="Trebuchet MS (Body)"/>
              </a:rPr>
              <a:t>Design</a:t>
            </a:r>
            <a:endParaRPr lang="en-IN" dirty="0"/>
          </a:p>
        </p:txBody>
      </p:sp>
      <p:sp>
        <p:nvSpPr>
          <p:cNvPr id="10" name="Rectangle 9"/>
          <p:cNvSpPr>
            <a:spLocks noChangeArrowheads="1"/>
          </p:cNvSpPr>
          <p:nvPr/>
        </p:nvSpPr>
        <p:spPr bwMode="auto">
          <a:xfrm flipH="1">
            <a:off x="335738" y="5938504"/>
            <a:ext cx="6050489" cy="2853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Smart Mirror doesn’t fully</a:t>
            </a:r>
            <a:r>
              <a:rPr kumimoji="0" lang="en-US" altLang="en-US" b="0" i="0" u="none" strike="noStrike" cap="none" normalizeH="0" dirty="0" smtClean="0">
                <a:ln>
                  <a:noFill/>
                </a:ln>
                <a:effectLst/>
                <a:latin typeface="Trebuchet MS (Body)"/>
              </a:rPr>
              <a:t> display</a:t>
            </a:r>
            <a:r>
              <a:rPr kumimoji="0" lang="en-US" altLang="en-US" b="0" i="0" u="none" strike="noStrike" cap="none" normalizeH="0" baseline="0" dirty="0" smtClean="0">
                <a:ln>
                  <a:noFill/>
                </a:ln>
                <a:effectLst/>
                <a:latin typeface="Trebuchet MS (Body)"/>
              </a:rPr>
              <a:t> all the equipment that are to be connected to the raspberry pi, but covers all major functional units. The microphone is connected via sound card on USB port of Pi. The camera can be connected to USB port or the Pi camera can be connected to camera slot on Pi. To access the internet the Pi is connected to home Wi-Fi network or with the LAN</a:t>
            </a:r>
            <a:r>
              <a:rPr kumimoji="0" lang="en-US" altLang="en-US" b="0" i="0" u="none" strike="noStrike" cap="none" normalizeH="0" dirty="0" smtClean="0">
                <a:ln>
                  <a:noFill/>
                </a:ln>
                <a:effectLst/>
                <a:latin typeface="Trebuchet MS (Body)"/>
              </a:rPr>
              <a:t> cable</a:t>
            </a:r>
            <a:r>
              <a:rPr kumimoji="0" lang="en-US" altLang="en-US" b="0" i="0" u="none" strike="noStrike" cap="none" normalizeH="0" baseline="0" dirty="0" smtClean="0">
                <a:ln>
                  <a:noFill/>
                </a:ln>
                <a:effectLst/>
                <a:latin typeface="Trebuchet MS (Body)"/>
              </a:rPr>
              <a:t>. The programming of the Pi for displaying the UI on the screen is done using Python</a:t>
            </a:r>
            <a:r>
              <a:rPr lang="en-US" altLang="en-US" dirty="0">
                <a:latin typeface="Trebuchet MS (Body)"/>
              </a:rPr>
              <a:t>.</a:t>
            </a:r>
            <a:endParaRPr kumimoji="0" lang="en-US" altLang="en-US" b="0" i="0" u="none" strike="noStrike" cap="none" normalizeH="0" baseline="0" dirty="0" smtClean="0">
              <a:ln>
                <a:noFill/>
              </a:ln>
              <a:effectLst/>
              <a:latin typeface="Trebuchet MS (Body)"/>
            </a:endParaRPr>
          </a:p>
        </p:txBody>
      </p:sp>
    </p:spTree>
    <p:extLst>
      <p:ext uri="{BB962C8B-B14F-4D97-AF65-F5344CB8AC3E}">
        <p14:creationId xmlns:p14="http://schemas.microsoft.com/office/powerpoint/2010/main" val="384267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22</a:t>
            </a:fld>
            <a:endParaRPr lang="en-US"/>
          </a:p>
        </p:txBody>
      </p:sp>
      <p:sp>
        <p:nvSpPr>
          <p:cNvPr id="5" name="TextBox 4"/>
          <p:cNvSpPr txBox="1"/>
          <p:nvPr/>
        </p:nvSpPr>
        <p:spPr>
          <a:xfrm>
            <a:off x="81312"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81312" y="98761"/>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3" name="Rectangle 3"/>
          <p:cNvSpPr>
            <a:spLocks noChangeArrowheads="1"/>
          </p:cNvSpPr>
          <p:nvPr/>
        </p:nvSpPr>
        <p:spPr bwMode="auto">
          <a:xfrm>
            <a:off x="304073" y="732874"/>
            <a:ext cx="5836651" cy="3564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19025"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WORKING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working of each components in smart mirror is explained in this section.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1. Two-Way glass mirror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two-way mirror is what gives the mirror its real identity. It’s really magic mirror as it has reflective surface at one side and also its transparent for light with good intensity. The mirror stays at the front where the user can watch himself/herself in the mirror at the same time the allows the light from monitor to pass through it and make available the UI.</a:t>
            </a:r>
          </a:p>
        </p:txBody>
      </p:sp>
      <p:sp>
        <p:nvSpPr>
          <p:cNvPr id="7" name="Rectangle 6"/>
          <p:cNvSpPr/>
          <p:nvPr/>
        </p:nvSpPr>
        <p:spPr>
          <a:xfrm>
            <a:off x="277676" y="5643112"/>
            <a:ext cx="6498772" cy="2862322"/>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3</a:t>
            </a:r>
            <a:r>
              <a:rPr lang="en-US" altLang="en-US" dirty="0" smtClean="0">
                <a:latin typeface="Trebuchet MS (Body)"/>
              </a:rPr>
              <a:t>. </a:t>
            </a:r>
            <a:r>
              <a:rPr lang="en-US" altLang="en-US" dirty="0">
                <a:latin typeface="Trebuchet MS (Body)"/>
              </a:rPr>
              <a:t>Raspberry Pi </a:t>
            </a:r>
            <a:endParaRPr lang="en-US" altLang="en-US" dirty="0" smtClean="0">
              <a:latin typeface="Trebuchet MS (Body)"/>
            </a:endParaRPr>
          </a:p>
          <a:p>
            <a:pPr lvl="0" algn="just" eaLnBrk="0" fontAlgn="base" hangingPunct="0">
              <a:spcBef>
                <a:spcPct val="0"/>
              </a:spcBef>
              <a:spcAft>
                <a:spcPct val="0"/>
              </a:spcAft>
            </a:pPr>
            <a:r>
              <a:rPr lang="en-US" altLang="en-US" dirty="0" smtClean="0">
                <a:latin typeface="Trebuchet MS (Body)"/>
              </a:rPr>
              <a:t>The </a:t>
            </a:r>
            <a:r>
              <a:rPr lang="en-US" altLang="en-US" dirty="0">
                <a:latin typeface="Trebuchet MS (Body)"/>
              </a:rPr>
              <a:t>raspberry pi is the most vital part of the mirror, it forms the processing unit of the mirror. The Pi is like motherboard having all the required constituents which forms a great CPU. Its size of a credit card and still it can perform like a full-fledged computer. The programming of Pi is done using Python language</a:t>
            </a:r>
            <a:r>
              <a:rPr lang="en-US" altLang="en-US" dirty="0" smtClean="0">
                <a:latin typeface="Trebuchet MS (Body)"/>
              </a:rPr>
              <a:t>. </a:t>
            </a:r>
            <a:r>
              <a:rPr lang="en-US" altLang="en-US" dirty="0">
                <a:latin typeface="Trebuchet MS (Body)"/>
              </a:rPr>
              <a:t>Installation of OS on Raspberry Pi is quite a simple process. First you have to download </a:t>
            </a:r>
            <a:r>
              <a:rPr lang="en-US" altLang="en-US" dirty="0" err="1" smtClean="0">
                <a:latin typeface="Trebuchet MS (Body)"/>
              </a:rPr>
              <a:t>Raspbian</a:t>
            </a:r>
            <a:r>
              <a:rPr lang="en-US" altLang="en-US" dirty="0" smtClean="0">
                <a:latin typeface="Trebuchet MS (Body)"/>
              </a:rPr>
              <a:t> OS which </a:t>
            </a:r>
            <a:r>
              <a:rPr lang="en-US" altLang="en-US" dirty="0">
                <a:latin typeface="Trebuchet MS (Body)"/>
              </a:rPr>
              <a:t>is great OS of Raspberry Pi for beginners. The </a:t>
            </a:r>
            <a:r>
              <a:rPr lang="en-US" altLang="en-US" dirty="0" err="1">
                <a:latin typeface="Trebuchet MS (Body)"/>
              </a:rPr>
              <a:t>Raspbian</a:t>
            </a:r>
            <a:r>
              <a:rPr lang="en-US" altLang="en-US" dirty="0">
                <a:latin typeface="Trebuchet MS (Body)"/>
              </a:rPr>
              <a:t> is just a flavor of </a:t>
            </a:r>
            <a:r>
              <a:rPr lang="en-US" altLang="en-US" dirty="0" err="1">
                <a:latin typeface="Trebuchet MS (Body)"/>
              </a:rPr>
              <a:t>Debian</a:t>
            </a:r>
            <a:r>
              <a:rPr lang="en-US" altLang="en-US" dirty="0">
                <a:latin typeface="Trebuchet MS (Body)"/>
              </a:rPr>
              <a:t> OS </a:t>
            </a:r>
            <a:r>
              <a:rPr lang="en-US" altLang="en-US" dirty="0" smtClean="0">
                <a:latin typeface="Trebuchet MS (Body)"/>
              </a:rPr>
              <a:t>. </a:t>
            </a:r>
            <a:endParaRPr lang="en-US" altLang="en-US" dirty="0">
              <a:latin typeface="Trebuchet MS (Body)"/>
            </a:endParaRPr>
          </a:p>
        </p:txBody>
      </p:sp>
      <p:sp>
        <p:nvSpPr>
          <p:cNvPr id="2" name="Rectangle 1"/>
          <p:cNvSpPr/>
          <p:nvPr/>
        </p:nvSpPr>
        <p:spPr>
          <a:xfrm>
            <a:off x="304073" y="4297236"/>
            <a:ext cx="6059412" cy="1200329"/>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2. Monitor</a:t>
            </a:r>
          </a:p>
          <a:p>
            <a:pPr lvl="0" algn="just" eaLnBrk="0" fontAlgn="base" hangingPunct="0">
              <a:spcBef>
                <a:spcPct val="0"/>
              </a:spcBef>
              <a:spcAft>
                <a:spcPct val="0"/>
              </a:spcAft>
            </a:pPr>
            <a:r>
              <a:rPr lang="en-US" altLang="en-US" dirty="0">
                <a:latin typeface="Trebuchet MS (Body)"/>
              </a:rPr>
              <a:t>The monitor is directly connected to Raspberry Pi via HDMI interface thus providing display as well as voice output. </a:t>
            </a:r>
          </a:p>
        </p:txBody>
      </p:sp>
    </p:spTree>
    <p:extLst>
      <p:ext uri="{BB962C8B-B14F-4D97-AF65-F5344CB8AC3E}">
        <p14:creationId xmlns:p14="http://schemas.microsoft.com/office/powerpoint/2010/main" val="405848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23</a:t>
            </a:fld>
            <a:endParaRPr lang="en-US"/>
          </a:p>
        </p:txBody>
      </p:sp>
      <p:sp>
        <p:nvSpPr>
          <p:cNvPr id="5" name="TextBox 4"/>
          <p:cNvSpPr txBox="1"/>
          <p:nvPr/>
        </p:nvSpPr>
        <p:spPr>
          <a:xfrm>
            <a:off x="13763" y="317358"/>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7" name="Rectangle 6"/>
          <p:cNvSpPr/>
          <p:nvPr/>
        </p:nvSpPr>
        <p:spPr>
          <a:xfrm>
            <a:off x="237578" y="1135164"/>
            <a:ext cx="5852980" cy="1754326"/>
          </a:xfrm>
          <a:prstGeom prst="rect">
            <a:avLst/>
          </a:prstGeom>
        </p:spPr>
        <p:txBody>
          <a:bodyPr wrap="square">
            <a:spAutoFit/>
          </a:bodyPr>
          <a:lstStyle/>
          <a:p>
            <a:pPr algn="just"/>
            <a:r>
              <a:rPr lang="en-IN" dirty="0" smtClean="0">
                <a:latin typeface="Trebuchet MS (Body)"/>
              </a:rPr>
              <a:t>4. </a:t>
            </a:r>
            <a:r>
              <a:rPr lang="en-IN" dirty="0">
                <a:latin typeface="Trebuchet MS (Body)"/>
              </a:rPr>
              <a:t>Microphone</a:t>
            </a:r>
          </a:p>
          <a:p>
            <a:pPr algn="just"/>
            <a:r>
              <a:rPr lang="en-IN" dirty="0">
                <a:latin typeface="Trebuchet MS (Body)"/>
              </a:rPr>
              <a:t>The microphone is used to give voice input to the mirror. Along with touch capability a voice input makes the system very reliable and robust in working. A sensitive microphone takes voice command from the user and processes it to do corresponding action.</a:t>
            </a:r>
            <a:endParaRPr lang="en-IN" b="0" i="0" dirty="0">
              <a:effectLst/>
              <a:latin typeface="Trebuchet MS (Body)"/>
            </a:endParaRPr>
          </a:p>
        </p:txBody>
      </p:sp>
      <p:pic>
        <p:nvPicPr>
          <p:cNvPr id="8" name="Picture 7"/>
          <p:cNvPicPr>
            <a:picLocks noChangeAspect="1"/>
          </p:cNvPicPr>
          <p:nvPr/>
        </p:nvPicPr>
        <p:blipFill>
          <a:blip r:embed="rId2" cstate="print"/>
          <a:stretch>
            <a:fillRect/>
          </a:stretch>
        </p:blipFill>
        <p:spPr>
          <a:xfrm>
            <a:off x="666646" y="3764064"/>
            <a:ext cx="5029200" cy="3276600"/>
          </a:xfrm>
          <a:prstGeom prst="rect">
            <a:avLst/>
          </a:prstGeom>
        </p:spPr>
      </p:pic>
    </p:spTree>
    <p:extLst>
      <p:ext uri="{BB962C8B-B14F-4D97-AF65-F5344CB8AC3E}">
        <p14:creationId xmlns:p14="http://schemas.microsoft.com/office/powerpoint/2010/main" val="2557182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24</a:t>
            </a:fld>
            <a:endParaRPr lang="en-US"/>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br>
              <a:rPr lang="en-US" sz="2119" u="sng" dirty="0" smtClean="0">
                <a:solidFill>
                  <a:schemeClr val="accent2">
                    <a:lumMod val="50000"/>
                  </a:schemeClr>
                </a:solidFill>
              </a:rPr>
            </a:br>
            <a:r>
              <a:rPr lang="en-US" sz="1470" dirty="0" smtClean="0">
                <a:solidFill>
                  <a:schemeClr val="tx1"/>
                </a:solidFill>
              </a:rPr>
              <a:t>COMPANY PORTFOLIO</a:t>
            </a:r>
            <a:endParaRPr lang="en-US" sz="1470" u="sng" dirty="0">
              <a:solidFill>
                <a:schemeClr val="accent2">
                  <a:lumMod val="50000"/>
                </a:schemeClr>
              </a:solidFill>
            </a:endParaRPr>
          </a:p>
        </p:txBody>
      </p:sp>
      <p:sp>
        <p:nvSpPr>
          <p:cNvPr id="3" name="TextBox 2"/>
          <p:cNvSpPr txBox="1"/>
          <p:nvPr/>
        </p:nvSpPr>
        <p:spPr>
          <a:xfrm>
            <a:off x="454154" y="2134625"/>
            <a:ext cx="3203762" cy="3693319"/>
          </a:xfrm>
          <a:prstGeom prst="rect">
            <a:avLst/>
          </a:prstGeom>
          <a:noFill/>
        </p:spPr>
        <p:txBody>
          <a:bodyPr wrap="none" rtlCol="0">
            <a:spAutoFit/>
          </a:bodyPr>
          <a:lstStyle/>
          <a:p>
            <a:r>
              <a:rPr lang="en-IN" dirty="0" smtClean="0"/>
              <a:t>1.  Raspberry pi</a:t>
            </a:r>
          </a:p>
          <a:p>
            <a:r>
              <a:rPr lang="en-IN" dirty="0" smtClean="0"/>
              <a:t>2.  </a:t>
            </a:r>
            <a:r>
              <a:rPr lang="en-IN" dirty="0" err="1" smtClean="0"/>
              <a:t>MicroSD</a:t>
            </a:r>
            <a:r>
              <a:rPr lang="en-IN" dirty="0" smtClean="0"/>
              <a:t> card (min 8GB)</a:t>
            </a:r>
          </a:p>
          <a:p>
            <a:r>
              <a:rPr lang="en-IN" dirty="0" smtClean="0"/>
              <a:t>3.  Display</a:t>
            </a:r>
          </a:p>
          <a:p>
            <a:r>
              <a:rPr lang="en-IN" dirty="0" smtClean="0"/>
              <a:t>4.  Two way glass mirror</a:t>
            </a:r>
          </a:p>
          <a:p>
            <a:r>
              <a:rPr lang="en-IN" dirty="0" smtClean="0"/>
              <a:t>5.  Internet access</a:t>
            </a:r>
          </a:p>
          <a:p>
            <a:r>
              <a:rPr lang="en-IN" dirty="0" smtClean="0"/>
              <a:t>6.  </a:t>
            </a:r>
            <a:r>
              <a:rPr lang="en-IN" dirty="0" err="1" smtClean="0"/>
              <a:t>WebCam</a:t>
            </a:r>
            <a:r>
              <a:rPr lang="en-IN" dirty="0" smtClean="0"/>
              <a:t> with Microphone</a:t>
            </a:r>
          </a:p>
          <a:p>
            <a:r>
              <a:rPr lang="en-IN" dirty="0" smtClean="0"/>
              <a:t>7.  HDMI Cable</a:t>
            </a:r>
          </a:p>
          <a:p>
            <a:r>
              <a:rPr lang="en-IN" dirty="0" smtClean="0"/>
              <a:t>8.  Mini HDMI Connector</a:t>
            </a:r>
          </a:p>
          <a:p>
            <a:r>
              <a:rPr lang="en-IN" dirty="0" smtClean="0"/>
              <a:t>9.  USB Cable</a:t>
            </a:r>
          </a:p>
          <a:p>
            <a:r>
              <a:rPr lang="en-IN" dirty="0" smtClean="0"/>
              <a:t>10. Display Power Cable</a:t>
            </a:r>
          </a:p>
          <a:p>
            <a:r>
              <a:rPr lang="en-IN" dirty="0" smtClean="0"/>
              <a:t>11. Keyboard</a:t>
            </a:r>
          </a:p>
          <a:p>
            <a:r>
              <a:rPr lang="en-IN" dirty="0" smtClean="0"/>
              <a:t>12. Mouse</a:t>
            </a:r>
          </a:p>
          <a:p>
            <a:endParaRPr lang="en-IN" dirty="0" smtClean="0"/>
          </a:p>
        </p:txBody>
      </p:sp>
      <p:sp>
        <p:nvSpPr>
          <p:cNvPr id="2" name="TextBox 1"/>
          <p:cNvSpPr txBox="1"/>
          <p:nvPr/>
        </p:nvSpPr>
        <p:spPr>
          <a:xfrm>
            <a:off x="361507" y="1135164"/>
            <a:ext cx="5411972" cy="369332"/>
          </a:xfrm>
          <a:prstGeom prst="rect">
            <a:avLst/>
          </a:prstGeom>
          <a:noFill/>
        </p:spPr>
        <p:txBody>
          <a:bodyPr wrap="square" rtlCol="0">
            <a:spAutoFit/>
          </a:bodyPr>
          <a:lstStyle/>
          <a:p>
            <a:r>
              <a:rPr lang="en-IN" dirty="0" smtClean="0"/>
              <a:t>List of Components:</a:t>
            </a:r>
            <a:endParaRPr lang="en-IN" dirty="0"/>
          </a:p>
        </p:txBody>
      </p:sp>
    </p:spTree>
    <p:extLst>
      <p:ext uri="{BB962C8B-B14F-4D97-AF65-F5344CB8AC3E}">
        <p14:creationId xmlns:p14="http://schemas.microsoft.com/office/powerpoint/2010/main" val="1232834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25</a:t>
            </a:fld>
            <a:endParaRPr lang="en-US"/>
          </a:p>
        </p:txBody>
      </p:sp>
      <p:sp>
        <p:nvSpPr>
          <p:cNvPr id="2" name="TextBox 1"/>
          <p:cNvSpPr txBox="1"/>
          <p:nvPr/>
        </p:nvSpPr>
        <p:spPr>
          <a:xfrm>
            <a:off x="1045029" y="2975429"/>
            <a:ext cx="2941831" cy="369332"/>
          </a:xfrm>
          <a:prstGeom prst="rect">
            <a:avLst/>
          </a:prstGeom>
          <a:noFill/>
        </p:spPr>
        <p:txBody>
          <a:bodyPr wrap="none" rtlCol="0">
            <a:spAutoFit/>
          </a:bodyPr>
          <a:lstStyle/>
          <a:p>
            <a:r>
              <a:rPr lang="en-IN" dirty="0" smtClean="0"/>
              <a:t>Step 1: Install Raspbian OS</a:t>
            </a:r>
            <a:endParaRPr lang="en-IN" dirty="0"/>
          </a:p>
        </p:txBody>
      </p:sp>
      <p:sp>
        <p:nvSpPr>
          <p:cNvPr id="9" name="TextBox 8"/>
          <p:cNvSpPr txBox="1"/>
          <p:nvPr/>
        </p:nvSpPr>
        <p:spPr>
          <a:xfrm>
            <a:off x="1045029" y="3344761"/>
            <a:ext cx="3029997" cy="369332"/>
          </a:xfrm>
          <a:prstGeom prst="rect">
            <a:avLst/>
          </a:prstGeom>
          <a:noFill/>
        </p:spPr>
        <p:txBody>
          <a:bodyPr wrap="none" rtlCol="0">
            <a:spAutoFit/>
          </a:bodyPr>
          <a:lstStyle/>
          <a:p>
            <a:r>
              <a:rPr lang="en-IN" dirty="0" smtClean="0"/>
              <a:t>Step 2: Connect to internet</a:t>
            </a:r>
          </a:p>
        </p:txBody>
      </p:sp>
      <p:sp>
        <p:nvSpPr>
          <p:cNvPr id="11" name="TextBox 10"/>
          <p:cNvSpPr txBox="1"/>
          <p:nvPr/>
        </p:nvSpPr>
        <p:spPr>
          <a:xfrm>
            <a:off x="1045029" y="2380343"/>
            <a:ext cx="2032929" cy="369332"/>
          </a:xfrm>
          <a:prstGeom prst="rect">
            <a:avLst/>
          </a:prstGeom>
          <a:noFill/>
        </p:spPr>
        <p:txBody>
          <a:bodyPr wrap="none" rtlCol="0">
            <a:spAutoFit/>
          </a:bodyPr>
          <a:lstStyle/>
          <a:p>
            <a:r>
              <a:rPr lang="en-IN" dirty="0" smtClean="0"/>
              <a:t>2. Software Setup</a:t>
            </a:r>
            <a:endParaRPr lang="en-IN" dirty="0"/>
          </a:p>
        </p:txBody>
      </p:sp>
      <p:sp>
        <p:nvSpPr>
          <p:cNvPr id="13" name="TextBox 12"/>
          <p:cNvSpPr txBox="1"/>
          <p:nvPr/>
        </p:nvSpPr>
        <p:spPr>
          <a:xfrm>
            <a:off x="1260" y="340269"/>
            <a:ext cx="6334966" cy="318100"/>
          </a:xfrm>
          <a:prstGeom prst="rect">
            <a:avLst/>
          </a:prstGeom>
          <a:noFill/>
        </p:spPr>
        <p:txBody>
          <a:bodyPr wrap="square" rtlCol="0">
            <a:spAutoFit/>
          </a:bodyPr>
          <a:lstStyle/>
          <a:p>
            <a:r>
              <a:rPr lang="en-US" sz="1467" dirty="0"/>
              <a:t>COMPANY PORTFOLIO </a:t>
            </a:r>
          </a:p>
        </p:txBody>
      </p:sp>
      <p:sp>
        <p:nvSpPr>
          <p:cNvPr id="14"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5" name="TextBox 4"/>
          <p:cNvSpPr txBox="1"/>
          <p:nvPr/>
        </p:nvSpPr>
        <p:spPr>
          <a:xfrm>
            <a:off x="1039579" y="3722686"/>
            <a:ext cx="5204536" cy="369332"/>
          </a:xfrm>
          <a:prstGeom prst="rect">
            <a:avLst/>
          </a:prstGeom>
          <a:noFill/>
        </p:spPr>
        <p:txBody>
          <a:bodyPr wrap="square" rtlCol="0">
            <a:spAutoFit/>
          </a:bodyPr>
          <a:lstStyle/>
          <a:p>
            <a:r>
              <a:rPr lang="en-IN" dirty="0" smtClean="0"/>
              <a:t>Step 3: Configure speaker and Microphone</a:t>
            </a:r>
          </a:p>
        </p:txBody>
      </p:sp>
      <p:sp>
        <p:nvSpPr>
          <p:cNvPr id="12" name="TextBox 11"/>
          <p:cNvSpPr txBox="1"/>
          <p:nvPr/>
        </p:nvSpPr>
        <p:spPr>
          <a:xfrm>
            <a:off x="1039579" y="4111766"/>
            <a:ext cx="4621841" cy="646331"/>
          </a:xfrm>
          <a:prstGeom prst="rect">
            <a:avLst/>
          </a:prstGeom>
          <a:noFill/>
        </p:spPr>
        <p:txBody>
          <a:bodyPr wrap="square" rtlCol="0">
            <a:spAutoFit/>
          </a:bodyPr>
          <a:lstStyle/>
          <a:p>
            <a:r>
              <a:rPr lang="en-IN" dirty="0" smtClean="0"/>
              <a:t>Step 4: Install Git, </a:t>
            </a:r>
            <a:r>
              <a:rPr lang="en-IN" dirty="0"/>
              <a:t>Download script from </a:t>
            </a:r>
            <a:r>
              <a:rPr lang="en-IN" dirty="0" err="1"/>
              <a:t>Github</a:t>
            </a:r>
            <a:r>
              <a:rPr lang="en-IN" dirty="0"/>
              <a:t> </a:t>
            </a:r>
          </a:p>
        </p:txBody>
      </p:sp>
      <p:sp>
        <p:nvSpPr>
          <p:cNvPr id="18" name="TextBox 17"/>
          <p:cNvSpPr txBox="1"/>
          <p:nvPr/>
        </p:nvSpPr>
        <p:spPr>
          <a:xfrm>
            <a:off x="1039579" y="4710639"/>
            <a:ext cx="4719946" cy="369332"/>
          </a:xfrm>
          <a:prstGeom prst="rect">
            <a:avLst/>
          </a:prstGeom>
          <a:noFill/>
        </p:spPr>
        <p:txBody>
          <a:bodyPr wrap="square" rtlCol="0">
            <a:spAutoFit/>
          </a:bodyPr>
          <a:lstStyle/>
          <a:p>
            <a:r>
              <a:rPr lang="en-IN" dirty="0" smtClean="0"/>
              <a:t>Step 5: Update OS and install packages </a:t>
            </a:r>
            <a:endParaRPr lang="en-IN" dirty="0"/>
          </a:p>
        </p:txBody>
      </p:sp>
      <p:sp>
        <p:nvSpPr>
          <p:cNvPr id="20" name="TextBox 19"/>
          <p:cNvSpPr txBox="1"/>
          <p:nvPr/>
        </p:nvSpPr>
        <p:spPr>
          <a:xfrm>
            <a:off x="1039579" y="5079971"/>
            <a:ext cx="4765401" cy="369332"/>
          </a:xfrm>
          <a:prstGeom prst="rect">
            <a:avLst/>
          </a:prstGeom>
          <a:noFill/>
        </p:spPr>
        <p:txBody>
          <a:bodyPr wrap="square" rtlCol="0">
            <a:spAutoFit/>
          </a:bodyPr>
          <a:lstStyle/>
          <a:p>
            <a:r>
              <a:rPr lang="en-IN" dirty="0" smtClean="0"/>
              <a:t>Step 6: Run script</a:t>
            </a:r>
            <a:endParaRPr lang="en-IN" dirty="0"/>
          </a:p>
        </p:txBody>
      </p:sp>
    </p:spTree>
    <p:extLst>
      <p:ext uri="{BB962C8B-B14F-4D97-AF65-F5344CB8AC3E}">
        <p14:creationId xmlns:p14="http://schemas.microsoft.com/office/powerpoint/2010/main" val="3549352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26</a:t>
            </a:fld>
            <a:endParaRPr lang="en-US"/>
          </a:p>
        </p:txBody>
      </p:sp>
      <p:sp>
        <p:nvSpPr>
          <p:cNvPr id="6" name="Rectangle 5"/>
          <p:cNvSpPr/>
          <p:nvPr/>
        </p:nvSpPr>
        <p:spPr>
          <a:xfrm>
            <a:off x="534485" y="1800835"/>
            <a:ext cx="5686701" cy="4247317"/>
          </a:xfrm>
          <a:prstGeom prst="rect">
            <a:avLst/>
          </a:prstGeom>
        </p:spPr>
        <p:txBody>
          <a:bodyPr wrap="square">
            <a:spAutoFit/>
          </a:bodyPr>
          <a:lstStyle/>
          <a:p>
            <a:pPr algn="just" fontAlgn="base"/>
            <a:r>
              <a:rPr lang="en-IN" dirty="0" smtClean="0">
                <a:solidFill>
                  <a:srgbClr val="000000"/>
                </a:solidFill>
              </a:rPr>
              <a:t>Installing </a:t>
            </a:r>
            <a:r>
              <a:rPr lang="en-IN" dirty="0">
                <a:solidFill>
                  <a:srgbClr val="000000"/>
                </a:solidFill>
              </a:rPr>
              <a:t>Raspbian </a:t>
            </a:r>
            <a:r>
              <a:rPr lang="en-IN" dirty="0" smtClean="0">
                <a:solidFill>
                  <a:srgbClr val="000000"/>
                </a:solidFill>
              </a:rPr>
              <a:t>on </a:t>
            </a:r>
            <a:r>
              <a:rPr lang="en-IN" dirty="0">
                <a:solidFill>
                  <a:srgbClr val="000000"/>
                </a:solidFill>
              </a:rPr>
              <a:t>the Raspberry Pi is pretty straightforward. We’ll be downloading Raspbian and writing the disc image to a microSD card, then booting the Raspberry Pi to that microSD card. For this project, you’ll need a microSD card (go with at least 8 GB), a computer with a slot for it, and, of course, a Raspberry Pi and basic peripherals (a mouse, keyboard, screen, and power source). This isn’t the only method for installing Raspbian (more on that in a moment), but it’s a useful technique to learn because it can also be used to install so many other operating systems on the Raspberry Pi. Once </a:t>
            </a:r>
            <a:r>
              <a:rPr lang="en-IN" dirty="0" smtClean="0">
                <a:solidFill>
                  <a:srgbClr val="000000"/>
                </a:solidFill>
              </a:rPr>
              <a:t>you know how to write a disc image </a:t>
            </a:r>
            <a:r>
              <a:rPr lang="en-IN" dirty="0">
                <a:solidFill>
                  <a:srgbClr val="000000"/>
                </a:solidFill>
              </a:rPr>
              <a:t>to a microSD card, you open up a lot of options for fun Raspberry Pi projects.</a:t>
            </a:r>
            <a:endParaRPr lang="en-IN" b="0" i="0" dirty="0">
              <a:solidFill>
                <a:srgbClr val="000000"/>
              </a:solidFill>
              <a:effectLst/>
            </a:endParaRPr>
          </a:p>
        </p:txBody>
      </p:sp>
      <p:sp>
        <p:nvSpPr>
          <p:cNvPr id="5" name="TextBox 4"/>
          <p:cNvSpPr txBox="1"/>
          <p:nvPr/>
        </p:nvSpPr>
        <p:spPr>
          <a:xfrm>
            <a:off x="28519" y="330778"/>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2" name="Rectangle 1"/>
          <p:cNvSpPr/>
          <p:nvPr/>
        </p:nvSpPr>
        <p:spPr>
          <a:xfrm>
            <a:off x="534485" y="1213879"/>
            <a:ext cx="5829000" cy="369332"/>
          </a:xfrm>
          <a:prstGeom prst="rect">
            <a:avLst/>
          </a:prstGeom>
        </p:spPr>
        <p:txBody>
          <a:bodyPr wrap="square">
            <a:spAutoFit/>
          </a:bodyPr>
          <a:lstStyle/>
          <a:p>
            <a:pPr fontAlgn="base"/>
            <a:r>
              <a:rPr lang="en-IN" dirty="0" smtClean="0">
                <a:solidFill>
                  <a:srgbClr val="1F1E1E"/>
                </a:solidFill>
              </a:rPr>
              <a:t>Step 1. How </a:t>
            </a:r>
            <a:r>
              <a:rPr lang="en-IN" dirty="0">
                <a:solidFill>
                  <a:srgbClr val="1F1E1E"/>
                </a:solidFill>
              </a:rPr>
              <a:t>to install Raspbian on the Raspberry Pi</a:t>
            </a:r>
          </a:p>
        </p:txBody>
      </p:sp>
      <p:sp>
        <p:nvSpPr>
          <p:cNvPr id="8" name="Rectangle 7"/>
          <p:cNvSpPr/>
          <p:nvPr/>
        </p:nvSpPr>
        <p:spPr>
          <a:xfrm>
            <a:off x="534485" y="6490723"/>
            <a:ext cx="3236784" cy="369332"/>
          </a:xfrm>
          <a:prstGeom prst="rect">
            <a:avLst/>
          </a:prstGeom>
        </p:spPr>
        <p:txBody>
          <a:bodyPr wrap="none">
            <a:spAutoFit/>
          </a:bodyPr>
          <a:lstStyle/>
          <a:p>
            <a:pPr fontAlgn="base"/>
            <a:r>
              <a:rPr lang="en-IN" dirty="0">
                <a:solidFill>
                  <a:srgbClr val="1F1E1E"/>
                </a:solidFill>
                <a:latin typeface="Oswald"/>
              </a:rPr>
              <a:t>Step </a:t>
            </a:r>
            <a:r>
              <a:rPr lang="en-IN" dirty="0" smtClean="0">
                <a:solidFill>
                  <a:srgbClr val="1F1E1E"/>
                </a:solidFill>
                <a:latin typeface="Oswald"/>
              </a:rPr>
              <a:t>1.1: </a:t>
            </a:r>
            <a:r>
              <a:rPr lang="en-IN" dirty="0">
                <a:solidFill>
                  <a:srgbClr val="1F1E1E"/>
                </a:solidFill>
                <a:latin typeface="Oswald"/>
              </a:rPr>
              <a:t>Download Raspbian</a:t>
            </a:r>
            <a:endParaRPr lang="en-IN" b="0" i="0" dirty="0">
              <a:solidFill>
                <a:srgbClr val="1F1E1E"/>
              </a:solidFill>
              <a:effectLst/>
              <a:latin typeface="Oswald"/>
            </a:endParaRPr>
          </a:p>
        </p:txBody>
      </p:sp>
      <p:pic>
        <p:nvPicPr>
          <p:cNvPr id="9" name="Picture 4" descr="Raspbian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485" y="6860055"/>
            <a:ext cx="6195449" cy="159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0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27</a:t>
            </a:fld>
            <a:endParaRPr lang="en-US"/>
          </a:p>
        </p:txBody>
      </p:sp>
      <p:sp>
        <p:nvSpPr>
          <p:cNvPr id="7" name="Rectangle 6"/>
          <p:cNvSpPr/>
          <p:nvPr/>
        </p:nvSpPr>
        <p:spPr>
          <a:xfrm>
            <a:off x="423487" y="1117168"/>
            <a:ext cx="5699727" cy="1754326"/>
          </a:xfrm>
          <a:prstGeom prst="rect">
            <a:avLst/>
          </a:prstGeom>
        </p:spPr>
        <p:txBody>
          <a:bodyPr wrap="square">
            <a:spAutoFit/>
          </a:bodyPr>
          <a:lstStyle/>
          <a:p>
            <a:pPr algn="just"/>
            <a:r>
              <a:rPr lang="en-IN" dirty="0" smtClean="0">
                <a:solidFill>
                  <a:srgbClr val="000000"/>
                </a:solidFill>
                <a:latin typeface="Trebuchet MS (Body)"/>
              </a:rPr>
              <a:t>First things first: hop onto your computer (Mac and PC are both fine) and download the Raspbian disc image. Give yourself some time for this, especially if you plan to use the traditional download option rather than the torrent. It can easily take a half hour or more to download.</a:t>
            </a:r>
            <a:endParaRPr lang="en-IN" dirty="0">
              <a:latin typeface="Trebuchet MS (Body)"/>
            </a:endParaRPr>
          </a:p>
        </p:txBody>
      </p:sp>
      <p:sp>
        <p:nvSpPr>
          <p:cNvPr id="8" name="Rectangle 7"/>
          <p:cNvSpPr/>
          <p:nvPr/>
        </p:nvSpPr>
        <p:spPr>
          <a:xfrm>
            <a:off x="423487" y="2929149"/>
            <a:ext cx="5967788" cy="5355312"/>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1.2</a:t>
            </a:r>
            <a:r>
              <a:rPr lang="en-IN" dirty="0">
                <a:solidFill>
                  <a:srgbClr val="1F1E1E"/>
                </a:solidFill>
                <a:latin typeface="Trebuchet MS (Body)"/>
              </a:rPr>
              <a:t>: Unzip the file</a:t>
            </a:r>
          </a:p>
          <a:p>
            <a:pPr algn="just" fontAlgn="base"/>
            <a:r>
              <a:rPr lang="en-IN" dirty="0">
                <a:solidFill>
                  <a:srgbClr val="000000"/>
                </a:solidFill>
                <a:latin typeface="Trebuchet MS (Body)"/>
              </a:rPr>
              <a:t>The Raspbian disc image is compressed, so you’ll need to unzip it. The </a:t>
            </a:r>
            <a:r>
              <a:rPr lang="en-IN" dirty="0" smtClean="0">
                <a:solidFill>
                  <a:srgbClr val="000000"/>
                </a:solidFill>
                <a:latin typeface="Trebuchet MS (Body)"/>
              </a:rPr>
              <a:t>file uses the ZIP64 format, so depending on how current your built-in utilities are, you need to use certain </a:t>
            </a:r>
            <a:r>
              <a:rPr lang="en-IN" dirty="0">
                <a:solidFill>
                  <a:srgbClr val="000000"/>
                </a:solidFill>
                <a:latin typeface="Trebuchet MS (Body)"/>
              </a:rPr>
              <a:t>programs to unzip it. If you have any </a:t>
            </a:r>
            <a:r>
              <a:rPr lang="en-IN" dirty="0" smtClean="0">
                <a:solidFill>
                  <a:srgbClr val="000000"/>
                </a:solidFill>
                <a:latin typeface="Trebuchet MS (Body)"/>
              </a:rPr>
              <a:t>trouble</a:t>
            </a:r>
            <a:r>
              <a:rPr lang="en-IN" dirty="0">
                <a:solidFill>
                  <a:srgbClr val="000000"/>
                </a:solidFill>
                <a:latin typeface="Trebuchet MS (Body)"/>
              </a:rPr>
              <a:t>, try these programs recommended by the Raspberry Pi Foundation:</a:t>
            </a:r>
          </a:p>
          <a:p>
            <a:pPr algn="just" fontAlgn="base">
              <a:buFont typeface="Arial" panose="020B0604020202020204" pitchFamily="34" charset="0"/>
              <a:buChar char="•"/>
            </a:pPr>
            <a:r>
              <a:rPr lang="en-IN" dirty="0">
                <a:solidFill>
                  <a:srgbClr val="000000"/>
                </a:solidFill>
                <a:latin typeface="Trebuchet MS (Body)"/>
              </a:rPr>
              <a:t>Windows users, you’ll want </a:t>
            </a:r>
            <a:r>
              <a:rPr lang="en-IN" b="1" dirty="0" smtClean="0">
                <a:solidFill>
                  <a:srgbClr val="C7053D"/>
                </a:solidFill>
                <a:latin typeface="Trebuchet MS (Body)"/>
                <a:hlinkClick r:id="rId2"/>
              </a:rPr>
              <a:t>7-Zip or WinRAR.</a:t>
            </a:r>
            <a:endParaRPr lang="en-IN" dirty="0">
              <a:solidFill>
                <a:srgbClr val="000000"/>
              </a:solidFill>
              <a:latin typeface="Trebuchet MS (Body)"/>
            </a:endParaRPr>
          </a:p>
          <a:p>
            <a:pPr algn="just" fontAlgn="base">
              <a:buFont typeface="Arial" panose="020B0604020202020204" pitchFamily="34" charset="0"/>
              <a:buChar char="•"/>
            </a:pPr>
            <a:r>
              <a:rPr lang="en-IN" dirty="0">
                <a:solidFill>
                  <a:srgbClr val="000000"/>
                </a:solidFill>
                <a:latin typeface="Trebuchet MS (Body)"/>
              </a:rPr>
              <a:t>Mac users, </a:t>
            </a:r>
            <a:r>
              <a:rPr lang="en-IN" b="1" dirty="0">
                <a:solidFill>
                  <a:srgbClr val="C7053D"/>
                </a:solidFill>
                <a:latin typeface="Trebuchet MS (Body)"/>
                <a:hlinkClick r:id="rId3"/>
              </a:rPr>
              <a:t>The </a:t>
            </a:r>
            <a:r>
              <a:rPr lang="en-IN" b="1" dirty="0" err="1">
                <a:solidFill>
                  <a:srgbClr val="C7053D"/>
                </a:solidFill>
                <a:latin typeface="Trebuchet MS (Body)"/>
                <a:hlinkClick r:id="rId3"/>
              </a:rPr>
              <a:t>Unarchiver</a:t>
            </a:r>
            <a:r>
              <a:rPr lang="en-IN" dirty="0">
                <a:solidFill>
                  <a:srgbClr val="000000"/>
                </a:solidFill>
                <a:latin typeface="Trebuchet MS (Body)"/>
              </a:rPr>
              <a:t> is your best bet</a:t>
            </a:r>
            <a:r>
              <a:rPr lang="en-IN" dirty="0" smtClean="0">
                <a:solidFill>
                  <a:srgbClr val="000000"/>
                </a:solidFill>
                <a:latin typeface="Trebuchet MS (Body)"/>
              </a:rPr>
              <a:t>.</a:t>
            </a:r>
            <a:endParaRPr lang="en-IN" dirty="0">
              <a:solidFill>
                <a:srgbClr val="000000"/>
              </a:solidFill>
              <a:latin typeface="Trebuchet MS (Body)"/>
            </a:endParaRPr>
          </a:p>
          <a:p>
            <a:pPr algn="just" fontAlgn="base">
              <a:buFont typeface="Arial" panose="020B0604020202020204" pitchFamily="34" charset="0"/>
              <a:buChar char="•"/>
            </a:pPr>
            <a:r>
              <a:rPr lang="en-IN" dirty="0">
                <a:solidFill>
                  <a:srgbClr val="000000"/>
                </a:solidFill>
                <a:latin typeface="Trebuchet MS (Body)"/>
              </a:rPr>
              <a:t>Linux users will use the appropriately named </a:t>
            </a:r>
            <a:r>
              <a:rPr lang="en-IN" b="1" dirty="0" smtClean="0">
                <a:solidFill>
                  <a:srgbClr val="C7053D"/>
                </a:solidFill>
                <a:latin typeface="Trebuchet MS (Body)"/>
                <a:hlinkClick r:id="rId4"/>
              </a:rPr>
              <a:t>Unzip</a:t>
            </a:r>
            <a:r>
              <a:rPr lang="en-IN" dirty="0" smtClean="0">
                <a:solidFill>
                  <a:srgbClr val="000000"/>
                </a:solidFill>
                <a:latin typeface="Trebuchet MS (Body)"/>
              </a:rPr>
              <a:t>.</a:t>
            </a:r>
          </a:p>
          <a:p>
            <a:pPr algn="just" fontAlgn="base"/>
            <a:endParaRPr lang="en-IN" dirty="0" smtClean="0">
              <a:solidFill>
                <a:srgbClr val="000000"/>
              </a:solidFill>
              <a:latin typeface="Trebuchet MS (Body)"/>
            </a:endParaRPr>
          </a:p>
          <a:p>
            <a:pPr algn="just" fontAlgn="base"/>
            <a:r>
              <a:rPr lang="en-IN" dirty="0" smtClean="0">
                <a:solidFill>
                  <a:srgbClr val="000000"/>
                </a:solidFill>
                <a:latin typeface="Trebuchet MS (Body)"/>
              </a:rPr>
              <a:t>Step 1.3: Follow below steps to install </a:t>
            </a:r>
            <a:r>
              <a:rPr lang="en-IN" dirty="0" err="1" smtClean="0">
                <a:solidFill>
                  <a:srgbClr val="000000"/>
                </a:solidFill>
                <a:latin typeface="Trebuchet MS (Body)"/>
              </a:rPr>
              <a:t>Raspbian</a:t>
            </a:r>
            <a:r>
              <a:rPr lang="en-IN" dirty="0" smtClean="0">
                <a:solidFill>
                  <a:srgbClr val="000000"/>
                </a:solidFill>
                <a:latin typeface="Trebuchet MS (Body)"/>
              </a:rPr>
              <a:t> OS.</a:t>
            </a:r>
          </a:p>
          <a:p>
            <a:pPr algn="just" fontAlgn="base"/>
            <a:endParaRPr lang="en-IN" dirty="0" smtClean="0">
              <a:solidFill>
                <a:srgbClr val="000000"/>
              </a:solidFill>
              <a:latin typeface="Trebuchet MS (Body)"/>
            </a:endParaRPr>
          </a:p>
          <a:p>
            <a:pPr algn="just" fontAlgn="base"/>
            <a:r>
              <a:rPr lang="en-IN" dirty="0" smtClean="0">
                <a:solidFill>
                  <a:srgbClr val="000000"/>
                </a:solidFill>
                <a:latin typeface="Trebuchet MS (Body)"/>
              </a:rPr>
              <a:t>Double click setup file.</a:t>
            </a:r>
          </a:p>
          <a:p>
            <a:pPr algn="just" fontAlgn="base"/>
            <a:endParaRPr lang="en-IN" dirty="0" smtClean="0">
              <a:solidFill>
                <a:srgbClr val="000000"/>
              </a:solidFill>
              <a:latin typeface="Trebuchet MS (Body)"/>
            </a:endParaRPr>
          </a:p>
          <a:p>
            <a:pPr algn="just" fontAlgn="base"/>
            <a:endParaRPr lang="en-IN" dirty="0" smtClean="0">
              <a:solidFill>
                <a:srgbClr val="000000"/>
              </a:solidFill>
              <a:latin typeface="Trebuchet MS (Body)"/>
            </a:endParaRPr>
          </a:p>
        </p:txBody>
      </p:sp>
      <p:sp>
        <p:nvSpPr>
          <p:cNvPr id="11" name="TextBox 10"/>
          <p:cNvSpPr txBox="1"/>
          <p:nvPr/>
        </p:nvSpPr>
        <p:spPr>
          <a:xfrm>
            <a:off x="56309" y="370079"/>
            <a:ext cx="6334966" cy="318100"/>
          </a:xfrm>
          <a:prstGeom prst="rect">
            <a:avLst/>
          </a:prstGeom>
          <a:noFill/>
        </p:spPr>
        <p:txBody>
          <a:bodyPr wrap="square" rtlCol="0">
            <a:spAutoFit/>
          </a:bodyPr>
          <a:lstStyle/>
          <a:p>
            <a:r>
              <a:rPr lang="en-US" sz="1467" dirty="0"/>
              <a:t>COMPANY PORTFOLIO </a:t>
            </a:r>
          </a:p>
        </p:txBody>
      </p:sp>
      <p:sp>
        <p:nvSpPr>
          <p:cNvPr id="12"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1027" name="Picture 3" descr="E:\All Snipping Tool Files\0.PNG"/>
          <p:cNvPicPr>
            <a:picLocks noChangeAspect="1" noChangeArrowheads="1"/>
          </p:cNvPicPr>
          <p:nvPr/>
        </p:nvPicPr>
        <p:blipFill>
          <a:blip r:embed="rId5" cstate="print"/>
          <a:srcRect/>
          <a:stretch>
            <a:fillRect/>
          </a:stretch>
        </p:blipFill>
        <p:spPr bwMode="auto">
          <a:xfrm>
            <a:off x="379413" y="7820025"/>
            <a:ext cx="5792787" cy="1104900"/>
          </a:xfrm>
          <a:prstGeom prst="rect">
            <a:avLst/>
          </a:prstGeom>
          <a:noFill/>
        </p:spPr>
      </p:pic>
    </p:spTree>
    <p:extLst>
      <p:ext uri="{BB962C8B-B14F-4D97-AF65-F5344CB8AC3E}">
        <p14:creationId xmlns:p14="http://schemas.microsoft.com/office/powerpoint/2010/main" val="748645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28</a:t>
            </a:fld>
            <a:endParaRPr lang="en-US"/>
          </a:p>
        </p:txBody>
      </p:sp>
      <p:sp>
        <p:nvSpPr>
          <p:cNvPr id="5" name="Rectangle 4"/>
          <p:cNvSpPr/>
          <p:nvPr/>
        </p:nvSpPr>
        <p:spPr>
          <a:xfrm>
            <a:off x="371474" y="6939260"/>
            <a:ext cx="6467476" cy="646331"/>
          </a:xfrm>
          <a:prstGeom prst="rect">
            <a:avLst/>
          </a:prstGeom>
        </p:spPr>
        <p:txBody>
          <a:bodyPr wrap="square">
            <a:spAutoFit/>
          </a:bodyPr>
          <a:lstStyle/>
          <a:p>
            <a:pPr algn="just" fontAlgn="base"/>
            <a:r>
              <a:rPr lang="en-IN" dirty="0" smtClean="0">
                <a:solidFill>
                  <a:srgbClr val="1F1E1E"/>
                </a:solidFill>
                <a:latin typeface="Trebuchet MS (Body)"/>
              </a:rPr>
              <a:t>Step 1.4: Write the disc image to your </a:t>
            </a:r>
            <a:r>
              <a:rPr lang="en-IN" dirty="0" err="1" smtClean="0">
                <a:solidFill>
                  <a:srgbClr val="1F1E1E"/>
                </a:solidFill>
                <a:latin typeface="Trebuchet MS (Body)"/>
              </a:rPr>
              <a:t>microSD</a:t>
            </a:r>
            <a:r>
              <a:rPr lang="en-IN" dirty="0" smtClean="0">
                <a:solidFill>
                  <a:srgbClr val="1F1E1E"/>
                </a:solidFill>
                <a:latin typeface="Trebuchet MS (Body)"/>
              </a:rPr>
              <a:t> card by following the below steps.</a:t>
            </a:r>
          </a:p>
        </p:txBody>
      </p:sp>
      <p:pic>
        <p:nvPicPr>
          <p:cNvPr id="6" name="Picture 4" descr="E:\All Snipping Tool Files\1.PNG"/>
          <p:cNvPicPr>
            <a:picLocks noChangeAspect="1" noChangeArrowheads="1"/>
          </p:cNvPicPr>
          <p:nvPr/>
        </p:nvPicPr>
        <p:blipFill>
          <a:blip r:embed="rId3" cstate="print"/>
          <a:srcRect/>
          <a:stretch>
            <a:fillRect/>
          </a:stretch>
        </p:blipFill>
        <p:spPr bwMode="auto">
          <a:xfrm>
            <a:off x="109537" y="856205"/>
            <a:ext cx="3552825" cy="2827892"/>
          </a:xfrm>
          <a:prstGeom prst="rect">
            <a:avLst/>
          </a:prstGeom>
          <a:noFill/>
        </p:spPr>
      </p:pic>
      <p:sp>
        <p:nvSpPr>
          <p:cNvPr id="7" name="Right Arrow 6"/>
          <p:cNvSpPr/>
          <p:nvPr/>
        </p:nvSpPr>
        <p:spPr>
          <a:xfrm>
            <a:off x="3690935" y="1966912"/>
            <a:ext cx="390525" cy="23812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E:\All Snipping Tool Files\3.PNG"/>
          <p:cNvPicPr>
            <a:picLocks noChangeAspect="1" noChangeArrowheads="1"/>
          </p:cNvPicPr>
          <p:nvPr/>
        </p:nvPicPr>
        <p:blipFill>
          <a:blip r:embed="rId4" cstate="print"/>
          <a:srcRect/>
          <a:stretch>
            <a:fillRect/>
          </a:stretch>
        </p:blipFill>
        <p:spPr bwMode="auto">
          <a:xfrm>
            <a:off x="4098518" y="819150"/>
            <a:ext cx="3550057" cy="2771775"/>
          </a:xfrm>
          <a:prstGeom prst="rect">
            <a:avLst/>
          </a:prstGeom>
          <a:noFill/>
        </p:spPr>
      </p:pic>
      <p:pic>
        <p:nvPicPr>
          <p:cNvPr id="2051" name="Picture 3" descr="E:\All Snipping Tool Files\4.PNG"/>
          <p:cNvPicPr>
            <a:picLocks noChangeAspect="1" noChangeArrowheads="1"/>
          </p:cNvPicPr>
          <p:nvPr/>
        </p:nvPicPr>
        <p:blipFill>
          <a:blip r:embed="rId5" cstate="print"/>
          <a:srcRect/>
          <a:stretch>
            <a:fillRect/>
          </a:stretch>
        </p:blipFill>
        <p:spPr bwMode="auto">
          <a:xfrm>
            <a:off x="2145113" y="3822978"/>
            <a:ext cx="3482171" cy="2728912"/>
          </a:xfrm>
          <a:prstGeom prst="rect">
            <a:avLst/>
          </a:prstGeom>
          <a:noFill/>
        </p:spPr>
      </p:pic>
      <p:pic>
        <p:nvPicPr>
          <p:cNvPr id="2052" name="Picture 4" descr="E:\All Snipping Tool Files\5.PNG"/>
          <p:cNvPicPr>
            <a:picLocks noChangeAspect="1" noChangeArrowheads="1"/>
          </p:cNvPicPr>
          <p:nvPr/>
        </p:nvPicPr>
        <p:blipFill>
          <a:blip r:embed="rId6" cstate="print"/>
          <a:srcRect/>
          <a:stretch>
            <a:fillRect/>
          </a:stretch>
        </p:blipFill>
        <p:spPr bwMode="auto">
          <a:xfrm>
            <a:off x="1885950" y="7548563"/>
            <a:ext cx="4229100" cy="2950340"/>
          </a:xfrm>
          <a:prstGeom prst="rect">
            <a:avLst/>
          </a:prstGeom>
          <a:noFill/>
        </p:spPr>
      </p:pic>
      <p:sp>
        <p:nvSpPr>
          <p:cNvPr id="2" name="Rectangle 1"/>
          <p:cNvSpPr/>
          <p:nvPr/>
        </p:nvSpPr>
        <p:spPr>
          <a:xfrm>
            <a:off x="0" y="15350"/>
            <a:ext cx="2186945" cy="1198790"/>
          </a:xfrm>
          <a:prstGeom prst="rect">
            <a:avLst/>
          </a:prstGeom>
        </p:spPr>
        <p:txBody>
          <a:bodyPr wrap="none">
            <a:spAutoFit/>
          </a:bodyPr>
          <a:lstStyle/>
          <a:p>
            <a:r>
              <a:rPr lang="en-US" sz="2120" u="sng" dirty="0">
                <a:solidFill>
                  <a:schemeClr val="accent2">
                    <a:lumMod val="50000"/>
                  </a:schemeClr>
                </a:solidFill>
              </a:rPr>
              <a:t>SOFTWARE</a:t>
            </a:r>
            <a:r>
              <a:rPr lang="en-US" u="sng" dirty="0">
                <a:solidFill>
                  <a:schemeClr val="accent2">
                    <a:lumMod val="50000"/>
                  </a:schemeClr>
                </a:solidFill>
              </a:rPr>
              <a:t> </a:t>
            </a:r>
            <a:r>
              <a:rPr lang="en-US" u="sng" dirty="0" smtClean="0">
                <a:solidFill>
                  <a:schemeClr val="accent2">
                    <a:lumMod val="50000"/>
                  </a:schemeClr>
                </a:solidFill>
              </a:rPr>
              <a:t>SETUP</a:t>
            </a:r>
          </a:p>
          <a:p>
            <a:r>
              <a:rPr lang="en-US" sz="1470" dirty="0"/>
              <a:t>COMPANY PORTFOLIO </a:t>
            </a:r>
          </a:p>
          <a:p>
            <a:endParaRPr lang="en-US" u="sng" dirty="0" smtClean="0">
              <a:solidFill>
                <a:schemeClr val="accent2">
                  <a:lumMod val="50000"/>
                </a:schemeClr>
              </a:solidFill>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29</a:t>
            </a:fld>
            <a:endParaRPr lang="en-US"/>
          </a:p>
        </p:txBody>
      </p:sp>
      <p:pic>
        <p:nvPicPr>
          <p:cNvPr id="5" name="Picture 5" descr="E:\All Snipping Tool Files\6.PNG"/>
          <p:cNvPicPr>
            <a:picLocks noChangeAspect="1" noChangeArrowheads="1"/>
          </p:cNvPicPr>
          <p:nvPr/>
        </p:nvPicPr>
        <p:blipFill>
          <a:blip r:embed="rId2" cstate="print"/>
          <a:srcRect/>
          <a:stretch>
            <a:fillRect/>
          </a:stretch>
        </p:blipFill>
        <p:spPr bwMode="auto">
          <a:xfrm>
            <a:off x="2102770" y="853398"/>
            <a:ext cx="4667250" cy="3311881"/>
          </a:xfrm>
          <a:prstGeom prst="rect">
            <a:avLst/>
          </a:prstGeom>
          <a:noFill/>
        </p:spPr>
      </p:pic>
      <p:pic>
        <p:nvPicPr>
          <p:cNvPr id="3074" name="Picture 2" descr="E:\All Snipping Tool Files\8.PNG"/>
          <p:cNvPicPr>
            <a:picLocks noChangeAspect="1" noChangeArrowheads="1"/>
          </p:cNvPicPr>
          <p:nvPr/>
        </p:nvPicPr>
        <p:blipFill>
          <a:blip r:embed="rId3" cstate="print"/>
          <a:srcRect/>
          <a:stretch>
            <a:fillRect/>
          </a:stretch>
        </p:blipFill>
        <p:spPr bwMode="auto">
          <a:xfrm>
            <a:off x="1982636" y="4772073"/>
            <a:ext cx="4368881" cy="3038475"/>
          </a:xfrm>
          <a:prstGeom prst="rect">
            <a:avLst/>
          </a:prstGeom>
          <a:noFill/>
        </p:spPr>
      </p:pic>
      <p:sp>
        <p:nvSpPr>
          <p:cNvPr id="7" name="Down Arrow 6"/>
          <p:cNvSpPr/>
          <p:nvPr/>
        </p:nvSpPr>
        <p:spPr>
          <a:xfrm>
            <a:off x="4169695" y="4224669"/>
            <a:ext cx="266700" cy="4286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descr="E:\All Snipping Tool Files\10.PNG"/>
          <p:cNvPicPr>
            <a:picLocks noChangeAspect="1" noChangeArrowheads="1"/>
          </p:cNvPicPr>
          <p:nvPr/>
        </p:nvPicPr>
        <p:blipFill>
          <a:blip r:embed="rId4" cstate="print"/>
          <a:srcRect/>
          <a:stretch>
            <a:fillRect/>
          </a:stretch>
        </p:blipFill>
        <p:spPr bwMode="auto">
          <a:xfrm>
            <a:off x="2416902" y="8381438"/>
            <a:ext cx="3114675" cy="2166730"/>
          </a:xfrm>
          <a:prstGeom prst="rect">
            <a:avLst/>
          </a:prstGeom>
          <a:noFill/>
        </p:spPr>
      </p:pic>
      <p:sp>
        <p:nvSpPr>
          <p:cNvPr id="9" name="Down Arrow 8"/>
          <p:cNvSpPr/>
          <p:nvPr/>
        </p:nvSpPr>
        <p:spPr>
          <a:xfrm>
            <a:off x="3900377" y="7834034"/>
            <a:ext cx="266700" cy="4286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610254" y="5968144"/>
            <a:ext cx="1179095" cy="646331"/>
          </a:xfrm>
          <a:prstGeom prst="rect">
            <a:avLst/>
          </a:prstGeom>
          <a:noFill/>
        </p:spPr>
        <p:txBody>
          <a:bodyPr wrap="square" rtlCol="0">
            <a:spAutoFit/>
          </a:bodyPr>
          <a:lstStyle/>
          <a:p>
            <a:r>
              <a:rPr lang="en-IN" dirty="0" smtClean="0"/>
              <a:t>Press Yes </a:t>
            </a:r>
          </a:p>
          <a:p>
            <a:pPr algn="ctr"/>
            <a:r>
              <a:rPr lang="en-IN" dirty="0" smtClean="0"/>
              <a:t>here</a:t>
            </a:r>
            <a:endParaRPr lang="en-IN" dirty="0"/>
          </a:p>
        </p:txBody>
      </p:sp>
      <p:sp>
        <p:nvSpPr>
          <p:cNvPr id="2" name="TextBox 1"/>
          <p:cNvSpPr txBox="1"/>
          <p:nvPr/>
        </p:nvSpPr>
        <p:spPr>
          <a:xfrm>
            <a:off x="610254" y="2047673"/>
            <a:ext cx="1201479" cy="923330"/>
          </a:xfrm>
          <a:prstGeom prst="rect">
            <a:avLst/>
          </a:prstGeom>
          <a:noFill/>
        </p:spPr>
        <p:txBody>
          <a:bodyPr wrap="square" rtlCol="0">
            <a:spAutoFit/>
          </a:bodyPr>
          <a:lstStyle/>
          <a:p>
            <a:r>
              <a:rPr lang="en-IN" dirty="0" smtClean="0"/>
              <a:t>Select </a:t>
            </a:r>
            <a:r>
              <a:rPr lang="en-IN" dirty="0" err="1" smtClean="0"/>
              <a:t>Raspbian</a:t>
            </a:r>
            <a:r>
              <a:rPr lang="en-IN" dirty="0" smtClean="0"/>
              <a:t>  buster</a:t>
            </a:r>
            <a:endParaRPr lang="en-IN" dirty="0"/>
          </a:p>
        </p:txBody>
      </p:sp>
      <p:sp>
        <p:nvSpPr>
          <p:cNvPr id="6" name="TextBox 5"/>
          <p:cNvSpPr txBox="1"/>
          <p:nvPr/>
        </p:nvSpPr>
        <p:spPr>
          <a:xfrm>
            <a:off x="46728" y="85236"/>
            <a:ext cx="2328530" cy="644792"/>
          </a:xfrm>
          <a:prstGeom prst="rect">
            <a:avLst/>
          </a:prstGeom>
          <a:noFill/>
        </p:spPr>
        <p:txBody>
          <a:bodyPr wrap="square" rtlCol="0">
            <a:spAutoFit/>
          </a:bodyPr>
          <a:lstStyle/>
          <a:p>
            <a:r>
              <a:rPr lang="en-US" sz="2120" u="sng" dirty="0">
                <a:solidFill>
                  <a:schemeClr val="accent2">
                    <a:lumMod val="50000"/>
                  </a:schemeClr>
                </a:solidFill>
              </a:rPr>
              <a:t>SOFTWARE SETUP</a:t>
            </a:r>
          </a:p>
          <a:p>
            <a:r>
              <a:rPr lang="en-US" sz="1470" dirty="0"/>
              <a:t>COMPANY PORTFOLIO </a:t>
            </a:r>
            <a:endParaRPr lang="en-US" u="sng" dirty="0">
              <a:solidFill>
                <a:schemeClr val="accent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954272"/>
            <a:ext cx="7058297" cy="2302329"/>
          </a:xfrm>
        </p:spPr>
        <p:txBody>
          <a:bodyPr>
            <a:normAutofit fontScale="90000"/>
          </a:bodyPr>
          <a:lstStyle/>
          <a:p>
            <a:r>
              <a:rPr lang="en-US" sz="2400" b="1" u="sng" dirty="0" smtClean="0">
                <a:solidFill>
                  <a:schemeClr val="tx1"/>
                </a:solidFill>
              </a:rPr>
              <a:t>INTRODUCTION</a:t>
            </a:r>
            <a:br>
              <a:rPr lang="en-US" sz="2400" b="1" u="sng" dirty="0" smtClean="0">
                <a:solidFill>
                  <a:schemeClr val="tx1"/>
                </a:solidFill>
              </a:rPr>
            </a:br>
            <a:r>
              <a:rPr lang="en-US" sz="2400" b="1" u="sng" dirty="0" smtClean="0">
                <a:solidFill>
                  <a:schemeClr val="tx1"/>
                </a:solidFill>
              </a:rPr>
              <a:t/>
            </a:r>
            <a:br>
              <a:rPr lang="en-US" sz="2400" b="1" u="sng" dirty="0" smtClean="0">
                <a:solidFill>
                  <a:schemeClr val="tx1"/>
                </a:solidFill>
              </a:rPr>
            </a:br>
            <a:r>
              <a:rPr lang="en-US" sz="2400" b="1" u="sng" dirty="0" smtClean="0">
                <a:solidFill>
                  <a:schemeClr val="tx1"/>
                </a:solidFill>
              </a:rPr>
              <a:t>Artificial Intelligence</a:t>
            </a:r>
            <a:r>
              <a:rPr lang="en-US" sz="2000" dirty="0" smtClean="0">
                <a:solidFill>
                  <a:schemeClr val="tx1"/>
                </a:solidFill>
              </a:rPr>
              <a:t>:-</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Artificial intelligence (AI) is </a:t>
            </a:r>
            <a:r>
              <a:rPr lang="en-US" sz="2000" dirty="0" smtClean="0">
                <a:solidFill>
                  <a:schemeClr val="tx1"/>
                </a:solidFill>
              </a:rPr>
              <a:t>a constellation of technologies-</a:t>
            </a:r>
            <a:br>
              <a:rPr lang="en-US" sz="2000" dirty="0" smtClean="0">
                <a:solidFill>
                  <a:schemeClr val="tx1"/>
                </a:solidFill>
              </a:rPr>
            </a:br>
            <a:r>
              <a:rPr lang="en-US" sz="2000" dirty="0" smtClean="0">
                <a:solidFill>
                  <a:schemeClr val="tx1"/>
                </a:solidFill>
              </a:rPr>
              <a:t>from machine learning to natural learning processing- that </a:t>
            </a:r>
            <a:br>
              <a:rPr lang="en-US" sz="2000" dirty="0" smtClean="0">
                <a:solidFill>
                  <a:schemeClr val="tx1"/>
                </a:solidFill>
              </a:rPr>
            </a:br>
            <a:r>
              <a:rPr lang="en-US" sz="2000" dirty="0" smtClean="0">
                <a:solidFill>
                  <a:schemeClr val="tx1"/>
                </a:solidFill>
              </a:rPr>
              <a:t>allows machines to sense, comprehend,  act and learn.</a:t>
            </a:r>
            <a:r>
              <a:rPr lang="en-US" sz="2000" dirty="0">
                <a:solidFill>
                  <a:schemeClr val="tx1"/>
                </a:solidFill>
              </a:rPr>
              <a:t/>
            </a:r>
            <a:br>
              <a:rPr lang="en-US" sz="2000" dirty="0">
                <a:solidFill>
                  <a:schemeClr val="tx1"/>
                </a:solidFill>
              </a:rPr>
            </a:br>
            <a:endParaRPr lang="en-US" dirty="0"/>
          </a:p>
        </p:txBody>
      </p:sp>
      <p:sp>
        <p:nvSpPr>
          <p:cNvPr id="3" name="Content Placeholder 2"/>
          <p:cNvSpPr>
            <a:spLocks noGrp="1"/>
          </p:cNvSpPr>
          <p:nvPr>
            <p:ph idx="1"/>
          </p:nvPr>
        </p:nvSpPr>
        <p:spPr>
          <a:xfrm>
            <a:off x="518159" y="3341051"/>
            <a:ext cx="6813370" cy="7750303"/>
          </a:xfrm>
        </p:spPr>
        <p:txBody>
          <a:bodyPr>
            <a:normAutofit/>
          </a:bodyPr>
          <a:lstStyle/>
          <a:p>
            <a:pPr marL="0" indent="0">
              <a:buNone/>
            </a:pPr>
            <a:r>
              <a:rPr lang="en-US" sz="2120" b="1" u="sng" dirty="0" smtClean="0"/>
              <a:t>Why It Matters</a:t>
            </a:r>
          </a:p>
          <a:p>
            <a:pPr marL="0" indent="0">
              <a:buNone/>
            </a:pPr>
            <a:r>
              <a:rPr lang="en-US" sz="1800" dirty="0">
                <a:solidFill>
                  <a:schemeClr val="tx1"/>
                </a:solidFill>
              </a:rPr>
              <a:t>Artificial </a:t>
            </a:r>
            <a:r>
              <a:rPr lang="en-US" sz="1800" dirty="0" smtClean="0">
                <a:solidFill>
                  <a:schemeClr val="tx1"/>
                </a:solidFill>
              </a:rPr>
              <a:t>intelligence will transform the relationship between</a:t>
            </a:r>
          </a:p>
          <a:p>
            <a:pPr marL="0" indent="0">
              <a:buNone/>
            </a:pPr>
            <a:r>
              <a:rPr lang="en-US" sz="1800" dirty="0" smtClean="0">
                <a:solidFill>
                  <a:schemeClr val="tx1"/>
                </a:solidFill>
              </a:rPr>
              <a:t>People and technology, charging our creativity and skills.</a:t>
            </a:r>
          </a:p>
          <a:p>
            <a:pPr marL="0" indent="0">
              <a:buNone/>
            </a:pPr>
            <a:r>
              <a:rPr lang="en-US" sz="2120" b="1" u="sng" dirty="0" smtClean="0">
                <a:solidFill>
                  <a:schemeClr val="tx1"/>
                </a:solidFill>
              </a:rPr>
              <a:t>Where It’s Going</a:t>
            </a:r>
          </a:p>
          <a:p>
            <a:pPr marL="0" indent="0">
              <a:buNone/>
            </a:pPr>
            <a:r>
              <a:rPr lang="en-US" sz="1800" dirty="0" smtClean="0">
                <a:solidFill>
                  <a:schemeClr val="tx1"/>
                </a:solidFill>
              </a:rPr>
              <a:t>The future of AI promises a new era of disruption and productivity, where human ingenuity is enhanced by speed and precision.</a:t>
            </a:r>
          </a:p>
          <a:p>
            <a:pPr marL="0" indent="0">
              <a:buNone/>
            </a:pPr>
            <a:endParaRPr lang="en-US" sz="1800" dirty="0">
              <a:solidFill>
                <a:schemeClr val="tx1"/>
              </a:solidFill>
            </a:endParaRPr>
          </a:p>
          <a:p>
            <a:pPr marL="0" indent="0">
              <a:buNone/>
            </a:pPr>
            <a:r>
              <a:rPr lang="en-US" sz="1800" dirty="0" smtClean="0">
                <a:solidFill>
                  <a:schemeClr val="tx1"/>
                </a:solidFill>
              </a:rPr>
              <a:t>Some AI-based services and tasks are relatively trivial-such as a song recommendation on a </a:t>
            </a:r>
            <a:r>
              <a:rPr lang="en-US" sz="1800" dirty="0">
                <a:solidFill>
                  <a:schemeClr val="tx1"/>
                </a:solidFill>
              </a:rPr>
              <a:t>s</a:t>
            </a:r>
            <a:r>
              <a:rPr lang="en-US" sz="1800" dirty="0" smtClean="0">
                <a:solidFill>
                  <a:schemeClr val="tx1"/>
                </a:solidFill>
              </a:rPr>
              <a:t>treaming music platform, a smart plug, </a:t>
            </a:r>
            <a:r>
              <a:rPr lang="en-US" sz="1800" b="1" dirty="0" smtClean="0">
                <a:solidFill>
                  <a:schemeClr val="tx1"/>
                </a:solidFill>
              </a:rPr>
              <a:t>smart mirror </a:t>
            </a:r>
            <a:r>
              <a:rPr lang="en-US" sz="1800" dirty="0" smtClean="0">
                <a:solidFill>
                  <a:schemeClr val="tx1"/>
                </a:solidFill>
              </a:rPr>
              <a:t>, etc. However AI is playing an expanding role in other areas with far greater human impact.</a:t>
            </a:r>
          </a:p>
          <a:p>
            <a:pPr marL="0" indent="0">
              <a:buNone/>
            </a:pPr>
            <a:r>
              <a:rPr lang="en-US" sz="1800" dirty="0" smtClean="0">
                <a:solidFill>
                  <a:schemeClr val="tx1"/>
                </a:solidFill>
              </a:rPr>
              <a:t> AI won’t replace people, but will  complement and support them so they can make better, faster, more accurate and more consistent decisions.</a:t>
            </a:r>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3</a:t>
            </a:fld>
            <a:endParaRPr lang="en-US"/>
          </a:p>
        </p:txBody>
      </p:sp>
      <p:sp>
        <p:nvSpPr>
          <p:cNvPr id="5" name="Rectangle 4"/>
          <p:cNvSpPr/>
          <p:nvPr/>
        </p:nvSpPr>
        <p:spPr>
          <a:xfrm>
            <a:off x="284421" y="116958"/>
            <a:ext cx="3886200" cy="644792"/>
          </a:xfrm>
          <a:prstGeom prst="rect">
            <a:avLst/>
          </a:prstGeom>
        </p:spPr>
        <p:txBody>
          <a:bodyPr>
            <a:spAutoFit/>
          </a:bodyPr>
          <a:lstStyle/>
          <a:p>
            <a:r>
              <a:rPr lang="en-US" sz="2120" u="sng" dirty="0" smtClean="0">
                <a:solidFill>
                  <a:schemeClr val="accent2">
                    <a:lumMod val="50000"/>
                  </a:schemeClr>
                </a:solidFill>
              </a:rPr>
              <a:t>INTRODUCTION</a:t>
            </a:r>
            <a:endParaRPr lang="en-US" sz="2120" u="sng" dirty="0">
              <a:solidFill>
                <a:schemeClr val="accent2">
                  <a:lumMod val="50000"/>
                </a:schemeClr>
              </a:solidFill>
            </a:endParaRP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422447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30</a:t>
            </a:fld>
            <a:endParaRPr lang="en-US"/>
          </a:p>
        </p:txBody>
      </p:sp>
      <p:sp>
        <p:nvSpPr>
          <p:cNvPr id="5" name="Rectangle 4"/>
          <p:cNvSpPr/>
          <p:nvPr/>
        </p:nvSpPr>
        <p:spPr>
          <a:xfrm>
            <a:off x="332014" y="901464"/>
            <a:ext cx="6446156" cy="2585323"/>
          </a:xfrm>
          <a:prstGeom prst="rect">
            <a:avLst/>
          </a:prstGeom>
        </p:spPr>
        <p:txBody>
          <a:bodyPr wrap="square">
            <a:spAutoFit/>
          </a:bodyPr>
          <a:lstStyle/>
          <a:p>
            <a:pPr algn="just" fontAlgn="base"/>
            <a:r>
              <a:rPr lang="en-IN" dirty="0" smtClean="0">
                <a:solidFill>
                  <a:srgbClr val="000000"/>
                </a:solidFill>
                <a:latin typeface="Trebuchet MS (Body)"/>
              </a:rPr>
              <a:t>Next</a:t>
            </a:r>
            <a:r>
              <a:rPr lang="en-IN" dirty="0">
                <a:solidFill>
                  <a:srgbClr val="000000"/>
                </a:solidFill>
                <a:latin typeface="Trebuchet MS (Body)"/>
              </a:rPr>
              <a:t>, pop your microSD card into your computer and write the disc image to it. You’ll need a specific program to do this:</a:t>
            </a:r>
          </a:p>
          <a:p>
            <a:pPr algn="just" fontAlgn="base">
              <a:buFont typeface="Arial" panose="020B0604020202020204" pitchFamily="34" charset="0"/>
              <a:buChar char="•"/>
            </a:pPr>
            <a:r>
              <a:rPr lang="en-IN" dirty="0">
                <a:solidFill>
                  <a:srgbClr val="000000"/>
                </a:solidFill>
                <a:latin typeface="Trebuchet MS (Body)"/>
              </a:rPr>
              <a:t>Windows users, your answer is </a:t>
            </a:r>
            <a:r>
              <a:rPr lang="en-IN" b="1" dirty="0">
                <a:solidFill>
                  <a:srgbClr val="C7053D"/>
                </a:solidFill>
                <a:latin typeface="Trebuchet MS (Body)"/>
                <a:hlinkClick r:id="rId2"/>
              </a:rPr>
              <a:t>Win32 Disk Imager</a:t>
            </a:r>
            <a:r>
              <a:rPr lang="en-IN" dirty="0">
                <a:solidFill>
                  <a:srgbClr val="000000"/>
                </a:solidFill>
                <a:latin typeface="Trebuchet MS (Body)"/>
              </a:rPr>
              <a:t>.</a:t>
            </a:r>
          </a:p>
          <a:p>
            <a:pPr algn="just" fontAlgn="base">
              <a:buFont typeface="Arial" panose="020B0604020202020204" pitchFamily="34" charset="0"/>
              <a:buChar char="•"/>
            </a:pPr>
            <a:r>
              <a:rPr lang="en-IN" dirty="0">
                <a:solidFill>
                  <a:srgbClr val="000000"/>
                </a:solidFill>
                <a:latin typeface="Trebuchet MS (Body)"/>
              </a:rPr>
              <a:t>Mac users, you can use the disk utility that’s already on your machine.</a:t>
            </a:r>
          </a:p>
          <a:p>
            <a:pPr algn="just" fontAlgn="base">
              <a:buFont typeface="Arial" panose="020B0604020202020204" pitchFamily="34" charset="0"/>
              <a:buChar char="•"/>
            </a:pPr>
            <a:r>
              <a:rPr lang="en-IN" dirty="0">
                <a:solidFill>
                  <a:srgbClr val="000000"/>
                </a:solidFill>
                <a:latin typeface="Trebuchet MS (Body)"/>
              </a:rPr>
              <a:t>Linux people, </a:t>
            </a:r>
            <a:r>
              <a:rPr lang="en-IN" b="1" dirty="0">
                <a:solidFill>
                  <a:srgbClr val="C7053D"/>
                </a:solidFill>
                <a:latin typeface="Trebuchet MS (Body)"/>
                <a:hlinkClick r:id="rId3"/>
              </a:rPr>
              <a:t>Etcher</a:t>
            </a:r>
            <a:r>
              <a:rPr lang="en-IN" dirty="0">
                <a:solidFill>
                  <a:srgbClr val="000000"/>
                </a:solidFill>
                <a:latin typeface="Trebuchet MS (Body)"/>
              </a:rPr>
              <a:t> – which also works on Mac and Windows – is what the Raspberry Pi Foundation recommends</a:t>
            </a:r>
            <a:r>
              <a:rPr lang="en-IN" dirty="0" smtClean="0">
                <a:solidFill>
                  <a:srgbClr val="000000"/>
                </a:solidFill>
                <a:latin typeface="Trebuchet MS (Body)"/>
              </a:rPr>
              <a:t>.</a:t>
            </a:r>
            <a:endParaRPr lang="en-IN" dirty="0">
              <a:solidFill>
                <a:srgbClr val="000000"/>
              </a:solidFill>
              <a:latin typeface="Trebuchet MS (Body)"/>
            </a:endParaRPr>
          </a:p>
        </p:txBody>
      </p:sp>
      <p:sp>
        <p:nvSpPr>
          <p:cNvPr id="7" name="TextBox 6"/>
          <p:cNvSpPr txBox="1"/>
          <p:nvPr/>
        </p:nvSpPr>
        <p:spPr>
          <a:xfrm>
            <a:off x="28518" y="357370"/>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3" name="Picture 2"/>
          <p:cNvPicPr>
            <a:picLocks noChangeAspect="1"/>
          </p:cNvPicPr>
          <p:nvPr/>
        </p:nvPicPr>
        <p:blipFill>
          <a:blip r:embed="rId4"/>
          <a:stretch>
            <a:fillRect/>
          </a:stretch>
        </p:blipFill>
        <p:spPr>
          <a:xfrm>
            <a:off x="657589" y="3884095"/>
            <a:ext cx="5076825" cy="2514600"/>
          </a:xfrm>
          <a:prstGeom prst="rect">
            <a:avLst/>
          </a:prstGeom>
        </p:spPr>
      </p:pic>
      <p:sp>
        <p:nvSpPr>
          <p:cNvPr id="11" name="TextBox 10"/>
          <p:cNvSpPr txBox="1"/>
          <p:nvPr/>
        </p:nvSpPr>
        <p:spPr>
          <a:xfrm>
            <a:off x="521125" y="3380874"/>
            <a:ext cx="6445159" cy="369332"/>
          </a:xfrm>
          <a:prstGeom prst="rect">
            <a:avLst/>
          </a:prstGeom>
          <a:noFill/>
        </p:spPr>
        <p:txBody>
          <a:bodyPr wrap="square" rtlCol="0">
            <a:spAutoFit/>
          </a:bodyPr>
          <a:lstStyle/>
          <a:p>
            <a:r>
              <a:rPr lang="en-IN" dirty="0" smtClean="0"/>
              <a:t>Open the card reader drive.</a:t>
            </a:r>
            <a:endParaRPr lang="en-IN" dirty="0"/>
          </a:p>
        </p:txBody>
      </p:sp>
      <p:pic>
        <p:nvPicPr>
          <p:cNvPr id="12" name="Picture 11"/>
          <p:cNvPicPr>
            <a:picLocks noChangeAspect="1"/>
          </p:cNvPicPr>
          <p:nvPr/>
        </p:nvPicPr>
        <p:blipFill>
          <a:blip r:embed="rId5"/>
          <a:stretch>
            <a:fillRect/>
          </a:stretch>
        </p:blipFill>
        <p:spPr>
          <a:xfrm>
            <a:off x="702144" y="7035805"/>
            <a:ext cx="6076026" cy="3628167"/>
          </a:xfrm>
          <a:prstGeom prst="rect">
            <a:avLst/>
          </a:prstGeom>
        </p:spPr>
      </p:pic>
      <p:sp>
        <p:nvSpPr>
          <p:cNvPr id="14" name="TextBox 13"/>
          <p:cNvSpPr txBox="1"/>
          <p:nvPr/>
        </p:nvSpPr>
        <p:spPr>
          <a:xfrm>
            <a:off x="657589" y="6532584"/>
            <a:ext cx="6404948" cy="369332"/>
          </a:xfrm>
          <a:prstGeom prst="rect">
            <a:avLst/>
          </a:prstGeom>
          <a:noFill/>
        </p:spPr>
        <p:txBody>
          <a:bodyPr wrap="square" rtlCol="0">
            <a:spAutoFit/>
          </a:bodyPr>
          <a:lstStyle/>
          <a:p>
            <a:r>
              <a:rPr lang="en-IN" dirty="0" smtClean="0"/>
              <a:t>Open the config.txt file.</a:t>
            </a:r>
            <a:endParaRPr lang="en-IN" dirty="0"/>
          </a:p>
        </p:txBody>
      </p:sp>
    </p:spTree>
    <p:extLst>
      <p:ext uri="{BB962C8B-B14F-4D97-AF65-F5344CB8AC3E}">
        <p14:creationId xmlns:p14="http://schemas.microsoft.com/office/powerpoint/2010/main" val="36074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31</a:t>
            </a:fld>
            <a:endParaRPr lang="en-US"/>
          </a:p>
        </p:txBody>
      </p:sp>
      <p:sp>
        <p:nvSpPr>
          <p:cNvPr id="5" name="Rectangle 4"/>
          <p:cNvSpPr/>
          <p:nvPr/>
        </p:nvSpPr>
        <p:spPr>
          <a:xfrm>
            <a:off x="457200" y="7311713"/>
            <a:ext cx="6388767" cy="3416320"/>
          </a:xfrm>
          <a:prstGeom prst="rect">
            <a:avLst/>
          </a:prstGeom>
        </p:spPr>
        <p:txBody>
          <a:bodyPr wrap="square">
            <a:spAutoFit/>
          </a:bodyPr>
          <a:lstStyle/>
          <a:p>
            <a:r>
              <a:rPr lang="en-IN" dirty="0">
                <a:solidFill>
                  <a:srgbClr val="1F1E1E"/>
                </a:solidFill>
                <a:latin typeface="Trebuchet MS (Body)"/>
              </a:rPr>
              <a:t>Step 1.5: Connect mouse to the USB port of raspberry pi</a:t>
            </a:r>
            <a:r>
              <a:rPr lang="en-IN" dirty="0" smtClean="0">
                <a:solidFill>
                  <a:srgbClr val="1F1E1E"/>
                </a:solidFill>
                <a:latin typeface="Trebuchet MS (Body)"/>
              </a:rPr>
              <a:t>.</a:t>
            </a: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p:txBody>
      </p:sp>
      <p:sp>
        <p:nvSpPr>
          <p:cNvPr id="6" name="Rectangle 5"/>
          <p:cNvSpPr/>
          <p:nvPr/>
        </p:nvSpPr>
        <p:spPr>
          <a:xfrm>
            <a:off x="457200" y="3924857"/>
            <a:ext cx="6983185" cy="923330"/>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1.4</a:t>
            </a:r>
            <a:r>
              <a:rPr lang="en-IN" dirty="0">
                <a:solidFill>
                  <a:srgbClr val="1F1E1E"/>
                </a:solidFill>
                <a:latin typeface="Trebuchet MS (Body)"/>
              </a:rPr>
              <a:t>: Put the microSD card in your Pi and boot up</a:t>
            </a:r>
          </a:p>
          <a:p>
            <a:pPr algn="just" fontAlgn="base"/>
            <a:r>
              <a:rPr lang="en-IN" dirty="0">
                <a:solidFill>
                  <a:srgbClr val="000000"/>
                </a:solidFill>
                <a:latin typeface="Trebuchet MS (Body)"/>
              </a:rPr>
              <a:t>Once the disc image has been written to the microSD card, you’re ready to go</a:t>
            </a:r>
            <a:r>
              <a:rPr lang="en-IN" dirty="0" smtClean="0">
                <a:solidFill>
                  <a:srgbClr val="000000"/>
                </a:solidFill>
                <a:latin typeface="Trebuchet MS (Body)"/>
              </a:rPr>
              <a:t>!</a:t>
            </a:r>
            <a:endParaRPr lang="en-IN" b="0" i="0" dirty="0">
              <a:solidFill>
                <a:srgbClr val="000000"/>
              </a:solidFill>
              <a:effectLst/>
              <a:latin typeface="Trebuchet MS (Body)"/>
            </a:endParaRPr>
          </a:p>
        </p:txBody>
      </p:sp>
      <p:sp>
        <p:nvSpPr>
          <p:cNvPr id="7" name="TextBox 6"/>
          <p:cNvSpPr txBox="1"/>
          <p:nvPr/>
        </p:nvSpPr>
        <p:spPr>
          <a:xfrm>
            <a:off x="252523" y="1152575"/>
            <a:ext cx="7094575" cy="2308324"/>
          </a:xfrm>
          <a:prstGeom prst="rect">
            <a:avLst/>
          </a:prstGeom>
          <a:noFill/>
        </p:spPr>
        <p:txBody>
          <a:bodyPr wrap="square" rtlCol="0">
            <a:spAutoFit/>
          </a:bodyPr>
          <a:lstStyle/>
          <a:p>
            <a:pPr marL="285750" indent="-285750">
              <a:buFont typeface="Arial" panose="020B0604020202020204" pitchFamily="34" charset="0"/>
              <a:buChar char="•"/>
            </a:pPr>
            <a:r>
              <a:rPr lang="en-IN" dirty="0" smtClean="0"/>
              <a:t>Uncomment </a:t>
            </a:r>
            <a:r>
              <a:rPr lang="en-IN" dirty="0" err="1" smtClean="0"/>
              <a:t>config_hdmi_boost</a:t>
            </a:r>
            <a:r>
              <a:rPr lang="en-IN" dirty="0" smtClean="0"/>
              <a:t>=4</a:t>
            </a:r>
          </a:p>
          <a:p>
            <a:pPr marL="285750" indent="-285750">
              <a:buFont typeface="Arial" panose="020B0604020202020204" pitchFamily="34" charset="0"/>
              <a:buChar char="•"/>
            </a:pPr>
            <a:r>
              <a:rPr lang="en-IN" dirty="0" smtClean="0"/>
              <a:t>Uncomment </a:t>
            </a:r>
            <a:r>
              <a:rPr lang="en-IN" dirty="0" err="1" smtClean="0"/>
              <a:t>hdmi_force_hotplug</a:t>
            </a:r>
            <a:r>
              <a:rPr lang="en-IN" dirty="0" smtClean="0"/>
              <a:t>=1</a:t>
            </a:r>
          </a:p>
          <a:p>
            <a:pPr marL="285750" indent="-285750">
              <a:buFont typeface="Arial" panose="020B0604020202020204" pitchFamily="34" charset="0"/>
              <a:buChar char="•"/>
            </a:pPr>
            <a:r>
              <a:rPr lang="en-IN" dirty="0" smtClean="0"/>
              <a:t>Assign value to the display according to the required orientation of screen .</a:t>
            </a:r>
          </a:p>
          <a:p>
            <a:pPr marL="285750" indent="-285750">
              <a:buFont typeface="Arial" panose="020B0604020202020204" pitchFamily="34" charset="0"/>
              <a:buChar char="•"/>
            </a:pPr>
            <a:r>
              <a:rPr lang="en-IN" dirty="0" smtClean="0"/>
              <a:t>Write </a:t>
            </a:r>
            <a:r>
              <a:rPr lang="en-IN" dirty="0" err="1" smtClean="0"/>
              <a:t>display_rotate</a:t>
            </a:r>
            <a:r>
              <a:rPr lang="en-IN" dirty="0" smtClean="0"/>
              <a:t>=0 , for horizontal view of the screen.</a:t>
            </a:r>
          </a:p>
          <a:p>
            <a:pPr marL="285750" indent="-285750">
              <a:buFont typeface="Arial" panose="020B0604020202020204" pitchFamily="34" charset="0"/>
              <a:buChar char="•"/>
            </a:pPr>
            <a:r>
              <a:rPr lang="en-IN" dirty="0" smtClean="0"/>
              <a:t>Write </a:t>
            </a:r>
            <a:r>
              <a:rPr lang="en-IN" dirty="0" err="1" smtClean="0"/>
              <a:t>display_rotate</a:t>
            </a:r>
            <a:r>
              <a:rPr lang="en-IN" dirty="0" smtClean="0"/>
              <a:t>=1 , for rotating the view by 90 clockwise.</a:t>
            </a:r>
          </a:p>
          <a:p>
            <a:pPr marL="285750" indent="-285750">
              <a:buFont typeface="Arial" panose="020B0604020202020204" pitchFamily="34" charset="0"/>
              <a:buChar char="•"/>
            </a:pPr>
            <a:r>
              <a:rPr lang="en-IN" dirty="0" smtClean="0"/>
              <a:t>Write </a:t>
            </a:r>
            <a:r>
              <a:rPr lang="en-IN" dirty="0" err="1" smtClean="0"/>
              <a:t>display_rotate</a:t>
            </a:r>
            <a:r>
              <a:rPr lang="en-IN" dirty="0" smtClean="0"/>
              <a:t>=2 , for rotating the view by 180 clockwise.</a:t>
            </a:r>
          </a:p>
          <a:p>
            <a:pPr marL="285750" indent="-285750">
              <a:buFont typeface="Arial" panose="020B0604020202020204" pitchFamily="34" charset="0"/>
              <a:buChar char="•"/>
            </a:pPr>
            <a:r>
              <a:rPr lang="en-IN" dirty="0" smtClean="0"/>
              <a:t>Write </a:t>
            </a:r>
            <a:r>
              <a:rPr lang="en-IN" dirty="0" err="1" smtClean="0"/>
              <a:t>display_rotate</a:t>
            </a:r>
            <a:r>
              <a:rPr lang="en-IN" dirty="0" smtClean="0"/>
              <a:t>=3 , for rotating the view by 270 clockwise.</a:t>
            </a:r>
            <a:endParaRPr lang="en-IN" dirty="0"/>
          </a:p>
        </p:txBody>
      </p:sp>
      <p:sp>
        <p:nvSpPr>
          <p:cNvPr id="2" name="Rectangle 1"/>
          <p:cNvSpPr/>
          <p:nvPr/>
        </p:nvSpPr>
        <p:spPr>
          <a:xfrm>
            <a:off x="252523" y="43825"/>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6444" y="4951416"/>
            <a:ext cx="3030278" cy="19460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0576" y="7866366"/>
            <a:ext cx="4117008" cy="2372897"/>
          </a:xfrm>
          <a:prstGeom prst="rect">
            <a:avLst/>
          </a:prstGeom>
        </p:spPr>
      </p:pic>
    </p:spTree>
    <p:extLst>
      <p:ext uri="{BB962C8B-B14F-4D97-AF65-F5344CB8AC3E}">
        <p14:creationId xmlns:p14="http://schemas.microsoft.com/office/powerpoint/2010/main" val="206977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32</a:t>
            </a:fld>
            <a:endParaRPr lang="en-US"/>
          </a:p>
        </p:txBody>
      </p:sp>
      <p:sp>
        <p:nvSpPr>
          <p:cNvPr id="5" name="Rectangle 4"/>
          <p:cNvSpPr/>
          <p:nvPr/>
        </p:nvSpPr>
        <p:spPr>
          <a:xfrm>
            <a:off x="244549" y="802678"/>
            <a:ext cx="7006856" cy="9510296"/>
          </a:xfrm>
          <a:prstGeom prst="rect">
            <a:avLst/>
          </a:prstGeom>
        </p:spPr>
        <p:txBody>
          <a:bodyPr wrap="square">
            <a:spAutoFit/>
          </a:bodyPr>
          <a:lstStyle/>
          <a:p>
            <a:r>
              <a:rPr lang="en-IN" dirty="0">
                <a:solidFill>
                  <a:srgbClr val="1F1E1E"/>
                </a:solidFill>
                <a:latin typeface="Trebuchet MS (Body)"/>
              </a:rPr>
              <a:t>Step 1.6: Connect Keyboard to the USB port of raspberry pi</a:t>
            </a:r>
            <a:r>
              <a:rPr lang="en-IN" dirty="0" smtClean="0">
                <a:solidFill>
                  <a:srgbClr val="1F1E1E"/>
                </a:solidFill>
                <a:latin typeface="Trebuchet MS (Body)"/>
              </a:rPr>
              <a:t>.</a:t>
            </a: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r>
              <a:rPr lang="en-IN" dirty="0" smtClean="0">
                <a:solidFill>
                  <a:srgbClr val="1F1E1E"/>
                </a:solidFill>
                <a:latin typeface="Trebuchet MS (Body)"/>
              </a:rPr>
              <a:t>Step </a:t>
            </a:r>
            <a:r>
              <a:rPr lang="en-IN" dirty="0">
                <a:solidFill>
                  <a:srgbClr val="1F1E1E"/>
                </a:solidFill>
                <a:latin typeface="Trebuchet MS (Body)"/>
              </a:rPr>
              <a:t>1.7: Connect Web Camera to the USB port of raspberry pi</a:t>
            </a:r>
            <a:r>
              <a:rPr lang="en-IN" dirty="0" smtClean="0">
                <a:solidFill>
                  <a:srgbClr val="1F1E1E"/>
                </a:solidFill>
                <a:latin typeface="Trebuchet MS (Body)"/>
              </a:rPr>
              <a:t>.</a:t>
            </a: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r>
              <a:rPr lang="en-IN" dirty="0">
                <a:solidFill>
                  <a:srgbClr val="1F1E1E"/>
                </a:solidFill>
                <a:latin typeface="Trebuchet MS (Body)"/>
              </a:rPr>
              <a:t>Step 1.8: Connect USB cable to the raspberry pi to power the raspberry pi</a:t>
            </a:r>
            <a:r>
              <a:rPr lang="en-IN" dirty="0" smtClean="0">
                <a:solidFill>
                  <a:srgbClr val="1F1E1E"/>
                </a:solidFill>
                <a:latin typeface="Trebuchet MS (Body)"/>
              </a:rPr>
              <a:t>.</a:t>
            </a: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9432" y="1251583"/>
            <a:ext cx="3519377" cy="296126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7777" y="4762222"/>
            <a:ext cx="3200400" cy="209588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7777" y="7567211"/>
            <a:ext cx="3338623" cy="2370422"/>
          </a:xfrm>
          <a:prstGeom prst="rect">
            <a:avLst/>
          </a:prstGeom>
        </p:spPr>
      </p:pic>
      <p:sp>
        <p:nvSpPr>
          <p:cNvPr id="10" name="Rectangle 9"/>
          <p:cNvSpPr/>
          <p:nvPr/>
        </p:nvSpPr>
        <p:spPr>
          <a:xfrm>
            <a:off x="103667" y="2459"/>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3370726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33</a:t>
            </a:fld>
            <a:endParaRPr lang="en-US"/>
          </a:p>
        </p:txBody>
      </p:sp>
      <p:sp>
        <p:nvSpPr>
          <p:cNvPr id="5" name="Rectangle 4"/>
          <p:cNvSpPr/>
          <p:nvPr/>
        </p:nvSpPr>
        <p:spPr>
          <a:xfrm>
            <a:off x="584791" y="751448"/>
            <a:ext cx="6443330" cy="9510296"/>
          </a:xfrm>
          <a:prstGeom prst="rect">
            <a:avLst/>
          </a:prstGeom>
        </p:spPr>
        <p:txBody>
          <a:bodyPr wrap="square">
            <a:spAutoFit/>
          </a:bodyPr>
          <a:lstStyle/>
          <a:p>
            <a:r>
              <a:rPr lang="en-IN" dirty="0">
                <a:solidFill>
                  <a:srgbClr val="1F1E1E"/>
                </a:solidFill>
                <a:latin typeface="Trebuchet MS (Body)"/>
              </a:rPr>
              <a:t>Step 1.9: Connect HDMI port of raspberry pi to the mini            HDMI port of screen by the use of HDMI cable</a:t>
            </a:r>
            <a:r>
              <a:rPr lang="en-IN" dirty="0" smtClean="0">
                <a:solidFill>
                  <a:srgbClr val="1F1E1E"/>
                </a:solidFill>
                <a:latin typeface="Trebuchet MS (Body)"/>
              </a:rPr>
              <a:t>.</a:t>
            </a: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r>
              <a:rPr lang="en-IN" dirty="0" smtClean="0">
                <a:solidFill>
                  <a:srgbClr val="1F1E1E"/>
                </a:solidFill>
                <a:latin typeface="Trebuchet MS (Body)"/>
              </a:rPr>
              <a:t>Step </a:t>
            </a:r>
            <a:r>
              <a:rPr lang="en-IN" dirty="0">
                <a:solidFill>
                  <a:srgbClr val="1F1E1E"/>
                </a:solidFill>
                <a:latin typeface="Trebuchet MS (Body)"/>
              </a:rPr>
              <a:t>2.0: Connect screen to the power cable</a:t>
            </a:r>
            <a:r>
              <a:rPr lang="en-IN" dirty="0" smtClean="0">
                <a:solidFill>
                  <a:srgbClr val="1F1E1E"/>
                </a:solidFill>
                <a:latin typeface="Trebuchet MS (Body)"/>
              </a:rPr>
              <a:t>.</a:t>
            </a: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smtClean="0">
              <a:solidFill>
                <a:srgbClr val="1F1E1E"/>
              </a:solidFill>
              <a:latin typeface="Trebuchet MS (Body)"/>
            </a:endParaRPr>
          </a:p>
          <a:p>
            <a:endParaRPr lang="en-IN" dirty="0" smtClean="0">
              <a:solidFill>
                <a:srgbClr val="1F1E1E"/>
              </a:solidFill>
              <a:latin typeface="Trebuchet MS (Body)"/>
            </a:endParaRPr>
          </a:p>
          <a:p>
            <a:endParaRPr lang="en-IN" dirty="0">
              <a:solidFill>
                <a:srgbClr val="1F1E1E"/>
              </a:solidFill>
              <a:latin typeface="Trebuchet MS (Body)"/>
            </a:endParaRPr>
          </a:p>
          <a:p>
            <a:endParaRPr lang="en-IN" dirty="0">
              <a:solidFill>
                <a:srgbClr val="1F1E1E"/>
              </a:solidFill>
              <a:latin typeface="Trebuchet MS (Body)"/>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728" y="1465831"/>
            <a:ext cx="4636344" cy="241505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728" y="4047831"/>
            <a:ext cx="4636344" cy="27722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1662" y="7477327"/>
            <a:ext cx="4511410" cy="2417131"/>
          </a:xfrm>
          <a:prstGeom prst="rect">
            <a:avLst/>
          </a:prstGeom>
        </p:spPr>
      </p:pic>
      <p:sp>
        <p:nvSpPr>
          <p:cNvPr id="9" name="Rectangle 8"/>
          <p:cNvSpPr/>
          <p:nvPr/>
        </p:nvSpPr>
        <p:spPr>
          <a:xfrm>
            <a:off x="231257" y="61766"/>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77670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34</a:t>
            </a:fld>
            <a:endParaRPr lang="en-US"/>
          </a:p>
        </p:txBody>
      </p:sp>
      <p:sp>
        <p:nvSpPr>
          <p:cNvPr id="5" name="TextBox 4"/>
          <p:cNvSpPr txBox="1"/>
          <p:nvPr/>
        </p:nvSpPr>
        <p:spPr>
          <a:xfrm>
            <a:off x="566629" y="2031628"/>
            <a:ext cx="3155031" cy="646331"/>
          </a:xfrm>
          <a:prstGeom prst="rect">
            <a:avLst/>
          </a:prstGeom>
          <a:noFill/>
        </p:spPr>
        <p:txBody>
          <a:bodyPr wrap="none" rtlCol="0">
            <a:spAutoFit/>
          </a:bodyPr>
          <a:lstStyle/>
          <a:p>
            <a:r>
              <a:rPr lang="en-IN" b="1" dirty="0" smtClean="0"/>
              <a:t>Step 2: Connect to internet</a:t>
            </a:r>
          </a:p>
          <a:p>
            <a:endParaRPr lang="en-IN" b="1" dirty="0" smtClean="0"/>
          </a:p>
        </p:txBody>
      </p:sp>
      <p:sp>
        <p:nvSpPr>
          <p:cNvPr id="7" name="Rectangle 6"/>
          <p:cNvSpPr/>
          <p:nvPr/>
        </p:nvSpPr>
        <p:spPr>
          <a:xfrm>
            <a:off x="566629" y="2567282"/>
            <a:ext cx="5689602" cy="2308324"/>
          </a:xfrm>
          <a:prstGeom prst="rect">
            <a:avLst/>
          </a:prstGeom>
        </p:spPr>
        <p:txBody>
          <a:bodyPr wrap="square">
            <a:spAutoFit/>
          </a:bodyPr>
          <a:lstStyle/>
          <a:p>
            <a:pPr algn="just"/>
            <a:r>
              <a:rPr lang="en-IN" dirty="0">
                <a:latin typeface="Trebuchet MS (Body)"/>
              </a:rPr>
              <a:t>Wired Ethernet connection</a:t>
            </a:r>
          </a:p>
          <a:p>
            <a:pPr algn="just"/>
            <a:r>
              <a:rPr lang="en-IN" dirty="0">
                <a:latin typeface="Trebuchet MS (Body)"/>
              </a:rPr>
              <a:t>Consumer </a:t>
            </a:r>
            <a:r>
              <a:rPr lang="en-IN" dirty="0" smtClean="0">
                <a:latin typeface="Trebuchet MS (Body)"/>
              </a:rPr>
              <a:t>routers are usually configured to issue an IP </a:t>
            </a:r>
            <a:r>
              <a:rPr lang="en-IN" dirty="0">
                <a:latin typeface="Trebuchet MS (Body)"/>
              </a:rPr>
              <a:t>address to your devices </a:t>
            </a:r>
            <a:r>
              <a:rPr lang="en-IN" dirty="0" smtClean="0">
                <a:latin typeface="Trebuchet MS (Body)"/>
              </a:rPr>
              <a:t>via </a:t>
            </a:r>
            <a:r>
              <a:rPr lang="en-IN" dirty="0">
                <a:latin typeface="Trebuchet MS (Body)"/>
              </a:rPr>
              <a:t>DHCP as soon as they are connected. This means that in most cases, connecting your Pi to the internet via a wired Ethernet connection is as simple as connecting your Raspberry Pi to your internet router/switch with a standard Ethernet cable.</a:t>
            </a:r>
            <a:endParaRPr lang="en-IN" i="0" dirty="0">
              <a:effectLst/>
              <a:latin typeface="Trebuchet MS (Body)"/>
            </a:endParaRPr>
          </a:p>
        </p:txBody>
      </p:sp>
      <p:pic>
        <p:nvPicPr>
          <p:cNvPr id="4098" name="Picture 2" descr="Raspberry Pi connected to a 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85" y="5115730"/>
            <a:ext cx="4133090" cy="23248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2" name="Rectangle 1"/>
          <p:cNvSpPr/>
          <p:nvPr/>
        </p:nvSpPr>
        <p:spPr>
          <a:xfrm>
            <a:off x="534995" y="944638"/>
            <a:ext cx="5281013" cy="646331"/>
          </a:xfrm>
          <a:prstGeom prst="rect">
            <a:avLst/>
          </a:prstGeom>
        </p:spPr>
        <p:txBody>
          <a:bodyPr wrap="square">
            <a:spAutoFit/>
          </a:bodyPr>
          <a:lstStyle/>
          <a:p>
            <a:r>
              <a:rPr lang="en-IN" dirty="0">
                <a:solidFill>
                  <a:srgbClr val="1F1E1E"/>
                </a:solidFill>
                <a:latin typeface="Trebuchet MS (Body)"/>
              </a:rPr>
              <a:t>Step 2.1:Press the </a:t>
            </a:r>
            <a:r>
              <a:rPr lang="en-IN" dirty="0" err="1">
                <a:solidFill>
                  <a:srgbClr val="1F1E1E"/>
                </a:solidFill>
                <a:latin typeface="Trebuchet MS (Body)"/>
              </a:rPr>
              <a:t>av</a:t>
            </a:r>
            <a:r>
              <a:rPr lang="en-IN" dirty="0">
                <a:solidFill>
                  <a:srgbClr val="1F1E1E"/>
                </a:solidFill>
                <a:latin typeface="Trebuchet MS (Body)"/>
              </a:rPr>
              <a:t> button on the screen until you get HDMI written on the screen</a:t>
            </a:r>
            <a:endParaRPr lang="en-IN" dirty="0"/>
          </a:p>
        </p:txBody>
      </p:sp>
    </p:spTree>
    <p:extLst>
      <p:ext uri="{BB962C8B-B14F-4D97-AF65-F5344CB8AC3E}">
        <p14:creationId xmlns:p14="http://schemas.microsoft.com/office/powerpoint/2010/main" val="1066951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35</a:t>
            </a:fld>
            <a:endParaRPr lang="en-US"/>
          </a:p>
        </p:txBody>
      </p:sp>
      <p:sp>
        <p:nvSpPr>
          <p:cNvPr id="5" name="Rectangle 4"/>
          <p:cNvSpPr/>
          <p:nvPr/>
        </p:nvSpPr>
        <p:spPr>
          <a:xfrm>
            <a:off x="331212" y="1181500"/>
            <a:ext cx="6021629" cy="1200329"/>
          </a:xfrm>
          <a:prstGeom prst="rect">
            <a:avLst/>
          </a:prstGeom>
        </p:spPr>
        <p:txBody>
          <a:bodyPr wrap="square">
            <a:spAutoFit/>
          </a:bodyPr>
          <a:lstStyle/>
          <a:p>
            <a:pPr algn="just"/>
            <a:r>
              <a:rPr lang="en-IN" dirty="0">
                <a:latin typeface="Trebuchet MS (Body)"/>
              </a:rPr>
              <a:t>Wireless connection</a:t>
            </a:r>
          </a:p>
          <a:p>
            <a:pPr algn="just"/>
            <a:r>
              <a:rPr lang="en-IN" dirty="0">
                <a:latin typeface="Trebuchet MS (Body)"/>
              </a:rPr>
              <a:t>At the time of writing, only Raspberry Pi 3 devices have built in </a:t>
            </a:r>
            <a:r>
              <a:rPr lang="en-IN" dirty="0" err="1">
                <a:latin typeface="Trebuchet MS (Body)"/>
              </a:rPr>
              <a:t>Wifi</a:t>
            </a:r>
            <a:r>
              <a:rPr lang="en-IN" dirty="0">
                <a:latin typeface="Trebuchet MS (Body)"/>
              </a:rPr>
              <a:t>. For older devices, The </a:t>
            </a:r>
            <a:r>
              <a:rPr lang="en-IN" dirty="0" err="1">
                <a:latin typeface="Trebuchet MS (Body)"/>
              </a:rPr>
              <a:t>WiPy</a:t>
            </a:r>
            <a:r>
              <a:rPr lang="en-IN" dirty="0">
                <a:latin typeface="Trebuchet MS (Body)"/>
              </a:rPr>
              <a:t> USB Wireless module is available from the Raspberry Pi Store.</a:t>
            </a:r>
            <a:endParaRPr lang="en-IN" i="0" dirty="0">
              <a:effectLst/>
              <a:latin typeface="Trebuchet MS (Body)"/>
            </a:endParaRPr>
          </a:p>
        </p:txBody>
      </p:sp>
      <p:sp>
        <p:nvSpPr>
          <p:cNvPr id="9" name="Rectangle 8"/>
          <p:cNvSpPr/>
          <p:nvPr/>
        </p:nvSpPr>
        <p:spPr>
          <a:xfrm>
            <a:off x="397773" y="6603460"/>
            <a:ext cx="6021629" cy="1200329"/>
          </a:xfrm>
          <a:prstGeom prst="rect">
            <a:avLst/>
          </a:prstGeom>
        </p:spPr>
        <p:txBody>
          <a:bodyPr wrap="square">
            <a:spAutoFit/>
          </a:bodyPr>
          <a:lstStyle/>
          <a:p>
            <a:pPr algn="just"/>
            <a:r>
              <a:rPr lang="en-IN" dirty="0">
                <a:latin typeface="Trebuchet MS (Body)"/>
              </a:rPr>
              <a:t>Check </a:t>
            </a:r>
            <a:r>
              <a:rPr lang="en-IN" dirty="0" smtClean="0">
                <a:latin typeface="Trebuchet MS (Body)"/>
              </a:rPr>
              <a:t>whether your </a:t>
            </a:r>
            <a:r>
              <a:rPr lang="en-IN" dirty="0">
                <a:latin typeface="Trebuchet MS (Body)"/>
              </a:rPr>
              <a:t>network is visible and in range</a:t>
            </a:r>
          </a:p>
          <a:p>
            <a:pPr algn="just"/>
            <a:r>
              <a:rPr lang="en-IN" dirty="0">
                <a:latin typeface="Trebuchet MS (Body)"/>
              </a:rPr>
              <a:t>Open a terminal emulator and type in the command below to get a list of networks visible to your Pi</a:t>
            </a:r>
            <a:r>
              <a:rPr lang="en-IN" dirty="0" smtClean="0">
                <a:latin typeface="Trebuchet MS (Body)"/>
              </a:rPr>
              <a:t>:</a:t>
            </a:r>
          </a:p>
          <a:p>
            <a:pPr algn="just"/>
            <a:r>
              <a:rPr lang="en-IN" b="0" i="0" dirty="0" smtClean="0">
                <a:effectLst/>
                <a:latin typeface="Trebuchet MS (Body)"/>
              </a:rPr>
              <a:t>Syntax:</a:t>
            </a:r>
            <a:endParaRPr lang="en-IN" b="0" i="0" dirty="0">
              <a:effectLst/>
              <a:latin typeface="Trebuchet MS (Body)"/>
            </a:endParaRPr>
          </a:p>
        </p:txBody>
      </p:sp>
      <p:sp>
        <p:nvSpPr>
          <p:cNvPr id="16" name="TextBox 15"/>
          <p:cNvSpPr txBox="1"/>
          <p:nvPr/>
        </p:nvSpPr>
        <p:spPr>
          <a:xfrm>
            <a:off x="397773" y="7882547"/>
            <a:ext cx="4085982" cy="369332"/>
          </a:xfrm>
          <a:prstGeom prst="rect">
            <a:avLst/>
          </a:prstGeom>
          <a:noFill/>
        </p:spPr>
        <p:txBody>
          <a:bodyPr wrap="square" rtlCol="0">
            <a:spAutoFit/>
          </a:bodyPr>
          <a:lstStyle/>
          <a:p>
            <a:r>
              <a:rPr lang="en-IN" b="1" dirty="0" err="1" smtClean="0"/>
              <a:t>sudo</a:t>
            </a:r>
            <a:r>
              <a:rPr lang="en-IN" b="1" dirty="0" smtClean="0"/>
              <a:t> </a:t>
            </a:r>
            <a:r>
              <a:rPr lang="en-IN" b="1" dirty="0" err="1" smtClean="0"/>
              <a:t>iw</a:t>
            </a:r>
            <a:r>
              <a:rPr lang="en-IN" b="1" dirty="0" smtClean="0"/>
              <a:t> dev wlan0 scan | </a:t>
            </a:r>
            <a:r>
              <a:rPr lang="en-IN" b="1" dirty="0" err="1" smtClean="0"/>
              <a:t>grep</a:t>
            </a:r>
            <a:r>
              <a:rPr lang="en-IN" b="1" dirty="0" smtClean="0"/>
              <a:t> SSID</a:t>
            </a:r>
          </a:p>
        </p:txBody>
      </p:sp>
      <p:sp>
        <p:nvSpPr>
          <p:cNvPr id="17" name="Rectangle 16"/>
          <p:cNvSpPr/>
          <p:nvPr/>
        </p:nvSpPr>
        <p:spPr>
          <a:xfrm>
            <a:off x="397773" y="8480746"/>
            <a:ext cx="6374493" cy="1477328"/>
          </a:xfrm>
          <a:prstGeom prst="rect">
            <a:avLst/>
          </a:prstGeom>
        </p:spPr>
        <p:txBody>
          <a:bodyPr wrap="square">
            <a:spAutoFit/>
          </a:bodyPr>
          <a:lstStyle/>
          <a:p>
            <a:r>
              <a:rPr lang="en-IN" dirty="0">
                <a:latin typeface="Trebuchet MS (Body)"/>
              </a:rPr>
              <a:t>Configure </a:t>
            </a:r>
            <a:r>
              <a:rPr lang="en-IN" dirty="0" err="1">
                <a:latin typeface="Trebuchet MS (Body)"/>
              </a:rPr>
              <a:t>WiFi</a:t>
            </a:r>
            <a:endParaRPr lang="en-IN" dirty="0">
              <a:latin typeface="Trebuchet MS (Body)"/>
            </a:endParaRPr>
          </a:p>
          <a:p>
            <a:r>
              <a:rPr lang="en-IN" dirty="0">
                <a:latin typeface="Trebuchet MS (Body)"/>
              </a:rPr>
              <a:t>In our case, we set up a network named </a:t>
            </a:r>
            <a:r>
              <a:rPr lang="en-IN" b="1" dirty="0" smtClean="0">
                <a:latin typeface="Trebuchet MS (Body)"/>
              </a:rPr>
              <a:t>DATAPLICIT</a:t>
            </a:r>
            <a:r>
              <a:rPr lang="en-IN" dirty="0">
                <a:latin typeface="Trebuchet MS (Body)"/>
              </a:rPr>
              <a:t> and we will now configure our Pi to connect to it after boot up.</a:t>
            </a:r>
          </a:p>
          <a:p>
            <a:r>
              <a:rPr lang="en-IN" dirty="0">
                <a:latin typeface="Trebuchet MS (Body)"/>
              </a:rPr>
              <a:t>Open up network interfaces file using text editor such as </a:t>
            </a:r>
            <a:r>
              <a:rPr lang="en-IN" dirty="0" err="1">
                <a:latin typeface="Trebuchet MS (Body)"/>
              </a:rPr>
              <a:t>nano</a:t>
            </a:r>
            <a:r>
              <a:rPr lang="en-IN" dirty="0">
                <a:latin typeface="Trebuchet MS (Body)"/>
              </a:rPr>
              <a:t>.</a:t>
            </a:r>
            <a:endParaRPr lang="en-IN" b="0" i="0" dirty="0">
              <a:effectLst/>
              <a:latin typeface="Trebuchet MS (Body)"/>
            </a:endParaRP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1026" name="Picture 2" descr="Image result for raspberry pi 4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73" y="2428165"/>
            <a:ext cx="6561957" cy="409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45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36</a:t>
            </a:fld>
            <a:endParaRPr lang="en-US" dirty="0"/>
          </a:p>
        </p:txBody>
      </p:sp>
      <p:sp>
        <p:nvSpPr>
          <p:cNvPr id="3" name="Rectangle 2"/>
          <p:cNvSpPr/>
          <p:nvPr/>
        </p:nvSpPr>
        <p:spPr>
          <a:xfrm>
            <a:off x="410239" y="1135164"/>
            <a:ext cx="6302375" cy="923330"/>
          </a:xfrm>
          <a:prstGeom prst="rect">
            <a:avLst/>
          </a:prstGeom>
        </p:spPr>
        <p:txBody>
          <a:bodyPr wrap="square">
            <a:spAutoFit/>
          </a:bodyPr>
          <a:lstStyle/>
          <a:p>
            <a:r>
              <a:rPr lang="en-IN" b="1" dirty="0">
                <a:latin typeface="Trebuchet MS (Body)"/>
              </a:rPr>
              <a:t>Find your IP address</a:t>
            </a:r>
          </a:p>
          <a:p>
            <a:r>
              <a:rPr lang="en-IN" dirty="0">
                <a:latin typeface="Trebuchet MS (Body)"/>
              </a:rPr>
              <a:t>To find the IP of the interfaces on your Raspberry Pi use the command below.</a:t>
            </a:r>
            <a:endParaRPr lang="en-IN" b="0" i="0" dirty="0">
              <a:effectLst/>
              <a:latin typeface="Trebuchet MS (Body)"/>
            </a:endParaRPr>
          </a:p>
        </p:txBody>
      </p:sp>
      <p:sp>
        <p:nvSpPr>
          <p:cNvPr id="5" name="TextBox 4"/>
          <p:cNvSpPr txBox="1"/>
          <p:nvPr/>
        </p:nvSpPr>
        <p:spPr>
          <a:xfrm>
            <a:off x="410239" y="2058494"/>
            <a:ext cx="6563055" cy="1477328"/>
          </a:xfrm>
          <a:prstGeom prst="rect">
            <a:avLst/>
          </a:prstGeom>
          <a:noFill/>
        </p:spPr>
        <p:txBody>
          <a:bodyPr wrap="square" rtlCol="0">
            <a:spAutoFit/>
          </a:bodyPr>
          <a:lstStyle/>
          <a:p>
            <a:r>
              <a:rPr lang="en-IN" dirty="0" smtClean="0"/>
              <a:t>Find IP address of your Pi</a:t>
            </a:r>
          </a:p>
          <a:p>
            <a:r>
              <a:rPr lang="en-IN" dirty="0" smtClean="0"/>
              <a:t>Syntax:</a:t>
            </a:r>
          </a:p>
          <a:p>
            <a:endParaRPr lang="en-IN" dirty="0" smtClean="0"/>
          </a:p>
          <a:p>
            <a:r>
              <a:rPr lang="en-IN" b="1" dirty="0" err="1" smtClean="0"/>
              <a:t>sudo</a:t>
            </a:r>
            <a:r>
              <a:rPr lang="en-IN" b="1" dirty="0" smtClean="0"/>
              <a:t> </a:t>
            </a:r>
            <a:r>
              <a:rPr lang="en-IN" b="1" dirty="0" err="1" smtClean="0"/>
              <a:t>ifconfig</a:t>
            </a:r>
            <a:endParaRPr lang="en-IN" b="1" dirty="0" smtClean="0"/>
          </a:p>
          <a:p>
            <a:endParaRPr lang="en-IN" dirty="0"/>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10" name="Rectangle 9"/>
          <p:cNvSpPr/>
          <p:nvPr/>
        </p:nvSpPr>
        <p:spPr>
          <a:xfrm>
            <a:off x="410239" y="3363486"/>
            <a:ext cx="7071938" cy="923330"/>
          </a:xfrm>
          <a:prstGeom prst="rect">
            <a:avLst/>
          </a:prstGeom>
        </p:spPr>
        <p:txBody>
          <a:bodyPr wrap="square">
            <a:spAutoFit/>
          </a:bodyPr>
          <a:lstStyle/>
          <a:p>
            <a:pPr algn="just"/>
            <a:r>
              <a:rPr lang="en-IN" dirty="0">
                <a:latin typeface="Trebuchet MS (Body)"/>
              </a:rPr>
              <a:t>You should see a result similar to the one below. To find your IP you have to look at the interface you're currently using e.g. </a:t>
            </a:r>
            <a:r>
              <a:rPr lang="en-IN" b="1" dirty="0">
                <a:latin typeface="Trebuchet MS (Body)"/>
              </a:rPr>
              <a:t>Wlan0</a:t>
            </a:r>
            <a:r>
              <a:rPr lang="en-IN" dirty="0">
                <a:latin typeface="Trebuchet MS (Body)"/>
              </a:rPr>
              <a:t> and then look at the </a:t>
            </a:r>
            <a:r>
              <a:rPr lang="en-IN" b="1" dirty="0" err="1">
                <a:latin typeface="Trebuchet MS (Body)"/>
              </a:rPr>
              <a:t>inet</a:t>
            </a:r>
            <a:r>
              <a:rPr lang="en-IN" dirty="0">
                <a:latin typeface="Trebuchet MS (Body)"/>
              </a:rPr>
              <a:t> (IPv4) section.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162" y="4459152"/>
            <a:ext cx="5403670" cy="6097587"/>
          </a:xfrm>
          <a:prstGeom prst="rect">
            <a:avLst/>
          </a:prstGeom>
        </p:spPr>
      </p:pic>
    </p:spTree>
    <p:extLst>
      <p:ext uri="{BB962C8B-B14F-4D97-AF65-F5344CB8AC3E}">
        <p14:creationId xmlns:p14="http://schemas.microsoft.com/office/powerpoint/2010/main" val="110802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37</a:t>
            </a:fld>
            <a:endParaRPr lang="en-US"/>
          </a:p>
        </p:txBody>
      </p:sp>
      <p:sp>
        <p:nvSpPr>
          <p:cNvPr id="7" name="Rectangle 6"/>
          <p:cNvSpPr/>
          <p:nvPr/>
        </p:nvSpPr>
        <p:spPr>
          <a:xfrm>
            <a:off x="302286" y="933620"/>
            <a:ext cx="6429784" cy="3970318"/>
          </a:xfrm>
          <a:prstGeom prst="rect">
            <a:avLst/>
          </a:prstGeom>
        </p:spPr>
        <p:txBody>
          <a:bodyPr wrap="square">
            <a:spAutoFit/>
          </a:bodyPr>
          <a:lstStyle/>
          <a:p>
            <a:pPr lvl="0" algn="just" eaLnBrk="0" fontAlgn="base" hangingPunct="0">
              <a:spcBef>
                <a:spcPct val="0"/>
              </a:spcBef>
              <a:spcAft>
                <a:spcPct val="0"/>
              </a:spcAft>
            </a:pPr>
            <a:r>
              <a:rPr lang="en-US" altLang="en-US" dirty="0"/>
              <a:t>Updating the kernel and firmware</a:t>
            </a:r>
          </a:p>
          <a:p>
            <a:pPr lvl="0" algn="just" eaLnBrk="0" fontAlgn="base" hangingPunct="0">
              <a:spcBef>
                <a:spcPct val="0"/>
              </a:spcBef>
              <a:spcAft>
                <a:spcPct val="0"/>
              </a:spcAft>
            </a:pPr>
            <a:r>
              <a:rPr lang="en-US" altLang="en-US" dirty="0"/>
              <a:t>The kernel and firmware are installed as a </a:t>
            </a:r>
            <a:r>
              <a:rPr lang="en-US" altLang="en-US" dirty="0" err="1"/>
              <a:t>Debian</a:t>
            </a:r>
            <a:r>
              <a:rPr lang="en-US" altLang="en-US" dirty="0"/>
              <a:t> package, and so will also get updates when using the procedure above. These packages are updated infrequently and after extensive testing.</a:t>
            </a:r>
          </a:p>
          <a:p>
            <a:pPr lvl="0" algn="just" eaLnBrk="0" fontAlgn="base" hangingPunct="0">
              <a:spcBef>
                <a:spcPct val="0"/>
              </a:spcBef>
              <a:spcAft>
                <a:spcPct val="0"/>
              </a:spcAft>
            </a:pPr>
            <a:r>
              <a:rPr lang="en-US" altLang="en-US" dirty="0"/>
              <a:t>Running out of </a:t>
            </a:r>
            <a:r>
              <a:rPr lang="en-US" altLang="en-US" dirty="0" smtClean="0"/>
              <a:t>space:</a:t>
            </a:r>
            <a:endParaRPr lang="en-US" altLang="en-US" dirty="0"/>
          </a:p>
          <a:p>
            <a:pPr lvl="0" algn="just" eaLnBrk="0" fontAlgn="base" hangingPunct="0">
              <a:spcBef>
                <a:spcPct val="0"/>
              </a:spcBef>
              <a:spcAft>
                <a:spcPct val="0"/>
              </a:spcAft>
            </a:pPr>
            <a:r>
              <a:rPr lang="en-US" altLang="en-US" dirty="0"/>
              <a:t>When running </a:t>
            </a:r>
            <a:r>
              <a:rPr lang="en-US" altLang="en-US" dirty="0" err="1"/>
              <a:t>sudo</a:t>
            </a:r>
            <a:r>
              <a:rPr lang="en-US" altLang="en-US" dirty="0"/>
              <a:t> apt-get </a:t>
            </a:r>
            <a:r>
              <a:rPr lang="en-US" altLang="en-US" dirty="0" err="1"/>
              <a:t>dist</a:t>
            </a:r>
            <a:r>
              <a:rPr lang="en-US" altLang="en-US" dirty="0"/>
              <a:t>-upgrade, it will show how much data will be downloaded and how much space it will take up on the SD card. It's worth checking with </a:t>
            </a:r>
            <a:r>
              <a:rPr lang="en-US" altLang="en-US" dirty="0" smtClean="0"/>
              <a:t> Syntax:    </a:t>
            </a:r>
            <a:r>
              <a:rPr lang="en-US" altLang="en-US" b="1" dirty="0" err="1" smtClean="0"/>
              <a:t>df</a:t>
            </a:r>
            <a:r>
              <a:rPr lang="en-US" altLang="en-US" b="1" dirty="0" smtClean="0"/>
              <a:t> –h  </a:t>
            </a:r>
            <a:r>
              <a:rPr lang="en-US" altLang="en-US" dirty="0"/>
              <a:t> that you have enough free disk space, as unfortunately apt will not do this for you. Also be aware that downloaded package files (.deb files) are </a:t>
            </a:r>
            <a:r>
              <a:rPr lang="en-US" altLang="en-US" dirty="0" smtClean="0"/>
              <a:t>kept </a:t>
            </a:r>
            <a:r>
              <a:rPr lang="en-US" altLang="en-US" dirty="0"/>
              <a:t>in </a:t>
            </a:r>
            <a:r>
              <a:rPr lang="en-US" altLang="en-US" dirty="0" smtClean="0"/>
              <a:t>Syntax : </a:t>
            </a:r>
            <a:r>
              <a:rPr lang="en-US" altLang="en-US" b="1" dirty="0" smtClean="0"/>
              <a:t>/</a:t>
            </a:r>
            <a:r>
              <a:rPr lang="en-US" altLang="en-US" b="1" dirty="0" err="1" smtClean="0"/>
              <a:t>var</a:t>
            </a:r>
            <a:r>
              <a:rPr lang="en-US" altLang="en-US" b="1" dirty="0" smtClean="0"/>
              <a:t>/cache/apt/archives</a:t>
            </a:r>
            <a:r>
              <a:rPr lang="en-US" altLang="en-US" dirty="0"/>
              <a:t>. You can remove these in order to free up space with </a:t>
            </a:r>
            <a:r>
              <a:rPr lang="en-US" altLang="en-US" dirty="0" err="1"/>
              <a:t>sudo</a:t>
            </a:r>
            <a:r>
              <a:rPr lang="en-US" altLang="en-US" dirty="0"/>
              <a:t> apt-get clean.</a:t>
            </a: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9"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2" name="TextBox 1"/>
          <p:cNvSpPr txBox="1"/>
          <p:nvPr/>
        </p:nvSpPr>
        <p:spPr>
          <a:xfrm>
            <a:off x="530886" y="5059680"/>
            <a:ext cx="6201184" cy="1477328"/>
          </a:xfrm>
          <a:prstGeom prst="rect">
            <a:avLst/>
          </a:prstGeom>
          <a:noFill/>
        </p:spPr>
        <p:txBody>
          <a:bodyPr wrap="square" rtlCol="0">
            <a:spAutoFit/>
          </a:bodyPr>
          <a:lstStyle/>
          <a:p>
            <a:r>
              <a:rPr lang="en-IN" dirty="0" smtClean="0"/>
              <a:t>Two versions of python are available on Raspberry Pi :</a:t>
            </a:r>
          </a:p>
          <a:p>
            <a:pPr marL="285750" indent="-285750">
              <a:buFont typeface="Arial" panose="020B0604020202020204" pitchFamily="34" charset="0"/>
              <a:buChar char="•"/>
            </a:pPr>
            <a:r>
              <a:rPr lang="en-IN" dirty="0" smtClean="0"/>
              <a:t>2.7.x </a:t>
            </a:r>
          </a:p>
          <a:p>
            <a:pPr marL="285750" indent="-285750">
              <a:buFont typeface="Arial" panose="020B0604020202020204" pitchFamily="34" charset="0"/>
              <a:buChar char="•"/>
            </a:pPr>
            <a:r>
              <a:rPr lang="en-IN" dirty="0" smtClean="0"/>
              <a:t>3.7.x</a:t>
            </a:r>
          </a:p>
          <a:p>
            <a:r>
              <a:rPr lang="en-IN" dirty="0" smtClean="0"/>
              <a:t>Out of which we will use 3.7.x </a:t>
            </a:r>
          </a:p>
          <a:p>
            <a:pPr marL="285750" indent="-285750">
              <a:buFont typeface="Arial" panose="020B0604020202020204" pitchFamily="34" charset="0"/>
              <a:buChar char="•"/>
            </a:pPr>
            <a:endParaRPr lang="en-IN" dirty="0"/>
          </a:p>
        </p:txBody>
      </p:sp>
      <p:sp>
        <p:nvSpPr>
          <p:cNvPr id="3" name="TextBox 2"/>
          <p:cNvSpPr txBox="1"/>
          <p:nvPr/>
        </p:nvSpPr>
        <p:spPr>
          <a:xfrm>
            <a:off x="530886" y="6537008"/>
            <a:ext cx="6601434" cy="3416320"/>
          </a:xfrm>
          <a:prstGeom prst="rect">
            <a:avLst/>
          </a:prstGeom>
          <a:noFill/>
        </p:spPr>
        <p:txBody>
          <a:bodyPr wrap="square" rtlCol="0">
            <a:spAutoFit/>
          </a:bodyPr>
          <a:lstStyle/>
          <a:p>
            <a:r>
              <a:rPr lang="en-IN" dirty="0" smtClean="0"/>
              <a:t>Run command </a:t>
            </a:r>
          </a:p>
          <a:p>
            <a:r>
              <a:rPr lang="en-IN" dirty="0" smtClean="0"/>
              <a:t>Syntax :</a:t>
            </a:r>
          </a:p>
          <a:p>
            <a:endParaRPr lang="en-IN" dirty="0" smtClean="0"/>
          </a:p>
          <a:p>
            <a:r>
              <a:rPr lang="en-IN" b="1" dirty="0" smtClean="0"/>
              <a:t>pip3 --version</a:t>
            </a:r>
          </a:p>
          <a:p>
            <a:endParaRPr lang="en-IN" b="1" dirty="0"/>
          </a:p>
          <a:p>
            <a:r>
              <a:rPr lang="en-IN" dirty="0" smtClean="0"/>
              <a:t>If error message occurs (‘ pip’ is not recognized ….) </a:t>
            </a:r>
          </a:p>
          <a:p>
            <a:r>
              <a:rPr lang="en-IN" dirty="0" smtClean="0"/>
              <a:t>Run command</a:t>
            </a:r>
          </a:p>
          <a:p>
            <a:r>
              <a:rPr lang="en-IN" dirty="0" smtClean="0"/>
              <a:t>Syntax:</a:t>
            </a:r>
          </a:p>
          <a:p>
            <a:endParaRPr lang="en-IN" dirty="0"/>
          </a:p>
          <a:p>
            <a:r>
              <a:rPr lang="en-IN" b="1" dirty="0" err="1" smtClean="0"/>
              <a:t>sudo</a:t>
            </a:r>
            <a:r>
              <a:rPr lang="en-IN" b="1" dirty="0"/>
              <a:t> </a:t>
            </a:r>
            <a:r>
              <a:rPr lang="en-IN" b="1" dirty="0" smtClean="0"/>
              <a:t>apt-get install python3-pip</a:t>
            </a:r>
          </a:p>
          <a:p>
            <a:endParaRPr lang="en-IN" b="1" dirty="0" smtClean="0"/>
          </a:p>
          <a:p>
            <a:r>
              <a:rPr lang="en-IN" dirty="0" smtClean="0"/>
              <a:t>Else the version of pip will be displayed.</a:t>
            </a:r>
            <a:endParaRPr lang="en-IN" dirty="0"/>
          </a:p>
        </p:txBody>
      </p:sp>
    </p:spTree>
    <p:extLst>
      <p:ext uri="{BB962C8B-B14F-4D97-AF65-F5344CB8AC3E}">
        <p14:creationId xmlns:p14="http://schemas.microsoft.com/office/powerpoint/2010/main" val="1122905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38</a:t>
            </a:fld>
            <a:endParaRPr lang="en-US"/>
          </a:p>
        </p:txBody>
      </p:sp>
      <p:sp>
        <p:nvSpPr>
          <p:cNvPr id="2" name="Rectangle 1"/>
          <p:cNvSpPr/>
          <p:nvPr/>
        </p:nvSpPr>
        <p:spPr>
          <a:xfrm>
            <a:off x="273788" y="0"/>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65" y="1137925"/>
            <a:ext cx="6411220" cy="4467849"/>
          </a:xfrm>
          <a:prstGeom prst="rect">
            <a:avLst/>
          </a:prstGeom>
        </p:spPr>
      </p:pic>
      <p:sp>
        <p:nvSpPr>
          <p:cNvPr id="8" name="Rectangle 7"/>
          <p:cNvSpPr/>
          <p:nvPr/>
        </p:nvSpPr>
        <p:spPr>
          <a:xfrm>
            <a:off x="518664" y="5887135"/>
            <a:ext cx="4320035" cy="369332"/>
          </a:xfrm>
          <a:prstGeom prst="rect">
            <a:avLst/>
          </a:prstGeom>
        </p:spPr>
        <p:txBody>
          <a:bodyPr wrap="square">
            <a:spAutoFit/>
          </a:bodyPr>
          <a:lstStyle/>
          <a:p>
            <a:r>
              <a:rPr lang="en-IN" dirty="0"/>
              <a:t>Step 3: Connect Microphone and test</a:t>
            </a:r>
          </a:p>
        </p:txBody>
      </p:sp>
      <p:sp>
        <p:nvSpPr>
          <p:cNvPr id="9" name="Rectangle 8"/>
          <p:cNvSpPr/>
          <p:nvPr/>
        </p:nvSpPr>
        <p:spPr>
          <a:xfrm>
            <a:off x="518664" y="6167051"/>
            <a:ext cx="6172201" cy="4247317"/>
          </a:xfrm>
          <a:prstGeom prst="rect">
            <a:avLst/>
          </a:prstGeom>
        </p:spPr>
        <p:txBody>
          <a:bodyPr wrap="square">
            <a:spAutoFit/>
          </a:bodyPr>
          <a:lstStyle/>
          <a:p>
            <a:pPr lvl="0" eaLnBrk="0" fontAlgn="base" hangingPunct="0">
              <a:spcBef>
                <a:spcPct val="0"/>
              </a:spcBef>
              <a:spcAft>
                <a:spcPct val="0"/>
              </a:spcAft>
            </a:pPr>
            <a:endParaRPr lang="en-US" altLang="en-US" dirty="0" smtClean="0"/>
          </a:p>
          <a:p>
            <a:pPr lvl="0" eaLnBrk="0" fontAlgn="base" hangingPunct="0">
              <a:spcBef>
                <a:spcPct val="0"/>
              </a:spcBef>
              <a:spcAft>
                <a:spcPct val="0"/>
              </a:spcAft>
            </a:pPr>
            <a:r>
              <a:rPr lang="en-US" altLang="en-US" dirty="0" smtClean="0"/>
              <a:t>If </a:t>
            </a:r>
            <a:r>
              <a:rPr lang="en-US" altLang="en-US" dirty="0"/>
              <a:t>you want to be sure that your microphone works well, the easiest way is to</a:t>
            </a:r>
            <a:r>
              <a:rPr lang="en-US" altLang="en-US" b="1" dirty="0"/>
              <a:t> do a recording</a:t>
            </a:r>
            <a:r>
              <a:rPr lang="en-US" altLang="en-US" dirty="0"/>
              <a:t> </a:t>
            </a:r>
            <a:r>
              <a:rPr lang="en-US" altLang="en-US" dirty="0" smtClean="0"/>
              <a:t>test.</a:t>
            </a:r>
            <a:r>
              <a:rPr lang="en-US" altLang="en-US" dirty="0"/>
              <a:t/>
            </a:r>
            <a:br>
              <a:rPr lang="en-US" altLang="en-US" dirty="0"/>
            </a:br>
            <a:r>
              <a:rPr lang="en-US" altLang="en-US" dirty="0"/>
              <a:t>To do this, launch a terminal and type the following command</a:t>
            </a:r>
            <a:r>
              <a:rPr lang="en-US" altLang="en-US" dirty="0" smtClean="0"/>
              <a:t>:</a:t>
            </a:r>
          </a:p>
          <a:p>
            <a:pPr lvl="0" eaLnBrk="0" fontAlgn="base" hangingPunct="0">
              <a:spcBef>
                <a:spcPct val="0"/>
              </a:spcBef>
              <a:spcAft>
                <a:spcPct val="0"/>
              </a:spcAft>
            </a:pPr>
            <a:r>
              <a:rPr lang="en-US" altLang="en-US" dirty="0" smtClean="0"/>
              <a:t>Syntax:</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b="1" dirty="0" err="1"/>
              <a:t>arecord</a:t>
            </a:r>
            <a:r>
              <a:rPr lang="en-US" altLang="en-US" b="1" dirty="0"/>
              <a:t> -D plughw:1,0 </a:t>
            </a:r>
            <a:r>
              <a:rPr lang="en-US" altLang="en-US" b="1" dirty="0" smtClean="0"/>
              <a:t>test.wav</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Then open the sound file with your favorite audio player to check that the microphone recorded well your voice</a:t>
            </a:r>
          </a:p>
          <a:p>
            <a:pPr lvl="0" eaLnBrk="0" fontAlgn="base" hangingPunct="0">
              <a:spcBef>
                <a:spcPct val="0"/>
              </a:spcBef>
              <a:spcAft>
                <a:spcPct val="0"/>
              </a:spcAft>
            </a:pPr>
            <a:r>
              <a:rPr lang="en-US" altLang="en-US" dirty="0"/>
              <a:t>For example</a:t>
            </a:r>
            <a:r>
              <a:rPr lang="en-US" altLang="en-US" dirty="0" smtClean="0"/>
              <a:t>:</a:t>
            </a:r>
          </a:p>
          <a:p>
            <a:pPr lvl="0" eaLnBrk="0" fontAlgn="base" hangingPunct="0">
              <a:spcBef>
                <a:spcPct val="0"/>
              </a:spcBef>
              <a:spcAft>
                <a:spcPct val="0"/>
              </a:spcAft>
            </a:pPr>
            <a:r>
              <a:rPr lang="en-US" altLang="en-US" dirty="0" smtClean="0"/>
              <a:t>Syntax:</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b="1" dirty="0" err="1"/>
              <a:t>omxplayer</a:t>
            </a:r>
            <a:r>
              <a:rPr lang="en-US" altLang="en-US" b="1" dirty="0"/>
              <a:t> test.wav </a:t>
            </a:r>
          </a:p>
        </p:txBody>
      </p:sp>
    </p:spTree>
    <p:extLst>
      <p:ext uri="{BB962C8B-B14F-4D97-AF65-F5344CB8AC3E}">
        <p14:creationId xmlns:p14="http://schemas.microsoft.com/office/powerpoint/2010/main" val="811906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39</a:t>
            </a:fld>
            <a:endParaRPr lang="en-US"/>
          </a:p>
        </p:txBody>
      </p:sp>
      <p:sp>
        <p:nvSpPr>
          <p:cNvPr id="6" name="TextBox 5"/>
          <p:cNvSpPr txBox="1"/>
          <p:nvPr/>
        </p:nvSpPr>
        <p:spPr>
          <a:xfrm>
            <a:off x="391402" y="877910"/>
            <a:ext cx="6614160" cy="2585323"/>
          </a:xfrm>
          <a:prstGeom prst="rect">
            <a:avLst/>
          </a:prstGeom>
          <a:noFill/>
        </p:spPr>
        <p:txBody>
          <a:bodyPr wrap="square" rtlCol="0">
            <a:spAutoFit/>
          </a:bodyPr>
          <a:lstStyle/>
          <a:p>
            <a:r>
              <a:rPr lang="en-IN" dirty="0" smtClean="0"/>
              <a:t>Step 4 : Installation of Git:</a:t>
            </a:r>
          </a:p>
          <a:p>
            <a:r>
              <a:rPr lang="en-IN" dirty="0" smtClean="0"/>
              <a:t>Git : Git </a:t>
            </a:r>
            <a:r>
              <a:rPr lang="en-IN" dirty="0"/>
              <a:t>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lang="en-IN" dirty="0" smtClean="0"/>
          </a:p>
          <a:p>
            <a:r>
              <a:rPr lang="en-IN" dirty="0" smtClean="0"/>
              <a:t>Syntax:</a:t>
            </a:r>
          </a:p>
          <a:p>
            <a:r>
              <a:rPr lang="en-IN" b="1" dirty="0" err="1" smtClean="0"/>
              <a:t>sudo</a:t>
            </a:r>
            <a:r>
              <a:rPr lang="en-IN" b="1" dirty="0" smtClean="0"/>
              <a:t> apt install git</a:t>
            </a:r>
            <a:endParaRPr lang="en-IN" b="1" dirty="0"/>
          </a:p>
        </p:txBody>
      </p:sp>
      <p:sp>
        <p:nvSpPr>
          <p:cNvPr id="3" name="Rectangle 2"/>
          <p:cNvSpPr/>
          <p:nvPr/>
        </p:nvSpPr>
        <p:spPr>
          <a:xfrm>
            <a:off x="220626" y="0"/>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02" y="3696351"/>
            <a:ext cx="6344535" cy="4384494"/>
          </a:xfrm>
          <a:prstGeom prst="rect">
            <a:avLst/>
          </a:prstGeom>
        </p:spPr>
      </p:pic>
      <p:sp>
        <p:nvSpPr>
          <p:cNvPr id="2" name="TextBox 1"/>
          <p:cNvSpPr txBox="1"/>
          <p:nvPr/>
        </p:nvSpPr>
        <p:spPr>
          <a:xfrm>
            <a:off x="391402" y="8502555"/>
            <a:ext cx="6614160" cy="1477328"/>
          </a:xfrm>
          <a:prstGeom prst="rect">
            <a:avLst/>
          </a:prstGeom>
          <a:noFill/>
        </p:spPr>
        <p:txBody>
          <a:bodyPr wrap="square" rtlCol="0">
            <a:spAutoFit/>
          </a:bodyPr>
          <a:lstStyle/>
          <a:p>
            <a:r>
              <a:rPr lang="en-IN" dirty="0" smtClean="0"/>
              <a:t>Change the folder:</a:t>
            </a:r>
          </a:p>
          <a:p>
            <a:endParaRPr lang="en-IN" dirty="0"/>
          </a:p>
          <a:p>
            <a:r>
              <a:rPr lang="en-IN" dirty="0" smtClean="0"/>
              <a:t>Syntax:</a:t>
            </a:r>
          </a:p>
          <a:p>
            <a:endParaRPr lang="en-IN" dirty="0"/>
          </a:p>
          <a:p>
            <a:r>
              <a:rPr lang="en-IN" dirty="0" smtClean="0"/>
              <a:t>cd Desktop/</a:t>
            </a:r>
            <a:endParaRPr lang="en-IN" dirty="0"/>
          </a:p>
        </p:txBody>
      </p:sp>
    </p:spTree>
    <p:extLst>
      <p:ext uri="{BB962C8B-B14F-4D97-AF65-F5344CB8AC3E}">
        <p14:creationId xmlns:p14="http://schemas.microsoft.com/office/powerpoint/2010/main" val="243791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54" y="1162689"/>
            <a:ext cx="5395556" cy="2069253"/>
          </a:xfrm>
        </p:spPr>
        <p:txBody>
          <a:bodyPr/>
          <a:lstStyle/>
          <a:p>
            <a:r>
              <a:rPr lang="en-US" dirty="0" err="1" smtClean="0">
                <a:solidFill>
                  <a:schemeClr val="tx1"/>
                </a:solidFill>
              </a:rPr>
              <a:t>Appications</a:t>
            </a:r>
            <a:r>
              <a:rPr lang="en-US" dirty="0" smtClean="0">
                <a:solidFill>
                  <a:schemeClr val="tx1"/>
                </a:solidFill>
              </a:rPr>
              <a:t> of Artificial Intelligence in SMART MIRROR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75A984BB-F7F3-4337-9CDD-F27E297554D9}" type="slidenum">
              <a:rPr lang="en-US" smtClean="0"/>
              <a:t>4</a:t>
            </a:fld>
            <a:endParaRPr lang="en-US"/>
          </a:p>
        </p:txBody>
      </p:sp>
      <p:sp>
        <p:nvSpPr>
          <p:cNvPr id="9" name="Rounded Rectangle 8"/>
          <p:cNvSpPr/>
          <p:nvPr/>
        </p:nvSpPr>
        <p:spPr>
          <a:xfrm>
            <a:off x="1489323" y="2231535"/>
            <a:ext cx="3453232" cy="832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20" b="1" dirty="0" smtClean="0"/>
              <a:t>ARTIFICIAL INTELLIGENCE</a:t>
            </a:r>
            <a:endParaRPr lang="en-US" sz="2120" b="1" dirty="0"/>
          </a:p>
        </p:txBody>
      </p:sp>
      <p:sp>
        <p:nvSpPr>
          <p:cNvPr id="10" name="Rounded Rectangle 9"/>
          <p:cNvSpPr/>
          <p:nvPr/>
        </p:nvSpPr>
        <p:spPr>
          <a:xfrm>
            <a:off x="422242" y="3898523"/>
            <a:ext cx="2306682" cy="947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IMAGE</a:t>
            </a:r>
          </a:p>
          <a:p>
            <a:pPr algn="ctr"/>
            <a:r>
              <a:rPr lang="en-US" b="1" dirty="0" smtClean="0"/>
              <a:t>PROCESSING</a:t>
            </a:r>
            <a:endParaRPr lang="en-US" b="1" dirty="0"/>
          </a:p>
        </p:txBody>
      </p:sp>
      <p:sp>
        <p:nvSpPr>
          <p:cNvPr id="11" name="Rounded Rectangle 10"/>
          <p:cNvSpPr/>
          <p:nvPr/>
        </p:nvSpPr>
        <p:spPr>
          <a:xfrm>
            <a:off x="3789214" y="5531873"/>
            <a:ext cx="2306682" cy="947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SPEECH</a:t>
            </a:r>
          </a:p>
          <a:p>
            <a:pPr algn="ctr"/>
            <a:r>
              <a:rPr lang="en-US" b="1" dirty="0" smtClean="0"/>
              <a:t>RECOGNITION</a:t>
            </a:r>
            <a:endParaRPr lang="en-US" b="1" dirty="0"/>
          </a:p>
        </p:txBody>
      </p:sp>
      <p:sp>
        <p:nvSpPr>
          <p:cNvPr id="12" name="Rounded Rectangle 11"/>
          <p:cNvSpPr/>
          <p:nvPr/>
        </p:nvSpPr>
        <p:spPr>
          <a:xfrm>
            <a:off x="404900" y="7023971"/>
            <a:ext cx="2306682" cy="947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OpenCV</a:t>
            </a:r>
            <a:endParaRPr lang="en-US" b="1" dirty="0" smtClean="0"/>
          </a:p>
        </p:txBody>
      </p:sp>
      <p:sp>
        <p:nvSpPr>
          <p:cNvPr id="14" name="Rounded Rectangle 13"/>
          <p:cNvSpPr/>
          <p:nvPr/>
        </p:nvSpPr>
        <p:spPr>
          <a:xfrm>
            <a:off x="1266675" y="8908445"/>
            <a:ext cx="4490357" cy="1175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SMART MIRROR</a:t>
            </a:r>
            <a:endParaRPr lang="en-US" sz="2600" b="1" dirty="0"/>
          </a:p>
        </p:txBody>
      </p:sp>
      <p:cxnSp>
        <p:nvCxnSpPr>
          <p:cNvPr id="19" name="Straight Arrow Connector 18"/>
          <p:cNvCxnSpPr/>
          <p:nvPr/>
        </p:nvCxnSpPr>
        <p:spPr>
          <a:xfrm flipH="1">
            <a:off x="1950491" y="3083183"/>
            <a:ext cx="937806" cy="8153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3789214" y="3765983"/>
            <a:ext cx="1649888" cy="16305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546120" y="4883207"/>
            <a:ext cx="0" cy="648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1718551" y="8047014"/>
            <a:ext cx="1731125" cy="789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1" idx="2"/>
            <a:endCxn id="14" idx="0"/>
          </p:cNvCxnSpPr>
          <p:nvPr/>
        </p:nvCxnSpPr>
        <p:spPr>
          <a:xfrm flipH="1">
            <a:off x="3511854" y="6478931"/>
            <a:ext cx="1430701" cy="2429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392779" y="5531873"/>
            <a:ext cx="2306682" cy="947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FACE</a:t>
            </a:r>
          </a:p>
          <a:p>
            <a:pPr algn="ctr"/>
            <a:r>
              <a:rPr lang="en-US" b="1" dirty="0" smtClean="0"/>
              <a:t>RECOGNITION</a:t>
            </a:r>
            <a:endParaRPr lang="en-US" b="1" dirty="0"/>
          </a:p>
        </p:txBody>
      </p:sp>
      <p:cxnSp>
        <p:nvCxnSpPr>
          <p:cNvPr id="37" name="Straight Arrow Connector 36"/>
          <p:cNvCxnSpPr/>
          <p:nvPr/>
        </p:nvCxnSpPr>
        <p:spPr>
          <a:xfrm>
            <a:off x="1546120" y="6557475"/>
            <a:ext cx="0" cy="3636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341004" y="76287"/>
            <a:ext cx="3886200" cy="644792"/>
          </a:xfrm>
          <a:prstGeom prst="rect">
            <a:avLst/>
          </a:prstGeom>
        </p:spPr>
        <p:txBody>
          <a:bodyPr>
            <a:spAutoFit/>
          </a:bodyPr>
          <a:lstStyle/>
          <a:p>
            <a:r>
              <a:rPr lang="en-US" sz="2120" u="sng" dirty="0" smtClean="0">
                <a:solidFill>
                  <a:schemeClr val="accent2">
                    <a:lumMod val="50000"/>
                  </a:schemeClr>
                </a:solidFill>
              </a:rPr>
              <a:t>INTRODUCTION</a:t>
            </a:r>
            <a:endParaRPr lang="en-US" sz="2120" u="sng" dirty="0">
              <a:solidFill>
                <a:schemeClr val="accent2">
                  <a:lumMod val="50000"/>
                </a:schemeClr>
              </a:solidFill>
            </a:endParaRP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240299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40</a:t>
            </a:fld>
            <a:endParaRPr lang="en-US"/>
          </a:p>
        </p:txBody>
      </p:sp>
      <p:sp>
        <p:nvSpPr>
          <p:cNvPr id="6" name="Rectangle 5"/>
          <p:cNvSpPr/>
          <p:nvPr/>
        </p:nvSpPr>
        <p:spPr>
          <a:xfrm>
            <a:off x="284421" y="702653"/>
            <a:ext cx="6460671" cy="1477328"/>
          </a:xfrm>
          <a:prstGeom prst="rect">
            <a:avLst/>
          </a:prstGeom>
        </p:spPr>
        <p:txBody>
          <a:bodyPr wrap="square">
            <a:spAutoFit/>
          </a:bodyPr>
          <a:lstStyle/>
          <a:p>
            <a:r>
              <a:rPr lang="en-IN" dirty="0" smtClean="0"/>
              <a:t>Syntax:</a:t>
            </a:r>
          </a:p>
          <a:p>
            <a:endParaRPr lang="en-IN" dirty="0" smtClean="0"/>
          </a:p>
          <a:p>
            <a:r>
              <a:rPr lang="en-IN" b="1" dirty="0" smtClean="0"/>
              <a:t>git </a:t>
            </a:r>
            <a:r>
              <a:rPr lang="en-IN" b="1" dirty="0"/>
              <a:t>clone https://</a:t>
            </a:r>
            <a:r>
              <a:rPr lang="en-IN" b="1" dirty="0" smtClean="0"/>
              <a:t>github.com/itsharsh/Smart-Mirror.git</a:t>
            </a:r>
          </a:p>
          <a:p>
            <a:endParaRPr lang="en-IN" b="1" dirty="0" smtClean="0"/>
          </a:p>
          <a:p>
            <a:r>
              <a:rPr lang="en-IN" b="1" dirty="0" err="1"/>
              <a:t>l</a:t>
            </a:r>
            <a:r>
              <a:rPr lang="en-IN" b="1" dirty="0" err="1" smtClean="0"/>
              <a:t>s</a:t>
            </a:r>
            <a:r>
              <a:rPr lang="en-IN" b="1" dirty="0" smtClean="0"/>
              <a:t> command to check the folder.</a:t>
            </a:r>
            <a:endParaRPr lang="en-IN" b="1" dirty="0"/>
          </a:p>
        </p:txBody>
      </p:sp>
      <p:sp>
        <p:nvSpPr>
          <p:cNvPr id="2" name="Rectangle 1"/>
          <p:cNvSpPr/>
          <p:nvPr/>
        </p:nvSpPr>
        <p:spPr>
          <a:xfrm>
            <a:off x="284421" y="52886"/>
            <a:ext cx="3886200" cy="644792"/>
          </a:xfrm>
          <a:prstGeom prst="rect">
            <a:avLst/>
          </a:prstGeom>
        </p:spPr>
        <p:txBody>
          <a:bodyPr>
            <a:spAutoFit/>
          </a:bodyPr>
          <a:lstStyle/>
          <a:p>
            <a:r>
              <a:rPr lang="en-US" sz="2120" u="sng" dirty="0">
                <a:solidFill>
                  <a:schemeClr val="accent2">
                    <a:lumMod val="50000"/>
                  </a:schemeClr>
                </a:solidFill>
              </a:rPr>
              <a:t>SOFTWARE SETUP</a:t>
            </a:r>
          </a:p>
          <a:p>
            <a:r>
              <a:rPr lang="en-US" sz="1470" dirty="0"/>
              <a:t>COMPANY PORTFOLIO </a:t>
            </a:r>
            <a:endParaRPr lang="en-US" sz="1470" u="sng" dirty="0">
              <a:solidFill>
                <a:schemeClr val="accent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3" y="2558074"/>
            <a:ext cx="6268325" cy="4382112"/>
          </a:xfrm>
          <a:prstGeom prst="rect">
            <a:avLst/>
          </a:prstGeom>
        </p:spPr>
      </p:pic>
      <p:sp>
        <p:nvSpPr>
          <p:cNvPr id="8" name="TextBox 7"/>
          <p:cNvSpPr txBox="1"/>
          <p:nvPr/>
        </p:nvSpPr>
        <p:spPr>
          <a:xfrm>
            <a:off x="635077" y="7648496"/>
            <a:ext cx="5759356" cy="3416320"/>
          </a:xfrm>
          <a:prstGeom prst="rect">
            <a:avLst/>
          </a:prstGeom>
          <a:noFill/>
        </p:spPr>
        <p:txBody>
          <a:bodyPr wrap="square" rtlCol="0">
            <a:spAutoFit/>
          </a:bodyPr>
          <a:lstStyle/>
          <a:p>
            <a:r>
              <a:rPr lang="en-IN" dirty="0" smtClean="0"/>
              <a:t>Step 5: Update the Linux operating system and install packages.</a:t>
            </a:r>
          </a:p>
          <a:p>
            <a:r>
              <a:rPr lang="en-IN" dirty="0" smtClean="0"/>
              <a:t>Open fresh terminal and type:</a:t>
            </a:r>
          </a:p>
          <a:p>
            <a:endParaRPr lang="en-IN" dirty="0" smtClean="0"/>
          </a:p>
          <a:p>
            <a:r>
              <a:rPr lang="en-IN" dirty="0"/>
              <a:t> </a:t>
            </a:r>
            <a:r>
              <a:rPr lang="en-IN" dirty="0" smtClean="0"/>
              <a:t>Syntax:</a:t>
            </a:r>
          </a:p>
          <a:p>
            <a:endParaRPr lang="en-IN" dirty="0"/>
          </a:p>
          <a:p>
            <a:r>
              <a:rPr lang="en-IN" dirty="0"/>
              <a:t>c</a:t>
            </a:r>
            <a:r>
              <a:rPr lang="en-IN" dirty="0" smtClean="0"/>
              <a:t>d Desktop/Smart-Mirror/</a:t>
            </a:r>
          </a:p>
          <a:p>
            <a:endParaRPr lang="en-IN" dirty="0"/>
          </a:p>
          <a:p>
            <a:r>
              <a:rPr lang="en-IN" dirty="0" smtClean="0"/>
              <a:t>./installer.sh</a:t>
            </a:r>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1186542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pPr/>
              <a:t>41</a:t>
            </a:fld>
            <a:endParaRPr lang="en-US"/>
          </a:p>
        </p:txBody>
      </p:sp>
      <p:sp>
        <p:nvSpPr>
          <p:cNvPr id="8" name="TextBox 7"/>
          <p:cNvSpPr txBox="1"/>
          <p:nvPr/>
        </p:nvSpPr>
        <p:spPr>
          <a:xfrm>
            <a:off x="782053" y="1167064"/>
            <a:ext cx="6268452" cy="3693319"/>
          </a:xfrm>
          <a:prstGeom prst="rect">
            <a:avLst/>
          </a:prstGeom>
          <a:noFill/>
        </p:spPr>
        <p:txBody>
          <a:bodyPr wrap="square" rtlCol="0">
            <a:spAutoFit/>
          </a:bodyPr>
          <a:lstStyle/>
          <a:p>
            <a:r>
              <a:rPr lang="en-IN" dirty="0" smtClean="0"/>
              <a:t>Step 6: Registration of face.</a:t>
            </a:r>
          </a:p>
          <a:p>
            <a:endParaRPr lang="en-IN" dirty="0"/>
          </a:p>
          <a:p>
            <a:pPr marL="285750" indent="-285750">
              <a:buFont typeface="Arial" panose="020B0604020202020204" pitchFamily="34" charset="0"/>
              <a:buChar char="•"/>
            </a:pPr>
            <a:r>
              <a:rPr lang="en-IN" dirty="0" smtClean="0"/>
              <a:t>Open Smart-Mirror folder.</a:t>
            </a:r>
          </a:p>
          <a:p>
            <a:pPr marL="285750" indent="-285750">
              <a:buFont typeface="Arial" panose="020B0604020202020204" pitchFamily="34" charset="0"/>
              <a:buChar char="•"/>
            </a:pPr>
            <a:r>
              <a:rPr lang="en-IN" dirty="0" smtClean="0"/>
              <a:t>Connect camera to the raspberry pi.</a:t>
            </a:r>
          </a:p>
          <a:p>
            <a:pPr marL="285750" indent="-285750">
              <a:buFont typeface="Arial" panose="020B0604020202020204" pitchFamily="34" charset="0"/>
              <a:buChar char="•"/>
            </a:pPr>
            <a:r>
              <a:rPr lang="en-IN" dirty="0" smtClean="0"/>
              <a:t>Double click register.py</a:t>
            </a:r>
            <a:r>
              <a:rPr lang="en-IN" dirty="0"/>
              <a:t> </a:t>
            </a:r>
            <a:r>
              <a:rPr lang="en-IN" dirty="0" smtClean="0"/>
              <a:t>.</a:t>
            </a:r>
          </a:p>
          <a:p>
            <a:pPr marL="285750" indent="-285750">
              <a:buFont typeface="Arial" panose="020B0604020202020204" pitchFamily="34" charset="0"/>
              <a:buChar char="•"/>
            </a:pPr>
            <a:r>
              <a:rPr lang="en-IN" dirty="0" smtClean="0"/>
              <a:t>Run the code.</a:t>
            </a:r>
          </a:p>
          <a:p>
            <a:pPr marL="285750" indent="-285750">
              <a:buFont typeface="Arial" panose="020B0604020202020204" pitchFamily="34" charset="0"/>
              <a:buChar char="•"/>
            </a:pPr>
            <a:r>
              <a:rPr lang="en-IN" dirty="0" smtClean="0"/>
              <a:t>Place the camera at a fix point.</a:t>
            </a:r>
          </a:p>
          <a:p>
            <a:pPr marL="285750" indent="-285750">
              <a:buFont typeface="Arial" panose="020B0604020202020204" pitchFamily="34" charset="0"/>
              <a:buChar char="•"/>
            </a:pPr>
            <a:r>
              <a:rPr lang="en-IN" dirty="0" smtClean="0"/>
              <a:t>Enter your name and email Id and register.</a:t>
            </a:r>
          </a:p>
          <a:p>
            <a:pPr marL="285750" indent="-285750">
              <a:buFont typeface="Arial" panose="020B0604020202020204" pitchFamily="34" charset="0"/>
              <a:buChar char="•"/>
            </a:pPr>
            <a:r>
              <a:rPr lang="en-IN" dirty="0" smtClean="0"/>
              <a:t>Be in the front of camera until you get message of registration successful.</a:t>
            </a:r>
          </a:p>
          <a:p>
            <a:pPr marL="285750" indent="-285750">
              <a:buFont typeface="Arial" panose="020B0604020202020204" pitchFamily="34" charset="0"/>
              <a:buChar char="•"/>
            </a:pPr>
            <a:r>
              <a:rPr lang="en-IN" dirty="0" smtClean="0"/>
              <a:t>Register on the Health Positive App.</a:t>
            </a:r>
          </a:p>
          <a:p>
            <a:endParaRPr lang="en-IN" dirty="0" smtClean="0"/>
          </a:p>
          <a:p>
            <a:endParaRPr lang="en-IN" dirty="0"/>
          </a:p>
        </p:txBody>
      </p:sp>
      <p:sp>
        <p:nvSpPr>
          <p:cNvPr id="2" name="Rectangle 1"/>
          <p:cNvSpPr/>
          <p:nvPr/>
        </p:nvSpPr>
        <p:spPr>
          <a:xfrm>
            <a:off x="766058" y="5015984"/>
            <a:ext cx="2784737" cy="369332"/>
          </a:xfrm>
          <a:prstGeom prst="rect">
            <a:avLst/>
          </a:prstGeom>
        </p:spPr>
        <p:txBody>
          <a:bodyPr wrap="none">
            <a:spAutoFit/>
          </a:bodyPr>
          <a:lstStyle/>
          <a:p>
            <a:r>
              <a:rPr lang="en-IN" dirty="0" smtClean="0"/>
              <a:t>Step 7: Now run Login.py</a:t>
            </a:r>
            <a:endParaRPr lang="en-IN" dirty="0"/>
          </a:p>
        </p:txBody>
      </p:sp>
    </p:spTree>
    <p:extLst>
      <p:ext uri="{BB962C8B-B14F-4D97-AF65-F5344CB8AC3E}">
        <p14:creationId xmlns:p14="http://schemas.microsoft.com/office/powerpoint/2010/main" val="137189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323795"/>
            <a:ext cx="5395556" cy="824774"/>
          </a:xfrm>
        </p:spPr>
        <p:txBody>
          <a:bodyPr/>
          <a:lstStyle/>
          <a:p>
            <a:r>
              <a:rPr lang="en-US" dirty="0" smtClean="0">
                <a:solidFill>
                  <a:schemeClr val="tx1"/>
                </a:solidFill>
              </a:rPr>
              <a:t>IMAGE PROCESSING</a:t>
            </a:r>
            <a:endParaRPr lang="en-US" dirty="0">
              <a:solidFill>
                <a:schemeClr val="tx1"/>
              </a:solidFill>
            </a:endParaRPr>
          </a:p>
        </p:txBody>
      </p:sp>
      <p:sp>
        <p:nvSpPr>
          <p:cNvPr id="3" name="Content Placeholder 2"/>
          <p:cNvSpPr>
            <a:spLocks noGrp="1"/>
          </p:cNvSpPr>
          <p:nvPr>
            <p:ph idx="1"/>
          </p:nvPr>
        </p:nvSpPr>
        <p:spPr>
          <a:xfrm>
            <a:off x="518160" y="2454197"/>
            <a:ext cx="5395557" cy="6079878"/>
          </a:xfrm>
        </p:spPr>
        <p:txBody>
          <a:bodyPr>
            <a:normAutofit/>
          </a:bodyPr>
          <a:lstStyle/>
          <a:p>
            <a:pPr marL="0" indent="0">
              <a:buNone/>
            </a:pPr>
            <a:r>
              <a:rPr lang="en-US" sz="1800" dirty="0"/>
              <a:t>“Image Processing” is what it intuitively suggests. </a:t>
            </a:r>
          </a:p>
          <a:p>
            <a:pPr marL="0" indent="0">
              <a:buNone/>
            </a:pPr>
            <a:r>
              <a:rPr lang="en-US" sz="1800" dirty="0"/>
              <a:t>Image processing is </a:t>
            </a:r>
            <a:r>
              <a:rPr lang="en-US" sz="1800" b="1" dirty="0"/>
              <a:t>IMAGE + PROCESSING </a:t>
            </a:r>
            <a:r>
              <a:rPr lang="en-US" sz="1800" dirty="0"/>
              <a:t>. </a:t>
            </a:r>
          </a:p>
          <a:p>
            <a:pPr marL="0" indent="0">
              <a:buNone/>
            </a:pPr>
            <a:r>
              <a:rPr lang="en-US" sz="1800" b="1" dirty="0"/>
              <a:t>What is an Image? </a:t>
            </a:r>
          </a:p>
          <a:p>
            <a:pPr marL="0" indent="0">
              <a:buNone/>
            </a:pPr>
            <a:r>
              <a:rPr lang="en-US" sz="1800" dirty="0"/>
              <a:t> Image is a collection of </a:t>
            </a:r>
            <a:r>
              <a:rPr lang="en-US" sz="1800" b="1" dirty="0"/>
              <a:t>PIXELS. </a:t>
            </a:r>
            <a:endParaRPr lang="en-US" sz="1800" dirty="0"/>
          </a:p>
          <a:p>
            <a:pPr marL="0" indent="0">
              <a:buNone/>
            </a:pPr>
            <a:r>
              <a:rPr lang="en-US" sz="1800" dirty="0"/>
              <a:t> Each pixel is like an array of numbers. </a:t>
            </a:r>
          </a:p>
          <a:p>
            <a:pPr marL="0" indent="0">
              <a:buNone/>
            </a:pPr>
            <a:r>
              <a:rPr lang="en-US" sz="1800" dirty="0"/>
              <a:t> These numbers determine the color of the pixel. </a:t>
            </a:r>
          </a:p>
          <a:p>
            <a:pPr marL="0" indent="0">
              <a:buNone/>
            </a:pPr>
            <a:r>
              <a:rPr lang="en-US" sz="1800" dirty="0"/>
              <a:t>Now let me introduce you to different types of images. </a:t>
            </a:r>
            <a:r>
              <a:rPr lang="en-US" sz="1800" dirty="0" smtClean="0"/>
              <a:t>There </a:t>
            </a:r>
            <a:r>
              <a:rPr lang="en-US" sz="1800" dirty="0"/>
              <a:t>are three types of images: </a:t>
            </a:r>
            <a:endParaRPr lang="en-US" sz="1800" dirty="0" smtClean="0"/>
          </a:p>
          <a:p>
            <a:pPr marL="0" indent="0">
              <a:buNone/>
            </a:pPr>
            <a:endParaRPr lang="en-US" sz="1800" dirty="0"/>
          </a:p>
          <a:p>
            <a:pPr marL="0" indent="0">
              <a:buNone/>
            </a:pPr>
            <a:r>
              <a:rPr lang="en-US" sz="1800" dirty="0" smtClean="0"/>
              <a:t>                               IMAGE</a:t>
            </a:r>
          </a:p>
          <a:p>
            <a:pPr marL="0" indent="0">
              <a:buNone/>
            </a:pPr>
            <a:endParaRPr lang="en-US" sz="1800" dirty="0"/>
          </a:p>
          <a:p>
            <a:pPr marL="0" indent="0">
              <a:buNone/>
            </a:pPr>
            <a:r>
              <a:rPr lang="en-US" sz="1800" dirty="0" smtClean="0"/>
              <a:t>                                 IMAGE</a:t>
            </a:r>
          </a:p>
          <a:p>
            <a:pPr marL="0" indent="0">
              <a:buNone/>
            </a:pPr>
            <a:endParaRPr lang="en-US" sz="1800" dirty="0"/>
          </a:p>
          <a:p>
            <a:pPr marL="0" indent="0">
              <a:buNone/>
            </a:pPr>
            <a:r>
              <a:rPr lang="en-US" sz="1800" dirty="0" smtClean="0"/>
              <a:t>                                 IMAGE</a:t>
            </a: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30" y="5787119"/>
            <a:ext cx="1495425" cy="5238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67" y="6568434"/>
            <a:ext cx="1581150" cy="495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292" y="7369362"/>
            <a:ext cx="1495425" cy="476250"/>
          </a:xfrm>
          <a:prstGeom prst="rect">
            <a:avLst/>
          </a:prstGeom>
        </p:spPr>
      </p:pic>
      <p:sp>
        <p:nvSpPr>
          <p:cNvPr id="8" name="Rectangle 7"/>
          <p:cNvSpPr/>
          <p:nvPr/>
        </p:nvSpPr>
        <p:spPr>
          <a:xfrm>
            <a:off x="337584" y="129246"/>
            <a:ext cx="3886200" cy="644792"/>
          </a:xfrm>
          <a:prstGeom prst="rect">
            <a:avLst/>
          </a:prstGeom>
        </p:spPr>
        <p:txBody>
          <a:bodyPr>
            <a:spAutoFit/>
          </a:bodyPr>
          <a:lstStyle/>
          <a:p>
            <a:r>
              <a:rPr lang="en-US" sz="2120" u="sng" dirty="0" smtClean="0">
                <a:solidFill>
                  <a:schemeClr val="accent2">
                    <a:lumMod val="50000"/>
                  </a:schemeClr>
                </a:solidFill>
              </a:rPr>
              <a:t>INTRODUCTION</a:t>
            </a:r>
            <a:endParaRPr lang="en-US" sz="2120" u="sng" dirty="0">
              <a:solidFill>
                <a:schemeClr val="accent2">
                  <a:lumMod val="50000"/>
                </a:schemeClr>
              </a:solidFill>
            </a:endParaRP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415520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792885"/>
            <a:ext cx="5395557" cy="8746346"/>
          </a:xfrm>
        </p:spPr>
        <p:txBody>
          <a:bodyPr>
            <a:normAutofit lnSpcReduction="10000"/>
          </a:bodyPr>
          <a:lstStyle/>
          <a:p>
            <a:pPr marL="0" indent="0">
              <a:buNone/>
            </a:pPr>
            <a:endParaRPr lang="en-US" sz="1800" dirty="0" smtClean="0"/>
          </a:p>
          <a:p>
            <a:pPr marL="0" indent="0">
              <a:buNone/>
            </a:pPr>
            <a:r>
              <a:rPr lang="en-US" sz="1800" dirty="0" smtClean="0"/>
              <a:t>Each </a:t>
            </a:r>
            <a:r>
              <a:rPr lang="en-US" sz="1800" dirty="0"/>
              <a:t>kind of image has few attributes attached to it like </a:t>
            </a:r>
            <a:r>
              <a:rPr lang="en-US" sz="1800" b="1" dirty="0"/>
              <a:t>number of channels </a:t>
            </a:r>
            <a:r>
              <a:rPr lang="en-US" sz="1800" dirty="0"/>
              <a:t>and </a:t>
            </a:r>
            <a:r>
              <a:rPr lang="en-US" sz="1800" b="1" dirty="0"/>
              <a:t>depth . </a:t>
            </a:r>
            <a:endParaRPr lang="en-US" sz="1800" b="1" dirty="0" smtClean="0"/>
          </a:p>
          <a:p>
            <a:pPr marL="0" indent="0">
              <a:buNone/>
            </a:pPr>
            <a:endParaRPr lang="en-US" sz="1800" dirty="0"/>
          </a:p>
          <a:p>
            <a:r>
              <a:rPr lang="en-US" sz="1800" dirty="0"/>
              <a:t> Number of </a:t>
            </a:r>
            <a:r>
              <a:rPr lang="en-US" sz="1800" dirty="0" smtClean="0"/>
              <a:t>channels : </a:t>
            </a:r>
            <a:r>
              <a:rPr lang="en-US" sz="1800" dirty="0"/>
              <a:t>Defines the dimension </a:t>
            </a:r>
            <a:r>
              <a:rPr lang="en-US" sz="1800" dirty="0" smtClean="0"/>
              <a:t> </a:t>
            </a:r>
          </a:p>
          <a:p>
            <a:pPr marL="0" indent="0">
              <a:buNone/>
            </a:pPr>
            <a:r>
              <a:rPr lang="en-US" sz="1800" dirty="0" smtClean="0"/>
              <a:t>                                        of </a:t>
            </a:r>
            <a:r>
              <a:rPr lang="en-US" sz="1800" dirty="0"/>
              <a:t>array , each pixel </a:t>
            </a:r>
            <a:r>
              <a:rPr lang="en-US" sz="1800" dirty="0" smtClean="0"/>
              <a:t>   </a:t>
            </a:r>
          </a:p>
          <a:p>
            <a:pPr marL="0" indent="0">
              <a:buNone/>
            </a:pPr>
            <a:r>
              <a:rPr lang="en-US" sz="1800" dirty="0"/>
              <a:t> </a:t>
            </a:r>
            <a:r>
              <a:rPr lang="en-US" sz="1800" dirty="0" smtClean="0"/>
              <a:t>                                       is</a:t>
            </a:r>
            <a:r>
              <a:rPr lang="en-US" sz="1800" dirty="0"/>
              <a:t>. </a:t>
            </a:r>
          </a:p>
          <a:p>
            <a:r>
              <a:rPr lang="en-US" sz="1800" dirty="0"/>
              <a:t> Depth </a:t>
            </a:r>
            <a:r>
              <a:rPr lang="en-US" sz="1800" dirty="0" smtClean="0"/>
              <a:t>: </a:t>
            </a:r>
            <a:r>
              <a:rPr lang="en-US" sz="1800" dirty="0"/>
              <a:t>Defines the maximum bit size of the </a:t>
            </a:r>
            <a:r>
              <a:rPr lang="en-US" sz="1800" dirty="0" smtClean="0"/>
              <a:t> </a:t>
            </a:r>
          </a:p>
          <a:p>
            <a:pPr marL="0" indent="0">
              <a:buNone/>
            </a:pPr>
            <a:r>
              <a:rPr lang="en-US" sz="1800" dirty="0" smtClean="0"/>
              <a:t>                    number </a:t>
            </a:r>
            <a:r>
              <a:rPr lang="en-US" sz="1800" dirty="0"/>
              <a:t>which is stored in the array </a:t>
            </a:r>
            <a:endParaRPr lang="en-US" sz="1800" dirty="0" smtClean="0"/>
          </a:p>
          <a:p>
            <a:pPr marL="0" indent="0">
              <a:buNone/>
            </a:pPr>
            <a:r>
              <a:rPr lang="en-US" sz="1800" dirty="0" smtClean="0"/>
              <a:t>                    Let’s </a:t>
            </a:r>
            <a:r>
              <a:rPr lang="en-US" sz="1800" dirty="0"/>
              <a:t>have a closer look at different </a:t>
            </a:r>
            <a:endParaRPr lang="en-US" sz="1800" dirty="0" smtClean="0"/>
          </a:p>
          <a:p>
            <a:pPr marL="0" indent="0">
              <a:buNone/>
            </a:pPr>
            <a:r>
              <a:rPr lang="en-US" sz="1800" dirty="0" smtClean="0"/>
              <a:t>                    types </a:t>
            </a:r>
            <a:r>
              <a:rPr lang="en-US" sz="1800" dirty="0"/>
              <a:t>of images. </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r>
              <a:rPr lang="en-US" sz="1800" dirty="0"/>
              <a:t>Again, as the name suggest each number associated with the pixel can have just one of the two possible values. </a:t>
            </a:r>
            <a:endParaRPr lang="en-US" sz="1800" dirty="0" smtClean="0"/>
          </a:p>
          <a:p>
            <a:pPr marL="0" indent="0">
              <a:buNone/>
            </a:pPr>
            <a:endParaRPr lang="en-US" sz="1800" dirty="0"/>
          </a:p>
          <a:p>
            <a:r>
              <a:rPr lang="en-US" sz="1800" dirty="0"/>
              <a:t> Each pixel is a 1 bit number. </a:t>
            </a:r>
          </a:p>
          <a:p>
            <a:r>
              <a:rPr lang="en-US" sz="1800" dirty="0" smtClean="0"/>
              <a:t> </a:t>
            </a:r>
            <a:r>
              <a:rPr lang="en-US" sz="1800" dirty="0"/>
              <a:t>It can take either 0 or 1 as its value. </a:t>
            </a:r>
          </a:p>
          <a:p>
            <a:r>
              <a:rPr lang="en-US" sz="1800" dirty="0"/>
              <a:t> 0 corresponds to </a:t>
            </a:r>
            <a:r>
              <a:rPr lang="en-US" sz="1800" b="1" dirty="0"/>
              <a:t>Black </a:t>
            </a:r>
            <a:endParaRPr lang="en-US" sz="1800" dirty="0"/>
          </a:p>
          <a:p>
            <a:pPr marL="0" indent="0">
              <a:buNone/>
            </a:pP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38" y="5324475"/>
            <a:ext cx="3966270" cy="1011010"/>
          </a:xfrm>
          <a:prstGeom prst="rect">
            <a:avLst/>
          </a:prstGeom>
        </p:spPr>
      </p:pic>
      <p:sp>
        <p:nvSpPr>
          <p:cNvPr id="2" name="Rectangle 1"/>
          <p:cNvSpPr/>
          <p:nvPr/>
        </p:nvSpPr>
        <p:spPr>
          <a:xfrm>
            <a:off x="358849" y="123545"/>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199555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723368"/>
            <a:ext cx="6272254" cy="6391070"/>
          </a:xfrm>
        </p:spPr>
        <p:txBody>
          <a:bodyPr>
            <a:normAutofit fontScale="47500" lnSpcReduction="20000"/>
          </a:bodyPr>
          <a:lstStyle/>
          <a:p>
            <a:endParaRPr lang="en-US" sz="1600" dirty="0" smtClean="0"/>
          </a:p>
          <a:p>
            <a:r>
              <a:rPr lang="en-US" sz="1600" dirty="0" smtClean="0"/>
              <a:t> </a:t>
            </a:r>
            <a:r>
              <a:rPr lang="en-US" sz="1600" dirty="0"/>
              <a:t>1 corresponds to </a:t>
            </a:r>
            <a:r>
              <a:rPr lang="en-US" sz="1600" b="1" dirty="0"/>
              <a:t>White </a:t>
            </a:r>
            <a:endParaRPr lang="en-US" sz="1600" dirty="0"/>
          </a:p>
          <a:p>
            <a:r>
              <a:rPr lang="en-US" sz="1600" dirty="0"/>
              <a:t> Number of channels of a binary Image is 1 </a:t>
            </a:r>
          </a:p>
          <a:p>
            <a:r>
              <a:rPr lang="en-US" sz="1600" dirty="0"/>
              <a:t> Depth of a binary image is 1(bit)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lgn="ctr">
              <a:buNone/>
            </a:pPr>
            <a:r>
              <a:rPr lang="en-US" sz="1600" dirty="0" smtClean="0"/>
              <a:t>EXAMPLE OF BINARY IMAGE</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r>
              <a:rPr lang="en-US" sz="1800" dirty="0"/>
              <a:t> Each pixel is a 8 bit number </a:t>
            </a:r>
          </a:p>
          <a:p>
            <a:r>
              <a:rPr lang="en-US" sz="1800" dirty="0"/>
              <a:t> It can take values from 0-255 </a:t>
            </a:r>
          </a:p>
          <a:p>
            <a:r>
              <a:rPr lang="en-US" sz="1800" dirty="0"/>
              <a:t> Each value corresponds to a shade between black and white( 0 for black and 255 for white) </a:t>
            </a:r>
          </a:p>
          <a:p>
            <a:endParaRPr lang="en-US" sz="1600" dirty="0" smtClean="0"/>
          </a:p>
          <a:p>
            <a:pPr marL="0" indent="0">
              <a:buNone/>
            </a:pPr>
            <a:endParaRPr lang="en-US" sz="1600" dirty="0"/>
          </a:p>
          <a:p>
            <a:pPr marL="0" indent="0">
              <a:buNone/>
            </a:pPr>
            <a:endParaRPr lang="en-US" sz="1600" dirty="0"/>
          </a:p>
          <a:p>
            <a:endParaRPr lang="en-US" dirty="0"/>
          </a:p>
        </p:txBody>
      </p:sp>
      <p:sp>
        <p:nvSpPr>
          <p:cNvPr id="4" name="Slide Number Placeholder 3"/>
          <p:cNvSpPr>
            <a:spLocks noGrp="1"/>
          </p:cNvSpPr>
          <p:nvPr>
            <p:ph type="sldNum" sz="quarter" idx="12"/>
          </p:nvPr>
        </p:nvSpPr>
        <p:spPr/>
        <p:txBody>
          <a:bodyPr/>
          <a:lstStyle/>
          <a:p>
            <a:fld id="{75A984BB-F7F3-4337-9CDD-F27E297554D9}" type="slidenum">
              <a:rPr lang="en-US" smtClean="0"/>
              <a:t>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388" y="5111323"/>
            <a:ext cx="4053840" cy="1024101"/>
          </a:xfrm>
          <a:prstGeom prst="rect">
            <a:avLst/>
          </a:prstGeom>
        </p:spPr>
      </p:pic>
      <p:pic>
        <p:nvPicPr>
          <p:cNvPr id="1032" name="Picture 8" descr="https://in.mathworks.com/help/examples/matlab/win64/DisplayGrayscaleRGBIndexedOrBinaryImageExample_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034" y="1899447"/>
            <a:ext cx="2770505" cy="28959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5934" y="78576"/>
            <a:ext cx="3886200" cy="644792"/>
          </a:xfrm>
          <a:prstGeom prst="rect">
            <a:avLst/>
          </a:prstGeom>
        </p:spPr>
        <p:txBody>
          <a:bodyPr>
            <a:spAutoFit/>
          </a:bodyPr>
          <a:lstStyle/>
          <a:p>
            <a:r>
              <a:rPr lang="en-US" sz="2120" u="sng" dirty="0" smtClean="0">
                <a:solidFill>
                  <a:schemeClr val="accent2">
                    <a:lumMod val="50000"/>
                  </a:schemeClr>
                </a:solidFill>
              </a:rPr>
              <a:t>INTRODUCTION</a:t>
            </a:r>
            <a:endParaRPr lang="en-US" sz="2120" u="sng" dirty="0">
              <a:solidFill>
                <a:schemeClr val="accent2">
                  <a:lumMod val="50000"/>
                </a:schemeClr>
              </a:solidFill>
            </a:endParaRP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60106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59" y="342900"/>
            <a:ext cx="5395557" cy="9121903"/>
          </a:xfrm>
        </p:spPr>
        <p:txBody>
          <a:bodyPr>
            <a:normAutofit lnSpcReduction="10000"/>
          </a:bodyPr>
          <a:lstStyle/>
          <a:p>
            <a:endParaRPr lang="en-US" sz="1800" dirty="0" smtClean="0"/>
          </a:p>
          <a:p>
            <a:endParaRPr lang="en-US" sz="1800" dirty="0"/>
          </a:p>
          <a:p>
            <a:r>
              <a:rPr lang="en-US" sz="1800" dirty="0" smtClean="0"/>
              <a:t>Number </a:t>
            </a:r>
            <a:r>
              <a:rPr lang="en-US" sz="1800" dirty="0"/>
              <a:t>of channels for a grayscale image is 1 </a:t>
            </a:r>
          </a:p>
          <a:p>
            <a:r>
              <a:rPr lang="en-US" sz="1800" dirty="0"/>
              <a:t> Depth of a gray scale image is 8(bits) </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1800" dirty="0"/>
              <a:t> </a:t>
            </a:r>
            <a:r>
              <a:rPr lang="en-US" sz="1800" dirty="0" smtClean="0"/>
              <a:t>               EXAMPLE OF GRAYSCALE IMAGE</a:t>
            </a:r>
          </a:p>
          <a:p>
            <a:pPr marL="0" indent="0">
              <a:buNone/>
            </a:pPr>
            <a:r>
              <a:rPr lang="en-US" sz="1800" dirty="0"/>
              <a:t> </a:t>
            </a:r>
            <a:r>
              <a:rPr lang="en-US" sz="1800" dirty="0" smtClean="0"/>
              <a:t>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r>
              <a:rPr lang="en-US" sz="1800" dirty="0"/>
              <a:t>Each pixel stores three values: </a:t>
            </a:r>
          </a:p>
          <a:p>
            <a:pPr marL="0" indent="0">
              <a:buNone/>
            </a:pPr>
            <a:r>
              <a:rPr lang="en-US" sz="1800" b="1" dirty="0"/>
              <a:t>1. </a:t>
            </a:r>
            <a:r>
              <a:rPr lang="en-US" sz="1800" dirty="0"/>
              <a:t>R : 0-255 </a:t>
            </a:r>
          </a:p>
          <a:p>
            <a:pPr marL="0" indent="0">
              <a:buNone/>
            </a:pPr>
            <a:r>
              <a:rPr lang="en-US" sz="1800" b="1" dirty="0"/>
              <a:t>2. </a:t>
            </a:r>
            <a:r>
              <a:rPr lang="en-US" sz="1800" dirty="0"/>
              <a:t>G : 0-255 </a:t>
            </a:r>
          </a:p>
          <a:p>
            <a:pPr marL="0" indent="0">
              <a:buNone/>
            </a:pPr>
            <a:r>
              <a:rPr lang="en-US" sz="1800" b="1" dirty="0"/>
              <a:t>3. </a:t>
            </a:r>
            <a:r>
              <a:rPr lang="en-US" sz="1800" dirty="0"/>
              <a:t>B : 0-255 </a:t>
            </a:r>
          </a:p>
          <a:p>
            <a:r>
              <a:rPr lang="en-US" sz="1800" dirty="0"/>
              <a:t> Each number between 0-255 corresponds to a shade of corresponding color </a:t>
            </a:r>
          </a:p>
        </p:txBody>
      </p:sp>
      <p:sp>
        <p:nvSpPr>
          <p:cNvPr id="4" name="Slide Number Placeholder 3"/>
          <p:cNvSpPr>
            <a:spLocks noGrp="1"/>
          </p:cNvSpPr>
          <p:nvPr>
            <p:ph type="sldNum" sz="quarter" idx="12"/>
          </p:nvPr>
        </p:nvSpPr>
        <p:spPr/>
        <p:txBody>
          <a:bodyPr/>
          <a:lstStyle/>
          <a:p>
            <a:fld id="{75A984BB-F7F3-4337-9CDD-F27E297554D9}"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805" y="5535222"/>
            <a:ext cx="4095750" cy="996207"/>
          </a:xfrm>
          <a:prstGeom prst="rect">
            <a:avLst/>
          </a:prstGeom>
        </p:spPr>
      </p:pic>
      <p:pic>
        <p:nvPicPr>
          <p:cNvPr id="2050" name="Picture 2" descr="https://in.mathworks.com/help/examples/matlab/win64/DisplayGrayscaleRGBIndexedOrBinaryImageExample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892" y="1665638"/>
            <a:ext cx="2436550" cy="25468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5792" y="0"/>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248163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34" y="604357"/>
            <a:ext cx="5375283" cy="8860446"/>
          </a:xfrm>
        </p:spPr>
        <p:txBody>
          <a:bodyPr>
            <a:normAutofit/>
          </a:bodyPr>
          <a:lstStyle/>
          <a:p>
            <a:endParaRPr lang="en-US" sz="1800" dirty="0" smtClean="0"/>
          </a:p>
          <a:p>
            <a:r>
              <a:rPr lang="en-US" sz="1800" dirty="0" smtClean="0"/>
              <a:t>Depth </a:t>
            </a:r>
            <a:r>
              <a:rPr lang="en-US" sz="1800" dirty="0"/>
              <a:t>of a RGB image is 8(bits) </a:t>
            </a:r>
          </a:p>
          <a:p>
            <a:r>
              <a:rPr lang="en-US" sz="1800" dirty="0"/>
              <a:t> Number of channels for a RGB image is </a:t>
            </a:r>
            <a:r>
              <a:rPr lang="en-US" sz="1800" dirty="0" smtClean="0"/>
              <a:t>3</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marL="0" indent="0">
              <a:buNone/>
            </a:pPr>
            <a:r>
              <a:rPr lang="en-US" sz="1800" dirty="0" smtClean="0"/>
              <a:t>                       EXAMPLE OF RGB IMAGE</a:t>
            </a:r>
          </a:p>
          <a:p>
            <a:pPr marL="0" indent="0">
              <a:buNone/>
            </a:pPr>
            <a:r>
              <a:rPr lang="en-US" sz="1800" dirty="0" smtClean="0"/>
              <a:t> </a:t>
            </a:r>
          </a:p>
          <a:p>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9</a:t>
            </a:fld>
            <a:endParaRPr lang="en-US"/>
          </a:p>
        </p:txBody>
      </p:sp>
      <p:pic>
        <p:nvPicPr>
          <p:cNvPr id="3074" name="Picture 2" descr="https://in.mathworks.com/help/examples/matlab/win64/DisplayGrayscaleRGBIndexedOrBinaryImageExampl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26" y="2096475"/>
            <a:ext cx="3051582" cy="32196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2012" y="32328"/>
            <a:ext cx="3886200" cy="644792"/>
          </a:xfrm>
          <a:prstGeom prst="rect">
            <a:avLst/>
          </a:prstGeom>
        </p:spPr>
        <p:txBody>
          <a:bodyPr>
            <a:spAutoFit/>
          </a:bodyPr>
          <a:lstStyle/>
          <a:p>
            <a:r>
              <a:rPr lang="en-US" sz="2120" u="sng" dirty="0">
                <a:solidFill>
                  <a:schemeClr val="accent2">
                    <a:lumMod val="50000"/>
                  </a:schemeClr>
                </a:solidFill>
              </a:rPr>
              <a:t>INTRODUCTION</a:t>
            </a:r>
          </a:p>
          <a:p>
            <a:r>
              <a:rPr lang="en-US" sz="1470" dirty="0"/>
              <a:t>COMPANY PORTFOLIO </a:t>
            </a:r>
            <a:endParaRPr lang="en-US" sz="1470" u="sng" dirty="0">
              <a:solidFill>
                <a:schemeClr val="accent2">
                  <a:lumMod val="50000"/>
                </a:schemeClr>
              </a:solidFill>
            </a:endParaRPr>
          </a:p>
        </p:txBody>
      </p:sp>
    </p:spTree>
    <p:extLst>
      <p:ext uri="{BB962C8B-B14F-4D97-AF65-F5344CB8AC3E}">
        <p14:creationId xmlns:p14="http://schemas.microsoft.com/office/powerpoint/2010/main" val="3168738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9714</TotalTime>
  <Words>2933</Words>
  <Application>Microsoft Office PowerPoint</Application>
  <PresentationFormat>Custom</PresentationFormat>
  <Paragraphs>594</Paragraphs>
  <Slides>41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Oswald</vt:lpstr>
      <vt:lpstr>Trebuchet MS</vt:lpstr>
      <vt:lpstr>Trebuchet MS (Body)</vt:lpstr>
      <vt:lpstr>Wingdings 3</vt:lpstr>
      <vt:lpstr>Facet</vt:lpstr>
      <vt:lpstr>PowerPoint Presentation</vt:lpstr>
      <vt:lpstr>INDEX</vt:lpstr>
      <vt:lpstr>INTRODUCTION  Artificial Intelligence:-  Artificial intelligence (AI) is a constellation of technologies- from machine learning to natural learning processing- that  allows machines to sense, comprehend,  act and learn. </vt:lpstr>
      <vt:lpstr>Appications of Artificial Intelligence in SMART MIRROR</vt:lpstr>
      <vt:lpstr>IMAGE PROCESSING</vt:lpstr>
      <vt:lpstr>PowerPoint Presentation</vt:lpstr>
      <vt:lpstr>PowerPoint Presentation</vt:lpstr>
      <vt:lpstr>PowerPoint Presentation</vt:lpstr>
      <vt:lpstr>PowerPoint Presentation</vt:lpstr>
      <vt:lpstr> FACE RECOGNITION</vt:lpstr>
      <vt:lpstr>OpenCV          OpenCV is a cross-platform library using which we can develop real-time computer vision applications. It mainly focuses on image processing, video capture and analysis including features like face detection and object detection.  Let’s start the chapter by defining the term "Computer Vision".   Computer Vision  Computer Vision can be defined as a discipline that explains how to reconstruct, interrupt, and understand a 3D scene from its 2D images, in terms of the properties of the structure present in the scene. It deals with modeling and replicating human vision using computer software and hardware. </vt:lpstr>
      <vt:lpstr>PowerPoint Presentation</vt:lpstr>
      <vt:lpstr>PowerPoint Presentation</vt:lpstr>
      <vt:lpstr>PowerPoint Presentation</vt:lpstr>
      <vt:lpstr> Speech recognition  Speech recognition is the ability of a machine or program to identify words and phrases in spoken language and convert them to a machine-readable format.</vt:lpstr>
      <vt:lpstr>PowerPoint Presentation</vt:lpstr>
      <vt:lpstr>INTRODUCTION</vt:lpstr>
      <vt:lpstr> What Can A Smart Mirror Do? </vt:lpstr>
      <vt:lpstr>Advantages of a Smart Mirror:- </vt:lpstr>
      <vt:lpstr>Smart Mirror Features:- </vt:lpstr>
      <vt:lpstr>DESIGN LAYOUT</vt:lpstr>
      <vt:lpstr>DESIGN LAYOUT</vt:lpstr>
      <vt:lpstr>DESIGN LAYOUT</vt:lpstr>
      <vt:lpstr>DESIGN LAYOUT COMPANY PORTFOLIO</vt:lpstr>
      <vt:lpstr>SOFTWARE SETUP</vt:lpstr>
      <vt:lpstr>SOFTWARE SETUP</vt:lpstr>
      <vt:lpstr>SOFTWARE SETUP</vt:lpstr>
      <vt:lpstr>PowerPoint Presentation</vt:lpstr>
      <vt:lpstr>PowerPoint Presentation</vt:lpstr>
      <vt:lpstr>SOFTWARE SETUP</vt:lpstr>
      <vt:lpstr>PowerPoint Presentation</vt:lpstr>
      <vt:lpstr>PowerPoint Presentation</vt:lpstr>
      <vt:lpstr>PowerPoint Presentation</vt:lpstr>
      <vt:lpstr>SOFTWARE SETUP</vt:lpstr>
      <vt:lpstr>SOFTWARE SETUP</vt:lpstr>
      <vt:lpstr>SOFTWARE SETUP</vt:lpstr>
      <vt:lpstr>SOFTWARE SETUP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2 Innovation</dc:title>
  <dc:creator>o2i</dc:creator>
  <cp:lastModifiedBy>O2I_Harsh</cp:lastModifiedBy>
  <cp:revision>680</cp:revision>
  <dcterms:created xsi:type="dcterms:W3CDTF">2017-12-13T05:46:35Z</dcterms:created>
  <dcterms:modified xsi:type="dcterms:W3CDTF">2019-09-04T11:11:42Z</dcterms:modified>
</cp:coreProperties>
</file>