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11" r:id="rId1"/>
  </p:sldMasterIdLst>
  <p:notesMasterIdLst>
    <p:notesMasterId r:id="rId25"/>
  </p:notesMasterIdLst>
  <p:sldIdLst>
    <p:sldId id="289" r:id="rId2"/>
    <p:sldId id="342" r:id="rId3"/>
    <p:sldId id="311" r:id="rId4"/>
    <p:sldId id="312" r:id="rId5"/>
    <p:sldId id="314" r:id="rId6"/>
    <p:sldId id="341" r:id="rId7"/>
    <p:sldId id="343" r:id="rId8"/>
    <p:sldId id="317" r:id="rId9"/>
    <p:sldId id="318" r:id="rId10"/>
    <p:sldId id="320" r:id="rId11"/>
    <p:sldId id="319" r:id="rId12"/>
    <p:sldId id="321" r:id="rId13"/>
    <p:sldId id="322" r:id="rId14"/>
    <p:sldId id="323" r:id="rId15"/>
    <p:sldId id="324" r:id="rId16"/>
    <p:sldId id="331" r:id="rId17"/>
    <p:sldId id="330" r:id="rId18"/>
    <p:sldId id="332" r:id="rId19"/>
    <p:sldId id="333" r:id="rId20"/>
    <p:sldId id="340" r:id="rId21"/>
    <p:sldId id="339" r:id="rId22"/>
    <p:sldId id="338" r:id="rId23"/>
    <p:sldId id="308" r:id="rId24"/>
  </p:sldIdLst>
  <p:sldSz cx="7772400" cy="10744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2I_Harsh" initials="O" lastIdx="1" clrIdx="0">
    <p:extLst>
      <p:ext uri="{19B8F6BF-5375-455C-9EA6-DF929625EA0E}">
        <p15:presenceInfo xmlns:p15="http://schemas.microsoft.com/office/powerpoint/2012/main" userId="O2I_Har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62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5865" autoAdjust="0"/>
  </p:normalViewPr>
  <p:slideViewPr>
    <p:cSldViewPr snapToGrid="0">
      <p:cViewPr>
        <p:scale>
          <a:sx n="50" d="100"/>
          <a:sy n="50" d="100"/>
        </p:scale>
        <p:origin x="2394" y="34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4E4B1C-0637-4873-9899-0D1E3978664F}" type="datetimeFigureOut">
              <a:rPr lang="en-US" smtClean="0"/>
              <a:t>8/9/2019</a:t>
            </a:fld>
            <a:endParaRPr lang="en-US"/>
          </a:p>
        </p:txBody>
      </p:sp>
      <p:sp>
        <p:nvSpPr>
          <p:cNvPr id="4" name="Slide Image Placeholder 3"/>
          <p:cNvSpPr>
            <a:spLocks noGrp="1" noRot="1" noChangeAspect="1"/>
          </p:cNvSpPr>
          <p:nvPr>
            <p:ph type="sldImg" idx="2"/>
          </p:nvPr>
        </p:nvSpPr>
        <p:spPr>
          <a:xfrm>
            <a:off x="2312988" y="1143000"/>
            <a:ext cx="22320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A67708-E8FF-44C4-BC43-61546E9B8D22}" type="slidenum">
              <a:rPr lang="en-US" smtClean="0"/>
              <a:t>‹#›</a:t>
            </a:fld>
            <a:endParaRPr lang="en-US"/>
          </a:p>
        </p:txBody>
      </p:sp>
    </p:spTree>
    <p:extLst>
      <p:ext uri="{BB962C8B-B14F-4D97-AF65-F5344CB8AC3E}">
        <p14:creationId xmlns:p14="http://schemas.microsoft.com/office/powerpoint/2010/main" val="965898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2988" y="1143000"/>
            <a:ext cx="22320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A67708-E8FF-44C4-BC43-61546E9B8D22}" type="slidenum">
              <a:rPr lang="en-US" smtClean="0"/>
              <a:t>1</a:t>
            </a:fld>
            <a:endParaRPr lang="en-US" dirty="0"/>
          </a:p>
        </p:txBody>
      </p:sp>
    </p:spTree>
    <p:extLst>
      <p:ext uri="{BB962C8B-B14F-4D97-AF65-F5344CB8AC3E}">
        <p14:creationId xmlns:p14="http://schemas.microsoft.com/office/powerpoint/2010/main" val="2867947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A67708-E8FF-44C4-BC43-61546E9B8D22}" type="slidenum">
              <a:rPr lang="en-US" smtClean="0"/>
              <a:t>3</a:t>
            </a:fld>
            <a:endParaRPr lang="en-US"/>
          </a:p>
        </p:txBody>
      </p:sp>
    </p:spTree>
    <p:extLst>
      <p:ext uri="{BB962C8B-B14F-4D97-AF65-F5344CB8AC3E}">
        <p14:creationId xmlns:p14="http://schemas.microsoft.com/office/powerpoint/2010/main" val="2665786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A67708-E8FF-44C4-BC43-61546E9B8D22}" type="slidenum">
              <a:rPr lang="en-US" smtClean="0"/>
              <a:t>23</a:t>
            </a:fld>
            <a:endParaRPr lang="en-US"/>
          </a:p>
        </p:txBody>
      </p:sp>
    </p:spTree>
    <p:extLst>
      <p:ext uri="{BB962C8B-B14F-4D97-AF65-F5344CB8AC3E}">
        <p14:creationId xmlns:p14="http://schemas.microsoft.com/office/powerpoint/2010/main" val="2418645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7196" y="-13266"/>
            <a:ext cx="7795619" cy="10770732"/>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961006" y="3767104"/>
            <a:ext cx="4952711" cy="2579206"/>
          </a:xfrm>
        </p:spPr>
        <p:txBody>
          <a:bodyPr anchor="b">
            <a:noAutofit/>
          </a:bodyPr>
          <a:lstStyle>
            <a:lvl1pPr algn="r">
              <a:defRPr sz="459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1006" y="6346307"/>
            <a:ext cx="4952711" cy="1718475"/>
          </a:xfrm>
        </p:spPr>
        <p:txBody>
          <a:bodyPr anchor="t"/>
          <a:lstStyle>
            <a:lvl1pPr marL="0" indent="0" algn="r">
              <a:buNone/>
              <a:defRPr>
                <a:solidFill>
                  <a:schemeClr val="tx1">
                    <a:lumMod val="50000"/>
                    <a:lumOff val="50000"/>
                  </a:schemeClr>
                </a:solidFill>
              </a:defRPr>
            </a:lvl1pPr>
            <a:lvl2pPr marL="388620" indent="0" algn="ctr">
              <a:buNone/>
              <a:defRPr>
                <a:solidFill>
                  <a:schemeClr val="tx1">
                    <a:tint val="75000"/>
                  </a:schemeClr>
                </a:solidFill>
              </a:defRPr>
            </a:lvl2pPr>
            <a:lvl3pPr marL="777240" indent="0" algn="ctr">
              <a:buNone/>
              <a:defRPr>
                <a:solidFill>
                  <a:schemeClr val="tx1">
                    <a:tint val="75000"/>
                  </a:schemeClr>
                </a:solidFill>
              </a:defRPr>
            </a:lvl3pPr>
            <a:lvl4pPr marL="1165860" indent="0" algn="ctr">
              <a:buNone/>
              <a:defRPr>
                <a:solidFill>
                  <a:schemeClr val="tx1">
                    <a:tint val="75000"/>
                  </a:schemeClr>
                </a:solidFill>
              </a:defRPr>
            </a:lvl4pPr>
            <a:lvl5pPr marL="1554480" indent="0" algn="ctr">
              <a:buNone/>
              <a:defRPr>
                <a:solidFill>
                  <a:schemeClr val="tx1">
                    <a:tint val="75000"/>
                  </a:schemeClr>
                </a:solidFill>
              </a:defRPr>
            </a:lvl5pPr>
            <a:lvl6pPr marL="1943100" indent="0" algn="ctr">
              <a:buNone/>
              <a:defRPr>
                <a:solidFill>
                  <a:schemeClr val="tx1">
                    <a:tint val="75000"/>
                  </a:schemeClr>
                </a:solidFill>
              </a:defRPr>
            </a:lvl6pPr>
            <a:lvl7pPr marL="2331720" indent="0" algn="ctr">
              <a:buNone/>
              <a:defRPr>
                <a:solidFill>
                  <a:schemeClr val="tx1">
                    <a:tint val="75000"/>
                  </a:schemeClr>
                </a:solidFill>
              </a:defRPr>
            </a:lvl7pPr>
            <a:lvl8pPr marL="2720340" indent="0" algn="ctr">
              <a:buNone/>
              <a:defRPr>
                <a:solidFill>
                  <a:schemeClr val="tx1">
                    <a:tint val="75000"/>
                  </a:schemeClr>
                </a:solidFill>
              </a:defRPr>
            </a:lvl8pPr>
            <a:lvl9pPr marL="310896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6704AD-A959-4C0F-BF9B-C0EDB5AC89DF}" type="datetime1">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297531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 y="955040"/>
            <a:ext cx="5395557" cy="5332307"/>
          </a:xfrm>
        </p:spPr>
        <p:txBody>
          <a:bodyPr anchor="ctr">
            <a:normAutofit/>
          </a:bodyPr>
          <a:lstStyle>
            <a:lvl1pPr algn="l">
              <a:defRPr sz="374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8160" y="7003627"/>
            <a:ext cx="5395557" cy="2461174"/>
          </a:xfrm>
        </p:spPr>
        <p:txBody>
          <a:bodyPr anchor="ctr">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86212D-69D1-4826-AF91-38507A0BC12C}" type="datetime1">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190655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652" y="955040"/>
            <a:ext cx="5161355" cy="4735407"/>
          </a:xfrm>
        </p:spPr>
        <p:txBody>
          <a:bodyPr anchor="ctr">
            <a:normAutofit/>
          </a:bodyPr>
          <a:lstStyle>
            <a:lvl1pPr algn="l">
              <a:defRPr sz="374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935913" y="5690447"/>
            <a:ext cx="4606833" cy="596900"/>
          </a:xfrm>
        </p:spPr>
        <p:txBody>
          <a:bodyPr anchor="ctr">
            <a:noAutofit/>
          </a:bodyPr>
          <a:lstStyle>
            <a:lvl1pPr marL="0" indent="0">
              <a:buFontTx/>
              <a:buNone/>
              <a:defRPr sz="1360">
                <a:solidFill>
                  <a:schemeClr val="tx1">
                    <a:lumMod val="50000"/>
                    <a:lumOff val="50000"/>
                  </a:schemeClr>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8159" y="7003627"/>
            <a:ext cx="5395558" cy="2461174"/>
          </a:xfrm>
        </p:spPr>
        <p:txBody>
          <a:bodyPr anchor="ctr">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9820C2-367E-480C-B830-EE6B7140DBBD}" type="datetime1">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
        <p:nvSpPr>
          <p:cNvPr id="24" name="TextBox 23"/>
          <p:cNvSpPr txBox="1"/>
          <p:nvPr/>
        </p:nvSpPr>
        <p:spPr>
          <a:xfrm>
            <a:off x="410305" y="1238259"/>
            <a:ext cx="388721" cy="916149"/>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735545" y="4522271"/>
            <a:ext cx="388721" cy="916149"/>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8146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8159" y="3026781"/>
            <a:ext cx="5395558" cy="4066221"/>
          </a:xfrm>
        </p:spPr>
        <p:txBody>
          <a:bodyPr anchor="b">
            <a:normAutofit/>
          </a:bodyPr>
          <a:lstStyle>
            <a:lvl1pPr algn="l">
              <a:defRPr sz="374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8159" y="7093002"/>
            <a:ext cx="5395558" cy="2371799"/>
          </a:xfrm>
        </p:spPr>
        <p:txBody>
          <a:bodyPr anchor="t">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CC7C99-2973-4A39-94A3-3B1E63AA08E9}" type="datetime1">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2130868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58652" y="955040"/>
            <a:ext cx="5161355" cy="4735407"/>
          </a:xfrm>
        </p:spPr>
        <p:txBody>
          <a:bodyPr anchor="ctr">
            <a:normAutofit/>
          </a:bodyPr>
          <a:lstStyle>
            <a:lvl1pPr algn="l">
              <a:defRPr sz="374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18157" y="6287347"/>
            <a:ext cx="5395559" cy="805655"/>
          </a:xfrm>
        </p:spPr>
        <p:txBody>
          <a:bodyPr anchor="b">
            <a:noAutofit/>
          </a:bodyPr>
          <a:lstStyle>
            <a:lvl1pPr marL="0" indent="0">
              <a:buFontTx/>
              <a:buNone/>
              <a:defRPr sz="2040">
                <a:solidFill>
                  <a:schemeClr val="tx1">
                    <a:lumMod val="75000"/>
                    <a:lumOff val="25000"/>
                  </a:schemeClr>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8159" y="7093002"/>
            <a:ext cx="5395558" cy="2371799"/>
          </a:xfrm>
        </p:spPr>
        <p:txBody>
          <a:bodyPr anchor="t">
            <a:normAutofit/>
          </a:bodyPr>
          <a:lstStyle>
            <a:lvl1pPr marL="0" indent="0" algn="l">
              <a:buNone/>
              <a:defRPr sz="153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BFB68C-FA71-4884-9E4A-0F67E9413E2A}" type="datetime1">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
        <p:nvSpPr>
          <p:cNvPr id="24" name="TextBox 23"/>
          <p:cNvSpPr txBox="1"/>
          <p:nvPr/>
        </p:nvSpPr>
        <p:spPr>
          <a:xfrm>
            <a:off x="410305" y="1238259"/>
            <a:ext cx="388721" cy="916149"/>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735545" y="4522271"/>
            <a:ext cx="388721" cy="916149"/>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61903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23471" y="955040"/>
            <a:ext cx="5390245" cy="4735407"/>
          </a:xfrm>
        </p:spPr>
        <p:txBody>
          <a:bodyPr anchor="ctr">
            <a:normAutofit/>
          </a:bodyPr>
          <a:lstStyle>
            <a:lvl1pPr algn="l">
              <a:defRPr sz="374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18157" y="6287347"/>
            <a:ext cx="5395559" cy="805655"/>
          </a:xfrm>
        </p:spPr>
        <p:txBody>
          <a:bodyPr anchor="b">
            <a:noAutofit/>
          </a:bodyPr>
          <a:lstStyle>
            <a:lvl1pPr marL="0" indent="0">
              <a:buFontTx/>
              <a:buNone/>
              <a:defRPr sz="2040">
                <a:solidFill>
                  <a:schemeClr val="accent1"/>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8159" y="7093002"/>
            <a:ext cx="5395558" cy="2371799"/>
          </a:xfrm>
        </p:spPr>
        <p:txBody>
          <a:bodyPr anchor="t">
            <a:normAutofit/>
          </a:bodyPr>
          <a:lstStyle>
            <a:lvl1pPr marL="0" indent="0" algn="l">
              <a:buNone/>
              <a:defRPr sz="153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91A13D-88EC-4001-B903-C501E9B7A20B}" type="datetime1">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1631828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2C6390-9B02-42C8-BEDF-F95A00686FB3}" type="datetime1">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1805435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80715" y="955041"/>
            <a:ext cx="831990" cy="8227273"/>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59" y="955041"/>
            <a:ext cx="4415772" cy="822727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E79258-059B-405E-A50A-2C9D19432701}" type="datetime1">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127618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6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050762-F8AC-437F-A851-1F74DDD993CE}" type="datetime1">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329233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8159" y="4231360"/>
            <a:ext cx="5395558" cy="2861644"/>
          </a:xfrm>
        </p:spPr>
        <p:txBody>
          <a:bodyPr anchor="b"/>
          <a:lstStyle>
            <a:lvl1pPr algn="l">
              <a:defRPr sz="3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8159" y="7093002"/>
            <a:ext cx="5395558" cy="1347960"/>
          </a:xfrm>
        </p:spPr>
        <p:txBody>
          <a:bodyPr anchor="t"/>
          <a:lstStyle>
            <a:lvl1pPr marL="0" indent="0" algn="l">
              <a:buNone/>
              <a:defRPr sz="170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7DC4DC-1CB7-439C-B723-5DB40E6BCAC4}" type="datetime1">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293365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60" y="955040"/>
            <a:ext cx="5395557" cy="206925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 y="3384923"/>
            <a:ext cx="2624893" cy="6079876"/>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88823" y="3384925"/>
            <a:ext cx="2624894" cy="6079878"/>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B43B14-F956-4CD7-A5D5-28E483332293}" type="datetime1">
              <a:rPr lang="en-US" smtClean="0"/>
              <a:t>8/9/2019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297967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160" y="955040"/>
            <a:ext cx="5395556" cy="2069253"/>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59" y="3385540"/>
            <a:ext cx="2627071" cy="902810"/>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Click to edit Master text styles</a:t>
            </a:r>
          </a:p>
        </p:txBody>
      </p:sp>
      <p:sp>
        <p:nvSpPr>
          <p:cNvPr id="4" name="Content Placeholder 3"/>
          <p:cNvSpPr>
            <a:spLocks noGrp="1"/>
          </p:cNvSpPr>
          <p:nvPr>
            <p:ph sz="half" idx="2"/>
          </p:nvPr>
        </p:nvSpPr>
        <p:spPr>
          <a:xfrm>
            <a:off x="518159" y="4288353"/>
            <a:ext cx="2627071" cy="517645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286644" y="3385540"/>
            <a:ext cx="2627071" cy="902810"/>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Click to edit Master text styles</a:t>
            </a:r>
          </a:p>
        </p:txBody>
      </p:sp>
      <p:sp>
        <p:nvSpPr>
          <p:cNvPr id="6" name="Content Placeholder 5"/>
          <p:cNvSpPr>
            <a:spLocks noGrp="1"/>
          </p:cNvSpPr>
          <p:nvPr>
            <p:ph sz="quarter" idx="4"/>
          </p:nvPr>
        </p:nvSpPr>
        <p:spPr>
          <a:xfrm>
            <a:off x="3286644" y="4288353"/>
            <a:ext cx="2627071" cy="517645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5E6B06-DB59-41BD-B32C-F3342F6747FB}" type="datetime1">
              <a:rPr lang="en-US" smtClean="0"/>
              <a:t>8/9/2019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268581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8159" y="955040"/>
            <a:ext cx="5395557" cy="206925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4F145C-62A5-473C-BC14-04807A002EE4}" type="datetime1">
              <a:rPr lang="en-US" smtClean="0"/>
              <a:t>8/9/2019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13235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F96AB4-153B-42A0-B046-2E68ADAC9921}" type="datetime1">
              <a:rPr lang="en-US" smtClean="0"/>
              <a:t>8/9/2019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244029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59" y="2347813"/>
            <a:ext cx="2371655" cy="2002930"/>
          </a:xfrm>
        </p:spPr>
        <p:txBody>
          <a:bodyPr anchor="b">
            <a:normAutofit/>
          </a:bodyPr>
          <a:lstStyle>
            <a:lvl1pPr>
              <a:defRPr sz="1700"/>
            </a:lvl1pPr>
          </a:lstStyle>
          <a:p>
            <a:r>
              <a:rPr lang="en-US" smtClean="0"/>
              <a:t>Click to edit Master title style</a:t>
            </a:r>
            <a:endParaRPr lang="en-US" dirty="0"/>
          </a:p>
        </p:txBody>
      </p:sp>
      <p:sp>
        <p:nvSpPr>
          <p:cNvPr id="3" name="Content Placeholder 2"/>
          <p:cNvSpPr>
            <a:spLocks noGrp="1"/>
          </p:cNvSpPr>
          <p:nvPr>
            <p:ph idx="1"/>
          </p:nvPr>
        </p:nvSpPr>
        <p:spPr>
          <a:xfrm>
            <a:off x="3035584" y="806716"/>
            <a:ext cx="2878131" cy="865808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8159" y="4350742"/>
            <a:ext cx="2371655" cy="4048970"/>
          </a:xfrm>
        </p:spPr>
        <p:txBody>
          <a:bodyPr>
            <a:normAutofit/>
          </a:bodyPr>
          <a:lstStyle>
            <a:lvl1pPr marL="0" indent="0">
              <a:buNone/>
              <a:defRPr sz="119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4B67B6-B4BD-4A9B-B203-91D905A84B16}" type="datetime1">
              <a:rPr lang="en-US" smtClean="0"/>
              <a:t>8/9/2019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2708921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59" y="7520940"/>
            <a:ext cx="5395557" cy="887890"/>
          </a:xfrm>
        </p:spPr>
        <p:txBody>
          <a:bodyPr anchor="b">
            <a:normAutofit/>
          </a:bodyPr>
          <a:lstStyle>
            <a:lvl1pPr algn="l">
              <a:defRPr sz="204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159" y="955040"/>
            <a:ext cx="5395557" cy="6024958"/>
          </a:xfrm>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US" smtClean="0"/>
              <a:t>Click icon to add picture</a:t>
            </a:r>
            <a:endParaRPr lang="en-US" dirty="0"/>
          </a:p>
        </p:txBody>
      </p:sp>
      <p:sp>
        <p:nvSpPr>
          <p:cNvPr id="4" name="Text Placeholder 3"/>
          <p:cNvSpPr>
            <a:spLocks noGrp="1"/>
          </p:cNvSpPr>
          <p:nvPr>
            <p:ph type="body" sz="half" idx="2"/>
          </p:nvPr>
        </p:nvSpPr>
        <p:spPr>
          <a:xfrm>
            <a:off x="518159" y="8408830"/>
            <a:ext cx="5395557" cy="1055971"/>
          </a:xfrm>
        </p:spPr>
        <p:txBody>
          <a:bodyPr>
            <a:normAutofit/>
          </a:bodyPr>
          <a:lstStyle>
            <a:lvl1pPr marL="0" indent="0">
              <a:buNone/>
              <a:defRPr sz="102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43FA7-CF90-415B-9A53-F680301F0089}" type="datetime1">
              <a:rPr lang="en-US" smtClean="0"/>
              <a:t>8/9/2019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388470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7196" y="-13266"/>
            <a:ext cx="7795619" cy="10770732"/>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18160" y="955040"/>
            <a:ext cx="5395556" cy="2069253"/>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59" y="3384925"/>
            <a:ext cx="5395557" cy="607987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94469" y="9464803"/>
            <a:ext cx="581512" cy="572029"/>
          </a:xfrm>
          <a:prstGeom prst="rect">
            <a:avLst/>
          </a:prstGeom>
        </p:spPr>
        <p:txBody>
          <a:bodyPr vert="horz" lIns="91440" tIns="45720" rIns="91440" bIns="45720" rtlCol="0" anchor="ctr"/>
          <a:lstStyle>
            <a:lvl1pPr algn="r">
              <a:defRPr sz="765">
                <a:solidFill>
                  <a:schemeClr val="tx1">
                    <a:tint val="75000"/>
                  </a:schemeClr>
                </a:solidFill>
              </a:defRPr>
            </a:lvl1pPr>
          </a:lstStyle>
          <a:p>
            <a:fld id="{9E1741B7-8877-40BD-A7B2-E6795B6597AA}" type="datetime1">
              <a:rPr lang="en-US" smtClean="0"/>
              <a:t>8/9/2019</a:t>
            </a:fld>
            <a:endParaRPr lang="en-US"/>
          </a:p>
        </p:txBody>
      </p:sp>
      <p:sp>
        <p:nvSpPr>
          <p:cNvPr id="5" name="Footer Placeholder 4"/>
          <p:cNvSpPr>
            <a:spLocks noGrp="1"/>
          </p:cNvSpPr>
          <p:nvPr>
            <p:ph type="ftr" sz="quarter" idx="3"/>
          </p:nvPr>
        </p:nvSpPr>
        <p:spPr>
          <a:xfrm>
            <a:off x="518160" y="9464803"/>
            <a:ext cx="3929527" cy="572029"/>
          </a:xfrm>
          <a:prstGeom prst="rect">
            <a:avLst/>
          </a:prstGeom>
        </p:spPr>
        <p:txBody>
          <a:bodyPr vert="horz" lIns="91440" tIns="45720" rIns="91440" bIns="45720" rtlCol="0" anchor="ctr"/>
          <a:lstStyle>
            <a:lvl1pPr algn="l">
              <a:defRPr sz="7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77975" y="9464803"/>
            <a:ext cx="435742" cy="572029"/>
          </a:xfrm>
          <a:prstGeom prst="rect">
            <a:avLst/>
          </a:prstGeom>
        </p:spPr>
        <p:txBody>
          <a:bodyPr vert="horz" lIns="91440" tIns="45720" rIns="91440" bIns="45720" rtlCol="0" anchor="ctr"/>
          <a:lstStyle>
            <a:lvl1pPr algn="r">
              <a:defRPr sz="765">
                <a:solidFill>
                  <a:schemeClr val="accent1"/>
                </a:solidFill>
              </a:defRPr>
            </a:lvl1pPr>
          </a:lstStyle>
          <a:p>
            <a:fld id="{75A984BB-F7F3-4337-9CDD-F27E297554D9}" type="slidenum">
              <a:rPr lang="en-US" smtClean="0"/>
              <a:t>‹#›</a:t>
            </a:fld>
            <a:endParaRPr lang="en-US"/>
          </a:p>
        </p:txBody>
      </p:sp>
    </p:spTree>
    <p:extLst>
      <p:ext uri="{BB962C8B-B14F-4D97-AF65-F5344CB8AC3E}">
        <p14:creationId xmlns:p14="http://schemas.microsoft.com/office/powerpoint/2010/main" val="250566333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hdr="0" ftr="0" dt="0"/>
  <p:txStyles>
    <p:titleStyle>
      <a:lvl1pPr algn="l" defTabSz="388620" rtl="0" eaLnBrk="1" latinLnBrk="0" hangingPunct="1">
        <a:spcBef>
          <a:spcPct val="0"/>
        </a:spcBef>
        <a:buNone/>
        <a:defRPr sz="306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1465" indent="-291465" algn="l" defTabSz="388620" rtl="0" eaLnBrk="1" latinLnBrk="0" hangingPunct="1">
        <a:spcBef>
          <a:spcPts val="850"/>
        </a:spcBef>
        <a:spcAft>
          <a:spcPts val="0"/>
        </a:spcAft>
        <a:buClr>
          <a:schemeClr val="accent1"/>
        </a:buClr>
        <a:buSzPct val="80000"/>
        <a:buFont typeface="Wingdings 3" charset="2"/>
        <a:buChar char=""/>
        <a:defRPr sz="1530" kern="1200">
          <a:solidFill>
            <a:schemeClr val="tx1">
              <a:lumMod val="75000"/>
              <a:lumOff val="25000"/>
            </a:schemeClr>
          </a:solidFill>
          <a:latin typeface="+mn-lt"/>
          <a:ea typeface="+mn-ea"/>
          <a:cs typeface="+mn-cs"/>
        </a:defRPr>
      </a:lvl1pPr>
      <a:lvl2pPr marL="631508" indent="-242888" algn="l" defTabSz="388620" rtl="0" eaLnBrk="1" latinLnBrk="0" hangingPunct="1">
        <a:spcBef>
          <a:spcPts val="850"/>
        </a:spcBef>
        <a:spcAft>
          <a:spcPts val="0"/>
        </a:spcAft>
        <a:buClr>
          <a:schemeClr val="accent1"/>
        </a:buClr>
        <a:buSzPct val="80000"/>
        <a:buFont typeface="Wingdings 3" charset="2"/>
        <a:buChar char=""/>
        <a:defRPr sz="1360" kern="1200">
          <a:solidFill>
            <a:schemeClr val="tx1">
              <a:lumMod val="75000"/>
              <a:lumOff val="25000"/>
            </a:schemeClr>
          </a:solidFill>
          <a:latin typeface="+mn-lt"/>
          <a:ea typeface="+mn-ea"/>
          <a:cs typeface="+mn-cs"/>
        </a:defRPr>
      </a:lvl2pPr>
      <a:lvl3pPr marL="971550" indent="-194310" algn="l" defTabSz="388620" rtl="0" eaLnBrk="1" latinLnBrk="0" hangingPunct="1">
        <a:spcBef>
          <a:spcPts val="850"/>
        </a:spcBef>
        <a:spcAft>
          <a:spcPts val="0"/>
        </a:spcAft>
        <a:buClr>
          <a:schemeClr val="accent1"/>
        </a:buClr>
        <a:buSzPct val="80000"/>
        <a:buFont typeface="Wingdings 3" charset="2"/>
        <a:buChar char=""/>
        <a:defRPr sz="1190" kern="1200">
          <a:solidFill>
            <a:schemeClr val="tx1">
              <a:lumMod val="75000"/>
              <a:lumOff val="25000"/>
            </a:schemeClr>
          </a:solidFill>
          <a:latin typeface="+mn-lt"/>
          <a:ea typeface="+mn-ea"/>
          <a:cs typeface="+mn-cs"/>
        </a:defRPr>
      </a:lvl3pPr>
      <a:lvl4pPr marL="136017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4pPr>
      <a:lvl5pPr marL="174879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5pPr>
      <a:lvl6pPr marL="213741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6pPr>
      <a:lvl7pPr marL="252603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7pPr>
      <a:lvl8pPr marL="291465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8pPr>
      <a:lvl9pPr marL="330327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9pPr>
    </p:bodyStyle>
    <p:otherStyle>
      <a:defPPr>
        <a:defRPr lang="en-US"/>
      </a:defPPr>
      <a:lvl1pPr marL="0" algn="l" defTabSz="388620" rtl="0" eaLnBrk="1" latinLnBrk="0" hangingPunct="1">
        <a:defRPr sz="1530" kern="1200">
          <a:solidFill>
            <a:schemeClr val="tx1"/>
          </a:solidFill>
          <a:latin typeface="+mn-lt"/>
          <a:ea typeface="+mn-ea"/>
          <a:cs typeface="+mn-cs"/>
        </a:defRPr>
      </a:lvl1pPr>
      <a:lvl2pPr marL="388620" algn="l" defTabSz="388620" rtl="0" eaLnBrk="1" latinLnBrk="0" hangingPunct="1">
        <a:defRPr sz="1530" kern="1200">
          <a:solidFill>
            <a:schemeClr val="tx1"/>
          </a:solidFill>
          <a:latin typeface="+mn-lt"/>
          <a:ea typeface="+mn-ea"/>
          <a:cs typeface="+mn-cs"/>
        </a:defRPr>
      </a:lvl2pPr>
      <a:lvl3pPr marL="777240" algn="l" defTabSz="388620" rtl="0" eaLnBrk="1" latinLnBrk="0" hangingPunct="1">
        <a:defRPr sz="1530" kern="1200">
          <a:solidFill>
            <a:schemeClr val="tx1"/>
          </a:solidFill>
          <a:latin typeface="+mn-lt"/>
          <a:ea typeface="+mn-ea"/>
          <a:cs typeface="+mn-cs"/>
        </a:defRPr>
      </a:lvl3pPr>
      <a:lvl4pPr marL="1165860" algn="l" defTabSz="388620" rtl="0" eaLnBrk="1" latinLnBrk="0" hangingPunct="1">
        <a:defRPr sz="1530" kern="1200">
          <a:solidFill>
            <a:schemeClr val="tx1"/>
          </a:solidFill>
          <a:latin typeface="+mn-lt"/>
          <a:ea typeface="+mn-ea"/>
          <a:cs typeface="+mn-cs"/>
        </a:defRPr>
      </a:lvl4pPr>
      <a:lvl5pPr marL="1554480" algn="l" defTabSz="388620" rtl="0" eaLnBrk="1" latinLnBrk="0" hangingPunct="1">
        <a:defRPr sz="1530" kern="1200">
          <a:solidFill>
            <a:schemeClr val="tx1"/>
          </a:solidFill>
          <a:latin typeface="+mn-lt"/>
          <a:ea typeface="+mn-ea"/>
          <a:cs typeface="+mn-cs"/>
        </a:defRPr>
      </a:lvl5pPr>
      <a:lvl6pPr marL="1943100" algn="l" defTabSz="388620" rtl="0" eaLnBrk="1" latinLnBrk="0" hangingPunct="1">
        <a:defRPr sz="1530" kern="1200">
          <a:solidFill>
            <a:schemeClr val="tx1"/>
          </a:solidFill>
          <a:latin typeface="+mn-lt"/>
          <a:ea typeface="+mn-ea"/>
          <a:cs typeface="+mn-cs"/>
        </a:defRPr>
      </a:lvl6pPr>
      <a:lvl7pPr marL="2331720" algn="l" defTabSz="388620" rtl="0" eaLnBrk="1" latinLnBrk="0" hangingPunct="1">
        <a:defRPr sz="1530" kern="1200">
          <a:solidFill>
            <a:schemeClr val="tx1"/>
          </a:solidFill>
          <a:latin typeface="+mn-lt"/>
          <a:ea typeface="+mn-ea"/>
          <a:cs typeface="+mn-cs"/>
        </a:defRPr>
      </a:lvl7pPr>
      <a:lvl8pPr marL="2720340" algn="l" defTabSz="388620" rtl="0" eaLnBrk="1" latinLnBrk="0" hangingPunct="1">
        <a:defRPr sz="1530" kern="1200">
          <a:solidFill>
            <a:schemeClr val="tx1"/>
          </a:solidFill>
          <a:latin typeface="+mn-lt"/>
          <a:ea typeface="+mn-ea"/>
          <a:cs typeface="+mn-cs"/>
        </a:defRPr>
      </a:lvl8pPr>
      <a:lvl9pPr marL="3108960" algn="l" defTabSz="38862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unarchiver.c3.cx/unarchiver" TargetMode="External"/><Relationship Id="rId2" Type="http://schemas.openxmlformats.org/officeDocument/2006/relationships/hyperlink" Target="http://www.7-zip.org/"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info-zip.org/mans/unzip.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tcher.io/" TargetMode="External"/><Relationship Id="rId2" Type="http://schemas.openxmlformats.org/officeDocument/2006/relationships/hyperlink" Target="https://sourceforge.net/projects/win32diskimag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files.readme.io/5cb060c-wifi2.png"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files.readme.io/dafde76-wifi3.p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files.readme.io/fe55975-ifconfig.p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ve.mitre.org/cgi-bin/cvename.cgi?name=CVE-2018-8831" TargetMode="External"/><Relationship Id="rId2" Type="http://schemas.openxmlformats.org/officeDocument/2006/relationships/hyperlink" Target="https://cve.mitre.org/index.html" TargetMode="External"/><Relationship Id="rId1" Type="http://schemas.openxmlformats.org/officeDocument/2006/relationships/slideLayout" Target="../slideLayouts/slideLayout2.xml"/><Relationship Id="rId4" Type="http://schemas.openxmlformats.org/officeDocument/2006/relationships/hyperlink" Target="https://www.raspberrypi.org/documentation/linux/software/apt.m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s.google.com/maps/documentation/maps-static/intr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5A984BB-F7F3-4337-9CDD-F27E297554D9}" type="slidenum">
              <a:rPr lang="en-US" smtClean="0"/>
              <a:t>1</a:t>
            </a:fld>
            <a:endParaRPr lang="en-US" dirty="0"/>
          </a:p>
        </p:txBody>
      </p:sp>
      <p:sp>
        <p:nvSpPr>
          <p:cNvPr id="3" name="TextBox 2"/>
          <p:cNvSpPr txBox="1"/>
          <p:nvPr/>
        </p:nvSpPr>
        <p:spPr>
          <a:xfrm>
            <a:off x="301316" y="4010443"/>
            <a:ext cx="7471084" cy="707886"/>
          </a:xfrm>
          <a:prstGeom prst="rect">
            <a:avLst/>
          </a:prstGeom>
          <a:noFill/>
        </p:spPr>
        <p:txBody>
          <a:bodyPr wrap="square" rtlCol="0">
            <a:spAutoFit/>
          </a:bodyPr>
          <a:lstStyle/>
          <a:p>
            <a:r>
              <a:rPr lang="en-US" sz="4000" dirty="0" smtClean="0"/>
              <a:t>SMART MIRROR</a:t>
            </a:r>
            <a:endParaRPr lang="en-US" sz="4000" dirty="0"/>
          </a:p>
        </p:txBody>
      </p:sp>
    </p:spTree>
    <p:extLst>
      <p:ext uri="{BB962C8B-B14F-4D97-AF65-F5344CB8AC3E}">
        <p14:creationId xmlns:p14="http://schemas.microsoft.com/office/powerpoint/2010/main" val="2828358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10</a:t>
            </a:fld>
            <a:endParaRPr lang="en-US"/>
          </a:p>
        </p:txBody>
      </p:sp>
      <p:sp>
        <p:nvSpPr>
          <p:cNvPr id="7" name="Rectangle 6"/>
          <p:cNvSpPr/>
          <p:nvPr/>
        </p:nvSpPr>
        <p:spPr>
          <a:xfrm>
            <a:off x="423487" y="1117168"/>
            <a:ext cx="5699727" cy="1754326"/>
          </a:xfrm>
          <a:prstGeom prst="rect">
            <a:avLst/>
          </a:prstGeom>
        </p:spPr>
        <p:txBody>
          <a:bodyPr wrap="square">
            <a:spAutoFit/>
          </a:bodyPr>
          <a:lstStyle/>
          <a:p>
            <a:pPr algn="just"/>
            <a:r>
              <a:rPr lang="en-IN" dirty="0" smtClean="0">
                <a:solidFill>
                  <a:srgbClr val="000000"/>
                </a:solidFill>
                <a:latin typeface="Trebuchet MS (Body)"/>
              </a:rPr>
              <a:t>First things first: hop onto your computer (Mac and PC are both fine) and download the Raspbian disc image. Give yourself some time for this, especially if you plan to use the traditional download option rather than the torrent. It can easily take a half hour or more to download.</a:t>
            </a:r>
            <a:endParaRPr lang="en-IN" dirty="0">
              <a:latin typeface="Trebuchet MS (Body)"/>
            </a:endParaRPr>
          </a:p>
        </p:txBody>
      </p:sp>
      <p:sp>
        <p:nvSpPr>
          <p:cNvPr id="8" name="Rectangle 7"/>
          <p:cNvSpPr/>
          <p:nvPr/>
        </p:nvSpPr>
        <p:spPr>
          <a:xfrm>
            <a:off x="423487" y="2929149"/>
            <a:ext cx="5939998" cy="2862322"/>
          </a:xfrm>
          <a:prstGeom prst="rect">
            <a:avLst/>
          </a:prstGeom>
        </p:spPr>
        <p:txBody>
          <a:bodyPr wrap="square">
            <a:spAutoFit/>
          </a:bodyPr>
          <a:lstStyle/>
          <a:p>
            <a:pPr algn="just" fontAlgn="base"/>
            <a:r>
              <a:rPr lang="en-IN" dirty="0">
                <a:solidFill>
                  <a:srgbClr val="1F1E1E"/>
                </a:solidFill>
                <a:latin typeface="Trebuchet MS (Body)"/>
              </a:rPr>
              <a:t>Step </a:t>
            </a:r>
            <a:r>
              <a:rPr lang="en-IN" dirty="0" smtClean="0">
                <a:solidFill>
                  <a:srgbClr val="1F1E1E"/>
                </a:solidFill>
                <a:latin typeface="Trebuchet MS (Body)"/>
              </a:rPr>
              <a:t>1.2</a:t>
            </a:r>
            <a:r>
              <a:rPr lang="en-IN" dirty="0">
                <a:solidFill>
                  <a:srgbClr val="1F1E1E"/>
                </a:solidFill>
                <a:latin typeface="Trebuchet MS (Body)"/>
              </a:rPr>
              <a:t>: Unzip the file</a:t>
            </a:r>
          </a:p>
          <a:p>
            <a:pPr algn="just" fontAlgn="base"/>
            <a:r>
              <a:rPr lang="en-IN" dirty="0">
                <a:solidFill>
                  <a:srgbClr val="000000"/>
                </a:solidFill>
                <a:latin typeface="Trebuchet MS (Body)"/>
              </a:rPr>
              <a:t>The Raspbian disc image is compressed, so you’ll need to unzip it. The </a:t>
            </a:r>
            <a:r>
              <a:rPr lang="en-IN" dirty="0" smtClean="0">
                <a:solidFill>
                  <a:srgbClr val="000000"/>
                </a:solidFill>
                <a:latin typeface="Trebuchet MS (Body)"/>
              </a:rPr>
              <a:t>file uses the ZIP64 format, so depending on how current your built-in utilities are, you need to use certain </a:t>
            </a:r>
            <a:r>
              <a:rPr lang="en-IN" dirty="0">
                <a:solidFill>
                  <a:srgbClr val="000000"/>
                </a:solidFill>
                <a:latin typeface="Trebuchet MS (Body)"/>
              </a:rPr>
              <a:t>programs to unzip it. If you have any </a:t>
            </a:r>
            <a:r>
              <a:rPr lang="en-IN" dirty="0" smtClean="0">
                <a:solidFill>
                  <a:srgbClr val="000000"/>
                </a:solidFill>
                <a:latin typeface="Trebuchet MS (Body)"/>
              </a:rPr>
              <a:t>trouble</a:t>
            </a:r>
            <a:r>
              <a:rPr lang="en-IN" dirty="0">
                <a:solidFill>
                  <a:srgbClr val="000000"/>
                </a:solidFill>
                <a:latin typeface="Trebuchet MS (Body)"/>
              </a:rPr>
              <a:t>, try these programs recommended by the Raspberry Pi Foundation:</a:t>
            </a:r>
          </a:p>
          <a:p>
            <a:pPr algn="just" fontAlgn="base">
              <a:buFont typeface="Arial" panose="020B0604020202020204" pitchFamily="34" charset="0"/>
              <a:buChar char="•"/>
            </a:pPr>
            <a:r>
              <a:rPr lang="en-IN" dirty="0">
                <a:solidFill>
                  <a:srgbClr val="000000"/>
                </a:solidFill>
                <a:latin typeface="Trebuchet MS (Body)"/>
              </a:rPr>
              <a:t>Windows users, you’ll want </a:t>
            </a:r>
            <a:r>
              <a:rPr lang="en-IN" b="1" dirty="0" smtClean="0">
                <a:solidFill>
                  <a:srgbClr val="C7053D"/>
                </a:solidFill>
                <a:latin typeface="Trebuchet MS (Body)"/>
                <a:hlinkClick r:id="rId2"/>
              </a:rPr>
              <a:t>7-Zip or WinRAR.</a:t>
            </a:r>
            <a:endParaRPr lang="en-IN" dirty="0">
              <a:solidFill>
                <a:srgbClr val="000000"/>
              </a:solidFill>
              <a:latin typeface="Trebuchet MS (Body)"/>
            </a:endParaRPr>
          </a:p>
          <a:p>
            <a:pPr algn="just" fontAlgn="base">
              <a:buFont typeface="Arial" panose="020B0604020202020204" pitchFamily="34" charset="0"/>
              <a:buChar char="•"/>
            </a:pPr>
            <a:r>
              <a:rPr lang="en-IN" dirty="0">
                <a:solidFill>
                  <a:srgbClr val="000000"/>
                </a:solidFill>
                <a:latin typeface="Trebuchet MS (Body)"/>
              </a:rPr>
              <a:t>Mac users, </a:t>
            </a:r>
            <a:r>
              <a:rPr lang="en-IN" b="1" dirty="0">
                <a:solidFill>
                  <a:srgbClr val="C7053D"/>
                </a:solidFill>
                <a:latin typeface="Trebuchet MS (Body)"/>
                <a:hlinkClick r:id="rId3"/>
              </a:rPr>
              <a:t>The </a:t>
            </a:r>
            <a:r>
              <a:rPr lang="en-IN" b="1" dirty="0" err="1">
                <a:solidFill>
                  <a:srgbClr val="C7053D"/>
                </a:solidFill>
                <a:latin typeface="Trebuchet MS (Body)"/>
                <a:hlinkClick r:id="rId3"/>
              </a:rPr>
              <a:t>Unarchiver</a:t>
            </a:r>
            <a:r>
              <a:rPr lang="en-IN" dirty="0">
                <a:solidFill>
                  <a:srgbClr val="000000"/>
                </a:solidFill>
                <a:latin typeface="Trebuchet MS (Body)"/>
              </a:rPr>
              <a:t> is your best bet.</a:t>
            </a:r>
          </a:p>
          <a:p>
            <a:pPr algn="just" fontAlgn="base">
              <a:buFont typeface="Arial" panose="020B0604020202020204" pitchFamily="34" charset="0"/>
              <a:buChar char="•"/>
            </a:pPr>
            <a:r>
              <a:rPr lang="en-IN" dirty="0">
                <a:solidFill>
                  <a:srgbClr val="000000"/>
                </a:solidFill>
                <a:latin typeface="Trebuchet MS (Body)"/>
              </a:rPr>
              <a:t>Linux users will use the appropriately named </a:t>
            </a:r>
            <a:r>
              <a:rPr lang="en-IN" b="1" dirty="0">
                <a:solidFill>
                  <a:srgbClr val="C7053D"/>
                </a:solidFill>
                <a:latin typeface="Trebuchet MS (Body)"/>
                <a:hlinkClick r:id="rId4"/>
              </a:rPr>
              <a:t>Unzip</a:t>
            </a:r>
            <a:r>
              <a:rPr lang="en-IN" dirty="0" smtClean="0">
                <a:solidFill>
                  <a:srgbClr val="000000"/>
                </a:solidFill>
                <a:latin typeface="Trebuchet MS (Body)"/>
              </a:rPr>
              <a:t>.</a:t>
            </a:r>
            <a:endParaRPr lang="en-IN" dirty="0">
              <a:solidFill>
                <a:srgbClr val="000000"/>
              </a:solidFill>
              <a:latin typeface="Trebuchet MS (Body)"/>
            </a:endParaRPr>
          </a:p>
        </p:txBody>
      </p:sp>
      <p:sp>
        <p:nvSpPr>
          <p:cNvPr id="11" name="TextBox 10"/>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12"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
        <p:nvSpPr>
          <p:cNvPr id="3" name="Rectangle 2"/>
          <p:cNvSpPr/>
          <p:nvPr/>
        </p:nvSpPr>
        <p:spPr>
          <a:xfrm>
            <a:off x="215873" y="5938697"/>
            <a:ext cx="6495170" cy="369332"/>
          </a:xfrm>
          <a:prstGeom prst="rect">
            <a:avLst/>
          </a:prstGeom>
        </p:spPr>
        <p:txBody>
          <a:bodyPr wrap="square">
            <a:spAutoFit/>
          </a:bodyPr>
          <a:lstStyle/>
          <a:p>
            <a:pPr algn="just" fontAlgn="base"/>
            <a:r>
              <a:rPr lang="en-IN" dirty="0">
                <a:solidFill>
                  <a:srgbClr val="1F1E1E"/>
                </a:solidFill>
                <a:latin typeface="Trebuchet MS (Body)"/>
              </a:rPr>
              <a:t>Step 3: Write the disc image to your microSD card</a:t>
            </a:r>
          </a:p>
        </p:txBody>
      </p:sp>
      <p:pic>
        <p:nvPicPr>
          <p:cNvPr id="13" name="Picture 2" descr="Win32 Disk Imager - Raspbi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087" y="6559941"/>
            <a:ext cx="4591050"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645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11</a:t>
            </a:fld>
            <a:endParaRPr lang="en-US"/>
          </a:p>
        </p:txBody>
      </p:sp>
      <p:sp>
        <p:nvSpPr>
          <p:cNvPr id="5" name="Rectangle 4"/>
          <p:cNvSpPr/>
          <p:nvPr/>
        </p:nvSpPr>
        <p:spPr>
          <a:xfrm>
            <a:off x="332014" y="901464"/>
            <a:ext cx="6446156" cy="4247317"/>
          </a:xfrm>
          <a:prstGeom prst="rect">
            <a:avLst/>
          </a:prstGeom>
        </p:spPr>
        <p:txBody>
          <a:bodyPr wrap="square">
            <a:spAutoFit/>
          </a:bodyPr>
          <a:lstStyle/>
          <a:p>
            <a:pPr algn="just" fontAlgn="base"/>
            <a:r>
              <a:rPr lang="en-IN" dirty="0" smtClean="0">
                <a:solidFill>
                  <a:srgbClr val="000000"/>
                </a:solidFill>
                <a:latin typeface="Trebuchet MS (Body)"/>
              </a:rPr>
              <a:t>Next</a:t>
            </a:r>
            <a:r>
              <a:rPr lang="en-IN" dirty="0">
                <a:solidFill>
                  <a:srgbClr val="000000"/>
                </a:solidFill>
                <a:latin typeface="Trebuchet MS (Body)"/>
              </a:rPr>
              <a:t>, pop your microSD card into your computer and write the disc image to it. You’ll need a specific program to do this:</a:t>
            </a:r>
          </a:p>
          <a:p>
            <a:pPr algn="just" fontAlgn="base">
              <a:buFont typeface="Arial" panose="020B0604020202020204" pitchFamily="34" charset="0"/>
              <a:buChar char="•"/>
            </a:pPr>
            <a:r>
              <a:rPr lang="en-IN" dirty="0">
                <a:solidFill>
                  <a:srgbClr val="000000"/>
                </a:solidFill>
                <a:latin typeface="Trebuchet MS (Body)"/>
              </a:rPr>
              <a:t>Windows users, your answer is </a:t>
            </a:r>
            <a:r>
              <a:rPr lang="en-IN" b="1" dirty="0">
                <a:solidFill>
                  <a:srgbClr val="C7053D"/>
                </a:solidFill>
                <a:latin typeface="Trebuchet MS (Body)"/>
                <a:hlinkClick r:id="rId2"/>
              </a:rPr>
              <a:t>Win32 Disk Imager</a:t>
            </a:r>
            <a:r>
              <a:rPr lang="en-IN" dirty="0">
                <a:solidFill>
                  <a:srgbClr val="000000"/>
                </a:solidFill>
                <a:latin typeface="Trebuchet MS (Body)"/>
              </a:rPr>
              <a:t>.</a:t>
            </a:r>
          </a:p>
          <a:p>
            <a:pPr algn="just" fontAlgn="base">
              <a:buFont typeface="Arial" panose="020B0604020202020204" pitchFamily="34" charset="0"/>
              <a:buChar char="•"/>
            </a:pPr>
            <a:r>
              <a:rPr lang="en-IN" dirty="0">
                <a:solidFill>
                  <a:srgbClr val="000000"/>
                </a:solidFill>
                <a:latin typeface="Trebuchet MS (Body)"/>
              </a:rPr>
              <a:t>Mac users, you can use the disk utility that’s already on your machine.</a:t>
            </a:r>
          </a:p>
          <a:p>
            <a:pPr algn="just" fontAlgn="base">
              <a:buFont typeface="Arial" panose="020B0604020202020204" pitchFamily="34" charset="0"/>
              <a:buChar char="•"/>
            </a:pPr>
            <a:r>
              <a:rPr lang="en-IN" dirty="0">
                <a:solidFill>
                  <a:srgbClr val="000000"/>
                </a:solidFill>
                <a:latin typeface="Trebuchet MS (Body)"/>
              </a:rPr>
              <a:t>Linux people, </a:t>
            </a:r>
            <a:r>
              <a:rPr lang="en-IN" b="1" dirty="0">
                <a:solidFill>
                  <a:srgbClr val="C7053D"/>
                </a:solidFill>
                <a:latin typeface="Trebuchet MS (Body)"/>
                <a:hlinkClick r:id="rId3"/>
              </a:rPr>
              <a:t>Etcher</a:t>
            </a:r>
            <a:r>
              <a:rPr lang="en-IN" dirty="0">
                <a:solidFill>
                  <a:srgbClr val="000000"/>
                </a:solidFill>
                <a:latin typeface="Trebuchet MS (Body)"/>
              </a:rPr>
              <a:t> – which also works on Mac and Windows – is what the Raspberry Pi Foundation recommends.</a:t>
            </a:r>
          </a:p>
          <a:p>
            <a:pPr algn="just" fontAlgn="base"/>
            <a:r>
              <a:rPr lang="en-IN" dirty="0">
                <a:solidFill>
                  <a:srgbClr val="000000"/>
                </a:solidFill>
                <a:latin typeface="Trebuchet MS (Body)"/>
              </a:rPr>
              <a:t>The process of actually writing the image will be slightly different across these programs, but it’s pretty self-explanatory no matter what you’re using. Each of these programs will have you select the destination (make sure you’ve picked your microSD card!) and the disc image (the unzipped Raspbian file). Choose, double-check, and then hit the button to write.</a:t>
            </a:r>
            <a:endParaRPr lang="en-IN" b="0" i="0" dirty="0">
              <a:solidFill>
                <a:srgbClr val="000000"/>
              </a:solidFill>
              <a:effectLst/>
              <a:latin typeface="Trebuchet MS (Body)"/>
            </a:endParaRPr>
          </a:p>
        </p:txBody>
      </p:sp>
      <p:sp>
        <p:nvSpPr>
          <p:cNvPr id="6" name="Rectangle 5"/>
          <p:cNvSpPr/>
          <p:nvPr/>
        </p:nvSpPr>
        <p:spPr>
          <a:xfrm>
            <a:off x="332014" y="5552466"/>
            <a:ext cx="6983185" cy="1754326"/>
          </a:xfrm>
          <a:prstGeom prst="rect">
            <a:avLst/>
          </a:prstGeom>
        </p:spPr>
        <p:txBody>
          <a:bodyPr wrap="square">
            <a:spAutoFit/>
          </a:bodyPr>
          <a:lstStyle/>
          <a:p>
            <a:pPr algn="just" fontAlgn="base"/>
            <a:r>
              <a:rPr lang="en-IN" dirty="0">
                <a:solidFill>
                  <a:srgbClr val="1F1E1E"/>
                </a:solidFill>
                <a:latin typeface="Trebuchet MS (Body)"/>
              </a:rPr>
              <a:t>Step </a:t>
            </a:r>
            <a:r>
              <a:rPr lang="en-IN" dirty="0" smtClean="0">
                <a:solidFill>
                  <a:srgbClr val="1F1E1E"/>
                </a:solidFill>
                <a:latin typeface="Trebuchet MS (Body)"/>
              </a:rPr>
              <a:t>1.4</a:t>
            </a:r>
            <a:r>
              <a:rPr lang="en-IN" dirty="0">
                <a:solidFill>
                  <a:srgbClr val="1F1E1E"/>
                </a:solidFill>
                <a:latin typeface="Trebuchet MS (Body)"/>
              </a:rPr>
              <a:t>: Put the microSD card in your Pi and boot up</a:t>
            </a:r>
          </a:p>
          <a:p>
            <a:pPr algn="just" fontAlgn="base"/>
            <a:r>
              <a:rPr lang="en-IN" dirty="0">
                <a:solidFill>
                  <a:srgbClr val="000000"/>
                </a:solidFill>
                <a:latin typeface="Trebuchet MS (Body)"/>
              </a:rPr>
              <a:t>Once the disc image has been written to the microSD card, you’re ready to go! Put that sucker into your </a:t>
            </a:r>
            <a:r>
              <a:rPr lang="en-IN" dirty="0" smtClean="0">
                <a:solidFill>
                  <a:srgbClr val="000000"/>
                </a:solidFill>
                <a:latin typeface="Trebuchet MS (Body)"/>
              </a:rPr>
              <a:t>Raspberry </a:t>
            </a:r>
            <a:r>
              <a:rPr lang="en-IN" dirty="0">
                <a:solidFill>
                  <a:srgbClr val="000000"/>
                </a:solidFill>
                <a:latin typeface="Trebuchet MS (Body)"/>
              </a:rPr>
              <a:t>Pi, plug in the peripherals and power source, and enjoy. The current edition to Raspbian will boot directly to the desktop. Your default credentials are username </a:t>
            </a:r>
            <a:r>
              <a:rPr lang="en-IN" b="1" dirty="0">
                <a:solidFill>
                  <a:srgbClr val="000000"/>
                </a:solidFill>
                <a:latin typeface="Trebuchet MS (Body)"/>
              </a:rPr>
              <a:t>pi</a:t>
            </a:r>
            <a:r>
              <a:rPr lang="en-IN" dirty="0">
                <a:solidFill>
                  <a:srgbClr val="000000"/>
                </a:solidFill>
                <a:latin typeface="Trebuchet MS (Body)"/>
              </a:rPr>
              <a:t> and password </a:t>
            </a:r>
            <a:r>
              <a:rPr lang="en-IN" b="1" dirty="0">
                <a:solidFill>
                  <a:srgbClr val="000000"/>
                </a:solidFill>
                <a:latin typeface="Trebuchet MS (Body)"/>
              </a:rPr>
              <a:t>raspberry.</a:t>
            </a:r>
            <a:endParaRPr lang="en-IN" b="0" i="0" dirty="0">
              <a:solidFill>
                <a:srgbClr val="000000"/>
              </a:solidFill>
              <a:effectLst/>
              <a:latin typeface="Trebuchet MS (Body)"/>
            </a:endParaRPr>
          </a:p>
        </p:txBody>
      </p:sp>
      <p:sp>
        <p:nvSpPr>
          <p:cNvPr id="7" name="TextBox 6"/>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8"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Tree>
    <p:extLst>
      <p:ext uri="{BB962C8B-B14F-4D97-AF65-F5344CB8AC3E}">
        <p14:creationId xmlns:p14="http://schemas.microsoft.com/office/powerpoint/2010/main" val="360745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12</a:t>
            </a:fld>
            <a:endParaRPr lang="en-US"/>
          </a:p>
        </p:txBody>
      </p:sp>
      <p:sp>
        <p:nvSpPr>
          <p:cNvPr id="5" name="TextBox 4"/>
          <p:cNvSpPr txBox="1"/>
          <p:nvPr/>
        </p:nvSpPr>
        <p:spPr>
          <a:xfrm>
            <a:off x="433612" y="1326395"/>
            <a:ext cx="3155031" cy="646331"/>
          </a:xfrm>
          <a:prstGeom prst="rect">
            <a:avLst/>
          </a:prstGeom>
          <a:noFill/>
        </p:spPr>
        <p:txBody>
          <a:bodyPr wrap="none" rtlCol="0">
            <a:spAutoFit/>
          </a:bodyPr>
          <a:lstStyle/>
          <a:p>
            <a:r>
              <a:rPr lang="en-IN" b="1" dirty="0" smtClean="0"/>
              <a:t>Step 2: Connect to internet</a:t>
            </a:r>
          </a:p>
          <a:p>
            <a:endParaRPr lang="en-IN" b="1" dirty="0" smtClean="0"/>
          </a:p>
        </p:txBody>
      </p:sp>
      <p:sp>
        <p:nvSpPr>
          <p:cNvPr id="7" name="Rectangle 6"/>
          <p:cNvSpPr/>
          <p:nvPr/>
        </p:nvSpPr>
        <p:spPr>
          <a:xfrm>
            <a:off x="433613" y="1688612"/>
            <a:ext cx="5689602" cy="2308324"/>
          </a:xfrm>
          <a:prstGeom prst="rect">
            <a:avLst/>
          </a:prstGeom>
        </p:spPr>
        <p:txBody>
          <a:bodyPr wrap="square">
            <a:spAutoFit/>
          </a:bodyPr>
          <a:lstStyle/>
          <a:p>
            <a:pPr algn="just"/>
            <a:r>
              <a:rPr lang="en-IN" dirty="0">
                <a:latin typeface="Trebuchet MS (Body)"/>
              </a:rPr>
              <a:t>Wired Ethernet connection</a:t>
            </a:r>
          </a:p>
          <a:p>
            <a:pPr algn="just"/>
            <a:r>
              <a:rPr lang="en-IN" dirty="0">
                <a:latin typeface="Trebuchet MS (Body)"/>
              </a:rPr>
              <a:t>Consumer </a:t>
            </a:r>
            <a:r>
              <a:rPr lang="en-IN" dirty="0" smtClean="0">
                <a:latin typeface="Trebuchet MS (Body)"/>
              </a:rPr>
              <a:t>routers are usually configured to issue an IP </a:t>
            </a:r>
            <a:r>
              <a:rPr lang="en-IN" dirty="0">
                <a:latin typeface="Trebuchet MS (Body)"/>
              </a:rPr>
              <a:t>address to your devices </a:t>
            </a:r>
            <a:r>
              <a:rPr lang="en-IN" dirty="0" smtClean="0">
                <a:latin typeface="Trebuchet MS (Body)"/>
              </a:rPr>
              <a:t>via </a:t>
            </a:r>
            <a:r>
              <a:rPr lang="en-IN" dirty="0">
                <a:latin typeface="Trebuchet MS (Body)"/>
              </a:rPr>
              <a:t>DHCP as soon as they are connected. This means that in most cases, connecting your Pi to the internet via a wired Ethernet connection is as simple as connecting your Raspberry Pi to your internet router/switch with a standard Ethernet cable.</a:t>
            </a:r>
            <a:endParaRPr lang="en-IN" i="0" dirty="0">
              <a:effectLst/>
              <a:latin typeface="Trebuchet MS (Body)"/>
            </a:endParaRPr>
          </a:p>
        </p:txBody>
      </p:sp>
      <p:pic>
        <p:nvPicPr>
          <p:cNvPr id="4098" name="Picture 2" descr="Raspberry Pi connected to a swit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612" y="3996936"/>
            <a:ext cx="4133090" cy="23248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8"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Tree>
    <p:extLst>
      <p:ext uri="{BB962C8B-B14F-4D97-AF65-F5344CB8AC3E}">
        <p14:creationId xmlns:p14="http://schemas.microsoft.com/office/powerpoint/2010/main" val="1066951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13</a:t>
            </a:fld>
            <a:endParaRPr lang="en-US"/>
          </a:p>
        </p:txBody>
      </p:sp>
      <p:sp>
        <p:nvSpPr>
          <p:cNvPr id="5" name="Rectangle 4"/>
          <p:cNvSpPr/>
          <p:nvPr/>
        </p:nvSpPr>
        <p:spPr>
          <a:xfrm>
            <a:off x="329474" y="1135164"/>
            <a:ext cx="6169297" cy="8679299"/>
          </a:xfrm>
          <a:prstGeom prst="rect">
            <a:avLst/>
          </a:prstGeom>
        </p:spPr>
        <p:txBody>
          <a:bodyPr wrap="square">
            <a:spAutoFit/>
          </a:bodyPr>
          <a:lstStyle/>
          <a:p>
            <a:pPr algn="just"/>
            <a:r>
              <a:rPr lang="en-IN" b="1" dirty="0">
                <a:latin typeface="Trebuchet MS (Body)"/>
              </a:rPr>
              <a:t>Troubleshooting an Ethernet connection</a:t>
            </a:r>
          </a:p>
          <a:p>
            <a:pPr algn="just"/>
            <a:r>
              <a:rPr lang="en-IN" dirty="0">
                <a:latin typeface="Trebuchet MS (Body)"/>
              </a:rPr>
              <a:t>Should you run into an issue on a wired Ethernet connection you should test the connection on your PC/laptop first. If your PC can get an internet connection on a wired Ethernet cable, typically the Pi can too.</a:t>
            </a:r>
          </a:p>
          <a:p>
            <a:pPr algn="just"/>
            <a:r>
              <a:rPr lang="en-IN" dirty="0">
                <a:latin typeface="Trebuchet MS (Body)"/>
              </a:rPr>
              <a:t>Possible issues may include</a:t>
            </a:r>
            <a:r>
              <a:rPr lang="en-IN" dirty="0" smtClean="0">
                <a:latin typeface="Trebuchet MS (Body)"/>
              </a:rPr>
              <a:t>:</a:t>
            </a:r>
          </a:p>
          <a:p>
            <a:pPr algn="just"/>
            <a:endParaRPr lang="en-IN" dirty="0">
              <a:latin typeface="Trebuchet MS (Body)"/>
            </a:endParaRPr>
          </a:p>
          <a:p>
            <a:pPr algn="just">
              <a:buFont typeface="+mj-lt"/>
              <a:buAutoNum type="arabicPeriod"/>
            </a:pPr>
            <a:r>
              <a:rPr lang="en-IN" dirty="0">
                <a:latin typeface="Trebuchet MS (Body)"/>
              </a:rPr>
              <a:t>A damaged Ethernet cable. This is pretty rare but it can happen</a:t>
            </a:r>
            <a:r>
              <a:rPr lang="en-IN" dirty="0" smtClean="0">
                <a:latin typeface="Trebuchet MS (Body)"/>
              </a:rPr>
              <a:t>.</a:t>
            </a:r>
          </a:p>
          <a:p>
            <a:pPr algn="just"/>
            <a:endParaRPr lang="en-IN" dirty="0">
              <a:latin typeface="Trebuchet MS (Body)"/>
            </a:endParaRPr>
          </a:p>
          <a:p>
            <a:pPr algn="just">
              <a:buFont typeface="+mj-lt"/>
              <a:buAutoNum type="arabicPeriod" startAt="2"/>
            </a:pPr>
            <a:r>
              <a:rPr lang="en-IN" dirty="0">
                <a:latin typeface="Trebuchet MS (Body)"/>
              </a:rPr>
              <a:t>DHCP may be turned off on your router and because of that your device is not being issued an IP address. Most consumer routers have DHCP enabled by default, so if it is disabled it's quite likely that you have a special networking setup that you are aware of which may require a static address be assigned to your Pi</a:t>
            </a:r>
            <a:r>
              <a:rPr lang="en-IN" dirty="0" smtClean="0">
                <a:latin typeface="Trebuchet MS (Body)"/>
              </a:rPr>
              <a:t>.</a:t>
            </a:r>
          </a:p>
          <a:p>
            <a:pPr algn="just"/>
            <a:endParaRPr lang="en-IN" dirty="0">
              <a:latin typeface="Trebuchet MS (Body)"/>
            </a:endParaRPr>
          </a:p>
          <a:p>
            <a:pPr algn="just">
              <a:buFont typeface="+mj-lt"/>
              <a:buAutoNum type="arabicPeriod" startAt="3"/>
            </a:pPr>
            <a:r>
              <a:rPr lang="en-IN" dirty="0">
                <a:latin typeface="Trebuchet MS (Body)"/>
              </a:rPr>
              <a:t>If you're connecting through a USB-to-Ethernet adapter instead of default Ethernet port you might run into driver issues if your USB device is not natively supported in your chosen operating system. You may wish to try using the standard Pi Ethernet port first to establish if the issue is general, or is specific to the particular USB device you are using</a:t>
            </a:r>
            <a:r>
              <a:rPr lang="en-IN" dirty="0" smtClean="0">
                <a:latin typeface="Trebuchet MS (Body)"/>
              </a:rPr>
              <a:t>.</a:t>
            </a:r>
          </a:p>
          <a:p>
            <a:pPr algn="just"/>
            <a:endParaRPr lang="en-IN" dirty="0">
              <a:latin typeface="Trebuchet MS (Body)"/>
            </a:endParaRPr>
          </a:p>
          <a:p>
            <a:pPr algn="just">
              <a:buFont typeface="+mj-lt"/>
              <a:buAutoNum type="arabicPeriod" startAt="4"/>
            </a:pPr>
            <a:r>
              <a:rPr lang="en-IN" dirty="0">
                <a:latin typeface="Trebuchet MS (Body)"/>
              </a:rPr>
              <a:t>A router or general internet fault. If you can't get any internet access via your router (including to your PC/laptop), you may need to replace the router and/or raise the issue with your ISP. They will probably ask the typical </a:t>
            </a:r>
            <a:r>
              <a:rPr lang="en-IN" dirty="0" smtClean="0">
                <a:latin typeface="Trebuchet MS (Body)"/>
              </a:rPr>
              <a:t>question </a:t>
            </a:r>
            <a:r>
              <a:rPr lang="en-IN" dirty="0">
                <a:latin typeface="Trebuchet MS (Body)"/>
              </a:rPr>
              <a:t>'have you power cycled it?', so it's worth giving that a shot too.</a:t>
            </a:r>
            <a:endParaRPr lang="en-IN" b="0" i="0" dirty="0">
              <a:effectLst/>
              <a:latin typeface="Trebuchet MS (Body)"/>
            </a:endParaRPr>
          </a:p>
        </p:txBody>
      </p:sp>
      <p:sp>
        <p:nvSpPr>
          <p:cNvPr id="6" name="TextBox 5"/>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7"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Tree>
    <p:extLst>
      <p:ext uri="{BB962C8B-B14F-4D97-AF65-F5344CB8AC3E}">
        <p14:creationId xmlns:p14="http://schemas.microsoft.com/office/powerpoint/2010/main" val="1284057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14</a:t>
            </a:fld>
            <a:endParaRPr lang="en-US"/>
          </a:p>
        </p:txBody>
      </p:sp>
      <p:sp>
        <p:nvSpPr>
          <p:cNvPr id="5" name="Rectangle 4"/>
          <p:cNvSpPr/>
          <p:nvPr/>
        </p:nvSpPr>
        <p:spPr>
          <a:xfrm>
            <a:off x="331212" y="1181500"/>
            <a:ext cx="6021629" cy="1200329"/>
          </a:xfrm>
          <a:prstGeom prst="rect">
            <a:avLst/>
          </a:prstGeom>
        </p:spPr>
        <p:txBody>
          <a:bodyPr wrap="square">
            <a:spAutoFit/>
          </a:bodyPr>
          <a:lstStyle/>
          <a:p>
            <a:pPr algn="just"/>
            <a:r>
              <a:rPr lang="en-IN" dirty="0">
                <a:latin typeface="Trebuchet MS (Body)"/>
              </a:rPr>
              <a:t>Wireless connection</a:t>
            </a:r>
          </a:p>
          <a:p>
            <a:pPr algn="just"/>
            <a:r>
              <a:rPr lang="en-IN" dirty="0">
                <a:latin typeface="Trebuchet MS (Body)"/>
              </a:rPr>
              <a:t>At the time of writing, only Raspberry Pi 3 devices have built in </a:t>
            </a:r>
            <a:r>
              <a:rPr lang="en-IN" dirty="0" err="1">
                <a:latin typeface="Trebuchet MS (Body)"/>
              </a:rPr>
              <a:t>Wifi</a:t>
            </a:r>
            <a:r>
              <a:rPr lang="en-IN" dirty="0">
                <a:latin typeface="Trebuchet MS (Body)"/>
              </a:rPr>
              <a:t>. For older devices, The </a:t>
            </a:r>
            <a:r>
              <a:rPr lang="en-IN" dirty="0" err="1">
                <a:latin typeface="Trebuchet MS (Body)"/>
              </a:rPr>
              <a:t>WiPy</a:t>
            </a:r>
            <a:r>
              <a:rPr lang="en-IN" dirty="0">
                <a:latin typeface="Trebuchet MS (Body)"/>
              </a:rPr>
              <a:t> USB Wireless module is available from the Raspberry Pi Store.</a:t>
            </a:r>
            <a:endParaRPr lang="en-IN" i="0" dirty="0">
              <a:effectLst/>
              <a:latin typeface="Trebuchet MS (Body)"/>
            </a:endParaRPr>
          </a:p>
        </p:txBody>
      </p:sp>
      <p:pic>
        <p:nvPicPr>
          <p:cNvPr id="5122" name="Picture 2" descr="Raspberry Pi using WiFi modu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986" y="2377712"/>
            <a:ext cx="4991989" cy="280799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31211" y="5592446"/>
            <a:ext cx="6021629" cy="923330"/>
          </a:xfrm>
          <a:prstGeom prst="rect">
            <a:avLst/>
          </a:prstGeom>
        </p:spPr>
        <p:txBody>
          <a:bodyPr wrap="square">
            <a:spAutoFit/>
          </a:bodyPr>
          <a:lstStyle/>
          <a:p>
            <a:pPr algn="just"/>
            <a:r>
              <a:rPr lang="en-IN" dirty="0">
                <a:latin typeface="Trebuchet MS (Body)"/>
              </a:rPr>
              <a:t>Check your network is visible and in range</a:t>
            </a:r>
          </a:p>
          <a:p>
            <a:pPr algn="just"/>
            <a:r>
              <a:rPr lang="en-IN" dirty="0">
                <a:latin typeface="Trebuchet MS (Body)"/>
              </a:rPr>
              <a:t>Open a terminal emulator and type in the command below to get a list of networks visible to your Pi:</a:t>
            </a:r>
            <a:endParaRPr lang="en-IN" b="0" i="0" dirty="0">
              <a:effectLst/>
              <a:latin typeface="Trebuchet MS (Body)"/>
            </a:endParaRPr>
          </a:p>
        </p:txBody>
      </p:sp>
      <p:sp>
        <p:nvSpPr>
          <p:cNvPr id="16" name="TextBox 15"/>
          <p:cNvSpPr txBox="1"/>
          <p:nvPr/>
        </p:nvSpPr>
        <p:spPr>
          <a:xfrm>
            <a:off x="331211" y="6594900"/>
            <a:ext cx="4085982" cy="646331"/>
          </a:xfrm>
          <a:prstGeom prst="rect">
            <a:avLst/>
          </a:prstGeom>
          <a:noFill/>
        </p:spPr>
        <p:txBody>
          <a:bodyPr wrap="square" rtlCol="0">
            <a:spAutoFit/>
          </a:bodyPr>
          <a:lstStyle/>
          <a:p>
            <a:r>
              <a:rPr lang="en-IN" dirty="0" err="1" smtClean="0"/>
              <a:t>sudo</a:t>
            </a:r>
            <a:r>
              <a:rPr lang="en-IN" dirty="0" smtClean="0"/>
              <a:t> </a:t>
            </a:r>
            <a:r>
              <a:rPr lang="en-IN" dirty="0" err="1" smtClean="0"/>
              <a:t>iw</a:t>
            </a:r>
            <a:r>
              <a:rPr lang="en-IN" dirty="0" smtClean="0"/>
              <a:t> dev wlan0 scan | </a:t>
            </a:r>
            <a:r>
              <a:rPr lang="en-IN" dirty="0" err="1" smtClean="0"/>
              <a:t>grep</a:t>
            </a:r>
            <a:r>
              <a:rPr lang="en-IN" dirty="0" smtClean="0"/>
              <a:t> SSID</a:t>
            </a:r>
          </a:p>
          <a:p>
            <a:endParaRPr lang="en-IN" dirty="0"/>
          </a:p>
        </p:txBody>
      </p:sp>
      <p:sp>
        <p:nvSpPr>
          <p:cNvPr id="17" name="Rectangle 16"/>
          <p:cNvSpPr/>
          <p:nvPr/>
        </p:nvSpPr>
        <p:spPr>
          <a:xfrm>
            <a:off x="331211" y="7251625"/>
            <a:ext cx="6374493" cy="1477328"/>
          </a:xfrm>
          <a:prstGeom prst="rect">
            <a:avLst/>
          </a:prstGeom>
        </p:spPr>
        <p:txBody>
          <a:bodyPr wrap="square">
            <a:spAutoFit/>
          </a:bodyPr>
          <a:lstStyle/>
          <a:p>
            <a:r>
              <a:rPr lang="en-IN" dirty="0">
                <a:latin typeface="Trebuchet MS (Body)"/>
              </a:rPr>
              <a:t>Configure </a:t>
            </a:r>
            <a:r>
              <a:rPr lang="en-IN" dirty="0" err="1">
                <a:latin typeface="Trebuchet MS (Body)"/>
              </a:rPr>
              <a:t>WiFi</a:t>
            </a:r>
            <a:endParaRPr lang="en-IN" dirty="0">
              <a:latin typeface="Trebuchet MS (Body)"/>
            </a:endParaRPr>
          </a:p>
          <a:p>
            <a:r>
              <a:rPr lang="en-IN" dirty="0">
                <a:latin typeface="Trebuchet MS (Body)"/>
              </a:rPr>
              <a:t>In our case, we set up a network named </a:t>
            </a:r>
            <a:r>
              <a:rPr lang="en-IN" b="1" dirty="0" smtClean="0">
                <a:latin typeface="Trebuchet MS (Body)"/>
              </a:rPr>
              <a:t>DATAPLICIT</a:t>
            </a:r>
            <a:r>
              <a:rPr lang="en-IN" dirty="0">
                <a:latin typeface="Trebuchet MS (Body)"/>
              </a:rPr>
              <a:t> and we will now configure our Pi to connect to it after boot up.</a:t>
            </a:r>
          </a:p>
          <a:p>
            <a:r>
              <a:rPr lang="en-IN" dirty="0">
                <a:latin typeface="Trebuchet MS (Body)"/>
              </a:rPr>
              <a:t>Open up network interfaces file using text editor such as </a:t>
            </a:r>
            <a:r>
              <a:rPr lang="en-IN" dirty="0" err="1">
                <a:latin typeface="Trebuchet MS (Body)"/>
              </a:rPr>
              <a:t>nano</a:t>
            </a:r>
            <a:r>
              <a:rPr lang="en-IN" dirty="0">
                <a:latin typeface="Trebuchet MS (Body)"/>
              </a:rPr>
              <a:t>.</a:t>
            </a:r>
            <a:endParaRPr lang="en-IN" b="0" i="0" dirty="0">
              <a:effectLst/>
              <a:latin typeface="Trebuchet MS (Body)"/>
            </a:endParaRPr>
          </a:p>
        </p:txBody>
      </p:sp>
      <p:sp>
        <p:nvSpPr>
          <p:cNvPr id="8" name="TextBox 7"/>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10"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Tree>
    <p:extLst>
      <p:ext uri="{BB962C8B-B14F-4D97-AF65-F5344CB8AC3E}">
        <p14:creationId xmlns:p14="http://schemas.microsoft.com/office/powerpoint/2010/main" val="2806245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4404" y="891123"/>
            <a:ext cx="5439313" cy="646331"/>
          </a:xfrm>
          <a:prstGeom prst="rect">
            <a:avLst/>
          </a:prstGeom>
          <a:noFill/>
        </p:spPr>
        <p:txBody>
          <a:bodyPr wrap="square" rtlCol="0">
            <a:spAutoFit/>
          </a:bodyPr>
          <a:lstStyle/>
          <a:p>
            <a:pPr algn="just"/>
            <a:r>
              <a:rPr lang="en-IN" dirty="0" smtClean="0"/>
              <a:t>Edit network interfaces configuration file</a:t>
            </a:r>
          </a:p>
          <a:p>
            <a:pPr algn="just"/>
            <a:r>
              <a:rPr lang="en-IN" dirty="0" err="1"/>
              <a:t>s</a:t>
            </a:r>
            <a:r>
              <a:rPr lang="en-IN" dirty="0" err="1" smtClean="0"/>
              <a:t>udo</a:t>
            </a:r>
            <a:r>
              <a:rPr lang="en-IN" dirty="0" smtClean="0"/>
              <a:t> </a:t>
            </a:r>
            <a:r>
              <a:rPr lang="en-IN" dirty="0" err="1" smtClean="0"/>
              <a:t>nano</a:t>
            </a:r>
            <a:r>
              <a:rPr lang="en-IN" dirty="0" smtClean="0"/>
              <a:t> /</a:t>
            </a:r>
            <a:r>
              <a:rPr lang="en-IN" dirty="0" err="1" smtClean="0"/>
              <a:t>etc</a:t>
            </a:r>
            <a:r>
              <a:rPr lang="en-IN" dirty="0" smtClean="0"/>
              <a:t>/network/interfaces</a:t>
            </a:r>
            <a:endParaRPr lang="en-IN" dirty="0"/>
          </a:p>
        </p:txBody>
      </p:sp>
      <p:sp>
        <p:nvSpPr>
          <p:cNvPr id="6" name="Rectangle 5"/>
          <p:cNvSpPr/>
          <p:nvPr/>
        </p:nvSpPr>
        <p:spPr>
          <a:xfrm>
            <a:off x="474209" y="1898085"/>
            <a:ext cx="5714320" cy="646331"/>
          </a:xfrm>
          <a:prstGeom prst="rect">
            <a:avLst/>
          </a:prstGeom>
        </p:spPr>
        <p:txBody>
          <a:bodyPr wrap="square">
            <a:spAutoFit/>
          </a:bodyPr>
          <a:lstStyle/>
          <a:p>
            <a:r>
              <a:rPr lang="en-IN" dirty="0">
                <a:latin typeface="Trebuchet MS (Body)"/>
              </a:rPr>
              <a:t>When you open this file it should look similar to the one shown below.</a:t>
            </a:r>
          </a:p>
        </p:txBody>
      </p:sp>
      <p:pic>
        <p:nvPicPr>
          <p:cNvPr id="7170" name="Picture 2" descr="Default network interfaces configuration fil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10" y="2622906"/>
            <a:ext cx="3799438" cy="242257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p:cNvSpPr>
            <a:spLocks noChangeArrowheads="1"/>
          </p:cNvSpPr>
          <p:nvPr/>
        </p:nvSpPr>
        <p:spPr bwMode="auto">
          <a:xfrm>
            <a:off x="4273648" y="2591748"/>
            <a:ext cx="2089837" cy="281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kumimoji="0" lang="en-US" altLang="en-US" b="0" i="0" u="none" strike="noStrike" cap="none" normalizeH="0" baseline="0" dirty="0" smtClean="0">
                <a:ln>
                  <a:noFill/>
                </a:ln>
                <a:effectLst/>
                <a:latin typeface="Trebuchet MS (Body)"/>
              </a:rPr>
              <a:t> </a:t>
            </a:r>
            <a:r>
              <a:rPr kumimoji="0" lang="en-US" altLang="en-US" b="1" i="0" u="none" strike="noStrike" cap="none" normalizeH="0" baseline="0" dirty="0" smtClean="0">
                <a:ln>
                  <a:noFill/>
                </a:ln>
                <a:effectLst/>
                <a:latin typeface="Trebuchet MS (Body)"/>
              </a:rPr>
              <a:t>wlan0</a:t>
            </a:r>
            <a:r>
              <a:rPr kumimoji="0" lang="en-US" altLang="en-US" b="0" i="0" u="none" strike="noStrike" cap="none" normalizeH="0" baseline="0" dirty="0" smtClean="0">
                <a:ln>
                  <a:noFill/>
                </a:ln>
                <a:effectLst/>
                <a:latin typeface="Trebuchet MS (Body)"/>
              </a:rPr>
              <a:t> </a:t>
            </a:r>
            <a:r>
              <a:rPr lang="en-US" altLang="en-US" dirty="0" err="1">
                <a:latin typeface="Trebuchet MS (Body)"/>
              </a:rPr>
              <a:t>abModifyove</a:t>
            </a:r>
            <a:r>
              <a:rPr lang="en-US" altLang="en-US" dirty="0">
                <a:latin typeface="Trebuchet MS (Body)"/>
              </a:rPr>
              <a:t> </a:t>
            </a:r>
            <a:r>
              <a:rPr kumimoji="0" lang="en-US" altLang="en-US" b="0" i="0" u="none" strike="noStrike" cap="none" normalizeH="0" baseline="0" dirty="0" smtClean="0">
                <a:ln>
                  <a:noFill/>
                </a:ln>
                <a:effectLst/>
                <a:latin typeface="Trebuchet MS (Body)"/>
              </a:rPr>
              <a:t>to match that which is shown below. You will need to supply your own network name and password instead of DATAPLICIT and password123 </a:t>
            </a:r>
          </a:p>
        </p:txBody>
      </p:sp>
      <p:sp>
        <p:nvSpPr>
          <p:cNvPr id="7" name="TextBox 6"/>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9"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pic>
        <p:nvPicPr>
          <p:cNvPr id="10" name="Picture 2" descr="Modified network interfaces configuration fil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1310" y="5930951"/>
            <a:ext cx="3409638" cy="280579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54044" y="6052445"/>
            <a:ext cx="2109542" cy="2308324"/>
          </a:xfrm>
          <a:prstGeom prst="rect">
            <a:avLst/>
          </a:prstGeom>
        </p:spPr>
        <p:txBody>
          <a:bodyPr wrap="square">
            <a:spAutoFit/>
          </a:bodyPr>
          <a:lstStyle/>
          <a:p>
            <a:pPr algn="just"/>
            <a:r>
              <a:rPr lang="en-IN" dirty="0">
                <a:latin typeface="Trebuchet MS (Body)"/>
              </a:rPr>
              <a:t>Exit the text editor by pressing </a:t>
            </a:r>
            <a:r>
              <a:rPr lang="en-IN" b="1" dirty="0">
                <a:latin typeface="Trebuchet MS (Body)"/>
              </a:rPr>
              <a:t>CTRL + X</a:t>
            </a:r>
            <a:r>
              <a:rPr lang="en-IN" dirty="0">
                <a:latin typeface="Trebuchet MS (Body)"/>
              </a:rPr>
              <a:t> then </a:t>
            </a:r>
            <a:r>
              <a:rPr lang="en-IN" b="1" dirty="0">
                <a:latin typeface="Trebuchet MS (Body)"/>
              </a:rPr>
              <a:t>y</a:t>
            </a:r>
            <a:r>
              <a:rPr lang="en-IN" dirty="0">
                <a:latin typeface="Trebuchet MS (Body)"/>
              </a:rPr>
              <a:t> and then </a:t>
            </a:r>
            <a:r>
              <a:rPr lang="en-IN" b="1" dirty="0">
                <a:latin typeface="Trebuchet MS (Body)"/>
              </a:rPr>
              <a:t>ENTER</a:t>
            </a:r>
            <a:r>
              <a:rPr lang="en-IN" dirty="0">
                <a:latin typeface="Trebuchet MS (Body)"/>
              </a:rPr>
              <a:t>.</a:t>
            </a:r>
          </a:p>
          <a:p>
            <a:pPr algn="just"/>
            <a:r>
              <a:rPr lang="en-IN" dirty="0">
                <a:latin typeface="Trebuchet MS (Body)"/>
              </a:rPr>
              <a:t>All done!</a:t>
            </a:r>
          </a:p>
          <a:p>
            <a:pPr algn="just"/>
            <a:r>
              <a:rPr lang="en-IN" dirty="0">
                <a:latin typeface="Trebuchet MS (Body)"/>
              </a:rPr>
              <a:t>Last thing to do is to reboot the system.</a:t>
            </a:r>
            <a:endParaRPr lang="en-IN" b="0" i="0" dirty="0">
              <a:effectLst/>
              <a:latin typeface="Trebuchet MS (Body)"/>
            </a:endParaRPr>
          </a:p>
        </p:txBody>
      </p:sp>
      <p:sp>
        <p:nvSpPr>
          <p:cNvPr id="12" name="TextBox 11"/>
          <p:cNvSpPr txBox="1"/>
          <p:nvPr/>
        </p:nvSpPr>
        <p:spPr>
          <a:xfrm>
            <a:off x="474209" y="8334386"/>
            <a:ext cx="1407758" cy="646331"/>
          </a:xfrm>
          <a:prstGeom prst="rect">
            <a:avLst/>
          </a:prstGeom>
          <a:noFill/>
        </p:spPr>
        <p:txBody>
          <a:bodyPr wrap="none" rtlCol="0">
            <a:spAutoFit/>
          </a:bodyPr>
          <a:lstStyle/>
          <a:p>
            <a:endParaRPr lang="en-IN" dirty="0" smtClean="0">
              <a:latin typeface="Trebuchet MS (Body)"/>
            </a:endParaRPr>
          </a:p>
          <a:p>
            <a:r>
              <a:rPr lang="en-IN" dirty="0" err="1" smtClean="0">
                <a:latin typeface="Trebuchet MS (Body)"/>
              </a:rPr>
              <a:t>sudo</a:t>
            </a:r>
            <a:r>
              <a:rPr lang="en-IN" dirty="0" smtClean="0">
                <a:latin typeface="Trebuchet MS (Body)"/>
              </a:rPr>
              <a:t> reboot</a:t>
            </a:r>
            <a:endParaRPr lang="en-IN" dirty="0">
              <a:latin typeface="Trebuchet MS (Body)"/>
            </a:endParaRPr>
          </a:p>
        </p:txBody>
      </p:sp>
      <p:sp>
        <p:nvSpPr>
          <p:cNvPr id="13" name="Slide Number Placeholder 3"/>
          <p:cNvSpPr>
            <a:spLocks noGrp="1"/>
          </p:cNvSpPr>
          <p:nvPr>
            <p:ph type="sldNum" sz="quarter" idx="12"/>
          </p:nvPr>
        </p:nvSpPr>
        <p:spPr>
          <a:xfrm>
            <a:off x="5477975" y="9464803"/>
            <a:ext cx="435742" cy="572029"/>
          </a:xfrm>
        </p:spPr>
        <p:txBody>
          <a:bodyPr/>
          <a:lstStyle/>
          <a:p>
            <a:r>
              <a:rPr lang="en-US" dirty="0" smtClean="0"/>
              <a:t>15</a:t>
            </a:r>
            <a:endParaRPr lang="en-US" dirty="0"/>
          </a:p>
        </p:txBody>
      </p:sp>
    </p:spTree>
    <p:extLst>
      <p:ext uri="{BB962C8B-B14F-4D97-AF65-F5344CB8AC3E}">
        <p14:creationId xmlns:p14="http://schemas.microsoft.com/office/powerpoint/2010/main" val="1559905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888" y="970550"/>
            <a:ext cx="5765669" cy="2031325"/>
          </a:xfrm>
          <a:prstGeom prst="rect">
            <a:avLst/>
          </a:prstGeom>
        </p:spPr>
        <p:txBody>
          <a:bodyPr wrap="square">
            <a:spAutoFit/>
          </a:bodyPr>
          <a:lstStyle/>
          <a:p>
            <a:pPr algn="just"/>
            <a:r>
              <a:rPr lang="en-IN" b="1" dirty="0">
                <a:latin typeface="+mj-lt"/>
              </a:rPr>
              <a:t>Test your connection</a:t>
            </a:r>
          </a:p>
          <a:p>
            <a:pPr algn="just"/>
            <a:r>
              <a:rPr lang="en-IN" dirty="0">
                <a:latin typeface="+mj-lt"/>
              </a:rPr>
              <a:t>You can try to 'ping google.com' to check that your internet connection is working. If this fails, either google.com is broken or your internet connection isn't working, needless to say the latter is more likely. :)</a:t>
            </a:r>
          </a:p>
          <a:p>
            <a:pPr algn="just"/>
            <a:r>
              <a:rPr lang="en-IN" dirty="0">
                <a:latin typeface="+mj-lt"/>
              </a:rPr>
              <a:t>The command below will send 5 packet to google and return connection statistics.</a:t>
            </a:r>
            <a:endParaRPr lang="en-IN" b="0" i="0" dirty="0">
              <a:effectLst/>
              <a:latin typeface="+mj-lt"/>
            </a:endParaRPr>
          </a:p>
        </p:txBody>
      </p:sp>
      <p:sp>
        <p:nvSpPr>
          <p:cNvPr id="3" name="TextBox 2"/>
          <p:cNvSpPr txBox="1"/>
          <p:nvPr/>
        </p:nvSpPr>
        <p:spPr>
          <a:xfrm>
            <a:off x="324888" y="3168186"/>
            <a:ext cx="3518527" cy="369332"/>
          </a:xfrm>
          <a:prstGeom prst="rect">
            <a:avLst/>
          </a:prstGeom>
          <a:noFill/>
        </p:spPr>
        <p:txBody>
          <a:bodyPr wrap="none" rtlCol="0">
            <a:spAutoFit/>
          </a:bodyPr>
          <a:lstStyle/>
          <a:p>
            <a:r>
              <a:rPr lang="en-IN" dirty="0" smtClean="0"/>
              <a:t> </a:t>
            </a:r>
            <a:r>
              <a:rPr lang="en-IN" dirty="0" err="1" smtClean="0"/>
              <a:t>sudo</a:t>
            </a:r>
            <a:r>
              <a:rPr lang="en-IN" dirty="0" smtClean="0"/>
              <a:t> ping –c 5 www.google.com</a:t>
            </a:r>
            <a:endParaRPr lang="en-IN" dirty="0"/>
          </a:p>
        </p:txBody>
      </p:sp>
      <p:pic>
        <p:nvPicPr>
          <p:cNvPr id="9218" name="Picture 2" descr="Successful ping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842" y="3703829"/>
            <a:ext cx="4213643" cy="26761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4888" y="3913582"/>
            <a:ext cx="1716183" cy="1477328"/>
          </a:xfrm>
          <a:prstGeom prst="rect">
            <a:avLst/>
          </a:prstGeom>
        </p:spPr>
        <p:txBody>
          <a:bodyPr wrap="square">
            <a:spAutoFit/>
          </a:bodyPr>
          <a:lstStyle/>
          <a:p>
            <a:pPr algn="just"/>
            <a:r>
              <a:rPr lang="en-IN" dirty="0">
                <a:latin typeface="+mj-lt"/>
              </a:rPr>
              <a:t>On successful ping you will see a result similar to the one below.</a:t>
            </a:r>
          </a:p>
        </p:txBody>
      </p:sp>
      <p:sp>
        <p:nvSpPr>
          <p:cNvPr id="7" name="TextBox 6"/>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8"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pic>
        <p:nvPicPr>
          <p:cNvPr id="9" name="Picture 2" descr="Ping fail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97" y="6998084"/>
            <a:ext cx="3877966" cy="246671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456950" y="7140370"/>
            <a:ext cx="2042050" cy="1754326"/>
          </a:xfrm>
          <a:prstGeom prst="rect">
            <a:avLst/>
          </a:prstGeom>
        </p:spPr>
        <p:txBody>
          <a:bodyPr wrap="square">
            <a:spAutoFit/>
          </a:bodyPr>
          <a:lstStyle/>
          <a:p>
            <a:pPr algn="just"/>
            <a:r>
              <a:rPr lang="en-IN" dirty="0" smtClean="0">
                <a:latin typeface="Trebuchet MS (Body)"/>
              </a:rPr>
              <a:t>If your </a:t>
            </a:r>
            <a:r>
              <a:rPr lang="en-IN" dirty="0">
                <a:latin typeface="Trebuchet MS (Body)"/>
              </a:rPr>
              <a:t>connection isn't working, you will see something similar to the below (or some other error).</a:t>
            </a:r>
          </a:p>
        </p:txBody>
      </p:sp>
      <p:sp>
        <p:nvSpPr>
          <p:cNvPr id="11" name="Slide Number Placeholder 3"/>
          <p:cNvSpPr>
            <a:spLocks noGrp="1"/>
          </p:cNvSpPr>
          <p:nvPr>
            <p:ph type="sldNum" sz="quarter" idx="12"/>
          </p:nvPr>
        </p:nvSpPr>
        <p:spPr>
          <a:xfrm>
            <a:off x="5477975" y="9464803"/>
            <a:ext cx="435742" cy="572029"/>
          </a:xfrm>
        </p:spPr>
        <p:txBody>
          <a:bodyPr/>
          <a:lstStyle/>
          <a:p>
            <a:r>
              <a:rPr lang="en-US" dirty="0" smtClean="0"/>
              <a:t>16</a:t>
            </a:r>
            <a:endParaRPr lang="en-US" dirty="0"/>
          </a:p>
        </p:txBody>
      </p:sp>
    </p:spTree>
    <p:extLst>
      <p:ext uri="{BB962C8B-B14F-4D97-AF65-F5344CB8AC3E}">
        <p14:creationId xmlns:p14="http://schemas.microsoft.com/office/powerpoint/2010/main" val="780579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17</a:t>
            </a:fld>
            <a:endParaRPr lang="en-US" dirty="0"/>
          </a:p>
        </p:txBody>
      </p:sp>
      <p:sp>
        <p:nvSpPr>
          <p:cNvPr id="3" name="Rectangle 2"/>
          <p:cNvSpPr/>
          <p:nvPr/>
        </p:nvSpPr>
        <p:spPr>
          <a:xfrm>
            <a:off x="410239" y="1135164"/>
            <a:ext cx="6302375" cy="923330"/>
          </a:xfrm>
          <a:prstGeom prst="rect">
            <a:avLst/>
          </a:prstGeom>
        </p:spPr>
        <p:txBody>
          <a:bodyPr wrap="square">
            <a:spAutoFit/>
          </a:bodyPr>
          <a:lstStyle/>
          <a:p>
            <a:r>
              <a:rPr lang="en-IN" b="1" dirty="0">
                <a:latin typeface="Trebuchet MS (Body)"/>
              </a:rPr>
              <a:t>Find your IP address</a:t>
            </a:r>
          </a:p>
          <a:p>
            <a:r>
              <a:rPr lang="en-IN" dirty="0">
                <a:latin typeface="Trebuchet MS (Body)"/>
              </a:rPr>
              <a:t>To find the IP of the interfaces on your Raspberry Pi use the command below.</a:t>
            </a:r>
            <a:endParaRPr lang="en-IN" b="0" i="0" dirty="0">
              <a:effectLst/>
              <a:latin typeface="Trebuchet MS (Body)"/>
            </a:endParaRPr>
          </a:p>
        </p:txBody>
      </p:sp>
      <p:sp>
        <p:nvSpPr>
          <p:cNvPr id="5" name="TextBox 4"/>
          <p:cNvSpPr txBox="1"/>
          <p:nvPr/>
        </p:nvSpPr>
        <p:spPr>
          <a:xfrm>
            <a:off x="410239" y="2058494"/>
            <a:ext cx="2785763" cy="923330"/>
          </a:xfrm>
          <a:prstGeom prst="rect">
            <a:avLst/>
          </a:prstGeom>
          <a:noFill/>
        </p:spPr>
        <p:txBody>
          <a:bodyPr wrap="none" rtlCol="0">
            <a:spAutoFit/>
          </a:bodyPr>
          <a:lstStyle/>
          <a:p>
            <a:r>
              <a:rPr lang="en-IN" dirty="0" smtClean="0"/>
              <a:t>Find IP address of your Pi</a:t>
            </a:r>
          </a:p>
          <a:p>
            <a:r>
              <a:rPr lang="en-IN" dirty="0" err="1"/>
              <a:t>s</a:t>
            </a:r>
            <a:r>
              <a:rPr lang="en-IN" dirty="0" err="1" smtClean="0"/>
              <a:t>udo</a:t>
            </a:r>
            <a:r>
              <a:rPr lang="en-IN" dirty="0" smtClean="0"/>
              <a:t> </a:t>
            </a:r>
            <a:r>
              <a:rPr lang="en-IN" dirty="0" err="1" smtClean="0"/>
              <a:t>ifconfig</a:t>
            </a:r>
            <a:endParaRPr lang="en-IN" dirty="0" smtClean="0"/>
          </a:p>
          <a:p>
            <a:endParaRPr lang="en-IN" dirty="0"/>
          </a:p>
        </p:txBody>
      </p:sp>
      <p:sp>
        <p:nvSpPr>
          <p:cNvPr id="7" name="TextBox 6"/>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8"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pic>
        <p:nvPicPr>
          <p:cNvPr id="9" name="Picture 2" descr="Information about network interface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351" y="2799264"/>
            <a:ext cx="3794263" cy="407810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10239" y="2981824"/>
            <a:ext cx="2019876" cy="3416320"/>
          </a:xfrm>
          <a:prstGeom prst="rect">
            <a:avLst/>
          </a:prstGeom>
        </p:spPr>
        <p:txBody>
          <a:bodyPr wrap="square">
            <a:spAutoFit/>
          </a:bodyPr>
          <a:lstStyle/>
          <a:p>
            <a:pPr algn="just"/>
            <a:r>
              <a:rPr lang="en-IN" dirty="0">
                <a:latin typeface="Trebuchet MS (Body)"/>
              </a:rPr>
              <a:t>You should see a result similar to the one below. To find your IP you have to look at the interface you're currently using e.g. </a:t>
            </a:r>
            <a:r>
              <a:rPr lang="en-IN" b="1" dirty="0">
                <a:latin typeface="Trebuchet MS (Body)"/>
              </a:rPr>
              <a:t>Wlan0</a:t>
            </a:r>
            <a:r>
              <a:rPr lang="en-IN" dirty="0">
                <a:latin typeface="Trebuchet MS (Body)"/>
              </a:rPr>
              <a:t> and then look at the </a:t>
            </a:r>
            <a:r>
              <a:rPr lang="en-IN" b="1" dirty="0" err="1">
                <a:latin typeface="Trebuchet MS (Body)"/>
              </a:rPr>
              <a:t>inet</a:t>
            </a:r>
            <a:r>
              <a:rPr lang="en-IN" dirty="0">
                <a:latin typeface="Trebuchet MS (Body)"/>
              </a:rPr>
              <a:t> (IPv4) section.</a:t>
            </a:r>
          </a:p>
        </p:txBody>
      </p:sp>
    </p:spTree>
    <p:extLst>
      <p:ext uri="{BB962C8B-B14F-4D97-AF65-F5344CB8AC3E}">
        <p14:creationId xmlns:p14="http://schemas.microsoft.com/office/powerpoint/2010/main" val="1108029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18</a:t>
            </a:fld>
            <a:endParaRPr lang="en-US"/>
          </a:p>
        </p:txBody>
      </p:sp>
      <p:sp>
        <p:nvSpPr>
          <p:cNvPr id="3" name="TextBox 2"/>
          <p:cNvSpPr txBox="1"/>
          <p:nvPr/>
        </p:nvSpPr>
        <p:spPr>
          <a:xfrm>
            <a:off x="348343" y="999144"/>
            <a:ext cx="5463774" cy="923330"/>
          </a:xfrm>
          <a:prstGeom prst="rect">
            <a:avLst/>
          </a:prstGeom>
          <a:noFill/>
        </p:spPr>
        <p:txBody>
          <a:bodyPr wrap="square" rtlCol="0">
            <a:spAutoFit/>
          </a:bodyPr>
          <a:lstStyle/>
          <a:p>
            <a:r>
              <a:rPr lang="en-IN" dirty="0" smtClean="0"/>
              <a:t>Step 3: Update OS and install python along with the required packages</a:t>
            </a:r>
          </a:p>
          <a:p>
            <a:endParaRPr lang="en-IN" dirty="0"/>
          </a:p>
        </p:txBody>
      </p:sp>
      <p:sp>
        <p:nvSpPr>
          <p:cNvPr id="5" name="Rectangle 4"/>
          <p:cNvSpPr/>
          <p:nvPr/>
        </p:nvSpPr>
        <p:spPr>
          <a:xfrm rot="10800000" flipV="1">
            <a:off x="348343" y="1791330"/>
            <a:ext cx="5758542" cy="7017306"/>
          </a:xfrm>
          <a:prstGeom prst="rect">
            <a:avLst/>
          </a:prstGeom>
        </p:spPr>
        <p:txBody>
          <a:bodyPr wrap="square">
            <a:spAutoFit/>
          </a:bodyPr>
          <a:lstStyle/>
          <a:p>
            <a:pPr algn="just"/>
            <a:r>
              <a:rPr lang="en-IN" dirty="0"/>
              <a:t>The first and probably the most important reason is security. A device running Raspbian contains millions lines of code that you rely on. Over time, these millions lines of code will expose well-known vulnerabilities known as </a:t>
            </a:r>
            <a:r>
              <a:rPr lang="en-IN" u="sng" dirty="0">
                <a:hlinkClick r:id="rId2"/>
              </a:rPr>
              <a:t>Common Vulnerabilities and Exposures (CVE)</a:t>
            </a:r>
            <a:r>
              <a:rPr lang="en-IN" dirty="0"/>
              <a:t>, which are documented in publicly available databases meaning that they are easy to exploit. </a:t>
            </a:r>
            <a:r>
              <a:rPr lang="en-IN" u="sng" dirty="0">
                <a:hlinkClick r:id="rId3"/>
              </a:rPr>
              <a:t>Here is a example</a:t>
            </a:r>
            <a:r>
              <a:rPr lang="en-IN" dirty="0"/>
              <a:t> of a recent CVE found in KODI that provides a bit more insight on what information is available in the database and how CVEs are tracked. The only way to mitigate these exploits as a user of Raspbian is to keep your software up to date, as the upstream repositories track CVEs closely and try to mitigate them quickly.</a:t>
            </a:r>
          </a:p>
          <a:p>
            <a:pPr algn="just"/>
            <a:r>
              <a:rPr lang="en-IN" dirty="0"/>
              <a:t>The second reason, which is related to the first, is that the software you are running on your device most certainly contains bugs. Some bugs are CVEs, but bugs could also be affecting the desired functionality without being related to security. By keeping your software up to date, you are lowering the chances of hitting these bugs.</a:t>
            </a:r>
          </a:p>
          <a:p>
            <a:pPr algn="just"/>
            <a:r>
              <a:rPr lang="en-IN" dirty="0"/>
              <a:t>APT (Advanced Packaging Tool)</a:t>
            </a:r>
          </a:p>
          <a:p>
            <a:pPr algn="just"/>
            <a:r>
              <a:rPr lang="en-IN" dirty="0"/>
              <a:t>To update software in Raspbian, you can use the </a:t>
            </a:r>
            <a:r>
              <a:rPr lang="en-IN" u="sng" dirty="0">
                <a:hlinkClick r:id="rId4"/>
              </a:rPr>
              <a:t>apt</a:t>
            </a:r>
            <a:r>
              <a:rPr lang="en-IN" dirty="0"/>
              <a:t> tool in a terminal. Open a terminal window from the taskbar or application menu:</a:t>
            </a:r>
          </a:p>
        </p:txBody>
      </p:sp>
      <p:sp>
        <p:nvSpPr>
          <p:cNvPr id="6" name="TextBox 5"/>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8"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Tree>
    <p:extLst>
      <p:ext uri="{BB962C8B-B14F-4D97-AF65-F5344CB8AC3E}">
        <p14:creationId xmlns:p14="http://schemas.microsoft.com/office/powerpoint/2010/main" val="2587864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19</a:t>
            </a:fld>
            <a:endParaRPr lang="en-US"/>
          </a:p>
        </p:txBody>
      </p:sp>
      <p:sp>
        <p:nvSpPr>
          <p:cNvPr id="5" name="TextBox 4"/>
          <p:cNvSpPr txBox="1"/>
          <p:nvPr/>
        </p:nvSpPr>
        <p:spPr>
          <a:xfrm>
            <a:off x="302286" y="8363773"/>
            <a:ext cx="3087705" cy="646331"/>
          </a:xfrm>
          <a:prstGeom prst="rect">
            <a:avLst/>
          </a:prstGeom>
          <a:noFill/>
        </p:spPr>
        <p:txBody>
          <a:bodyPr wrap="none" rtlCol="0">
            <a:spAutoFit/>
          </a:bodyPr>
          <a:lstStyle/>
          <a:p>
            <a:r>
              <a:rPr lang="en-IN" dirty="0" smtClean="0"/>
              <a:t>Install python3</a:t>
            </a:r>
          </a:p>
          <a:p>
            <a:r>
              <a:rPr lang="en-IN" dirty="0" err="1" smtClean="0"/>
              <a:t>sudo</a:t>
            </a:r>
            <a:r>
              <a:rPr lang="en-IN" dirty="0" smtClean="0"/>
              <a:t> apt-get install python3</a:t>
            </a:r>
            <a:endParaRPr lang="en-IN" dirty="0"/>
          </a:p>
        </p:txBody>
      </p:sp>
      <p:sp>
        <p:nvSpPr>
          <p:cNvPr id="6" name="TextBox 5"/>
          <p:cNvSpPr txBox="1"/>
          <p:nvPr/>
        </p:nvSpPr>
        <p:spPr>
          <a:xfrm>
            <a:off x="302286" y="9210850"/>
            <a:ext cx="4449295" cy="646331"/>
          </a:xfrm>
          <a:prstGeom prst="rect">
            <a:avLst/>
          </a:prstGeom>
          <a:noFill/>
        </p:spPr>
        <p:txBody>
          <a:bodyPr wrap="none" rtlCol="0">
            <a:spAutoFit/>
          </a:bodyPr>
          <a:lstStyle/>
          <a:p>
            <a:r>
              <a:rPr lang="en-IN" dirty="0" smtClean="0"/>
              <a:t>Install </a:t>
            </a:r>
            <a:r>
              <a:rPr lang="en-IN" dirty="0" err="1" smtClean="0"/>
              <a:t>Tkinter</a:t>
            </a:r>
            <a:r>
              <a:rPr lang="en-IN" dirty="0" smtClean="0"/>
              <a:t>: For GUI based application</a:t>
            </a:r>
            <a:endParaRPr lang="en-IN" dirty="0"/>
          </a:p>
          <a:p>
            <a:r>
              <a:rPr lang="en-IN" dirty="0" err="1"/>
              <a:t>s</a:t>
            </a:r>
            <a:r>
              <a:rPr lang="en-IN" dirty="0" err="1" smtClean="0"/>
              <a:t>udo</a:t>
            </a:r>
            <a:r>
              <a:rPr lang="en-IN" dirty="0" smtClean="0"/>
              <a:t> apt-get install python3-tk</a:t>
            </a:r>
            <a:endParaRPr lang="en-IN" dirty="0"/>
          </a:p>
        </p:txBody>
      </p:sp>
      <p:sp>
        <p:nvSpPr>
          <p:cNvPr id="7" name="Rectangle 6"/>
          <p:cNvSpPr/>
          <p:nvPr/>
        </p:nvSpPr>
        <p:spPr>
          <a:xfrm>
            <a:off x="302286" y="3714166"/>
            <a:ext cx="5611431" cy="4247317"/>
          </a:xfrm>
          <a:prstGeom prst="rect">
            <a:avLst/>
          </a:prstGeom>
        </p:spPr>
        <p:txBody>
          <a:bodyPr wrap="square">
            <a:spAutoFit/>
          </a:bodyPr>
          <a:lstStyle/>
          <a:p>
            <a:pPr lvl="0" algn="just" eaLnBrk="0" fontAlgn="base" hangingPunct="0">
              <a:spcBef>
                <a:spcPct val="0"/>
              </a:spcBef>
              <a:spcAft>
                <a:spcPct val="0"/>
              </a:spcAft>
            </a:pPr>
            <a:r>
              <a:rPr lang="en-US" altLang="en-US" dirty="0"/>
              <a:t>Updating the kernel and firmware</a:t>
            </a:r>
          </a:p>
          <a:p>
            <a:pPr lvl="0" algn="just" eaLnBrk="0" fontAlgn="base" hangingPunct="0">
              <a:spcBef>
                <a:spcPct val="0"/>
              </a:spcBef>
              <a:spcAft>
                <a:spcPct val="0"/>
              </a:spcAft>
            </a:pPr>
            <a:r>
              <a:rPr lang="en-US" altLang="en-US" dirty="0"/>
              <a:t>The kernel and firmware are installed as a </a:t>
            </a:r>
            <a:r>
              <a:rPr lang="en-US" altLang="en-US" dirty="0" err="1"/>
              <a:t>Debian</a:t>
            </a:r>
            <a:r>
              <a:rPr lang="en-US" altLang="en-US" dirty="0"/>
              <a:t> package, and so will also get updates when using the procedure above. These packages are updated infrequently and after extensive testing.</a:t>
            </a:r>
          </a:p>
          <a:p>
            <a:pPr lvl="0" algn="just" eaLnBrk="0" fontAlgn="base" hangingPunct="0">
              <a:spcBef>
                <a:spcPct val="0"/>
              </a:spcBef>
              <a:spcAft>
                <a:spcPct val="0"/>
              </a:spcAft>
            </a:pPr>
            <a:r>
              <a:rPr lang="en-US" altLang="en-US" dirty="0"/>
              <a:t>Running out of space</a:t>
            </a:r>
          </a:p>
          <a:p>
            <a:pPr lvl="0" algn="just" eaLnBrk="0" fontAlgn="base" hangingPunct="0">
              <a:spcBef>
                <a:spcPct val="0"/>
              </a:spcBef>
              <a:spcAft>
                <a:spcPct val="0"/>
              </a:spcAft>
            </a:pPr>
            <a:r>
              <a:rPr lang="en-US" altLang="en-US" dirty="0"/>
              <a:t>When running </a:t>
            </a:r>
            <a:r>
              <a:rPr lang="en-US" altLang="en-US" dirty="0" err="1"/>
              <a:t>sudo</a:t>
            </a:r>
            <a:r>
              <a:rPr lang="en-US" altLang="en-US" dirty="0"/>
              <a:t> apt-get </a:t>
            </a:r>
            <a:r>
              <a:rPr lang="en-US" altLang="en-US" dirty="0" err="1"/>
              <a:t>dist</a:t>
            </a:r>
            <a:r>
              <a:rPr lang="en-US" altLang="en-US" dirty="0"/>
              <a:t>-upgrade, it will show how much data will be downloaded and how much space it will take up on the SD card. It's worth checking with </a:t>
            </a:r>
            <a:r>
              <a:rPr lang="en-US" altLang="en-US" dirty="0" err="1"/>
              <a:t>df</a:t>
            </a:r>
            <a:r>
              <a:rPr lang="en-US" altLang="en-US" dirty="0"/>
              <a:t> -h that you have enough free disk space, as unfortunately apt will not do this for you. Also be aware that downloaded package files (.deb files) are kept in /</a:t>
            </a:r>
            <a:r>
              <a:rPr lang="en-US" altLang="en-US" dirty="0" err="1"/>
              <a:t>var</a:t>
            </a:r>
            <a:r>
              <a:rPr lang="en-US" altLang="en-US" dirty="0"/>
              <a:t>/cache/apt/archives. You can remove these in order to free up space with </a:t>
            </a:r>
            <a:r>
              <a:rPr lang="en-US" altLang="en-US" dirty="0" err="1"/>
              <a:t>sudo</a:t>
            </a:r>
            <a:r>
              <a:rPr lang="en-US" altLang="en-US" dirty="0"/>
              <a:t> apt-get clean.</a:t>
            </a:r>
          </a:p>
        </p:txBody>
      </p:sp>
      <p:sp>
        <p:nvSpPr>
          <p:cNvPr id="8" name="TextBox 7"/>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9"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
        <p:nvSpPr>
          <p:cNvPr id="10" name="Rectangle 9"/>
          <p:cNvSpPr/>
          <p:nvPr/>
        </p:nvSpPr>
        <p:spPr>
          <a:xfrm>
            <a:off x="320497" y="1017662"/>
            <a:ext cx="5820227" cy="2031325"/>
          </a:xfrm>
          <a:prstGeom prst="rect">
            <a:avLst/>
          </a:prstGeom>
        </p:spPr>
        <p:txBody>
          <a:bodyPr wrap="square">
            <a:spAutoFit/>
          </a:bodyPr>
          <a:lstStyle/>
          <a:p>
            <a:pPr lvl="0" eaLnBrk="0" fontAlgn="base" hangingPunct="0">
              <a:spcBef>
                <a:spcPct val="0"/>
              </a:spcBef>
              <a:spcAft>
                <a:spcPct val="0"/>
              </a:spcAft>
            </a:pPr>
            <a:r>
              <a:rPr lang="en-US" altLang="en-US" dirty="0">
                <a:solidFill>
                  <a:srgbClr val="222222"/>
                </a:solidFill>
                <a:latin typeface="Trebuchet MS (Body)"/>
              </a:rPr>
              <a:t>First, </a:t>
            </a:r>
            <a:r>
              <a:rPr lang="en-US" altLang="en-US" b="1" dirty="0">
                <a:solidFill>
                  <a:srgbClr val="222222"/>
                </a:solidFill>
                <a:latin typeface="Trebuchet MS (Body)"/>
              </a:rPr>
              <a:t>update</a:t>
            </a:r>
            <a:r>
              <a:rPr lang="en-US" altLang="en-US" dirty="0">
                <a:solidFill>
                  <a:srgbClr val="222222"/>
                </a:solidFill>
                <a:latin typeface="Trebuchet MS (Body)"/>
              </a:rPr>
              <a:t> your system's package list by entering the following command:</a:t>
            </a:r>
            <a:endParaRPr lang="en-US" altLang="en-US" dirty="0">
              <a:solidFill>
                <a:srgbClr val="000000"/>
              </a:solidFill>
              <a:latin typeface="Trebuchet MS (Body)"/>
            </a:endParaRPr>
          </a:p>
          <a:p>
            <a:pPr lvl="0" eaLnBrk="0" fontAlgn="base" hangingPunct="0">
              <a:spcBef>
                <a:spcPct val="0"/>
              </a:spcBef>
              <a:spcAft>
                <a:spcPct val="0"/>
              </a:spcAft>
            </a:pPr>
            <a:r>
              <a:rPr lang="en-US" altLang="en-US" dirty="0" err="1">
                <a:solidFill>
                  <a:srgbClr val="000000"/>
                </a:solidFill>
                <a:latin typeface="Trebuchet MS (Body)"/>
              </a:rPr>
              <a:t>sudo</a:t>
            </a:r>
            <a:r>
              <a:rPr lang="en-US" altLang="en-US" dirty="0">
                <a:solidFill>
                  <a:srgbClr val="000000"/>
                </a:solidFill>
                <a:latin typeface="Trebuchet MS (Body)"/>
              </a:rPr>
              <a:t> apt</a:t>
            </a:r>
            <a:r>
              <a:rPr lang="en-US" altLang="en-US" dirty="0">
                <a:solidFill>
                  <a:srgbClr val="A67F59"/>
                </a:solidFill>
                <a:latin typeface="Trebuchet MS (Body)"/>
              </a:rPr>
              <a:t>-</a:t>
            </a:r>
            <a:r>
              <a:rPr lang="en-US" altLang="en-US" dirty="0">
                <a:solidFill>
                  <a:srgbClr val="000000"/>
                </a:solidFill>
                <a:latin typeface="Trebuchet MS (Body)"/>
              </a:rPr>
              <a:t>get </a:t>
            </a:r>
            <a:r>
              <a:rPr lang="en-US" altLang="en-US" dirty="0" smtClean="0">
                <a:solidFill>
                  <a:srgbClr val="000000"/>
                </a:solidFill>
                <a:latin typeface="Trebuchet MS (Body)"/>
              </a:rPr>
              <a:t>update -y</a:t>
            </a:r>
            <a:endParaRPr lang="en-US" altLang="en-US" dirty="0">
              <a:latin typeface="Trebuchet MS (Body)"/>
            </a:endParaRPr>
          </a:p>
          <a:p>
            <a:pPr lvl="0" eaLnBrk="0" fontAlgn="base" hangingPunct="0">
              <a:spcBef>
                <a:spcPct val="0"/>
              </a:spcBef>
              <a:spcAft>
                <a:spcPct val="0"/>
              </a:spcAft>
            </a:pPr>
            <a:r>
              <a:rPr lang="en-US" altLang="en-US" dirty="0">
                <a:solidFill>
                  <a:srgbClr val="222222"/>
                </a:solidFill>
                <a:latin typeface="Trebuchet MS (Body)"/>
              </a:rPr>
              <a:t>Next, </a:t>
            </a:r>
            <a:r>
              <a:rPr lang="en-US" altLang="en-US" b="1" dirty="0">
                <a:solidFill>
                  <a:srgbClr val="222222"/>
                </a:solidFill>
                <a:latin typeface="Trebuchet MS (Body)"/>
              </a:rPr>
              <a:t>upgrade</a:t>
            </a:r>
            <a:r>
              <a:rPr lang="en-US" altLang="en-US" dirty="0">
                <a:solidFill>
                  <a:srgbClr val="222222"/>
                </a:solidFill>
                <a:latin typeface="Trebuchet MS (Body)"/>
              </a:rPr>
              <a:t> all your installed packages to their latest versions with the following command</a:t>
            </a:r>
            <a:r>
              <a:rPr lang="en-US" altLang="en-US" dirty="0" smtClean="0">
                <a:solidFill>
                  <a:srgbClr val="222222"/>
                </a:solidFill>
                <a:latin typeface="Trebuchet MS (Body)"/>
              </a:rPr>
              <a:t>:</a:t>
            </a:r>
          </a:p>
          <a:p>
            <a:pPr lvl="0" eaLnBrk="0" fontAlgn="base" hangingPunct="0">
              <a:spcBef>
                <a:spcPct val="0"/>
              </a:spcBef>
              <a:spcAft>
                <a:spcPct val="0"/>
              </a:spcAft>
            </a:pPr>
            <a:r>
              <a:rPr lang="en-US" altLang="en-US" dirty="0" err="1">
                <a:solidFill>
                  <a:srgbClr val="222222"/>
                </a:solidFill>
                <a:latin typeface="Trebuchet MS (Body)"/>
              </a:rPr>
              <a:t>s</a:t>
            </a:r>
            <a:r>
              <a:rPr lang="en-US" altLang="en-US" dirty="0" err="1" smtClean="0">
                <a:solidFill>
                  <a:srgbClr val="222222"/>
                </a:solidFill>
                <a:latin typeface="Trebuchet MS (Body)"/>
              </a:rPr>
              <a:t>udo</a:t>
            </a:r>
            <a:r>
              <a:rPr lang="en-US" altLang="en-US" dirty="0" smtClean="0">
                <a:solidFill>
                  <a:srgbClr val="222222"/>
                </a:solidFill>
                <a:latin typeface="Trebuchet MS (Body)"/>
              </a:rPr>
              <a:t> apt-get upgrade -y</a:t>
            </a:r>
            <a:endParaRPr lang="en-US" altLang="en-US" dirty="0">
              <a:solidFill>
                <a:srgbClr val="000000"/>
              </a:solidFill>
              <a:latin typeface="Trebuchet MS (Body)"/>
            </a:endParaRPr>
          </a:p>
          <a:p>
            <a:pPr lvl="0" eaLnBrk="0" fontAlgn="base" hangingPunct="0">
              <a:spcBef>
                <a:spcPct val="0"/>
              </a:spcBef>
              <a:spcAft>
                <a:spcPct val="0"/>
              </a:spcAft>
            </a:pPr>
            <a:r>
              <a:rPr lang="en-US" altLang="en-US" dirty="0" err="1">
                <a:solidFill>
                  <a:srgbClr val="000000"/>
                </a:solidFill>
                <a:latin typeface="Trebuchet MS (Body)"/>
              </a:rPr>
              <a:t>sudo</a:t>
            </a:r>
            <a:r>
              <a:rPr lang="en-US" altLang="en-US" dirty="0">
                <a:solidFill>
                  <a:srgbClr val="000000"/>
                </a:solidFill>
                <a:latin typeface="Trebuchet MS (Body)"/>
              </a:rPr>
              <a:t> apt</a:t>
            </a:r>
            <a:r>
              <a:rPr lang="en-US" altLang="en-US" dirty="0">
                <a:solidFill>
                  <a:srgbClr val="A67F59"/>
                </a:solidFill>
                <a:latin typeface="Trebuchet MS (Body)"/>
              </a:rPr>
              <a:t>-</a:t>
            </a:r>
            <a:r>
              <a:rPr lang="en-US" altLang="en-US" dirty="0">
                <a:solidFill>
                  <a:srgbClr val="000000"/>
                </a:solidFill>
                <a:latin typeface="Trebuchet MS (Body)"/>
              </a:rPr>
              <a:t>get </a:t>
            </a:r>
            <a:r>
              <a:rPr lang="en-US" altLang="en-US" dirty="0" err="1" smtClean="0">
                <a:solidFill>
                  <a:srgbClr val="000000"/>
                </a:solidFill>
                <a:latin typeface="Trebuchet MS (Body)"/>
              </a:rPr>
              <a:t>dist</a:t>
            </a:r>
            <a:r>
              <a:rPr lang="en-US" altLang="en-US" dirty="0" smtClean="0">
                <a:solidFill>
                  <a:srgbClr val="A67F59"/>
                </a:solidFill>
                <a:latin typeface="Trebuchet MS (Body)"/>
              </a:rPr>
              <a:t>-</a:t>
            </a:r>
            <a:r>
              <a:rPr lang="en-US" altLang="en-US" dirty="0" smtClean="0">
                <a:solidFill>
                  <a:srgbClr val="000000"/>
                </a:solidFill>
                <a:latin typeface="Trebuchet MS (Body)"/>
              </a:rPr>
              <a:t>upgrade</a:t>
            </a:r>
            <a:r>
              <a:rPr lang="en-US" altLang="en-US" dirty="0">
                <a:latin typeface="Trebuchet MS (Body)"/>
              </a:rPr>
              <a:t> </a:t>
            </a:r>
            <a:r>
              <a:rPr lang="en-US" altLang="en-US" dirty="0" smtClean="0">
                <a:latin typeface="Trebuchet MS (Body)"/>
              </a:rPr>
              <a:t>-y</a:t>
            </a:r>
            <a:endParaRPr lang="en-US" altLang="en-US" dirty="0">
              <a:latin typeface="Trebuchet MS (Body)"/>
            </a:endParaRPr>
          </a:p>
        </p:txBody>
      </p:sp>
    </p:spTree>
    <p:extLst>
      <p:ext uri="{BB962C8B-B14F-4D97-AF65-F5344CB8AC3E}">
        <p14:creationId xmlns:p14="http://schemas.microsoft.com/office/powerpoint/2010/main" val="424530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2</a:t>
            </a:fld>
            <a:endParaRPr lang="en-US"/>
          </a:p>
        </p:txBody>
      </p:sp>
      <p:sp>
        <p:nvSpPr>
          <p:cNvPr id="5" name="TextBox 4"/>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6"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INDEX</a:t>
            </a:r>
            <a:endParaRPr lang="en-US" sz="2119" u="sng" dirty="0">
              <a:solidFill>
                <a:schemeClr val="accent2">
                  <a:lumMod val="50000"/>
                </a:schemeClr>
              </a:solidFill>
            </a:endParaRPr>
          </a:p>
        </p:txBody>
      </p:sp>
      <p:sp>
        <p:nvSpPr>
          <p:cNvPr id="2" name="TextBox 1"/>
          <p:cNvSpPr txBox="1"/>
          <p:nvPr/>
        </p:nvSpPr>
        <p:spPr>
          <a:xfrm>
            <a:off x="1045029" y="2975429"/>
            <a:ext cx="2026517" cy="369332"/>
          </a:xfrm>
          <a:prstGeom prst="rect">
            <a:avLst/>
          </a:prstGeom>
          <a:noFill/>
        </p:spPr>
        <p:txBody>
          <a:bodyPr wrap="none" rtlCol="0">
            <a:spAutoFit/>
          </a:bodyPr>
          <a:lstStyle/>
          <a:p>
            <a:r>
              <a:rPr lang="en-IN" dirty="0" smtClean="0"/>
              <a:t>1. INTRODUCTION</a:t>
            </a:r>
            <a:endParaRPr lang="en-IN" dirty="0"/>
          </a:p>
        </p:txBody>
      </p:sp>
      <p:sp>
        <p:nvSpPr>
          <p:cNvPr id="3" name="TextBox 2"/>
          <p:cNvSpPr txBox="1"/>
          <p:nvPr/>
        </p:nvSpPr>
        <p:spPr>
          <a:xfrm>
            <a:off x="1039579" y="3750871"/>
            <a:ext cx="2269147" cy="369332"/>
          </a:xfrm>
          <a:prstGeom prst="rect">
            <a:avLst/>
          </a:prstGeom>
          <a:noFill/>
        </p:spPr>
        <p:txBody>
          <a:bodyPr wrap="none" rtlCol="0">
            <a:spAutoFit/>
          </a:bodyPr>
          <a:lstStyle/>
          <a:p>
            <a:r>
              <a:rPr lang="en-IN" dirty="0" smtClean="0"/>
              <a:t>3. SOFTWARE SETUP</a:t>
            </a:r>
            <a:endParaRPr lang="en-IN" dirty="0"/>
          </a:p>
        </p:txBody>
      </p:sp>
      <p:sp>
        <p:nvSpPr>
          <p:cNvPr id="8" name="TextBox 7"/>
          <p:cNvSpPr txBox="1"/>
          <p:nvPr/>
        </p:nvSpPr>
        <p:spPr>
          <a:xfrm>
            <a:off x="1039579" y="4147855"/>
            <a:ext cx="2309222" cy="369332"/>
          </a:xfrm>
          <a:prstGeom prst="rect">
            <a:avLst/>
          </a:prstGeom>
          <a:noFill/>
        </p:spPr>
        <p:txBody>
          <a:bodyPr wrap="none" rtlCol="0">
            <a:spAutoFit/>
          </a:bodyPr>
          <a:lstStyle/>
          <a:p>
            <a:r>
              <a:rPr lang="en-IN" dirty="0" smtClean="0"/>
              <a:t>4. HARDWARE SETUP</a:t>
            </a:r>
            <a:endParaRPr lang="en-IN" dirty="0"/>
          </a:p>
        </p:txBody>
      </p:sp>
      <p:sp>
        <p:nvSpPr>
          <p:cNvPr id="9" name="TextBox 8"/>
          <p:cNvSpPr txBox="1"/>
          <p:nvPr/>
        </p:nvSpPr>
        <p:spPr>
          <a:xfrm>
            <a:off x="1045029" y="3344761"/>
            <a:ext cx="2070888" cy="369332"/>
          </a:xfrm>
          <a:prstGeom prst="rect">
            <a:avLst/>
          </a:prstGeom>
          <a:noFill/>
        </p:spPr>
        <p:txBody>
          <a:bodyPr wrap="none" rtlCol="0">
            <a:spAutoFit/>
          </a:bodyPr>
          <a:lstStyle/>
          <a:p>
            <a:r>
              <a:rPr lang="en-IN" dirty="0" smtClean="0"/>
              <a:t>2. DESIGN LAYOUT</a:t>
            </a:r>
            <a:endParaRPr lang="en-IN" dirty="0"/>
          </a:p>
        </p:txBody>
      </p:sp>
      <p:sp>
        <p:nvSpPr>
          <p:cNvPr id="11" name="TextBox 10"/>
          <p:cNvSpPr txBox="1"/>
          <p:nvPr/>
        </p:nvSpPr>
        <p:spPr>
          <a:xfrm>
            <a:off x="1045029" y="2380343"/>
            <a:ext cx="788999" cy="369332"/>
          </a:xfrm>
          <a:prstGeom prst="rect">
            <a:avLst/>
          </a:prstGeom>
          <a:noFill/>
        </p:spPr>
        <p:txBody>
          <a:bodyPr wrap="none" rtlCol="0">
            <a:spAutoFit/>
          </a:bodyPr>
          <a:lstStyle/>
          <a:p>
            <a:r>
              <a:rPr lang="en-IN" dirty="0" smtClean="0"/>
              <a:t>INDEX</a:t>
            </a:r>
            <a:endParaRPr lang="en-IN" dirty="0"/>
          </a:p>
        </p:txBody>
      </p:sp>
    </p:spTree>
    <p:extLst>
      <p:ext uri="{BB962C8B-B14F-4D97-AF65-F5344CB8AC3E}">
        <p14:creationId xmlns:p14="http://schemas.microsoft.com/office/powerpoint/2010/main" val="4106026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20</a:t>
            </a:fld>
            <a:endParaRPr lang="en-US"/>
          </a:p>
        </p:txBody>
      </p:sp>
      <p:sp>
        <p:nvSpPr>
          <p:cNvPr id="2" name="TextBox 1"/>
          <p:cNvSpPr txBox="1"/>
          <p:nvPr/>
        </p:nvSpPr>
        <p:spPr>
          <a:xfrm>
            <a:off x="359227" y="966977"/>
            <a:ext cx="4006225" cy="369332"/>
          </a:xfrm>
          <a:prstGeom prst="rect">
            <a:avLst/>
          </a:prstGeom>
          <a:noFill/>
        </p:spPr>
        <p:txBody>
          <a:bodyPr wrap="none" rtlCol="0">
            <a:spAutoFit/>
          </a:bodyPr>
          <a:lstStyle/>
          <a:p>
            <a:r>
              <a:rPr lang="en-IN" dirty="0" smtClean="0"/>
              <a:t>Step 4: Connect Microphone and test</a:t>
            </a:r>
            <a:endParaRPr lang="en-IN" dirty="0"/>
          </a:p>
        </p:txBody>
      </p:sp>
      <p:sp>
        <p:nvSpPr>
          <p:cNvPr id="5" name="Rectangle 4"/>
          <p:cNvSpPr/>
          <p:nvPr/>
        </p:nvSpPr>
        <p:spPr>
          <a:xfrm>
            <a:off x="359227" y="1570412"/>
            <a:ext cx="6172201" cy="2585323"/>
          </a:xfrm>
          <a:prstGeom prst="rect">
            <a:avLst/>
          </a:prstGeom>
        </p:spPr>
        <p:txBody>
          <a:bodyPr wrap="square">
            <a:spAutoFit/>
          </a:bodyPr>
          <a:lstStyle/>
          <a:p>
            <a:pPr lvl="0" eaLnBrk="0" fontAlgn="base" hangingPunct="0">
              <a:spcBef>
                <a:spcPct val="0"/>
              </a:spcBef>
              <a:spcAft>
                <a:spcPct val="0"/>
              </a:spcAft>
            </a:pPr>
            <a:r>
              <a:rPr lang="en-US" altLang="en-US" dirty="0"/>
              <a:t>If you want to be sure that your microphone works well, the easiest way is to</a:t>
            </a:r>
            <a:r>
              <a:rPr lang="en-US" altLang="en-US" b="1" dirty="0"/>
              <a:t> do a recording</a:t>
            </a:r>
            <a:r>
              <a:rPr lang="en-US" altLang="en-US" dirty="0"/>
              <a:t> test</a:t>
            </a:r>
            <a:br>
              <a:rPr lang="en-US" altLang="en-US" dirty="0"/>
            </a:br>
            <a:r>
              <a:rPr lang="en-US" altLang="en-US" dirty="0"/>
              <a:t>To do this, launch a terminal and type the following command:</a:t>
            </a:r>
          </a:p>
          <a:p>
            <a:pPr lvl="0" eaLnBrk="0" fontAlgn="base" hangingPunct="0">
              <a:spcBef>
                <a:spcPct val="0"/>
              </a:spcBef>
              <a:spcAft>
                <a:spcPct val="0"/>
              </a:spcAft>
            </a:pPr>
            <a:r>
              <a:rPr lang="en-US" altLang="en-US" dirty="0" err="1"/>
              <a:t>arecord</a:t>
            </a:r>
            <a:r>
              <a:rPr lang="en-US" altLang="en-US" dirty="0"/>
              <a:t> -D plughw:1,0 test.wav</a:t>
            </a:r>
          </a:p>
          <a:p>
            <a:pPr lvl="0" eaLnBrk="0" fontAlgn="base" hangingPunct="0">
              <a:spcBef>
                <a:spcPct val="0"/>
              </a:spcBef>
              <a:spcAft>
                <a:spcPct val="0"/>
              </a:spcAft>
            </a:pPr>
            <a:r>
              <a:rPr lang="en-US" altLang="en-US" dirty="0"/>
              <a:t>Then open the sound file with your favorite audio player to check that the microphone recorded well your voice</a:t>
            </a:r>
          </a:p>
          <a:p>
            <a:pPr lvl="0" eaLnBrk="0" fontAlgn="base" hangingPunct="0">
              <a:spcBef>
                <a:spcPct val="0"/>
              </a:spcBef>
              <a:spcAft>
                <a:spcPct val="0"/>
              </a:spcAft>
            </a:pPr>
            <a:r>
              <a:rPr lang="en-US" altLang="en-US" dirty="0"/>
              <a:t>For example:</a:t>
            </a:r>
          </a:p>
          <a:p>
            <a:pPr lvl="0" eaLnBrk="0" fontAlgn="base" hangingPunct="0">
              <a:spcBef>
                <a:spcPct val="0"/>
              </a:spcBef>
              <a:spcAft>
                <a:spcPct val="0"/>
              </a:spcAft>
            </a:pPr>
            <a:r>
              <a:rPr lang="en-US" altLang="en-US" dirty="0" err="1"/>
              <a:t>omxplayer</a:t>
            </a:r>
            <a:r>
              <a:rPr lang="en-US" altLang="en-US" dirty="0"/>
              <a:t> test.wav </a:t>
            </a:r>
          </a:p>
        </p:txBody>
      </p:sp>
      <p:sp>
        <p:nvSpPr>
          <p:cNvPr id="6" name="TextBox 5"/>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7"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Tree>
    <p:extLst>
      <p:ext uri="{BB962C8B-B14F-4D97-AF65-F5344CB8AC3E}">
        <p14:creationId xmlns:p14="http://schemas.microsoft.com/office/powerpoint/2010/main" val="804864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21</a:t>
            </a:fld>
            <a:endParaRPr lang="en-US"/>
          </a:p>
        </p:txBody>
      </p:sp>
      <p:sp>
        <p:nvSpPr>
          <p:cNvPr id="2" name="TextBox 1"/>
          <p:cNvSpPr txBox="1"/>
          <p:nvPr/>
        </p:nvSpPr>
        <p:spPr>
          <a:xfrm>
            <a:off x="364670" y="950498"/>
            <a:ext cx="3421193" cy="369332"/>
          </a:xfrm>
          <a:prstGeom prst="rect">
            <a:avLst/>
          </a:prstGeom>
          <a:noFill/>
        </p:spPr>
        <p:txBody>
          <a:bodyPr wrap="none" rtlCol="0">
            <a:spAutoFit/>
          </a:bodyPr>
          <a:lstStyle/>
          <a:p>
            <a:r>
              <a:rPr lang="en-IN" dirty="0" smtClean="0"/>
              <a:t>Step 5: Create Google Maps API</a:t>
            </a:r>
            <a:endParaRPr lang="en-IN" dirty="0"/>
          </a:p>
        </p:txBody>
      </p:sp>
      <p:sp>
        <p:nvSpPr>
          <p:cNvPr id="3" name="Rectangle 2"/>
          <p:cNvSpPr/>
          <p:nvPr/>
        </p:nvSpPr>
        <p:spPr>
          <a:xfrm>
            <a:off x="511627" y="1537454"/>
            <a:ext cx="5851857" cy="646331"/>
          </a:xfrm>
          <a:prstGeom prst="rect">
            <a:avLst/>
          </a:prstGeom>
        </p:spPr>
        <p:txBody>
          <a:bodyPr wrap="square">
            <a:spAutoFit/>
          </a:bodyPr>
          <a:lstStyle/>
          <a:p>
            <a:r>
              <a:rPr lang="en-IN" dirty="0">
                <a:hlinkClick r:id="rId2"/>
              </a:rPr>
              <a:t>https://developers.google.com/maps/documentation/maps-static/intro</a:t>
            </a:r>
            <a:endParaRPr lang="en-IN" dirty="0"/>
          </a:p>
        </p:txBody>
      </p:sp>
      <p:sp>
        <p:nvSpPr>
          <p:cNvPr id="5" name="TextBox 4"/>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6"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Tree>
    <p:extLst>
      <p:ext uri="{BB962C8B-B14F-4D97-AF65-F5344CB8AC3E}">
        <p14:creationId xmlns:p14="http://schemas.microsoft.com/office/powerpoint/2010/main" val="841315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22</a:t>
            </a:fld>
            <a:endParaRPr lang="en-US"/>
          </a:p>
        </p:txBody>
      </p:sp>
      <p:sp>
        <p:nvSpPr>
          <p:cNvPr id="5" name="TextBox 4"/>
          <p:cNvSpPr txBox="1"/>
          <p:nvPr/>
        </p:nvSpPr>
        <p:spPr>
          <a:xfrm>
            <a:off x="591798" y="1182238"/>
            <a:ext cx="5546711" cy="646331"/>
          </a:xfrm>
          <a:prstGeom prst="rect">
            <a:avLst/>
          </a:prstGeom>
          <a:noFill/>
        </p:spPr>
        <p:txBody>
          <a:bodyPr wrap="none" rtlCol="0">
            <a:spAutoFit/>
          </a:bodyPr>
          <a:lstStyle/>
          <a:p>
            <a:r>
              <a:rPr lang="en-IN" dirty="0" smtClean="0"/>
              <a:t>Step 6: Download the python script and configure it</a:t>
            </a:r>
          </a:p>
          <a:p>
            <a:endParaRPr lang="en-IN" dirty="0"/>
          </a:p>
        </p:txBody>
      </p:sp>
      <p:sp>
        <p:nvSpPr>
          <p:cNvPr id="6" name="TextBox 5"/>
          <p:cNvSpPr txBox="1"/>
          <p:nvPr/>
        </p:nvSpPr>
        <p:spPr>
          <a:xfrm>
            <a:off x="591798" y="1822876"/>
            <a:ext cx="2313518" cy="369332"/>
          </a:xfrm>
          <a:prstGeom prst="rect">
            <a:avLst/>
          </a:prstGeom>
          <a:noFill/>
        </p:spPr>
        <p:txBody>
          <a:bodyPr wrap="none" rtlCol="0">
            <a:spAutoFit/>
          </a:bodyPr>
          <a:lstStyle/>
          <a:p>
            <a:r>
              <a:rPr lang="en-IN" dirty="0" smtClean="0"/>
              <a:t>Change the Maps API</a:t>
            </a:r>
            <a:endParaRPr lang="en-IN" dirty="0"/>
          </a:p>
        </p:txBody>
      </p:sp>
      <p:sp>
        <p:nvSpPr>
          <p:cNvPr id="7" name="TextBox 6"/>
          <p:cNvSpPr txBox="1"/>
          <p:nvPr/>
        </p:nvSpPr>
        <p:spPr>
          <a:xfrm>
            <a:off x="591798" y="2269475"/>
            <a:ext cx="3711337" cy="369332"/>
          </a:xfrm>
          <a:prstGeom prst="rect">
            <a:avLst/>
          </a:prstGeom>
          <a:noFill/>
        </p:spPr>
        <p:txBody>
          <a:bodyPr wrap="none" rtlCol="0">
            <a:spAutoFit/>
          </a:bodyPr>
          <a:lstStyle/>
          <a:p>
            <a:r>
              <a:rPr lang="en-IN" dirty="0" smtClean="0"/>
              <a:t>Change the weather and clock API</a:t>
            </a:r>
            <a:endParaRPr lang="en-IN" dirty="0"/>
          </a:p>
        </p:txBody>
      </p:sp>
      <p:sp>
        <p:nvSpPr>
          <p:cNvPr id="8" name="TextBox 7"/>
          <p:cNvSpPr txBox="1"/>
          <p:nvPr/>
        </p:nvSpPr>
        <p:spPr>
          <a:xfrm>
            <a:off x="591798" y="2710381"/>
            <a:ext cx="3982180" cy="369332"/>
          </a:xfrm>
          <a:prstGeom prst="rect">
            <a:avLst/>
          </a:prstGeom>
          <a:noFill/>
        </p:spPr>
        <p:txBody>
          <a:bodyPr wrap="none" rtlCol="0">
            <a:spAutoFit/>
          </a:bodyPr>
          <a:lstStyle/>
          <a:p>
            <a:r>
              <a:rPr lang="en-IN" dirty="0" smtClean="0"/>
              <a:t>Enter the health positive credentials</a:t>
            </a:r>
            <a:endParaRPr lang="en-IN" dirty="0"/>
          </a:p>
        </p:txBody>
      </p:sp>
      <p:sp>
        <p:nvSpPr>
          <p:cNvPr id="9" name="TextBox 8"/>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10"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Tree>
    <p:extLst>
      <p:ext uri="{BB962C8B-B14F-4D97-AF65-F5344CB8AC3E}">
        <p14:creationId xmlns:p14="http://schemas.microsoft.com/office/powerpoint/2010/main" val="2126436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ADDITIONAL RESOURCES </a:t>
            </a:r>
            <a:endParaRPr lang="en-US" sz="2119" u="sng" dirty="0">
              <a:solidFill>
                <a:schemeClr val="accent2">
                  <a:lumMod val="50000"/>
                </a:schemeClr>
              </a:solidFill>
            </a:endParaRPr>
          </a:p>
        </p:txBody>
      </p:sp>
      <p:sp>
        <p:nvSpPr>
          <p:cNvPr id="3" name="TextBox 2"/>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4" name="Title 1"/>
          <p:cNvSpPr txBox="1">
            <a:spLocks/>
          </p:cNvSpPr>
          <p:nvPr/>
        </p:nvSpPr>
        <p:spPr>
          <a:xfrm>
            <a:off x="28519" y="4901007"/>
            <a:ext cx="5916704" cy="1122680"/>
          </a:xfrm>
          <a:prstGeom prst="rect">
            <a:avLst/>
          </a:prstGeom>
        </p:spPr>
        <p:txBody>
          <a:bodyPr vert="horz" lIns="91440" tIns="45720" rIns="91440" bIns="45720" rtlCol="0" anchor="t">
            <a:normAutofit/>
          </a:bodyPr>
          <a:lstStyle>
            <a:lvl1pPr algn="l" defTabSz="388620" rtl="0" eaLnBrk="1" latinLnBrk="0" hangingPunct="1">
              <a:spcBef>
                <a:spcPct val="0"/>
              </a:spcBef>
              <a:buNone/>
              <a:defRPr sz="306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119" u="sng" dirty="0" smtClean="0">
                <a:solidFill>
                  <a:schemeClr val="accent2">
                    <a:lumMod val="50000"/>
                  </a:schemeClr>
                </a:solidFill>
              </a:rPr>
              <a:t>CERTIFICATE</a:t>
            </a:r>
            <a:endParaRPr lang="en-US" sz="2119" u="sng" dirty="0">
              <a:solidFill>
                <a:schemeClr val="accent2">
                  <a:lumMod val="50000"/>
                </a:schemeClr>
              </a:solidFill>
            </a:endParaRPr>
          </a:p>
        </p:txBody>
      </p:sp>
      <p:sp>
        <p:nvSpPr>
          <p:cNvPr id="5" name="TextBox 4"/>
          <p:cNvSpPr txBox="1"/>
          <p:nvPr/>
        </p:nvSpPr>
        <p:spPr>
          <a:xfrm>
            <a:off x="55778" y="5303297"/>
            <a:ext cx="6334966" cy="318100"/>
          </a:xfrm>
          <a:prstGeom prst="rect">
            <a:avLst/>
          </a:prstGeom>
          <a:noFill/>
        </p:spPr>
        <p:txBody>
          <a:bodyPr wrap="square" rtlCol="0">
            <a:spAutoFit/>
          </a:bodyPr>
          <a:lstStyle/>
          <a:p>
            <a:r>
              <a:rPr lang="en-US" sz="1467" dirty="0"/>
              <a:t>COMPANY PORTFOLIO </a:t>
            </a:r>
          </a:p>
        </p:txBody>
      </p:sp>
      <p:sp>
        <p:nvSpPr>
          <p:cNvPr id="6" name="Rectangle 5"/>
          <p:cNvSpPr/>
          <p:nvPr/>
        </p:nvSpPr>
        <p:spPr>
          <a:xfrm>
            <a:off x="311425" y="573824"/>
            <a:ext cx="3886200" cy="2200474"/>
          </a:xfrm>
          <a:prstGeom prst="rect">
            <a:avLst/>
          </a:prstGeom>
        </p:spPr>
        <p:txBody>
          <a:bodyPr>
            <a:spAutoFit/>
          </a:bodyPr>
          <a:lstStyle/>
          <a:p>
            <a:pPr algn="ct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1200"/>
              </a:spcBef>
            </a:pPr>
            <a:r>
              <a:rPr lang="en-US" sz="2800" b="1" kern="0" dirty="0" err="1">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Mentornet</a:t>
            </a:r>
            <a:r>
              <a:rPr lang="en-US" sz="2800"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 Resources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Link</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Contact us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Articles to read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5233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103"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INTRODUCTION</a:t>
            </a:r>
            <a:endParaRPr lang="en-US" sz="2119" u="sng" dirty="0">
              <a:solidFill>
                <a:schemeClr val="accent2">
                  <a:lumMod val="50000"/>
                </a:schemeClr>
              </a:solidFill>
            </a:endParaRPr>
          </a:p>
        </p:txBody>
      </p:sp>
      <p:sp>
        <p:nvSpPr>
          <p:cNvPr id="2" name="Rectangle 1"/>
          <p:cNvSpPr/>
          <p:nvPr/>
        </p:nvSpPr>
        <p:spPr>
          <a:xfrm>
            <a:off x="419885" y="2504956"/>
            <a:ext cx="5943600" cy="3693319"/>
          </a:xfrm>
          <a:prstGeom prst="rect">
            <a:avLst/>
          </a:prstGeom>
        </p:spPr>
        <p:txBody>
          <a:bodyPr wrap="square">
            <a:spAutoFit/>
          </a:bodyPr>
          <a:lstStyle/>
          <a:p>
            <a:pPr algn="just"/>
            <a:r>
              <a:rPr lang="en-IN" dirty="0">
                <a:solidFill>
                  <a:srgbClr val="333333"/>
                </a:solidFill>
                <a:latin typeface="Trebuchet MS (Body)"/>
              </a:rPr>
              <a:t>Smart mirrors are straight from science fiction. They’re part of an optimistic vision of the future that imagines a world where screens and data are everywhere, ready to feed you whatever information you need at a moment’s notice. Basically, the mirror is looks like normal mirror but when someone stand in front of it the scene changes. The mirror provides a functional, user friendly and interactive UI to its user for accessing </a:t>
            </a:r>
            <a:r>
              <a:rPr lang="en-IN" dirty="0" smtClean="0">
                <a:solidFill>
                  <a:srgbClr val="333333"/>
                </a:solidFill>
                <a:latin typeface="Trebuchet MS (Body)"/>
              </a:rPr>
              <a:t>their health information, live location etc</a:t>
            </a:r>
            <a:r>
              <a:rPr lang="en-IN" dirty="0">
                <a:solidFill>
                  <a:srgbClr val="333333"/>
                </a:solidFill>
                <a:latin typeface="Trebuchet MS (Body)"/>
              </a:rPr>
              <a:t>. It has widgets for displaying the current whether conditions, </a:t>
            </a:r>
            <a:r>
              <a:rPr lang="en-IN" dirty="0" smtClean="0">
                <a:solidFill>
                  <a:srgbClr val="333333"/>
                </a:solidFill>
                <a:latin typeface="Trebuchet MS (Body)"/>
              </a:rPr>
              <a:t>Time .The </a:t>
            </a:r>
            <a:r>
              <a:rPr lang="en-IN" dirty="0">
                <a:solidFill>
                  <a:srgbClr val="333333"/>
                </a:solidFill>
                <a:latin typeface="Trebuchet MS (Body)"/>
              </a:rPr>
              <a:t>Smart Mirror would help in developing smart houses with embedded artificial intelligence, as well as finding its applications in industries</a:t>
            </a:r>
            <a:r>
              <a:rPr lang="en-IN" dirty="0" smtClean="0">
                <a:solidFill>
                  <a:srgbClr val="333333"/>
                </a:solidFill>
                <a:latin typeface="Trebuchet MS (Body)"/>
              </a:rPr>
              <a:t>.</a:t>
            </a:r>
            <a:endParaRPr lang="en-IN" dirty="0">
              <a:latin typeface="Trebuchet MS (Body)"/>
            </a:endParaRPr>
          </a:p>
        </p:txBody>
      </p:sp>
      <p:sp>
        <p:nvSpPr>
          <p:cNvPr id="4" name="TextBox 3"/>
          <p:cNvSpPr txBox="1"/>
          <p:nvPr/>
        </p:nvSpPr>
        <p:spPr>
          <a:xfrm>
            <a:off x="419885" y="1467207"/>
            <a:ext cx="2315057" cy="369332"/>
          </a:xfrm>
          <a:prstGeom prst="rect">
            <a:avLst/>
          </a:prstGeom>
          <a:noFill/>
        </p:spPr>
        <p:txBody>
          <a:bodyPr wrap="none" rtlCol="0">
            <a:spAutoFit/>
          </a:bodyPr>
          <a:lstStyle/>
          <a:p>
            <a:r>
              <a:rPr lang="en-IN" dirty="0" smtClean="0">
                <a:latin typeface="+mj-lt"/>
              </a:rPr>
              <a:t>What is Smart Mirror</a:t>
            </a:r>
            <a:endParaRPr lang="en-IN" dirty="0">
              <a:latin typeface="+mj-lt"/>
            </a:endParaRPr>
          </a:p>
        </p:txBody>
      </p:sp>
      <p:sp>
        <p:nvSpPr>
          <p:cNvPr id="5" name="Rectangle 4"/>
          <p:cNvSpPr/>
          <p:nvPr/>
        </p:nvSpPr>
        <p:spPr>
          <a:xfrm>
            <a:off x="419885" y="6475274"/>
            <a:ext cx="5943600" cy="2308324"/>
          </a:xfrm>
          <a:prstGeom prst="rect">
            <a:avLst/>
          </a:prstGeom>
        </p:spPr>
        <p:txBody>
          <a:bodyPr wrap="square">
            <a:spAutoFit/>
          </a:bodyPr>
          <a:lstStyle/>
          <a:p>
            <a:pPr algn="just"/>
            <a:r>
              <a:rPr lang="en-IN" dirty="0">
                <a:solidFill>
                  <a:srgbClr val="333333"/>
                </a:solidFill>
                <a:latin typeface="Trebuchet MS (Body)"/>
              </a:rPr>
              <a:t>The raspberry pi is programmed using python and connects to a monitor with inbuilt speaker so as to provide an onscreen interface and voice assistance as well. Section 2 focuses on Design of mirror. The working while making Smart Mirror is covered under Section 3. Section 4 comments on the Functional Overview of mirror. Section 5 covers problems and issues that may occur while development.</a:t>
            </a:r>
            <a:endParaRPr lang="en-IN" dirty="0">
              <a:latin typeface="Trebuchet MS (Body)"/>
            </a:endParaRPr>
          </a:p>
        </p:txBody>
      </p:sp>
      <p:sp>
        <p:nvSpPr>
          <p:cNvPr id="7" name="Slide Number Placeholder 3"/>
          <p:cNvSpPr>
            <a:spLocks noGrp="1"/>
          </p:cNvSpPr>
          <p:nvPr>
            <p:ph type="sldNum" sz="quarter" idx="12"/>
          </p:nvPr>
        </p:nvSpPr>
        <p:spPr>
          <a:xfrm>
            <a:off x="5477975" y="9464803"/>
            <a:ext cx="435742" cy="572029"/>
          </a:xfrm>
        </p:spPr>
        <p:txBody>
          <a:bodyPr/>
          <a:lstStyle/>
          <a:p>
            <a:r>
              <a:rPr lang="en-US" dirty="0" smtClean="0"/>
              <a:t>3</a:t>
            </a:r>
            <a:endParaRPr lang="en-US" dirty="0"/>
          </a:p>
        </p:txBody>
      </p:sp>
    </p:spTree>
    <p:extLst>
      <p:ext uri="{BB962C8B-B14F-4D97-AF65-F5344CB8AC3E}">
        <p14:creationId xmlns:p14="http://schemas.microsoft.com/office/powerpoint/2010/main" val="1038505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4</a:t>
            </a:fld>
            <a:endParaRPr lang="en-US"/>
          </a:p>
        </p:txBody>
      </p:sp>
      <p:sp>
        <p:nvSpPr>
          <p:cNvPr id="5" name="TextBox 4"/>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6"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DESIGN LAYOUT</a:t>
            </a:r>
            <a:endParaRPr lang="en-US" sz="2119" u="sng" dirty="0">
              <a:solidFill>
                <a:schemeClr val="accent2">
                  <a:lumMod val="50000"/>
                </a:schemeClr>
              </a:solidFill>
            </a:endParaRPr>
          </a:p>
        </p:txBody>
      </p:sp>
      <p:sp>
        <p:nvSpPr>
          <p:cNvPr id="9" name="Rectangle 3"/>
          <p:cNvSpPr>
            <a:spLocks noChangeArrowheads="1"/>
          </p:cNvSpPr>
          <p:nvPr/>
        </p:nvSpPr>
        <p:spPr bwMode="auto">
          <a:xfrm>
            <a:off x="335738" y="1570412"/>
            <a:ext cx="5602292" cy="14685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0" rIns="91440" bIns="1190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kumimoji="0" lang="en-US" altLang="en-US" b="0" i="0" u="none" strike="noStrike" cap="none" normalizeH="0" baseline="0" dirty="0" smtClean="0">
                <a:ln>
                  <a:noFill/>
                </a:ln>
                <a:effectLst/>
                <a:latin typeface="Trebuchet MS (Body)"/>
              </a:rPr>
              <a:t>Power connection, microphone for voice input, camera for image processing forms the basic input devices for the mirror. The monitor and speakers forms the </a:t>
            </a:r>
            <a:r>
              <a:rPr lang="en-US" altLang="en-US" dirty="0">
                <a:latin typeface="Trebuchet MS (Body)"/>
              </a:rPr>
              <a:t>output Design </a:t>
            </a:r>
            <a:r>
              <a:rPr kumimoji="0" lang="en-US" altLang="en-US" b="0" i="0" u="none" strike="noStrike" cap="none" normalizeH="0" baseline="0" dirty="0" smtClean="0">
                <a:ln>
                  <a:noFill/>
                </a:ln>
                <a:effectLst/>
                <a:latin typeface="Trebuchet MS (Body)"/>
              </a:rPr>
              <a:t>devices of the mirror.</a:t>
            </a:r>
          </a:p>
        </p:txBody>
      </p:sp>
      <p:pic>
        <p:nvPicPr>
          <p:cNvPr id="1028" name="Picture 4" descr="Smart Mi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38" y="3217674"/>
            <a:ext cx="5842001" cy="25421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35738" y="1168122"/>
            <a:ext cx="902811" cy="369332"/>
          </a:xfrm>
          <a:prstGeom prst="rect">
            <a:avLst/>
          </a:prstGeom>
        </p:spPr>
        <p:txBody>
          <a:bodyPr wrap="none">
            <a:spAutoFit/>
          </a:bodyPr>
          <a:lstStyle/>
          <a:p>
            <a:r>
              <a:rPr lang="en-US" altLang="en-US" dirty="0">
                <a:latin typeface="Trebuchet MS (Body)"/>
              </a:rPr>
              <a:t>Design</a:t>
            </a:r>
            <a:endParaRPr lang="en-IN" dirty="0"/>
          </a:p>
        </p:txBody>
      </p:sp>
      <p:sp>
        <p:nvSpPr>
          <p:cNvPr id="10" name="Rectangle 9"/>
          <p:cNvSpPr>
            <a:spLocks noChangeArrowheads="1"/>
          </p:cNvSpPr>
          <p:nvPr/>
        </p:nvSpPr>
        <p:spPr bwMode="auto">
          <a:xfrm flipH="1">
            <a:off x="335738" y="5938504"/>
            <a:ext cx="6050489" cy="28535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0" rIns="91440" bIns="1190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rebuchet MS (Body)"/>
              </a:rPr>
              <a:t>Smart Mirror doesn’t fully show the all the equipment that are to be connected to raspberry pi, but covers all major functional units. The microphone is connected via sound card on USB port of Pi. The camera can be connected to USB port or the Pi camera can be connected to camera slot on Pi. To access the internet the Pi is connected to home Wi-Fi network or with the LAN</a:t>
            </a:r>
            <a:r>
              <a:rPr kumimoji="0" lang="en-US" altLang="en-US" b="0" i="0" u="none" strike="noStrike" cap="none" normalizeH="0" dirty="0" smtClean="0">
                <a:ln>
                  <a:noFill/>
                </a:ln>
                <a:effectLst/>
                <a:latin typeface="Trebuchet MS (Body)"/>
              </a:rPr>
              <a:t> cable</a:t>
            </a:r>
            <a:r>
              <a:rPr kumimoji="0" lang="en-US" altLang="en-US" b="0" i="0" u="none" strike="noStrike" cap="none" normalizeH="0" baseline="0" dirty="0" smtClean="0">
                <a:ln>
                  <a:noFill/>
                </a:ln>
                <a:effectLst/>
                <a:latin typeface="Trebuchet MS (Body)"/>
              </a:rPr>
              <a:t>. The programming of the Pi for displaying the UI on the screen is done using Python</a:t>
            </a:r>
            <a:r>
              <a:rPr lang="en-US" altLang="en-US" dirty="0">
                <a:latin typeface="Trebuchet MS (Body)"/>
              </a:rPr>
              <a:t>.</a:t>
            </a:r>
            <a:endParaRPr kumimoji="0" lang="en-US" altLang="en-US" b="0" i="0" u="none" strike="noStrike" cap="none" normalizeH="0" baseline="0" dirty="0" smtClean="0">
              <a:ln>
                <a:noFill/>
              </a:ln>
              <a:effectLst/>
              <a:latin typeface="Trebuchet MS (Body)"/>
            </a:endParaRPr>
          </a:p>
        </p:txBody>
      </p:sp>
    </p:spTree>
    <p:extLst>
      <p:ext uri="{BB962C8B-B14F-4D97-AF65-F5344CB8AC3E}">
        <p14:creationId xmlns:p14="http://schemas.microsoft.com/office/powerpoint/2010/main" val="3842679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5</a:t>
            </a:fld>
            <a:endParaRPr lang="en-US"/>
          </a:p>
        </p:txBody>
      </p:sp>
      <p:sp>
        <p:nvSpPr>
          <p:cNvPr id="5" name="TextBox 4"/>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6"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DESIGN LAYOUT</a:t>
            </a:r>
            <a:endParaRPr lang="en-US" sz="2119" u="sng" dirty="0">
              <a:solidFill>
                <a:schemeClr val="accent2">
                  <a:lumMod val="50000"/>
                </a:schemeClr>
              </a:solidFill>
            </a:endParaRPr>
          </a:p>
        </p:txBody>
      </p:sp>
      <p:sp>
        <p:nvSpPr>
          <p:cNvPr id="3" name="Rectangle 3"/>
          <p:cNvSpPr>
            <a:spLocks noChangeArrowheads="1"/>
          </p:cNvSpPr>
          <p:nvPr/>
        </p:nvSpPr>
        <p:spPr bwMode="auto">
          <a:xfrm>
            <a:off x="304073" y="732874"/>
            <a:ext cx="5836651" cy="35643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19025" rIns="91440" bIns="1190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rebuchet MS (Body)"/>
              </a:rPr>
              <a:t>WORKING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rebuchet MS (Body)"/>
              </a:rPr>
              <a:t>The working of each components in smart mirror is explained in this section.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rebuchet MS (Body)"/>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rebuchet MS (Body)"/>
              </a:rPr>
              <a:t>1. Two-Way glass mirror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rebuchet MS (Body)"/>
              </a:rPr>
              <a:t>The two-way mirror is what gives the mirror its real identity. It’s really magic mirror as it has reflective surface at one side and also its transparent for light with good intensity. The mirror stays at the front where the user can watch himself/herself in the mirror at the same time the allows the light from monitor to pass through it and make available the UI.</a:t>
            </a:r>
          </a:p>
        </p:txBody>
      </p:sp>
      <p:sp>
        <p:nvSpPr>
          <p:cNvPr id="7" name="Rectangle 6"/>
          <p:cNvSpPr/>
          <p:nvPr/>
        </p:nvSpPr>
        <p:spPr>
          <a:xfrm>
            <a:off x="277676" y="5643112"/>
            <a:ext cx="6498772" cy="2862322"/>
          </a:xfrm>
          <a:prstGeom prst="rect">
            <a:avLst/>
          </a:prstGeom>
        </p:spPr>
        <p:txBody>
          <a:bodyPr wrap="square">
            <a:spAutoFit/>
          </a:bodyPr>
          <a:lstStyle/>
          <a:p>
            <a:pPr lvl="0" algn="just" eaLnBrk="0" fontAlgn="base" hangingPunct="0">
              <a:spcBef>
                <a:spcPct val="0"/>
              </a:spcBef>
              <a:spcAft>
                <a:spcPct val="0"/>
              </a:spcAft>
            </a:pPr>
            <a:r>
              <a:rPr lang="en-US" altLang="en-US" dirty="0">
                <a:latin typeface="Trebuchet MS (Body)"/>
              </a:rPr>
              <a:t>3</a:t>
            </a:r>
            <a:r>
              <a:rPr lang="en-US" altLang="en-US" dirty="0" smtClean="0">
                <a:latin typeface="Trebuchet MS (Body)"/>
              </a:rPr>
              <a:t>. </a:t>
            </a:r>
            <a:r>
              <a:rPr lang="en-US" altLang="en-US" dirty="0">
                <a:latin typeface="Trebuchet MS (Body)"/>
              </a:rPr>
              <a:t>Raspberry Pi </a:t>
            </a:r>
            <a:endParaRPr lang="en-US" altLang="en-US" dirty="0" smtClean="0">
              <a:latin typeface="Trebuchet MS (Body)"/>
            </a:endParaRPr>
          </a:p>
          <a:p>
            <a:pPr lvl="0" algn="just" eaLnBrk="0" fontAlgn="base" hangingPunct="0">
              <a:spcBef>
                <a:spcPct val="0"/>
              </a:spcBef>
              <a:spcAft>
                <a:spcPct val="0"/>
              </a:spcAft>
            </a:pPr>
            <a:r>
              <a:rPr lang="en-US" altLang="en-US" dirty="0" smtClean="0">
                <a:latin typeface="Trebuchet MS (Body)"/>
              </a:rPr>
              <a:t>The </a:t>
            </a:r>
            <a:r>
              <a:rPr lang="en-US" altLang="en-US" dirty="0">
                <a:latin typeface="Trebuchet MS (Body)"/>
              </a:rPr>
              <a:t>raspberry pi is the most vital part of the mirror, it forms the processing unit of the mirror. The Pi is like motherboard having all the required constituents which forms a great CPU. Its size of a credit card and still it can perform like a full-fledged computer. The programming of Pi is done using Python language</a:t>
            </a:r>
            <a:r>
              <a:rPr lang="en-US" altLang="en-US" dirty="0" smtClean="0">
                <a:latin typeface="Trebuchet MS (Body)"/>
              </a:rPr>
              <a:t>. </a:t>
            </a:r>
            <a:r>
              <a:rPr lang="en-US" altLang="en-US" dirty="0">
                <a:latin typeface="Trebuchet MS (Body)"/>
              </a:rPr>
              <a:t>Installation of OS on Raspberry Pi is quite a simple process. First you have to download </a:t>
            </a:r>
            <a:r>
              <a:rPr lang="en-US" altLang="en-US" dirty="0" err="1" smtClean="0">
                <a:latin typeface="Trebuchet MS (Body)"/>
              </a:rPr>
              <a:t>Raspbian</a:t>
            </a:r>
            <a:r>
              <a:rPr lang="en-US" altLang="en-US" dirty="0" smtClean="0">
                <a:latin typeface="Trebuchet MS (Body)"/>
              </a:rPr>
              <a:t> OS which </a:t>
            </a:r>
            <a:r>
              <a:rPr lang="en-US" altLang="en-US" dirty="0">
                <a:latin typeface="Trebuchet MS (Body)"/>
              </a:rPr>
              <a:t>is great OS of Raspberry Pi for beginners. The </a:t>
            </a:r>
            <a:r>
              <a:rPr lang="en-US" altLang="en-US" dirty="0" err="1">
                <a:latin typeface="Trebuchet MS (Body)"/>
              </a:rPr>
              <a:t>Raspbian</a:t>
            </a:r>
            <a:r>
              <a:rPr lang="en-US" altLang="en-US" dirty="0">
                <a:latin typeface="Trebuchet MS (Body)"/>
              </a:rPr>
              <a:t> is just a flavor of </a:t>
            </a:r>
            <a:r>
              <a:rPr lang="en-US" altLang="en-US" dirty="0" err="1">
                <a:latin typeface="Trebuchet MS (Body)"/>
              </a:rPr>
              <a:t>Debian</a:t>
            </a:r>
            <a:r>
              <a:rPr lang="en-US" altLang="en-US" dirty="0">
                <a:latin typeface="Trebuchet MS (Body)"/>
              </a:rPr>
              <a:t> OS </a:t>
            </a:r>
            <a:r>
              <a:rPr lang="en-US" altLang="en-US" dirty="0" smtClean="0">
                <a:latin typeface="Trebuchet MS (Body)"/>
              </a:rPr>
              <a:t>. </a:t>
            </a:r>
            <a:endParaRPr lang="en-US" altLang="en-US" dirty="0">
              <a:latin typeface="Trebuchet MS (Body)"/>
            </a:endParaRPr>
          </a:p>
        </p:txBody>
      </p:sp>
      <p:sp>
        <p:nvSpPr>
          <p:cNvPr id="2" name="Rectangle 1"/>
          <p:cNvSpPr/>
          <p:nvPr/>
        </p:nvSpPr>
        <p:spPr>
          <a:xfrm>
            <a:off x="304073" y="4297236"/>
            <a:ext cx="6059412" cy="1200329"/>
          </a:xfrm>
          <a:prstGeom prst="rect">
            <a:avLst/>
          </a:prstGeom>
        </p:spPr>
        <p:txBody>
          <a:bodyPr wrap="square">
            <a:spAutoFit/>
          </a:bodyPr>
          <a:lstStyle/>
          <a:p>
            <a:pPr lvl="0" algn="just" eaLnBrk="0" fontAlgn="base" hangingPunct="0">
              <a:spcBef>
                <a:spcPct val="0"/>
              </a:spcBef>
              <a:spcAft>
                <a:spcPct val="0"/>
              </a:spcAft>
            </a:pPr>
            <a:r>
              <a:rPr lang="en-US" altLang="en-US" dirty="0">
                <a:latin typeface="Trebuchet MS (Body)"/>
              </a:rPr>
              <a:t>2. Monitor</a:t>
            </a:r>
          </a:p>
          <a:p>
            <a:pPr lvl="0" algn="just" eaLnBrk="0" fontAlgn="base" hangingPunct="0">
              <a:spcBef>
                <a:spcPct val="0"/>
              </a:spcBef>
              <a:spcAft>
                <a:spcPct val="0"/>
              </a:spcAft>
            </a:pPr>
            <a:r>
              <a:rPr lang="en-US" altLang="en-US" dirty="0">
                <a:latin typeface="Trebuchet MS (Body)"/>
              </a:rPr>
              <a:t>The monitor is directly connected to Raspberry Pi via HDMI interface thus providing display as well as voice output. </a:t>
            </a:r>
          </a:p>
        </p:txBody>
      </p:sp>
    </p:spTree>
    <p:extLst>
      <p:ext uri="{BB962C8B-B14F-4D97-AF65-F5344CB8AC3E}">
        <p14:creationId xmlns:p14="http://schemas.microsoft.com/office/powerpoint/2010/main" val="405848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6</a:t>
            </a:fld>
            <a:endParaRPr lang="en-US"/>
          </a:p>
        </p:txBody>
      </p:sp>
      <p:sp>
        <p:nvSpPr>
          <p:cNvPr id="5" name="TextBox 4"/>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6"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DESIGN LAYOUT</a:t>
            </a:r>
            <a:endParaRPr lang="en-US" sz="2119" u="sng" dirty="0">
              <a:solidFill>
                <a:schemeClr val="accent2">
                  <a:lumMod val="50000"/>
                </a:schemeClr>
              </a:solidFill>
            </a:endParaRPr>
          </a:p>
        </p:txBody>
      </p:sp>
      <p:sp>
        <p:nvSpPr>
          <p:cNvPr id="7" name="Rectangle 6"/>
          <p:cNvSpPr/>
          <p:nvPr/>
        </p:nvSpPr>
        <p:spPr>
          <a:xfrm>
            <a:off x="237578" y="1135164"/>
            <a:ext cx="5852980" cy="1754326"/>
          </a:xfrm>
          <a:prstGeom prst="rect">
            <a:avLst/>
          </a:prstGeom>
        </p:spPr>
        <p:txBody>
          <a:bodyPr wrap="square">
            <a:spAutoFit/>
          </a:bodyPr>
          <a:lstStyle/>
          <a:p>
            <a:pPr algn="just"/>
            <a:r>
              <a:rPr lang="en-IN" dirty="0" smtClean="0">
                <a:latin typeface="Trebuchet MS (Body)"/>
              </a:rPr>
              <a:t>4. </a:t>
            </a:r>
            <a:r>
              <a:rPr lang="en-IN" dirty="0">
                <a:latin typeface="Trebuchet MS (Body)"/>
              </a:rPr>
              <a:t>Microphone</a:t>
            </a:r>
          </a:p>
          <a:p>
            <a:pPr algn="just"/>
            <a:r>
              <a:rPr lang="en-IN" dirty="0">
                <a:latin typeface="Trebuchet MS (Body)"/>
              </a:rPr>
              <a:t>The microphone is used to give voice input to the mirror. Along with touch capability a voice input makes the system very reliable and robust in working. A sensitive microphone takes voice command from the user and processes it to do corresponding action.</a:t>
            </a:r>
            <a:endParaRPr lang="en-IN" b="0" i="0" dirty="0">
              <a:effectLst/>
              <a:latin typeface="Trebuchet MS (Body)"/>
            </a:endParaRPr>
          </a:p>
        </p:txBody>
      </p:sp>
      <p:pic>
        <p:nvPicPr>
          <p:cNvPr id="8" name="Picture 7"/>
          <p:cNvPicPr>
            <a:picLocks noChangeAspect="1"/>
          </p:cNvPicPr>
          <p:nvPr/>
        </p:nvPicPr>
        <p:blipFill>
          <a:blip r:embed="rId2"/>
          <a:stretch>
            <a:fillRect/>
          </a:stretch>
        </p:blipFill>
        <p:spPr>
          <a:xfrm>
            <a:off x="666646" y="3764064"/>
            <a:ext cx="5029200" cy="3276600"/>
          </a:xfrm>
          <a:prstGeom prst="rect">
            <a:avLst/>
          </a:prstGeom>
        </p:spPr>
      </p:pic>
    </p:spTree>
    <p:extLst>
      <p:ext uri="{BB962C8B-B14F-4D97-AF65-F5344CB8AC3E}">
        <p14:creationId xmlns:p14="http://schemas.microsoft.com/office/powerpoint/2010/main" val="2557182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7</a:t>
            </a:fld>
            <a:endParaRPr lang="en-US"/>
          </a:p>
        </p:txBody>
      </p:sp>
      <p:sp>
        <p:nvSpPr>
          <p:cNvPr id="5" name="TextBox 4"/>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6"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LIST OF COMPONENTS </a:t>
            </a:r>
            <a:endParaRPr lang="en-US" sz="2119" u="sng" dirty="0">
              <a:solidFill>
                <a:schemeClr val="accent2">
                  <a:lumMod val="50000"/>
                </a:schemeClr>
              </a:solidFill>
            </a:endParaRPr>
          </a:p>
        </p:txBody>
      </p:sp>
      <p:sp>
        <p:nvSpPr>
          <p:cNvPr id="3" name="TextBox 2"/>
          <p:cNvSpPr txBox="1"/>
          <p:nvPr/>
        </p:nvSpPr>
        <p:spPr>
          <a:xfrm>
            <a:off x="400991" y="1135164"/>
            <a:ext cx="2614818" cy="2031325"/>
          </a:xfrm>
          <a:prstGeom prst="rect">
            <a:avLst/>
          </a:prstGeom>
          <a:noFill/>
        </p:spPr>
        <p:txBody>
          <a:bodyPr wrap="none" rtlCol="0">
            <a:spAutoFit/>
          </a:bodyPr>
          <a:lstStyle/>
          <a:p>
            <a:r>
              <a:rPr lang="en-IN" dirty="0" smtClean="0"/>
              <a:t>Raspberry pi</a:t>
            </a:r>
          </a:p>
          <a:p>
            <a:r>
              <a:rPr lang="en-IN" dirty="0" smtClean="0"/>
              <a:t>MicroSD card (min 8GB)</a:t>
            </a:r>
          </a:p>
          <a:p>
            <a:r>
              <a:rPr lang="en-IN" dirty="0" smtClean="0"/>
              <a:t>Display</a:t>
            </a:r>
          </a:p>
          <a:p>
            <a:r>
              <a:rPr lang="en-IN" dirty="0" smtClean="0"/>
              <a:t>Sound card</a:t>
            </a:r>
          </a:p>
          <a:p>
            <a:r>
              <a:rPr lang="en-IN" dirty="0" smtClean="0"/>
              <a:t>Microphone</a:t>
            </a:r>
          </a:p>
          <a:p>
            <a:r>
              <a:rPr lang="en-IN" dirty="0" smtClean="0"/>
              <a:t>Two way glass mirror</a:t>
            </a:r>
          </a:p>
          <a:p>
            <a:r>
              <a:rPr lang="en-IN" dirty="0" smtClean="0"/>
              <a:t>Internet access</a:t>
            </a:r>
          </a:p>
        </p:txBody>
      </p:sp>
    </p:spTree>
    <p:extLst>
      <p:ext uri="{BB962C8B-B14F-4D97-AF65-F5344CB8AC3E}">
        <p14:creationId xmlns:p14="http://schemas.microsoft.com/office/powerpoint/2010/main" val="1232834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8</a:t>
            </a:fld>
            <a:endParaRPr lang="en-US"/>
          </a:p>
        </p:txBody>
      </p:sp>
      <p:sp>
        <p:nvSpPr>
          <p:cNvPr id="2" name="TextBox 1"/>
          <p:cNvSpPr txBox="1"/>
          <p:nvPr/>
        </p:nvSpPr>
        <p:spPr>
          <a:xfrm>
            <a:off x="1045029" y="2975429"/>
            <a:ext cx="2941831" cy="369332"/>
          </a:xfrm>
          <a:prstGeom prst="rect">
            <a:avLst/>
          </a:prstGeom>
          <a:noFill/>
        </p:spPr>
        <p:txBody>
          <a:bodyPr wrap="none" rtlCol="0">
            <a:spAutoFit/>
          </a:bodyPr>
          <a:lstStyle/>
          <a:p>
            <a:r>
              <a:rPr lang="en-IN" dirty="0" smtClean="0"/>
              <a:t>Step 1: Install Raspbian OS</a:t>
            </a:r>
            <a:endParaRPr lang="en-IN" dirty="0"/>
          </a:p>
        </p:txBody>
      </p:sp>
      <p:sp>
        <p:nvSpPr>
          <p:cNvPr id="3" name="TextBox 2"/>
          <p:cNvSpPr txBox="1"/>
          <p:nvPr/>
        </p:nvSpPr>
        <p:spPr>
          <a:xfrm>
            <a:off x="1039579" y="3750871"/>
            <a:ext cx="6070893" cy="369332"/>
          </a:xfrm>
          <a:prstGeom prst="rect">
            <a:avLst/>
          </a:prstGeom>
          <a:noFill/>
        </p:spPr>
        <p:txBody>
          <a:bodyPr wrap="none" rtlCol="0">
            <a:spAutoFit/>
          </a:bodyPr>
          <a:lstStyle/>
          <a:p>
            <a:r>
              <a:rPr lang="en-IN" dirty="0" smtClean="0"/>
              <a:t>Step 3: Update OS and Install Python and other packages</a:t>
            </a:r>
            <a:endParaRPr lang="en-IN" dirty="0"/>
          </a:p>
        </p:txBody>
      </p:sp>
      <p:sp>
        <p:nvSpPr>
          <p:cNvPr id="7" name="TextBox 6"/>
          <p:cNvSpPr txBox="1"/>
          <p:nvPr/>
        </p:nvSpPr>
        <p:spPr>
          <a:xfrm>
            <a:off x="1039579" y="4895645"/>
            <a:ext cx="3553922" cy="369332"/>
          </a:xfrm>
          <a:prstGeom prst="rect">
            <a:avLst/>
          </a:prstGeom>
          <a:noFill/>
        </p:spPr>
        <p:txBody>
          <a:bodyPr wrap="none" rtlCol="0">
            <a:spAutoFit/>
          </a:bodyPr>
          <a:lstStyle/>
          <a:p>
            <a:r>
              <a:rPr lang="en-IN" dirty="0" smtClean="0"/>
              <a:t>Step 6: Download and Run Script</a:t>
            </a:r>
            <a:endParaRPr lang="en-IN" dirty="0"/>
          </a:p>
        </p:txBody>
      </p:sp>
      <p:sp>
        <p:nvSpPr>
          <p:cNvPr id="8" name="TextBox 7"/>
          <p:cNvSpPr txBox="1"/>
          <p:nvPr/>
        </p:nvSpPr>
        <p:spPr>
          <a:xfrm>
            <a:off x="1039579" y="4147855"/>
            <a:ext cx="4719946" cy="369332"/>
          </a:xfrm>
          <a:prstGeom prst="rect">
            <a:avLst/>
          </a:prstGeom>
          <a:noFill/>
        </p:spPr>
        <p:txBody>
          <a:bodyPr wrap="none" rtlCol="0">
            <a:spAutoFit/>
          </a:bodyPr>
          <a:lstStyle/>
          <a:p>
            <a:r>
              <a:rPr lang="en-IN" dirty="0" smtClean="0"/>
              <a:t>Step </a:t>
            </a:r>
            <a:r>
              <a:rPr lang="en-IN" dirty="0"/>
              <a:t>4</a:t>
            </a:r>
            <a:r>
              <a:rPr lang="en-IN" dirty="0" smtClean="0"/>
              <a:t>: Connect Microphone to Raspberry Pi</a:t>
            </a:r>
            <a:endParaRPr lang="en-IN" dirty="0"/>
          </a:p>
        </p:txBody>
      </p:sp>
      <p:sp>
        <p:nvSpPr>
          <p:cNvPr id="9" name="TextBox 8"/>
          <p:cNvSpPr txBox="1"/>
          <p:nvPr/>
        </p:nvSpPr>
        <p:spPr>
          <a:xfrm>
            <a:off x="1045029" y="3344761"/>
            <a:ext cx="3029997" cy="369332"/>
          </a:xfrm>
          <a:prstGeom prst="rect">
            <a:avLst/>
          </a:prstGeom>
          <a:noFill/>
        </p:spPr>
        <p:txBody>
          <a:bodyPr wrap="none" rtlCol="0">
            <a:spAutoFit/>
          </a:bodyPr>
          <a:lstStyle/>
          <a:p>
            <a:r>
              <a:rPr lang="en-IN" dirty="0" smtClean="0"/>
              <a:t>Step 2: Connect to internet</a:t>
            </a:r>
            <a:endParaRPr lang="en-IN" dirty="0"/>
          </a:p>
        </p:txBody>
      </p:sp>
      <p:sp>
        <p:nvSpPr>
          <p:cNvPr id="11" name="TextBox 10"/>
          <p:cNvSpPr txBox="1"/>
          <p:nvPr/>
        </p:nvSpPr>
        <p:spPr>
          <a:xfrm>
            <a:off x="1045029" y="2380343"/>
            <a:ext cx="2032929" cy="369332"/>
          </a:xfrm>
          <a:prstGeom prst="rect">
            <a:avLst/>
          </a:prstGeom>
          <a:noFill/>
        </p:spPr>
        <p:txBody>
          <a:bodyPr wrap="none" rtlCol="0">
            <a:spAutoFit/>
          </a:bodyPr>
          <a:lstStyle/>
          <a:p>
            <a:r>
              <a:rPr lang="en-IN" dirty="0" smtClean="0"/>
              <a:t>2. Software Setup</a:t>
            </a:r>
            <a:endParaRPr lang="en-IN" dirty="0"/>
          </a:p>
        </p:txBody>
      </p:sp>
      <p:sp>
        <p:nvSpPr>
          <p:cNvPr id="10" name="TextBox 9"/>
          <p:cNvSpPr txBox="1"/>
          <p:nvPr/>
        </p:nvSpPr>
        <p:spPr>
          <a:xfrm>
            <a:off x="1039579" y="4526313"/>
            <a:ext cx="3389133" cy="369332"/>
          </a:xfrm>
          <a:prstGeom prst="rect">
            <a:avLst/>
          </a:prstGeom>
          <a:noFill/>
        </p:spPr>
        <p:txBody>
          <a:bodyPr wrap="none" rtlCol="0">
            <a:spAutoFit/>
          </a:bodyPr>
          <a:lstStyle/>
          <a:p>
            <a:r>
              <a:rPr lang="en-IN" dirty="0" smtClean="0"/>
              <a:t>Step 5: Create Google Maps API</a:t>
            </a:r>
            <a:endParaRPr lang="en-IN" dirty="0"/>
          </a:p>
        </p:txBody>
      </p:sp>
      <p:sp>
        <p:nvSpPr>
          <p:cNvPr id="13" name="TextBox 12"/>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14"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Tree>
    <p:extLst>
      <p:ext uri="{BB962C8B-B14F-4D97-AF65-F5344CB8AC3E}">
        <p14:creationId xmlns:p14="http://schemas.microsoft.com/office/powerpoint/2010/main" val="3549352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9</a:t>
            </a:fld>
            <a:endParaRPr lang="en-US"/>
          </a:p>
        </p:txBody>
      </p:sp>
      <p:sp>
        <p:nvSpPr>
          <p:cNvPr id="6" name="Rectangle 5"/>
          <p:cNvSpPr/>
          <p:nvPr/>
        </p:nvSpPr>
        <p:spPr>
          <a:xfrm>
            <a:off x="534485" y="1800835"/>
            <a:ext cx="5686701" cy="4247317"/>
          </a:xfrm>
          <a:prstGeom prst="rect">
            <a:avLst/>
          </a:prstGeom>
        </p:spPr>
        <p:txBody>
          <a:bodyPr wrap="square">
            <a:spAutoFit/>
          </a:bodyPr>
          <a:lstStyle/>
          <a:p>
            <a:pPr algn="just" fontAlgn="base"/>
            <a:r>
              <a:rPr lang="en-IN" dirty="0" smtClean="0">
                <a:solidFill>
                  <a:srgbClr val="000000"/>
                </a:solidFill>
              </a:rPr>
              <a:t>Installing </a:t>
            </a:r>
            <a:r>
              <a:rPr lang="en-IN" dirty="0">
                <a:solidFill>
                  <a:srgbClr val="000000"/>
                </a:solidFill>
              </a:rPr>
              <a:t>Raspbian </a:t>
            </a:r>
            <a:r>
              <a:rPr lang="en-IN" dirty="0" smtClean="0">
                <a:solidFill>
                  <a:srgbClr val="000000"/>
                </a:solidFill>
              </a:rPr>
              <a:t>on </a:t>
            </a:r>
            <a:r>
              <a:rPr lang="en-IN" dirty="0">
                <a:solidFill>
                  <a:srgbClr val="000000"/>
                </a:solidFill>
              </a:rPr>
              <a:t>the Raspberry Pi is pretty straightforward. We’ll be downloading Raspbian and writing the disc image to a microSD card, then booting the Raspberry Pi to that microSD card. For this project, you’ll need a microSD card (go with at least 8 GB), a computer with a slot for it, and, of course, a Raspberry Pi and basic peripherals (a mouse, keyboard, screen, and power source). This isn’t the only method for installing Raspbian (more on that in a moment), but it’s a useful technique to learn because it can also be used to install so many other operating systems on the Raspberry Pi. Once </a:t>
            </a:r>
            <a:r>
              <a:rPr lang="en-IN" dirty="0" smtClean="0">
                <a:solidFill>
                  <a:srgbClr val="000000"/>
                </a:solidFill>
              </a:rPr>
              <a:t>you know how to write a disc image </a:t>
            </a:r>
            <a:r>
              <a:rPr lang="en-IN" dirty="0">
                <a:solidFill>
                  <a:srgbClr val="000000"/>
                </a:solidFill>
              </a:rPr>
              <a:t>to a microSD card, you open up a lot of options for fun Raspberry Pi projects.</a:t>
            </a:r>
            <a:endParaRPr lang="en-IN" b="0" i="0" dirty="0">
              <a:solidFill>
                <a:srgbClr val="000000"/>
              </a:solidFill>
              <a:effectLst/>
            </a:endParaRPr>
          </a:p>
        </p:txBody>
      </p:sp>
      <p:sp>
        <p:nvSpPr>
          <p:cNvPr id="5" name="TextBox 4"/>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7"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
        <p:nvSpPr>
          <p:cNvPr id="2" name="Rectangle 1"/>
          <p:cNvSpPr/>
          <p:nvPr/>
        </p:nvSpPr>
        <p:spPr>
          <a:xfrm>
            <a:off x="534485" y="1213879"/>
            <a:ext cx="5829000" cy="369332"/>
          </a:xfrm>
          <a:prstGeom prst="rect">
            <a:avLst/>
          </a:prstGeom>
        </p:spPr>
        <p:txBody>
          <a:bodyPr wrap="square">
            <a:spAutoFit/>
          </a:bodyPr>
          <a:lstStyle/>
          <a:p>
            <a:pPr fontAlgn="base"/>
            <a:r>
              <a:rPr lang="en-IN" dirty="0" smtClean="0">
                <a:solidFill>
                  <a:srgbClr val="1F1E1E"/>
                </a:solidFill>
              </a:rPr>
              <a:t>Step 1. How </a:t>
            </a:r>
            <a:r>
              <a:rPr lang="en-IN" dirty="0">
                <a:solidFill>
                  <a:srgbClr val="1F1E1E"/>
                </a:solidFill>
              </a:rPr>
              <a:t>to install Raspbian on the Raspberry Pi</a:t>
            </a:r>
          </a:p>
        </p:txBody>
      </p:sp>
      <p:sp>
        <p:nvSpPr>
          <p:cNvPr id="8" name="Rectangle 7"/>
          <p:cNvSpPr/>
          <p:nvPr/>
        </p:nvSpPr>
        <p:spPr>
          <a:xfrm>
            <a:off x="534485" y="6490723"/>
            <a:ext cx="3236784" cy="369332"/>
          </a:xfrm>
          <a:prstGeom prst="rect">
            <a:avLst/>
          </a:prstGeom>
        </p:spPr>
        <p:txBody>
          <a:bodyPr wrap="none">
            <a:spAutoFit/>
          </a:bodyPr>
          <a:lstStyle/>
          <a:p>
            <a:pPr fontAlgn="base"/>
            <a:r>
              <a:rPr lang="en-IN" dirty="0">
                <a:solidFill>
                  <a:srgbClr val="1F1E1E"/>
                </a:solidFill>
                <a:latin typeface="Oswald"/>
              </a:rPr>
              <a:t>Step </a:t>
            </a:r>
            <a:r>
              <a:rPr lang="en-IN" dirty="0" smtClean="0">
                <a:solidFill>
                  <a:srgbClr val="1F1E1E"/>
                </a:solidFill>
                <a:latin typeface="Oswald"/>
              </a:rPr>
              <a:t>1.1: </a:t>
            </a:r>
            <a:r>
              <a:rPr lang="en-IN" dirty="0">
                <a:solidFill>
                  <a:srgbClr val="1F1E1E"/>
                </a:solidFill>
                <a:latin typeface="Oswald"/>
              </a:rPr>
              <a:t>Download Raspbian</a:t>
            </a:r>
            <a:endParaRPr lang="en-IN" b="0" i="0" dirty="0">
              <a:solidFill>
                <a:srgbClr val="1F1E1E"/>
              </a:solidFill>
              <a:effectLst/>
              <a:latin typeface="Oswald"/>
            </a:endParaRPr>
          </a:p>
        </p:txBody>
      </p:sp>
      <p:pic>
        <p:nvPicPr>
          <p:cNvPr id="9" name="Picture 4" descr="Raspbian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485" y="6860055"/>
            <a:ext cx="6195449" cy="1598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0006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6940</TotalTime>
  <Words>1873</Words>
  <Application>Microsoft Office PowerPoint</Application>
  <PresentationFormat>Custom</PresentationFormat>
  <Paragraphs>202</Paragraphs>
  <Slides>23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Oswald</vt:lpstr>
      <vt:lpstr>Times New Roman</vt:lpstr>
      <vt:lpstr>Trebuchet MS</vt:lpstr>
      <vt:lpstr>Trebuchet MS (Body)</vt:lpstr>
      <vt:lpstr>Wingdings 3</vt:lpstr>
      <vt:lpstr>Facet</vt:lpstr>
      <vt:lpstr>PowerPoint Presentation</vt:lpstr>
      <vt:lpstr>INDEX</vt:lpstr>
      <vt:lpstr>INTRODUCTION</vt:lpstr>
      <vt:lpstr>DESIGN LAYOUT</vt:lpstr>
      <vt:lpstr>DESIGN LAYOUT</vt:lpstr>
      <vt:lpstr>DESIGN LAYOUT</vt:lpstr>
      <vt:lpstr>LIST OF COMPONENTS </vt:lpstr>
      <vt:lpstr>SOFTWARE SETUP</vt:lpstr>
      <vt:lpstr>SOFTWARE SETUP</vt:lpstr>
      <vt:lpstr>SOFTWARE SETUP</vt:lpstr>
      <vt:lpstr>SOFTWARE SETUP</vt:lpstr>
      <vt:lpstr>SOFTWARE SETUP</vt:lpstr>
      <vt:lpstr>SOFTWARE SETUP</vt:lpstr>
      <vt:lpstr>SOFTWARE SETUP</vt:lpstr>
      <vt:lpstr>SOFTWARE SETUP</vt:lpstr>
      <vt:lpstr>SOFTWARE SETUP</vt:lpstr>
      <vt:lpstr>SOFTWARE SETUP</vt:lpstr>
      <vt:lpstr>SOFTWARE SETUP</vt:lpstr>
      <vt:lpstr>SOFTWARE SETUP</vt:lpstr>
      <vt:lpstr>SOFTWARE SETUP</vt:lpstr>
      <vt:lpstr>SOFTWARE SETUP</vt:lpstr>
      <vt:lpstr>SOFTWARE SETUP</vt:lpstr>
      <vt:lpstr>ADDITIONAL 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Oxygen 2 Innovation</dc:title>
  <dc:creator>o2i</dc:creator>
  <cp:lastModifiedBy>O2I_Harsh</cp:lastModifiedBy>
  <cp:revision>517</cp:revision>
  <dcterms:created xsi:type="dcterms:W3CDTF">2017-12-13T05:46:35Z</dcterms:created>
  <dcterms:modified xsi:type="dcterms:W3CDTF">2019-08-09T08:42:57Z</dcterms:modified>
</cp:coreProperties>
</file>