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11" r:id="rId1"/>
  </p:sldMasterIdLst>
  <p:notesMasterIdLst>
    <p:notesMasterId r:id="rId31"/>
  </p:notesMasterIdLst>
  <p:sldIdLst>
    <p:sldId id="289" r:id="rId2"/>
    <p:sldId id="342" r:id="rId3"/>
    <p:sldId id="344" r:id="rId4"/>
    <p:sldId id="345" r:id="rId5"/>
    <p:sldId id="346" r:id="rId6"/>
    <p:sldId id="348" r:id="rId7"/>
    <p:sldId id="347" r:id="rId8"/>
    <p:sldId id="311" r:id="rId9"/>
    <p:sldId id="349" r:id="rId10"/>
    <p:sldId id="350" r:id="rId11"/>
    <p:sldId id="351" r:id="rId12"/>
    <p:sldId id="312" r:id="rId13"/>
    <p:sldId id="314" r:id="rId14"/>
    <p:sldId id="341" r:id="rId15"/>
    <p:sldId id="343" r:id="rId16"/>
    <p:sldId id="317" r:id="rId17"/>
    <p:sldId id="318" r:id="rId18"/>
    <p:sldId id="320" r:id="rId19"/>
    <p:sldId id="319" r:id="rId20"/>
    <p:sldId id="321" r:id="rId21"/>
    <p:sldId id="322" r:id="rId22"/>
    <p:sldId id="323" r:id="rId23"/>
    <p:sldId id="324" r:id="rId24"/>
    <p:sldId id="331" r:id="rId25"/>
    <p:sldId id="330" r:id="rId26"/>
    <p:sldId id="332" r:id="rId27"/>
    <p:sldId id="333" r:id="rId28"/>
    <p:sldId id="340" r:id="rId29"/>
    <p:sldId id="338" r:id="rId30"/>
  </p:sldIdLst>
  <p:sldSz cx="7772400" cy="10744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2I_Harsh" initials="O" lastIdx="1" clrIdx="0">
    <p:extLst>
      <p:ext uri="{19B8F6BF-5375-455C-9EA6-DF929625EA0E}">
        <p15:presenceInfo xmlns:p15="http://schemas.microsoft.com/office/powerpoint/2012/main" userId="O2I_Har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2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5865" autoAdjust="0"/>
  </p:normalViewPr>
  <p:slideViewPr>
    <p:cSldViewPr snapToGrid="0">
      <p:cViewPr varScale="1">
        <p:scale>
          <a:sx n="66" d="100"/>
          <a:sy n="66" d="100"/>
        </p:scale>
        <p:origin x="2010"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E4B1C-0637-4873-9899-0D1E3978664F}" type="datetimeFigureOut">
              <a:rPr lang="en-US" smtClean="0"/>
              <a:t>8/12/2019</a:t>
            </a:fld>
            <a:endParaRPr lang="en-US"/>
          </a:p>
        </p:txBody>
      </p:sp>
      <p:sp>
        <p:nvSpPr>
          <p:cNvPr id="4" name="Slide Image Placeholder 3"/>
          <p:cNvSpPr>
            <a:spLocks noGrp="1" noRot="1" noChangeAspect="1"/>
          </p:cNvSpPr>
          <p:nvPr>
            <p:ph type="sldImg" idx="2"/>
          </p:nvPr>
        </p:nvSpPr>
        <p:spPr>
          <a:xfrm>
            <a:off x="2312988" y="1143000"/>
            <a:ext cx="2232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67708-E8FF-44C4-BC43-61546E9B8D22}" type="slidenum">
              <a:rPr lang="en-US" smtClean="0"/>
              <a:t>‹#›</a:t>
            </a:fld>
            <a:endParaRPr lang="en-US"/>
          </a:p>
        </p:txBody>
      </p:sp>
    </p:spTree>
    <p:extLst>
      <p:ext uri="{BB962C8B-B14F-4D97-AF65-F5344CB8AC3E}">
        <p14:creationId xmlns:p14="http://schemas.microsoft.com/office/powerpoint/2010/main" val="965898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1143000"/>
            <a:ext cx="22320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1</a:t>
            </a:fld>
            <a:endParaRPr lang="en-US" dirty="0"/>
          </a:p>
        </p:txBody>
      </p:sp>
    </p:spTree>
    <p:extLst>
      <p:ext uri="{BB962C8B-B14F-4D97-AF65-F5344CB8AC3E}">
        <p14:creationId xmlns:p14="http://schemas.microsoft.com/office/powerpoint/2010/main" val="286794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A67708-E8FF-44C4-BC43-61546E9B8D22}" type="slidenum">
              <a:rPr lang="en-US" smtClean="0"/>
              <a:t>8</a:t>
            </a:fld>
            <a:endParaRPr lang="en-US"/>
          </a:p>
        </p:txBody>
      </p:sp>
    </p:spTree>
    <p:extLst>
      <p:ext uri="{BB962C8B-B14F-4D97-AF65-F5344CB8AC3E}">
        <p14:creationId xmlns:p14="http://schemas.microsoft.com/office/powerpoint/2010/main" val="266578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3266"/>
            <a:ext cx="7795619" cy="10770732"/>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767104"/>
            <a:ext cx="4952711" cy="2579206"/>
          </a:xfrm>
        </p:spPr>
        <p:txBody>
          <a:bodyPr anchor="b">
            <a:noAutofit/>
          </a:bodyPr>
          <a:lstStyle>
            <a:lvl1pPr algn="r">
              <a:defRPr sz="459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1006" y="6346307"/>
            <a:ext cx="4952711" cy="171847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6704AD-A959-4C0F-BF9B-C0EDB5AC89DF}"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7531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5332307"/>
          </a:xfrm>
        </p:spPr>
        <p:txBody>
          <a:bodyPr anchor="ctr">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60" y="7003627"/>
            <a:ext cx="5395557"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6212D-69D1-4826-AF91-38507A0BC12C}"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90655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35913" y="5690447"/>
            <a:ext cx="4606833" cy="5969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03627"/>
            <a:ext cx="5395558" cy="2461174"/>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820C2-367E-480C-B830-EE6B7140DBBD}"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8146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3026781"/>
            <a:ext cx="5395558" cy="4066221"/>
          </a:xfrm>
        </p:spPr>
        <p:txBody>
          <a:bodyPr anchor="b">
            <a:normAutofit/>
          </a:bodyPr>
          <a:lstStyle>
            <a:lvl1pPr algn="l">
              <a:defRPr sz="37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CC7C99-2973-4A39-94A3-3B1E63AA08E9}"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130868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955040"/>
            <a:ext cx="516135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FB68C-FA71-4884-9E4A-0F67E9413E2A}"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
        <p:nvSpPr>
          <p:cNvPr id="24" name="TextBox 23"/>
          <p:cNvSpPr txBox="1"/>
          <p:nvPr/>
        </p:nvSpPr>
        <p:spPr>
          <a:xfrm>
            <a:off x="410305" y="1238259"/>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522271"/>
            <a:ext cx="388721" cy="916149"/>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1903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955040"/>
            <a:ext cx="5390245" cy="4735407"/>
          </a:xfrm>
        </p:spPr>
        <p:txBody>
          <a:bodyPr anchor="ctr">
            <a:normAutofit/>
          </a:bodyPr>
          <a:lstStyle>
            <a:lvl1pPr algn="l">
              <a:defRPr sz="37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18157" y="6287347"/>
            <a:ext cx="5395559" cy="805655"/>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8159" y="7093002"/>
            <a:ext cx="5395558" cy="2371799"/>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1A13D-88EC-4001-B903-C501E9B7A20B}"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63182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C6390-9B02-42C8-BEDF-F95A00686FB3}"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805435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955041"/>
            <a:ext cx="831990" cy="822727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59" y="955041"/>
            <a:ext cx="4415772" cy="82272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E79258-059B-405E-A50A-2C9D19432701}"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27618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6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50762-F8AC-437F-A851-1F74DDD993CE}"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329233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4231360"/>
            <a:ext cx="5395558" cy="2861644"/>
          </a:xfrm>
        </p:spPr>
        <p:txBody>
          <a:bodyPr anchor="b"/>
          <a:lstStyle>
            <a:lvl1pPr algn="l">
              <a:defRPr sz="3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8159" y="7093002"/>
            <a:ext cx="5395558" cy="134796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DC4DC-1CB7-439C-B723-5DB40E6BCAC4}" type="datetime1">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3365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7" cy="20692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 y="3384923"/>
            <a:ext cx="2624893" cy="6079876"/>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88823" y="3384925"/>
            <a:ext cx="2624894" cy="6079878"/>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B43B14-F956-4CD7-A5D5-28E483332293}" type="datetime1">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9796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955040"/>
            <a:ext cx="5395556" cy="206925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59"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18159"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286644" y="3385540"/>
            <a:ext cx="2627071" cy="902810"/>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286644" y="4288353"/>
            <a:ext cx="2627071" cy="5176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5E6B06-DB59-41BD-B32C-F3342F6747FB}" type="datetime1">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68581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955040"/>
            <a:ext cx="5395557" cy="206925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4F145C-62A5-473C-BC14-04807A002EE4}" type="datetime1">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13235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96AB4-153B-42A0-B046-2E68ADAC9921}" type="datetime1">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4402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347813"/>
            <a:ext cx="2371655" cy="2002930"/>
          </a:xfrm>
        </p:spPr>
        <p:txBody>
          <a:bodyPr anchor="b">
            <a:normAutofit/>
          </a:bodyPr>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3035584" y="806716"/>
            <a:ext cx="2878131" cy="86580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8159" y="4350742"/>
            <a:ext cx="2371655" cy="4048970"/>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4B67B6-B4BD-4A9B-B203-91D905A84B16}" type="datetime1">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270892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520940"/>
            <a:ext cx="5395557" cy="887890"/>
          </a:xfrm>
        </p:spPr>
        <p:txBody>
          <a:bodyPr anchor="b">
            <a:normAutofit/>
          </a:bodyPr>
          <a:lstStyle>
            <a:lvl1pPr algn="l">
              <a:defRPr sz="20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159" y="955040"/>
            <a:ext cx="5395557" cy="6024958"/>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smtClean="0"/>
              <a:t>Click icon to add picture</a:t>
            </a:r>
            <a:endParaRPr lang="en-US" dirty="0"/>
          </a:p>
        </p:txBody>
      </p:sp>
      <p:sp>
        <p:nvSpPr>
          <p:cNvPr id="4" name="Text Placeholder 3"/>
          <p:cNvSpPr>
            <a:spLocks noGrp="1"/>
          </p:cNvSpPr>
          <p:nvPr>
            <p:ph type="body" sz="half" idx="2"/>
          </p:nvPr>
        </p:nvSpPr>
        <p:spPr>
          <a:xfrm>
            <a:off x="518159" y="8408830"/>
            <a:ext cx="5395557" cy="105597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43FA7-CF90-415B-9A53-F680301F0089}" type="datetime1">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984BB-F7F3-4337-9CDD-F27E297554D9}" type="slidenum">
              <a:rPr lang="en-US" smtClean="0"/>
              <a:t>‹#›</a:t>
            </a:fld>
            <a:endParaRPr lang="en-US"/>
          </a:p>
        </p:txBody>
      </p:sp>
    </p:spTree>
    <p:extLst>
      <p:ext uri="{BB962C8B-B14F-4D97-AF65-F5344CB8AC3E}">
        <p14:creationId xmlns:p14="http://schemas.microsoft.com/office/powerpoint/2010/main" val="388470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3266"/>
            <a:ext cx="7795619" cy="10770732"/>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955040"/>
            <a:ext cx="5395556" cy="2069253"/>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59" y="3384925"/>
            <a:ext cx="5395557" cy="60798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94469" y="9464803"/>
            <a:ext cx="581512" cy="572029"/>
          </a:xfrm>
          <a:prstGeom prst="rect">
            <a:avLst/>
          </a:prstGeom>
        </p:spPr>
        <p:txBody>
          <a:bodyPr vert="horz" lIns="91440" tIns="45720" rIns="91440" bIns="45720" rtlCol="0" anchor="ctr"/>
          <a:lstStyle>
            <a:lvl1pPr algn="r">
              <a:defRPr sz="765">
                <a:solidFill>
                  <a:schemeClr val="tx1">
                    <a:tint val="75000"/>
                  </a:schemeClr>
                </a:solidFill>
              </a:defRPr>
            </a:lvl1pPr>
          </a:lstStyle>
          <a:p>
            <a:fld id="{9E1741B7-8877-40BD-A7B2-E6795B6597AA}" type="datetime1">
              <a:rPr lang="en-US" smtClean="0"/>
              <a:t>8/12/2019</a:t>
            </a:fld>
            <a:endParaRPr lang="en-US"/>
          </a:p>
        </p:txBody>
      </p:sp>
      <p:sp>
        <p:nvSpPr>
          <p:cNvPr id="5" name="Footer Placeholder 4"/>
          <p:cNvSpPr>
            <a:spLocks noGrp="1"/>
          </p:cNvSpPr>
          <p:nvPr>
            <p:ph type="ftr" sz="quarter" idx="3"/>
          </p:nvPr>
        </p:nvSpPr>
        <p:spPr>
          <a:xfrm>
            <a:off x="518160" y="9464803"/>
            <a:ext cx="3929527" cy="572029"/>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9464803"/>
            <a:ext cx="435742" cy="572029"/>
          </a:xfrm>
          <a:prstGeom prst="rect">
            <a:avLst/>
          </a:prstGeom>
        </p:spPr>
        <p:txBody>
          <a:bodyPr vert="horz" lIns="91440" tIns="45720" rIns="91440" bIns="45720" rtlCol="0" anchor="ctr"/>
          <a:lstStyle>
            <a:lvl1pPr algn="r">
              <a:defRPr sz="765">
                <a:solidFill>
                  <a:schemeClr val="accent1"/>
                </a:solidFill>
              </a:defRPr>
            </a:lvl1pPr>
          </a:lstStyle>
          <a:p>
            <a:fld id="{75A984BB-F7F3-4337-9CDD-F27E297554D9}" type="slidenum">
              <a:rPr lang="en-US" smtClean="0"/>
              <a:t>‹#›</a:t>
            </a:fld>
            <a:endParaRPr lang="en-US"/>
          </a:p>
        </p:txBody>
      </p:sp>
    </p:spTree>
    <p:extLst>
      <p:ext uri="{BB962C8B-B14F-4D97-AF65-F5344CB8AC3E}">
        <p14:creationId xmlns:p14="http://schemas.microsoft.com/office/powerpoint/2010/main" val="250566333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unarchiver.c3.cx/unarchiver" TargetMode="External"/><Relationship Id="rId2" Type="http://schemas.openxmlformats.org/officeDocument/2006/relationships/hyperlink" Target="http://www.7-zip.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info-zip.org/mans/unzip.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tcher.io/" TargetMode="External"/><Relationship Id="rId2" Type="http://schemas.openxmlformats.org/officeDocument/2006/relationships/hyperlink" Target="https://sourceforge.net/projects/win32diskimag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files.readme.io/5cb060c-wifi2.png"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files.readme.io/dafde76-wifi3.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s.readme.io/fe55975-ifconfig.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ve.mitre.org/cgi-bin/cvename.cgi?name=CVE-2018-8831" TargetMode="External"/><Relationship Id="rId2" Type="http://schemas.openxmlformats.org/officeDocument/2006/relationships/hyperlink" Target="https://cve.mitre.org/index.html" TargetMode="External"/><Relationship Id="rId1" Type="http://schemas.openxmlformats.org/officeDocument/2006/relationships/slideLayout" Target="../slideLayouts/slideLayout2.xml"/><Relationship Id="rId4" Type="http://schemas.openxmlformats.org/officeDocument/2006/relationships/hyperlink" Target="https://www.raspberrypi.org/documentation/linux/software/apt.m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A984BB-F7F3-4337-9CDD-F27E297554D9}" type="slidenum">
              <a:rPr lang="en-US" smtClean="0"/>
              <a:t>1</a:t>
            </a:fld>
            <a:endParaRPr lang="en-US" dirty="0"/>
          </a:p>
        </p:txBody>
      </p:sp>
      <p:sp>
        <p:nvSpPr>
          <p:cNvPr id="3" name="TextBox 2"/>
          <p:cNvSpPr txBox="1"/>
          <p:nvPr/>
        </p:nvSpPr>
        <p:spPr>
          <a:xfrm>
            <a:off x="301316" y="4010443"/>
            <a:ext cx="7471084" cy="707886"/>
          </a:xfrm>
          <a:prstGeom prst="rect">
            <a:avLst/>
          </a:prstGeom>
          <a:noFill/>
        </p:spPr>
        <p:txBody>
          <a:bodyPr wrap="square" rtlCol="0">
            <a:spAutoFit/>
          </a:bodyPr>
          <a:lstStyle/>
          <a:p>
            <a:r>
              <a:rPr lang="en-US" sz="4000" dirty="0" smtClean="0"/>
              <a:t>SMART MIRROR</a:t>
            </a:r>
            <a:endParaRPr lang="en-US" sz="4000" dirty="0"/>
          </a:p>
        </p:txBody>
      </p:sp>
    </p:spTree>
    <p:extLst>
      <p:ext uri="{BB962C8B-B14F-4D97-AF65-F5344CB8AC3E}">
        <p14:creationId xmlns:p14="http://schemas.microsoft.com/office/powerpoint/2010/main" val="282835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252912"/>
            <a:ext cx="6813369" cy="645160"/>
          </a:xfrm>
        </p:spPr>
        <p:txBody>
          <a:bodyPr>
            <a:noAutofit/>
          </a:bodyPr>
          <a:lstStyle/>
          <a:p>
            <a:r>
              <a:rPr lang="en-US" sz="2120" b="1" dirty="0">
                <a:solidFill>
                  <a:schemeClr val="tx1"/>
                </a:solidFill>
                <a:effectLst>
                  <a:outerShdw blurRad="38100" dist="19050" dir="2700000" algn="tl">
                    <a:schemeClr val="dk1">
                      <a:alpha val="40000"/>
                    </a:schemeClr>
                  </a:outerShdw>
                </a:effectLst>
              </a:rPr>
              <a:t>Advantages of a Smart Mirror:-</a:t>
            </a:r>
            <a:r>
              <a:rPr lang="en-US" sz="2120" b="1" dirty="0">
                <a:solidFill>
                  <a:schemeClr val="tx1"/>
                </a:solidFill>
              </a:rPr>
              <a:t/>
            </a:r>
            <a:br>
              <a:rPr lang="en-US" sz="2120" b="1" dirty="0">
                <a:solidFill>
                  <a:schemeClr val="tx1"/>
                </a:solidFill>
              </a:rPr>
            </a:br>
            <a:endParaRPr lang="en-US" sz="2120" b="1" dirty="0">
              <a:solidFill>
                <a:schemeClr val="tx1"/>
              </a:solidFill>
            </a:endParaRPr>
          </a:p>
        </p:txBody>
      </p:sp>
      <p:sp>
        <p:nvSpPr>
          <p:cNvPr id="3" name="Content Placeholder 2"/>
          <p:cNvSpPr>
            <a:spLocks noGrp="1"/>
          </p:cNvSpPr>
          <p:nvPr>
            <p:ph idx="1"/>
          </p:nvPr>
        </p:nvSpPr>
        <p:spPr>
          <a:xfrm>
            <a:off x="518159" y="898072"/>
            <a:ext cx="6813369" cy="9138760"/>
          </a:xfrm>
        </p:spPr>
        <p:txBody>
          <a:bodyPr>
            <a:normAutofit/>
          </a:bodyPr>
          <a:lstStyle/>
          <a:p>
            <a:pPr lvl="0"/>
            <a:r>
              <a:rPr lang="en-US" sz="1800" dirty="0"/>
              <a:t>Like many smart devices, it’s hard to imagine how useful they can be until you use one. The big advantage of a smart mirror is the ability to display useful information without needing to open apps or do anything. </a:t>
            </a:r>
          </a:p>
          <a:p>
            <a:pPr lvl="0"/>
            <a:r>
              <a:rPr lang="en-US" sz="1800" dirty="0"/>
              <a:t>You simply look at your smart mirror and the information is there.</a:t>
            </a:r>
          </a:p>
          <a:p>
            <a:pPr lvl="0"/>
            <a:r>
              <a:rPr lang="en-US" sz="1800" dirty="0"/>
              <a:t>For example, imagine the mirror in your bathroom is a smart mirror. Every morning you probably wake up and stand in front of that mirror as you brush your teeth or prepare for the day. </a:t>
            </a:r>
          </a:p>
          <a:p>
            <a:pPr lvl="0"/>
            <a:r>
              <a:rPr lang="en-US" sz="1800" dirty="0"/>
              <a:t>Imagine while you go through your morning routine you can look at your mirror and see a traffic report, weather forecast for the day, and your day’s schedule. </a:t>
            </a:r>
          </a:p>
          <a:p>
            <a:pPr lvl="0"/>
            <a:r>
              <a:rPr lang="en-US" sz="1800" dirty="0"/>
              <a:t>Being able to take in all of this useful information without interrupting your normal routine is very liberating. You can customize your mirror to display anything you find useful. </a:t>
            </a:r>
          </a:p>
          <a:p>
            <a:pPr lvl="0"/>
            <a:r>
              <a:rPr lang="en-US" sz="1800" dirty="0"/>
              <a:t>Want a news feed for specific topics? Easy. Want to see stock price movements? Done. Want a daily quote to inspire you every morning to go for that run? You got it.</a:t>
            </a:r>
          </a:p>
          <a:p>
            <a:pPr lvl="0"/>
            <a:r>
              <a:rPr lang="en-US" sz="1800" dirty="0"/>
              <a:t>A great advantage of building your own smart mirror is the modules and software other people have already built. There are literally hundreds of different modules other people have built you can use for your smart mirror. </a:t>
            </a:r>
          </a:p>
          <a:p>
            <a:pPr lvl="0"/>
            <a:r>
              <a:rPr lang="en-US" sz="1800" dirty="0"/>
              <a:t>You can fully customize your smart mirror by picking and choosing the modules you want to include.</a:t>
            </a:r>
          </a:p>
          <a:p>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10</a:t>
            </a:fld>
            <a:endParaRPr lang="en-US"/>
          </a:p>
        </p:txBody>
      </p:sp>
    </p:spTree>
    <p:extLst>
      <p:ext uri="{BB962C8B-B14F-4D97-AF65-F5344CB8AC3E}">
        <p14:creationId xmlns:p14="http://schemas.microsoft.com/office/powerpoint/2010/main" val="418598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89" y="326572"/>
            <a:ext cx="6829697" cy="702128"/>
          </a:xfrm>
        </p:spPr>
        <p:txBody>
          <a:bodyPr>
            <a:noAutofit/>
          </a:bodyPr>
          <a:lstStyle/>
          <a:p>
            <a:r>
              <a:rPr lang="en-US" sz="2120" b="1" u="sng" dirty="0">
                <a:solidFill>
                  <a:schemeClr val="tx1"/>
                </a:solidFill>
                <a:effectLst>
                  <a:outerShdw blurRad="38100" dist="19050" dir="2700000" algn="tl">
                    <a:schemeClr val="dk1">
                      <a:alpha val="40000"/>
                    </a:schemeClr>
                  </a:outerShdw>
                </a:effectLst>
              </a:rPr>
              <a:t>Smart Mirror Features:-</a:t>
            </a:r>
            <a:r>
              <a:rPr lang="en-US" sz="2120" b="1" u="sng" dirty="0">
                <a:solidFill>
                  <a:schemeClr val="tx1"/>
                </a:solidFill>
              </a:rPr>
              <a:t/>
            </a:r>
            <a:br>
              <a:rPr lang="en-US" sz="2120" b="1" u="sng" dirty="0">
                <a:solidFill>
                  <a:schemeClr val="tx1"/>
                </a:solidFill>
              </a:rPr>
            </a:br>
            <a:endParaRPr lang="en-US" sz="2120" u="sng" dirty="0">
              <a:solidFill>
                <a:schemeClr val="tx1"/>
              </a:solidFill>
            </a:endParaRPr>
          </a:p>
        </p:txBody>
      </p:sp>
      <p:sp>
        <p:nvSpPr>
          <p:cNvPr id="3" name="Content Placeholder 2"/>
          <p:cNvSpPr>
            <a:spLocks noGrp="1"/>
          </p:cNvSpPr>
          <p:nvPr>
            <p:ph idx="1"/>
          </p:nvPr>
        </p:nvSpPr>
        <p:spPr>
          <a:xfrm>
            <a:off x="518159" y="1028700"/>
            <a:ext cx="6829697" cy="9008132"/>
          </a:xfrm>
        </p:spPr>
        <p:txBody>
          <a:bodyPr/>
          <a:lstStyle/>
          <a:p>
            <a:pPr marL="0" indent="0">
              <a:buNone/>
            </a:pPr>
            <a:r>
              <a:rPr lang="en-US" sz="1800" dirty="0"/>
              <a:t>Here are some ideas of different features you could include in your smart mirror:</a:t>
            </a:r>
          </a:p>
          <a:p>
            <a:pPr lvl="0"/>
            <a:r>
              <a:rPr lang="en-US" sz="1800" b="1" dirty="0"/>
              <a:t>Touch screen:</a:t>
            </a:r>
            <a:r>
              <a:rPr lang="en-US" sz="1800" dirty="0"/>
              <a:t> adding touch to your smart mirror let’s you interact with it</a:t>
            </a:r>
          </a:p>
          <a:p>
            <a:pPr lvl="0"/>
            <a:r>
              <a:rPr lang="en-US" sz="1800" b="1" dirty="0"/>
              <a:t>LED lighting:</a:t>
            </a:r>
            <a:r>
              <a:rPr lang="en-US" sz="1800" dirty="0"/>
              <a:t> a simple LED strip around your smart mirror can add some nice feature lighting to your room</a:t>
            </a:r>
          </a:p>
          <a:p>
            <a:pPr lvl="0"/>
            <a:r>
              <a:rPr lang="en-US" sz="1800" b="1" dirty="0"/>
              <a:t>Motion sensor:</a:t>
            </a:r>
            <a:r>
              <a:rPr lang="en-US" sz="1800" dirty="0"/>
              <a:t> turn your smart mirror on automatically when you enter your room</a:t>
            </a:r>
          </a:p>
          <a:p>
            <a:pPr lvl="0"/>
            <a:r>
              <a:rPr lang="en-US" sz="1800" b="1" dirty="0"/>
              <a:t>Voice control:</a:t>
            </a:r>
            <a:r>
              <a:rPr lang="en-US" sz="1800" dirty="0"/>
              <a:t> ask your mirror questions or give it commands</a:t>
            </a:r>
          </a:p>
          <a:p>
            <a:pPr lvl="0"/>
            <a:r>
              <a:rPr lang="en-US" sz="1800" b="1" dirty="0"/>
              <a:t>Facial recognition:</a:t>
            </a:r>
            <a:r>
              <a:rPr lang="en-US" sz="1800" dirty="0"/>
              <a:t> your mirror can detect who is in the room and customize the content to match each person</a:t>
            </a:r>
          </a:p>
          <a:p>
            <a:endParaRPr lang="en-US" sz="1800" dirty="0"/>
          </a:p>
          <a:p>
            <a:endParaRPr lang="en-US" dirty="0"/>
          </a:p>
        </p:txBody>
      </p:sp>
      <p:sp>
        <p:nvSpPr>
          <p:cNvPr id="4" name="Slide Number Placeholder 3"/>
          <p:cNvSpPr>
            <a:spLocks noGrp="1"/>
          </p:cNvSpPr>
          <p:nvPr>
            <p:ph type="sldNum" sz="quarter" idx="12"/>
          </p:nvPr>
        </p:nvSpPr>
        <p:spPr/>
        <p:txBody>
          <a:bodyPr/>
          <a:lstStyle/>
          <a:p>
            <a:fld id="{75A984BB-F7F3-4337-9CDD-F27E297554D9}" type="slidenum">
              <a:rPr lang="en-US" smtClean="0"/>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04557" y="5364608"/>
            <a:ext cx="4709160" cy="4100195"/>
          </a:xfrm>
          <a:prstGeom prst="rect">
            <a:avLst/>
          </a:prstGeom>
        </p:spPr>
      </p:pic>
    </p:spTree>
    <p:extLst>
      <p:ext uri="{BB962C8B-B14F-4D97-AF65-F5344CB8AC3E}">
        <p14:creationId xmlns:p14="http://schemas.microsoft.com/office/powerpoint/2010/main" val="82804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12</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9" name="Rectangle 3"/>
          <p:cNvSpPr>
            <a:spLocks noChangeArrowheads="1"/>
          </p:cNvSpPr>
          <p:nvPr/>
        </p:nvSpPr>
        <p:spPr bwMode="auto">
          <a:xfrm>
            <a:off x="335738" y="1570412"/>
            <a:ext cx="5602292" cy="1468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smtClean="0">
                <a:ln>
                  <a:noFill/>
                </a:ln>
                <a:effectLst/>
                <a:latin typeface="Trebuchet MS (Body)"/>
              </a:rPr>
              <a:t>Power connection, microphone for voice input, camera for image processing form</a:t>
            </a:r>
            <a:r>
              <a:rPr kumimoji="0" lang="en-US" altLang="en-US" b="0" i="0" u="none" strike="noStrike" cap="none" normalizeH="0" dirty="0" smtClean="0">
                <a:ln>
                  <a:noFill/>
                </a:ln>
                <a:effectLst/>
                <a:latin typeface="Trebuchet MS (Body)"/>
              </a:rPr>
              <a:t> </a:t>
            </a:r>
            <a:r>
              <a:rPr kumimoji="0" lang="en-US" altLang="en-US" b="0" i="0" u="none" strike="noStrike" cap="none" normalizeH="0" baseline="0" dirty="0" smtClean="0">
                <a:ln>
                  <a:noFill/>
                </a:ln>
                <a:effectLst/>
                <a:latin typeface="Trebuchet MS (Body)"/>
              </a:rPr>
              <a:t>the basic input devices for the mirror. The monitor and speakers forms the </a:t>
            </a:r>
            <a:r>
              <a:rPr lang="en-US" altLang="en-US" dirty="0">
                <a:latin typeface="Trebuchet MS (Body)"/>
              </a:rPr>
              <a:t>output Design </a:t>
            </a:r>
            <a:r>
              <a:rPr kumimoji="0" lang="en-US" altLang="en-US" b="0" i="0" u="none" strike="noStrike" cap="none" normalizeH="0" baseline="0" dirty="0" smtClean="0">
                <a:ln>
                  <a:noFill/>
                </a:ln>
                <a:effectLst/>
                <a:latin typeface="Trebuchet MS (Body)"/>
              </a:rPr>
              <a:t>devices of the mirror.</a:t>
            </a:r>
          </a:p>
        </p:txBody>
      </p:sp>
      <p:pic>
        <p:nvPicPr>
          <p:cNvPr id="1028" name="Picture 4" descr="Smart Mi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38" y="3217674"/>
            <a:ext cx="5842001" cy="25421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5738" y="1168122"/>
            <a:ext cx="902811" cy="369332"/>
          </a:xfrm>
          <a:prstGeom prst="rect">
            <a:avLst/>
          </a:prstGeom>
        </p:spPr>
        <p:txBody>
          <a:bodyPr wrap="none">
            <a:spAutoFit/>
          </a:bodyPr>
          <a:lstStyle/>
          <a:p>
            <a:r>
              <a:rPr lang="en-US" altLang="en-US" dirty="0">
                <a:latin typeface="Trebuchet MS (Body)"/>
              </a:rPr>
              <a:t>Design</a:t>
            </a:r>
            <a:endParaRPr lang="en-IN" dirty="0"/>
          </a:p>
        </p:txBody>
      </p:sp>
      <p:sp>
        <p:nvSpPr>
          <p:cNvPr id="10" name="Rectangle 9"/>
          <p:cNvSpPr>
            <a:spLocks noChangeArrowheads="1"/>
          </p:cNvSpPr>
          <p:nvPr/>
        </p:nvSpPr>
        <p:spPr bwMode="auto">
          <a:xfrm flipH="1">
            <a:off x="335738" y="5938504"/>
            <a:ext cx="6050489" cy="2853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0"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Smart Mirror doesn’t fully</a:t>
            </a:r>
            <a:r>
              <a:rPr kumimoji="0" lang="en-US" altLang="en-US" b="0" i="0" u="none" strike="noStrike" cap="none" normalizeH="0" dirty="0" smtClean="0">
                <a:ln>
                  <a:noFill/>
                </a:ln>
                <a:effectLst/>
                <a:latin typeface="Trebuchet MS (Body)"/>
              </a:rPr>
              <a:t> display</a:t>
            </a:r>
            <a:r>
              <a:rPr kumimoji="0" lang="en-US" altLang="en-US" b="0" i="0" u="none" strike="noStrike" cap="none" normalizeH="0" baseline="0" dirty="0" smtClean="0">
                <a:ln>
                  <a:noFill/>
                </a:ln>
                <a:effectLst/>
                <a:latin typeface="Trebuchet MS (Body)"/>
              </a:rPr>
              <a:t> all the equipment that are to be connected to the raspberry pi, but covers all major functional units. The microphone is connected via sound card on USB port of Pi. The camera can be connected to USB port or the Pi camera can be connected to camera slot on Pi. To access the internet the Pi is connected to home Wi-Fi network or with the LAN</a:t>
            </a:r>
            <a:r>
              <a:rPr kumimoji="0" lang="en-US" altLang="en-US" b="0" i="0" u="none" strike="noStrike" cap="none" normalizeH="0" dirty="0" smtClean="0">
                <a:ln>
                  <a:noFill/>
                </a:ln>
                <a:effectLst/>
                <a:latin typeface="Trebuchet MS (Body)"/>
              </a:rPr>
              <a:t> cable</a:t>
            </a:r>
            <a:r>
              <a:rPr kumimoji="0" lang="en-US" altLang="en-US" b="0" i="0" u="none" strike="noStrike" cap="none" normalizeH="0" baseline="0" dirty="0" smtClean="0">
                <a:ln>
                  <a:noFill/>
                </a:ln>
                <a:effectLst/>
                <a:latin typeface="Trebuchet MS (Body)"/>
              </a:rPr>
              <a:t>. The programming of the Pi for displaying the UI on the screen is done using Python</a:t>
            </a:r>
            <a:r>
              <a:rPr lang="en-US" altLang="en-US" dirty="0">
                <a:latin typeface="Trebuchet MS (Body)"/>
              </a:rPr>
              <a:t>.</a:t>
            </a:r>
            <a:endParaRPr kumimoji="0" lang="en-US" altLang="en-US" b="0" i="0" u="none" strike="noStrike" cap="none" normalizeH="0" baseline="0" dirty="0" smtClean="0">
              <a:ln>
                <a:noFill/>
              </a:ln>
              <a:effectLst/>
              <a:latin typeface="Trebuchet MS (Body)"/>
            </a:endParaRPr>
          </a:p>
        </p:txBody>
      </p:sp>
    </p:spTree>
    <p:extLst>
      <p:ext uri="{BB962C8B-B14F-4D97-AF65-F5344CB8AC3E}">
        <p14:creationId xmlns:p14="http://schemas.microsoft.com/office/powerpoint/2010/main" val="38426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13</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3" name="Rectangle 3"/>
          <p:cNvSpPr>
            <a:spLocks noChangeArrowheads="1"/>
          </p:cNvSpPr>
          <p:nvPr/>
        </p:nvSpPr>
        <p:spPr bwMode="auto">
          <a:xfrm>
            <a:off x="304073" y="732874"/>
            <a:ext cx="5836651" cy="3564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19025" rIns="9144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WORKING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working of each components in smart mirror is explained in this section.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1. Two-Way glass mirror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Trebuchet MS (Body)"/>
              </a:rPr>
              <a:t>The two-way mirror is what gives the mirror its real identity. It’s really magic mirror as it has reflective surface at one side and also its transparent for light with good intensity. The mirror stays at the front where the user can watch himself/herself in the mirror at the same time the allows the light from monitor to pass through it and make available the UI.</a:t>
            </a:r>
          </a:p>
        </p:txBody>
      </p:sp>
      <p:sp>
        <p:nvSpPr>
          <p:cNvPr id="7" name="Rectangle 6"/>
          <p:cNvSpPr/>
          <p:nvPr/>
        </p:nvSpPr>
        <p:spPr>
          <a:xfrm>
            <a:off x="277676" y="5643112"/>
            <a:ext cx="6498772" cy="2862322"/>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3</a:t>
            </a:r>
            <a:r>
              <a:rPr lang="en-US" altLang="en-US" dirty="0" smtClean="0">
                <a:latin typeface="Trebuchet MS (Body)"/>
              </a:rPr>
              <a:t>. </a:t>
            </a:r>
            <a:r>
              <a:rPr lang="en-US" altLang="en-US" dirty="0">
                <a:latin typeface="Trebuchet MS (Body)"/>
              </a:rPr>
              <a:t>Raspberry Pi </a:t>
            </a:r>
            <a:endParaRPr lang="en-US" altLang="en-US" dirty="0" smtClean="0">
              <a:latin typeface="Trebuchet MS (Body)"/>
            </a:endParaRPr>
          </a:p>
          <a:p>
            <a:pPr lvl="0" algn="just" eaLnBrk="0" fontAlgn="base" hangingPunct="0">
              <a:spcBef>
                <a:spcPct val="0"/>
              </a:spcBef>
              <a:spcAft>
                <a:spcPct val="0"/>
              </a:spcAft>
            </a:pPr>
            <a:r>
              <a:rPr lang="en-US" altLang="en-US" dirty="0" smtClean="0">
                <a:latin typeface="Trebuchet MS (Body)"/>
              </a:rPr>
              <a:t>The </a:t>
            </a:r>
            <a:r>
              <a:rPr lang="en-US" altLang="en-US" dirty="0">
                <a:latin typeface="Trebuchet MS (Body)"/>
              </a:rPr>
              <a:t>raspberry pi is the most vital part of the mirror, it forms the processing unit of the mirror. The Pi is like motherboard having all the required constituents which forms a great CPU. Its size of a credit card and still it can perform like a full-fledged computer. The programming of Pi is done using Python language</a:t>
            </a:r>
            <a:r>
              <a:rPr lang="en-US" altLang="en-US" dirty="0" smtClean="0">
                <a:latin typeface="Trebuchet MS (Body)"/>
              </a:rPr>
              <a:t>. </a:t>
            </a:r>
            <a:r>
              <a:rPr lang="en-US" altLang="en-US" dirty="0">
                <a:latin typeface="Trebuchet MS (Body)"/>
              </a:rPr>
              <a:t>Installation of OS on Raspberry Pi is quite a simple process. First you have to download </a:t>
            </a:r>
            <a:r>
              <a:rPr lang="en-US" altLang="en-US" dirty="0" err="1" smtClean="0">
                <a:latin typeface="Trebuchet MS (Body)"/>
              </a:rPr>
              <a:t>Raspbian</a:t>
            </a:r>
            <a:r>
              <a:rPr lang="en-US" altLang="en-US" dirty="0" smtClean="0">
                <a:latin typeface="Trebuchet MS (Body)"/>
              </a:rPr>
              <a:t> OS which </a:t>
            </a:r>
            <a:r>
              <a:rPr lang="en-US" altLang="en-US" dirty="0">
                <a:latin typeface="Trebuchet MS (Body)"/>
              </a:rPr>
              <a:t>is great OS of Raspberry Pi for beginners. The </a:t>
            </a:r>
            <a:r>
              <a:rPr lang="en-US" altLang="en-US" dirty="0" err="1">
                <a:latin typeface="Trebuchet MS (Body)"/>
              </a:rPr>
              <a:t>Raspbian</a:t>
            </a:r>
            <a:r>
              <a:rPr lang="en-US" altLang="en-US" dirty="0">
                <a:latin typeface="Trebuchet MS (Body)"/>
              </a:rPr>
              <a:t> is just a flavor of </a:t>
            </a:r>
            <a:r>
              <a:rPr lang="en-US" altLang="en-US" dirty="0" err="1">
                <a:latin typeface="Trebuchet MS (Body)"/>
              </a:rPr>
              <a:t>Debian</a:t>
            </a:r>
            <a:r>
              <a:rPr lang="en-US" altLang="en-US" dirty="0">
                <a:latin typeface="Trebuchet MS (Body)"/>
              </a:rPr>
              <a:t> OS </a:t>
            </a:r>
            <a:r>
              <a:rPr lang="en-US" altLang="en-US" dirty="0" smtClean="0">
                <a:latin typeface="Trebuchet MS (Body)"/>
              </a:rPr>
              <a:t>. </a:t>
            </a:r>
            <a:endParaRPr lang="en-US" altLang="en-US" dirty="0">
              <a:latin typeface="Trebuchet MS (Body)"/>
            </a:endParaRPr>
          </a:p>
        </p:txBody>
      </p:sp>
      <p:sp>
        <p:nvSpPr>
          <p:cNvPr id="2" name="Rectangle 1"/>
          <p:cNvSpPr/>
          <p:nvPr/>
        </p:nvSpPr>
        <p:spPr>
          <a:xfrm>
            <a:off x="304073" y="4297236"/>
            <a:ext cx="6059412" cy="1200329"/>
          </a:xfrm>
          <a:prstGeom prst="rect">
            <a:avLst/>
          </a:prstGeom>
        </p:spPr>
        <p:txBody>
          <a:bodyPr wrap="square">
            <a:spAutoFit/>
          </a:bodyPr>
          <a:lstStyle/>
          <a:p>
            <a:pPr lvl="0" algn="just" eaLnBrk="0" fontAlgn="base" hangingPunct="0">
              <a:spcBef>
                <a:spcPct val="0"/>
              </a:spcBef>
              <a:spcAft>
                <a:spcPct val="0"/>
              </a:spcAft>
            </a:pPr>
            <a:r>
              <a:rPr lang="en-US" altLang="en-US" dirty="0">
                <a:latin typeface="Trebuchet MS (Body)"/>
              </a:rPr>
              <a:t>2. Monitor</a:t>
            </a:r>
          </a:p>
          <a:p>
            <a:pPr lvl="0" algn="just" eaLnBrk="0" fontAlgn="base" hangingPunct="0">
              <a:spcBef>
                <a:spcPct val="0"/>
              </a:spcBef>
              <a:spcAft>
                <a:spcPct val="0"/>
              </a:spcAft>
            </a:pPr>
            <a:r>
              <a:rPr lang="en-US" altLang="en-US" dirty="0">
                <a:latin typeface="Trebuchet MS (Body)"/>
              </a:rPr>
              <a:t>The monitor is directly connected to Raspberry Pi via HDMI interface thus providing display as well as voice output. </a:t>
            </a:r>
          </a:p>
        </p:txBody>
      </p:sp>
    </p:spTree>
    <p:extLst>
      <p:ext uri="{BB962C8B-B14F-4D97-AF65-F5344CB8AC3E}">
        <p14:creationId xmlns:p14="http://schemas.microsoft.com/office/powerpoint/2010/main" val="405848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14</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DESIGN LAYOUT</a:t>
            </a:r>
            <a:endParaRPr lang="en-US" sz="2119" u="sng" dirty="0">
              <a:solidFill>
                <a:schemeClr val="accent2">
                  <a:lumMod val="50000"/>
                </a:schemeClr>
              </a:solidFill>
            </a:endParaRPr>
          </a:p>
        </p:txBody>
      </p:sp>
      <p:sp>
        <p:nvSpPr>
          <p:cNvPr id="7" name="Rectangle 6"/>
          <p:cNvSpPr/>
          <p:nvPr/>
        </p:nvSpPr>
        <p:spPr>
          <a:xfrm>
            <a:off x="237578" y="1135164"/>
            <a:ext cx="5852980" cy="1754326"/>
          </a:xfrm>
          <a:prstGeom prst="rect">
            <a:avLst/>
          </a:prstGeom>
        </p:spPr>
        <p:txBody>
          <a:bodyPr wrap="square">
            <a:spAutoFit/>
          </a:bodyPr>
          <a:lstStyle/>
          <a:p>
            <a:pPr algn="just"/>
            <a:r>
              <a:rPr lang="en-IN" dirty="0" smtClean="0">
                <a:latin typeface="Trebuchet MS (Body)"/>
              </a:rPr>
              <a:t>4. </a:t>
            </a:r>
            <a:r>
              <a:rPr lang="en-IN" dirty="0">
                <a:latin typeface="Trebuchet MS (Body)"/>
              </a:rPr>
              <a:t>Microphone</a:t>
            </a:r>
          </a:p>
          <a:p>
            <a:pPr algn="just"/>
            <a:r>
              <a:rPr lang="en-IN" dirty="0">
                <a:latin typeface="Trebuchet MS (Body)"/>
              </a:rPr>
              <a:t>The microphone is used to give voice input to the mirror. Along with touch capability a voice input makes the system very reliable and robust in working. A sensitive microphone takes voice command from the user and processes it to do corresponding action.</a:t>
            </a:r>
            <a:endParaRPr lang="en-IN" b="0" i="0" dirty="0">
              <a:effectLst/>
              <a:latin typeface="Trebuchet MS (Body)"/>
            </a:endParaRPr>
          </a:p>
        </p:txBody>
      </p:sp>
      <p:pic>
        <p:nvPicPr>
          <p:cNvPr id="8" name="Picture 7"/>
          <p:cNvPicPr>
            <a:picLocks noChangeAspect="1"/>
          </p:cNvPicPr>
          <p:nvPr/>
        </p:nvPicPr>
        <p:blipFill>
          <a:blip r:embed="rId2"/>
          <a:stretch>
            <a:fillRect/>
          </a:stretch>
        </p:blipFill>
        <p:spPr>
          <a:xfrm>
            <a:off x="666646" y="3764064"/>
            <a:ext cx="5029200" cy="3276600"/>
          </a:xfrm>
          <a:prstGeom prst="rect">
            <a:avLst/>
          </a:prstGeom>
        </p:spPr>
      </p:pic>
    </p:spTree>
    <p:extLst>
      <p:ext uri="{BB962C8B-B14F-4D97-AF65-F5344CB8AC3E}">
        <p14:creationId xmlns:p14="http://schemas.microsoft.com/office/powerpoint/2010/main" val="2557182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15</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LIST OF COMPONENTS </a:t>
            </a:r>
            <a:endParaRPr lang="en-US" sz="2119" u="sng" dirty="0">
              <a:solidFill>
                <a:schemeClr val="accent2">
                  <a:lumMod val="50000"/>
                </a:schemeClr>
              </a:solidFill>
            </a:endParaRPr>
          </a:p>
        </p:txBody>
      </p:sp>
      <p:sp>
        <p:nvSpPr>
          <p:cNvPr id="3" name="TextBox 2"/>
          <p:cNvSpPr txBox="1"/>
          <p:nvPr/>
        </p:nvSpPr>
        <p:spPr>
          <a:xfrm>
            <a:off x="400991" y="1135164"/>
            <a:ext cx="3103735" cy="2031325"/>
          </a:xfrm>
          <a:prstGeom prst="rect">
            <a:avLst/>
          </a:prstGeom>
          <a:noFill/>
        </p:spPr>
        <p:txBody>
          <a:bodyPr wrap="none" rtlCol="0">
            <a:spAutoFit/>
          </a:bodyPr>
          <a:lstStyle/>
          <a:p>
            <a:r>
              <a:rPr lang="en-IN" dirty="0" smtClean="0"/>
              <a:t>Raspberry pi</a:t>
            </a:r>
          </a:p>
          <a:p>
            <a:r>
              <a:rPr lang="en-IN" dirty="0" smtClean="0"/>
              <a:t>MicroSD card (min 8GB)</a:t>
            </a:r>
          </a:p>
          <a:p>
            <a:r>
              <a:rPr lang="en-IN" dirty="0" smtClean="0"/>
              <a:t>Display</a:t>
            </a:r>
          </a:p>
          <a:p>
            <a:r>
              <a:rPr lang="en-IN" dirty="0" smtClean="0"/>
              <a:t>Sound </a:t>
            </a:r>
            <a:r>
              <a:rPr lang="en-IN" dirty="0" smtClean="0"/>
              <a:t>card with Microphone</a:t>
            </a:r>
            <a:endParaRPr lang="en-IN" dirty="0" smtClean="0"/>
          </a:p>
          <a:p>
            <a:r>
              <a:rPr lang="en-IN" dirty="0" smtClean="0"/>
              <a:t>Two way glass mirror</a:t>
            </a:r>
          </a:p>
          <a:p>
            <a:r>
              <a:rPr lang="en-IN" dirty="0" smtClean="0"/>
              <a:t>Internet </a:t>
            </a:r>
            <a:r>
              <a:rPr lang="en-IN" dirty="0" smtClean="0"/>
              <a:t>access</a:t>
            </a:r>
          </a:p>
          <a:p>
            <a:r>
              <a:rPr lang="en-IN" dirty="0" err="1" smtClean="0"/>
              <a:t>WebCam</a:t>
            </a:r>
            <a:endParaRPr lang="en-IN" dirty="0" smtClean="0"/>
          </a:p>
        </p:txBody>
      </p:sp>
    </p:spTree>
    <p:extLst>
      <p:ext uri="{BB962C8B-B14F-4D97-AF65-F5344CB8AC3E}">
        <p14:creationId xmlns:p14="http://schemas.microsoft.com/office/powerpoint/2010/main" val="123283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16</a:t>
            </a:fld>
            <a:endParaRPr lang="en-US"/>
          </a:p>
        </p:txBody>
      </p:sp>
      <p:sp>
        <p:nvSpPr>
          <p:cNvPr id="2" name="TextBox 1"/>
          <p:cNvSpPr txBox="1"/>
          <p:nvPr/>
        </p:nvSpPr>
        <p:spPr>
          <a:xfrm>
            <a:off x="1045029" y="2975429"/>
            <a:ext cx="2941831" cy="369332"/>
          </a:xfrm>
          <a:prstGeom prst="rect">
            <a:avLst/>
          </a:prstGeom>
          <a:noFill/>
        </p:spPr>
        <p:txBody>
          <a:bodyPr wrap="none" rtlCol="0">
            <a:spAutoFit/>
          </a:bodyPr>
          <a:lstStyle/>
          <a:p>
            <a:r>
              <a:rPr lang="en-IN" dirty="0" smtClean="0"/>
              <a:t>Step 1: Install Raspbian OS</a:t>
            </a:r>
            <a:endParaRPr lang="en-IN" dirty="0"/>
          </a:p>
        </p:txBody>
      </p:sp>
      <p:sp>
        <p:nvSpPr>
          <p:cNvPr id="3" name="TextBox 2"/>
          <p:cNvSpPr txBox="1"/>
          <p:nvPr/>
        </p:nvSpPr>
        <p:spPr>
          <a:xfrm>
            <a:off x="1039579" y="3750871"/>
            <a:ext cx="6070893" cy="369332"/>
          </a:xfrm>
          <a:prstGeom prst="rect">
            <a:avLst/>
          </a:prstGeom>
          <a:noFill/>
        </p:spPr>
        <p:txBody>
          <a:bodyPr wrap="none" rtlCol="0">
            <a:spAutoFit/>
          </a:bodyPr>
          <a:lstStyle/>
          <a:p>
            <a:r>
              <a:rPr lang="en-IN" dirty="0" smtClean="0"/>
              <a:t>Step 3: Update OS and Install Python and other packages</a:t>
            </a:r>
            <a:endParaRPr lang="en-IN" dirty="0"/>
          </a:p>
        </p:txBody>
      </p:sp>
      <p:sp>
        <p:nvSpPr>
          <p:cNvPr id="7" name="TextBox 6"/>
          <p:cNvSpPr txBox="1"/>
          <p:nvPr/>
        </p:nvSpPr>
        <p:spPr>
          <a:xfrm>
            <a:off x="1039579" y="4895645"/>
            <a:ext cx="3553922" cy="369332"/>
          </a:xfrm>
          <a:prstGeom prst="rect">
            <a:avLst/>
          </a:prstGeom>
          <a:noFill/>
        </p:spPr>
        <p:txBody>
          <a:bodyPr wrap="none" rtlCol="0">
            <a:spAutoFit/>
          </a:bodyPr>
          <a:lstStyle/>
          <a:p>
            <a:r>
              <a:rPr lang="en-IN" dirty="0" smtClean="0"/>
              <a:t>Step 6: Download and Run Script</a:t>
            </a:r>
            <a:endParaRPr lang="en-IN" dirty="0"/>
          </a:p>
        </p:txBody>
      </p:sp>
      <p:sp>
        <p:nvSpPr>
          <p:cNvPr id="8" name="TextBox 7"/>
          <p:cNvSpPr txBox="1"/>
          <p:nvPr/>
        </p:nvSpPr>
        <p:spPr>
          <a:xfrm>
            <a:off x="1039579" y="4147855"/>
            <a:ext cx="4719946" cy="369332"/>
          </a:xfrm>
          <a:prstGeom prst="rect">
            <a:avLst/>
          </a:prstGeom>
          <a:noFill/>
        </p:spPr>
        <p:txBody>
          <a:bodyPr wrap="none" rtlCol="0">
            <a:spAutoFit/>
          </a:bodyPr>
          <a:lstStyle/>
          <a:p>
            <a:r>
              <a:rPr lang="en-IN" dirty="0" smtClean="0"/>
              <a:t>Step </a:t>
            </a:r>
            <a:r>
              <a:rPr lang="en-IN" dirty="0"/>
              <a:t>4</a:t>
            </a:r>
            <a:r>
              <a:rPr lang="en-IN" dirty="0" smtClean="0"/>
              <a:t>: Connect Microphone to Raspberry Pi</a:t>
            </a:r>
            <a:endParaRPr lang="en-IN" dirty="0"/>
          </a:p>
        </p:txBody>
      </p:sp>
      <p:sp>
        <p:nvSpPr>
          <p:cNvPr id="9" name="TextBox 8"/>
          <p:cNvSpPr txBox="1"/>
          <p:nvPr/>
        </p:nvSpPr>
        <p:spPr>
          <a:xfrm>
            <a:off x="1045029" y="3344761"/>
            <a:ext cx="3029997" cy="369332"/>
          </a:xfrm>
          <a:prstGeom prst="rect">
            <a:avLst/>
          </a:prstGeom>
          <a:noFill/>
        </p:spPr>
        <p:txBody>
          <a:bodyPr wrap="none" rtlCol="0">
            <a:spAutoFit/>
          </a:bodyPr>
          <a:lstStyle/>
          <a:p>
            <a:r>
              <a:rPr lang="en-IN" dirty="0" smtClean="0"/>
              <a:t>Step 2: Connect to internet</a:t>
            </a:r>
            <a:endParaRPr lang="en-IN" dirty="0"/>
          </a:p>
        </p:txBody>
      </p:sp>
      <p:sp>
        <p:nvSpPr>
          <p:cNvPr id="11" name="TextBox 10"/>
          <p:cNvSpPr txBox="1"/>
          <p:nvPr/>
        </p:nvSpPr>
        <p:spPr>
          <a:xfrm>
            <a:off x="1045029" y="2380343"/>
            <a:ext cx="2032929" cy="369332"/>
          </a:xfrm>
          <a:prstGeom prst="rect">
            <a:avLst/>
          </a:prstGeom>
          <a:noFill/>
        </p:spPr>
        <p:txBody>
          <a:bodyPr wrap="none" rtlCol="0">
            <a:spAutoFit/>
          </a:bodyPr>
          <a:lstStyle/>
          <a:p>
            <a:r>
              <a:rPr lang="en-IN" dirty="0" smtClean="0"/>
              <a:t>2. Software Setup</a:t>
            </a:r>
            <a:endParaRPr lang="en-IN" dirty="0"/>
          </a:p>
        </p:txBody>
      </p:sp>
      <p:sp>
        <p:nvSpPr>
          <p:cNvPr id="10" name="TextBox 9"/>
          <p:cNvSpPr txBox="1"/>
          <p:nvPr/>
        </p:nvSpPr>
        <p:spPr>
          <a:xfrm>
            <a:off x="1039579" y="4526313"/>
            <a:ext cx="3389133" cy="369332"/>
          </a:xfrm>
          <a:prstGeom prst="rect">
            <a:avLst/>
          </a:prstGeom>
          <a:noFill/>
        </p:spPr>
        <p:txBody>
          <a:bodyPr wrap="none" rtlCol="0">
            <a:spAutoFit/>
          </a:bodyPr>
          <a:lstStyle/>
          <a:p>
            <a:r>
              <a:rPr lang="en-IN" dirty="0" smtClean="0"/>
              <a:t>Step 5: Create Google Maps API</a:t>
            </a:r>
            <a:endParaRPr lang="en-IN" dirty="0"/>
          </a:p>
        </p:txBody>
      </p:sp>
      <p:sp>
        <p:nvSpPr>
          <p:cNvPr id="13" name="TextBox 12"/>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4"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3549352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17</a:t>
            </a:fld>
            <a:endParaRPr lang="en-US"/>
          </a:p>
        </p:txBody>
      </p:sp>
      <p:sp>
        <p:nvSpPr>
          <p:cNvPr id="6" name="Rectangle 5"/>
          <p:cNvSpPr/>
          <p:nvPr/>
        </p:nvSpPr>
        <p:spPr>
          <a:xfrm>
            <a:off x="534485" y="1800835"/>
            <a:ext cx="5686701" cy="4247317"/>
          </a:xfrm>
          <a:prstGeom prst="rect">
            <a:avLst/>
          </a:prstGeom>
        </p:spPr>
        <p:txBody>
          <a:bodyPr wrap="square">
            <a:spAutoFit/>
          </a:bodyPr>
          <a:lstStyle/>
          <a:p>
            <a:pPr algn="just" fontAlgn="base"/>
            <a:r>
              <a:rPr lang="en-IN" dirty="0" smtClean="0">
                <a:solidFill>
                  <a:srgbClr val="000000"/>
                </a:solidFill>
              </a:rPr>
              <a:t>Installing </a:t>
            </a:r>
            <a:r>
              <a:rPr lang="en-IN" dirty="0">
                <a:solidFill>
                  <a:srgbClr val="000000"/>
                </a:solidFill>
              </a:rPr>
              <a:t>Raspbian </a:t>
            </a:r>
            <a:r>
              <a:rPr lang="en-IN" dirty="0" smtClean="0">
                <a:solidFill>
                  <a:srgbClr val="000000"/>
                </a:solidFill>
              </a:rPr>
              <a:t>on </a:t>
            </a:r>
            <a:r>
              <a:rPr lang="en-IN" dirty="0">
                <a:solidFill>
                  <a:srgbClr val="000000"/>
                </a:solidFill>
              </a:rPr>
              <a:t>the Raspberry Pi is pretty straightforward. We’ll be downloading Raspbian and writing the disc image to a microSD card, then booting the Raspberry Pi to that microSD card. For this project, you’ll need a microSD card (go with at least 8 GB), a computer with a slot for it, and, of course, a Raspberry Pi and basic peripherals (a mouse, keyboard, screen, and power source). This isn’t the only method for installing Raspbian (more on that in a moment), but it’s a useful technique to learn because it can also be used to install so many other operating systems on the Raspberry Pi. Once </a:t>
            </a:r>
            <a:r>
              <a:rPr lang="en-IN" dirty="0" smtClean="0">
                <a:solidFill>
                  <a:srgbClr val="000000"/>
                </a:solidFill>
              </a:rPr>
              <a:t>you know how to write a disc image </a:t>
            </a:r>
            <a:r>
              <a:rPr lang="en-IN" dirty="0">
                <a:solidFill>
                  <a:srgbClr val="000000"/>
                </a:solidFill>
              </a:rPr>
              <a:t>to a microSD card, you open up a lot of options for fun Raspberry Pi projects.</a:t>
            </a:r>
            <a:endParaRPr lang="en-IN" b="0" i="0" dirty="0">
              <a:solidFill>
                <a:srgbClr val="000000"/>
              </a:solidFill>
              <a:effectLst/>
            </a:endParaRPr>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2" name="Rectangle 1"/>
          <p:cNvSpPr/>
          <p:nvPr/>
        </p:nvSpPr>
        <p:spPr>
          <a:xfrm>
            <a:off x="534485" y="1213879"/>
            <a:ext cx="5829000" cy="369332"/>
          </a:xfrm>
          <a:prstGeom prst="rect">
            <a:avLst/>
          </a:prstGeom>
        </p:spPr>
        <p:txBody>
          <a:bodyPr wrap="square">
            <a:spAutoFit/>
          </a:bodyPr>
          <a:lstStyle/>
          <a:p>
            <a:pPr fontAlgn="base"/>
            <a:r>
              <a:rPr lang="en-IN" dirty="0" smtClean="0">
                <a:solidFill>
                  <a:srgbClr val="1F1E1E"/>
                </a:solidFill>
              </a:rPr>
              <a:t>Step 1. How </a:t>
            </a:r>
            <a:r>
              <a:rPr lang="en-IN" dirty="0">
                <a:solidFill>
                  <a:srgbClr val="1F1E1E"/>
                </a:solidFill>
              </a:rPr>
              <a:t>to install Raspbian on the Raspberry Pi</a:t>
            </a:r>
          </a:p>
        </p:txBody>
      </p:sp>
      <p:sp>
        <p:nvSpPr>
          <p:cNvPr id="8" name="Rectangle 7"/>
          <p:cNvSpPr/>
          <p:nvPr/>
        </p:nvSpPr>
        <p:spPr>
          <a:xfrm>
            <a:off x="534485" y="6490723"/>
            <a:ext cx="3236784" cy="369332"/>
          </a:xfrm>
          <a:prstGeom prst="rect">
            <a:avLst/>
          </a:prstGeom>
        </p:spPr>
        <p:txBody>
          <a:bodyPr wrap="none">
            <a:spAutoFit/>
          </a:bodyPr>
          <a:lstStyle/>
          <a:p>
            <a:pPr fontAlgn="base"/>
            <a:r>
              <a:rPr lang="en-IN" dirty="0">
                <a:solidFill>
                  <a:srgbClr val="1F1E1E"/>
                </a:solidFill>
                <a:latin typeface="Oswald"/>
              </a:rPr>
              <a:t>Step </a:t>
            </a:r>
            <a:r>
              <a:rPr lang="en-IN" dirty="0" smtClean="0">
                <a:solidFill>
                  <a:srgbClr val="1F1E1E"/>
                </a:solidFill>
                <a:latin typeface="Oswald"/>
              </a:rPr>
              <a:t>1.1: </a:t>
            </a:r>
            <a:r>
              <a:rPr lang="en-IN" dirty="0">
                <a:solidFill>
                  <a:srgbClr val="1F1E1E"/>
                </a:solidFill>
                <a:latin typeface="Oswald"/>
              </a:rPr>
              <a:t>Download Raspbian</a:t>
            </a:r>
            <a:endParaRPr lang="en-IN" b="0" i="0" dirty="0">
              <a:solidFill>
                <a:srgbClr val="1F1E1E"/>
              </a:solidFill>
              <a:effectLst/>
              <a:latin typeface="Oswald"/>
            </a:endParaRPr>
          </a:p>
        </p:txBody>
      </p:sp>
      <p:pic>
        <p:nvPicPr>
          <p:cNvPr id="9" name="Picture 4" descr="Raspbian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85" y="6860055"/>
            <a:ext cx="6195449" cy="159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18</a:t>
            </a:fld>
            <a:endParaRPr lang="en-US"/>
          </a:p>
        </p:txBody>
      </p:sp>
      <p:sp>
        <p:nvSpPr>
          <p:cNvPr id="7" name="Rectangle 6"/>
          <p:cNvSpPr/>
          <p:nvPr/>
        </p:nvSpPr>
        <p:spPr>
          <a:xfrm>
            <a:off x="423487" y="1117168"/>
            <a:ext cx="5699727" cy="1754326"/>
          </a:xfrm>
          <a:prstGeom prst="rect">
            <a:avLst/>
          </a:prstGeom>
        </p:spPr>
        <p:txBody>
          <a:bodyPr wrap="square">
            <a:spAutoFit/>
          </a:bodyPr>
          <a:lstStyle/>
          <a:p>
            <a:pPr algn="just"/>
            <a:r>
              <a:rPr lang="en-IN" dirty="0" smtClean="0">
                <a:solidFill>
                  <a:srgbClr val="000000"/>
                </a:solidFill>
                <a:latin typeface="Trebuchet MS (Body)"/>
              </a:rPr>
              <a:t>First things first: hop onto your computer (Mac and PC are both fine) and download the Raspbian disc image. Give yourself some time for this, especially if you plan to use the traditional download option rather than the torrent. It can easily take a half hour or more to download.</a:t>
            </a:r>
            <a:endParaRPr lang="en-IN" dirty="0">
              <a:latin typeface="Trebuchet MS (Body)"/>
            </a:endParaRPr>
          </a:p>
        </p:txBody>
      </p:sp>
      <p:sp>
        <p:nvSpPr>
          <p:cNvPr id="8" name="Rectangle 7"/>
          <p:cNvSpPr/>
          <p:nvPr/>
        </p:nvSpPr>
        <p:spPr>
          <a:xfrm>
            <a:off x="423487" y="2929149"/>
            <a:ext cx="5939998" cy="2862322"/>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1.2</a:t>
            </a:r>
            <a:r>
              <a:rPr lang="en-IN" dirty="0">
                <a:solidFill>
                  <a:srgbClr val="1F1E1E"/>
                </a:solidFill>
                <a:latin typeface="Trebuchet MS (Body)"/>
              </a:rPr>
              <a:t>: Unzip the file</a:t>
            </a:r>
          </a:p>
          <a:p>
            <a:pPr algn="just" fontAlgn="base"/>
            <a:r>
              <a:rPr lang="en-IN" dirty="0">
                <a:solidFill>
                  <a:srgbClr val="000000"/>
                </a:solidFill>
                <a:latin typeface="Trebuchet MS (Body)"/>
              </a:rPr>
              <a:t>The Raspbian disc image is compressed, so you’ll need to unzip it. The </a:t>
            </a:r>
            <a:r>
              <a:rPr lang="en-IN" dirty="0" smtClean="0">
                <a:solidFill>
                  <a:srgbClr val="000000"/>
                </a:solidFill>
                <a:latin typeface="Trebuchet MS (Body)"/>
              </a:rPr>
              <a:t>file uses the ZIP64 format, so depending on how current your built-in utilities are, you need to use certain </a:t>
            </a:r>
            <a:r>
              <a:rPr lang="en-IN" dirty="0">
                <a:solidFill>
                  <a:srgbClr val="000000"/>
                </a:solidFill>
                <a:latin typeface="Trebuchet MS (Body)"/>
              </a:rPr>
              <a:t>programs to unzip it. If you have any </a:t>
            </a:r>
            <a:r>
              <a:rPr lang="en-IN" dirty="0" smtClean="0">
                <a:solidFill>
                  <a:srgbClr val="000000"/>
                </a:solidFill>
                <a:latin typeface="Trebuchet MS (Body)"/>
              </a:rPr>
              <a:t>trouble</a:t>
            </a:r>
            <a:r>
              <a:rPr lang="en-IN" dirty="0">
                <a:solidFill>
                  <a:srgbClr val="000000"/>
                </a:solidFill>
                <a:latin typeface="Trebuchet MS (Body)"/>
              </a:rPr>
              <a:t>, try these programs recommended by the Raspberry Pi Foundation:</a:t>
            </a:r>
          </a:p>
          <a:p>
            <a:pPr algn="just" fontAlgn="base">
              <a:buFont typeface="Arial" panose="020B0604020202020204" pitchFamily="34" charset="0"/>
              <a:buChar char="•"/>
            </a:pPr>
            <a:r>
              <a:rPr lang="en-IN" dirty="0">
                <a:solidFill>
                  <a:srgbClr val="000000"/>
                </a:solidFill>
                <a:latin typeface="Trebuchet MS (Body)"/>
              </a:rPr>
              <a:t>Windows users, you’ll want </a:t>
            </a:r>
            <a:r>
              <a:rPr lang="en-IN" b="1" dirty="0" smtClean="0">
                <a:solidFill>
                  <a:srgbClr val="C7053D"/>
                </a:solidFill>
                <a:latin typeface="Trebuchet MS (Body)"/>
                <a:hlinkClick r:id="rId2"/>
              </a:rPr>
              <a:t>7-Zip or WinRAR.</a:t>
            </a:r>
            <a:endParaRPr lang="en-IN" dirty="0">
              <a:solidFill>
                <a:srgbClr val="000000"/>
              </a:solidFill>
              <a:latin typeface="Trebuchet MS (Body)"/>
            </a:endParaRPr>
          </a:p>
          <a:p>
            <a:pPr algn="just" fontAlgn="base">
              <a:buFont typeface="Arial" panose="020B0604020202020204" pitchFamily="34" charset="0"/>
              <a:buChar char="•"/>
            </a:pPr>
            <a:r>
              <a:rPr lang="en-IN" dirty="0">
                <a:solidFill>
                  <a:srgbClr val="000000"/>
                </a:solidFill>
                <a:latin typeface="Trebuchet MS (Body)"/>
              </a:rPr>
              <a:t>Mac users, </a:t>
            </a:r>
            <a:r>
              <a:rPr lang="en-IN" b="1" dirty="0">
                <a:solidFill>
                  <a:srgbClr val="C7053D"/>
                </a:solidFill>
                <a:latin typeface="Trebuchet MS (Body)"/>
                <a:hlinkClick r:id="rId3"/>
              </a:rPr>
              <a:t>The </a:t>
            </a:r>
            <a:r>
              <a:rPr lang="en-IN" b="1" dirty="0" err="1">
                <a:solidFill>
                  <a:srgbClr val="C7053D"/>
                </a:solidFill>
                <a:latin typeface="Trebuchet MS (Body)"/>
                <a:hlinkClick r:id="rId3"/>
              </a:rPr>
              <a:t>Unarchiver</a:t>
            </a:r>
            <a:r>
              <a:rPr lang="en-IN" dirty="0">
                <a:solidFill>
                  <a:srgbClr val="000000"/>
                </a:solidFill>
                <a:latin typeface="Trebuchet MS (Body)"/>
              </a:rPr>
              <a:t> is your best bet.</a:t>
            </a:r>
          </a:p>
          <a:p>
            <a:pPr algn="just" fontAlgn="base">
              <a:buFont typeface="Arial" panose="020B0604020202020204" pitchFamily="34" charset="0"/>
              <a:buChar char="•"/>
            </a:pPr>
            <a:r>
              <a:rPr lang="en-IN" dirty="0">
                <a:solidFill>
                  <a:srgbClr val="000000"/>
                </a:solidFill>
                <a:latin typeface="Trebuchet MS (Body)"/>
              </a:rPr>
              <a:t>Linux users will use the appropriately named </a:t>
            </a:r>
            <a:r>
              <a:rPr lang="en-IN" b="1" dirty="0">
                <a:solidFill>
                  <a:srgbClr val="C7053D"/>
                </a:solidFill>
                <a:latin typeface="Trebuchet MS (Body)"/>
                <a:hlinkClick r:id="rId4"/>
              </a:rPr>
              <a:t>Unzip</a:t>
            </a:r>
            <a:r>
              <a:rPr lang="en-IN" dirty="0" smtClean="0">
                <a:solidFill>
                  <a:srgbClr val="000000"/>
                </a:solidFill>
                <a:latin typeface="Trebuchet MS (Body)"/>
              </a:rPr>
              <a:t>.</a:t>
            </a:r>
            <a:endParaRPr lang="en-IN" dirty="0">
              <a:solidFill>
                <a:srgbClr val="000000"/>
              </a:solidFill>
              <a:latin typeface="Trebuchet MS (Body)"/>
            </a:endParaRPr>
          </a:p>
        </p:txBody>
      </p:sp>
      <p:sp>
        <p:nvSpPr>
          <p:cNvPr id="11" name="TextBox 10"/>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2"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3" name="Rectangle 2"/>
          <p:cNvSpPr/>
          <p:nvPr/>
        </p:nvSpPr>
        <p:spPr>
          <a:xfrm>
            <a:off x="215873" y="5938697"/>
            <a:ext cx="6495170" cy="369332"/>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1.3</a:t>
            </a:r>
            <a:r>
              <a:rPr lang="en-IN" dirty="0">
                <a:solidFill>
                  <a:srgbClr val="1F1E1E"/>
                </a:solidFill>
                <a:latin typeface="Trebuchet MS (Body)"/>
              </a:rPr>
              <a:t>: Write the disc image to your microSD card</a:t>
            </a:r>
          </a:p>
        </p:txBody>
      </p:sp>
      <p:pic>
        <p:nvPicPr>
          <p:cNvPr id="13" name="Picture 2" descr="Win32 Disk Imager - Raspbi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87" y="6559941"/>
            <a:ext cx="459105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4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19</a:t>
            </a:fld>
            <a:endParaRPr lang="en-US"/>
          </a:p>
        </p:txBody>
      </p:sp>
      <p:sp>
        <p:nvSpPr>
          <p:cNvPr id="5" name="Rectangle 4"/>
          <p:cNvSpPr/>
          <p:nvPr/>
        </p:nvSpPr>
        <p:spPr>
          <a:xfrm>
            <a:off x="332014" y="901464"/>
            <a:ext cx="6446156" cy="4524315"/>
          </a:xfrm>
          <a:prstGeom prst="rect">
            <a:avLst/>
          </a:prstGeom>
        </p:spPr>
        <p:txBody>
          <a:bodyPr wrap="square">
            <a:spAutoFit/>
          </a:bodyPr>
          <a:lstStyle/>
          <a:p>
            <a:pPr algn="just" fontAlgn="base"/>
            <a:r>
              <a:rPr lang="en-IN" dirty="0" smtClean="0">
                <a:solidFill>
                  <a:srgbClr val="000000"/>
                </a:solidFill>
                <a:latin typeface="Trebuchet MS (Body)"/>
              </a:rPr>
              <a:t>Next</a:t>
            </a:r>
            <a:r>
              <a:rPr lang="en-IN" dirty="0">
                <a:solidFill>
                  <a:srgbClr val="000000"/>
                </a:solidFill>
                <a:latin typeface="Trebuchet MS (Body)"/>
              </a:rPr>
              <a:t>, pop your microSD card into your computer and write the disc image to it. You’ll need a specific program to do this:</a:t>
            </a:r>
          </a:p>
          <a:p>
            <a:pPr algn="just" fontAlgn="base">
              <a:buFont typeface="Arial" panose="020B0604020202020204" pitchFamily="34" charset="0"/>
              <a:buChar char="•"/>
            </a:pPr>
            <a:r>
              <a:rPr lang="en-IN" dirty="0">
                <a:solidFill>
                  <a:srgbClr val="000000"/>
                </a:solidFill>
                <a:latin typeface="Trebuchet MS (Body)"/>
              </a:rPr>
              <a:t>Windows users, your answer is </a:t>
            </a:r>
            <a:r>
              <a:rPr lang="en-IN" b="1" dirty="0">
                <a:solidFill>
                  <a:srgbClr val="C7053D"/>
                </a:solidFill>
                <a:latin typeface="Trebuchet MS (Body)"/>
                <a:hlinkClick r:id="rId2"/>
              </a:rPr>
              <a:t>Win32 Disk Imager</a:t>
            </a:r>
            <a:r>
              <a:rPr lang="en-IN" dirty="0">
                <a:solidFill>
                  <a:srgbClr val="000000"/>
                </a:solidFill>
                <a:latin typeface="Trebuchet MS (Body)"/>
              </a:rPr>
              <a:t>.</a:t>
            </a:r>
          </a:p>
          <a:p>
            <a:pPr algn="just" fontAlgn="base">
              <a:buFont typeface="Arial" panose="020B0604020202020204" pitchFamily="34" charset="0"/>
              <a:buChar char="•"/>
            </a:pPr>
            <a:r>
              <a:rPr lang="en-IN" dirty="0">
                <a:solidFill>
                  <a:srgbClr val="000000"/>
                </a:solidFill>
                <a:latin typeface="Trebuchet MS (Body)"/>
              </a:rPr>
              <a:t>Mac users, you can use the disk utility that’s already on your machine.</a:t>
            </a:r>
          </a:p>
          <a:p>
            <a:pPr algn="just" fontAlgn="base">
              <a:buFont typeface="Arial" panose="020B0604020202020204" pitchFamily="34" charset="0"/>
              <a:buChar char="•"/>
            </a:pPr>
            <a:r>
              <a:rPr lang="en-IN" dirty="0">
                <a:solidFill>
                  <a:srgbClr val="000000"/>
                </a:solidFill>
                <a:latin typeface="Trebuchet MS (Body)"/>
              </a:rPr>
              <a:t>Linux people, </a:t>
            </a:r>
            <a:r>
              <a:rPr lang="en-IN" b="1" dirty="0">
                <a:solidFill>
                  <a:srgbClr val="C7053D"/>
                </a:solidFill>
                <a:latin typeface="Trebuchet MS (Body)"/>
                <a:hlinkClick r:id="rId3"/>
              </a:rPr>
              <a:t>Etcher</a:t>
            </a:r>
            <a:r>
              <a:rPr lang="en-IN" dirty="0">
                <a:solidFill>
                  <a:srgbClr val="000000"/>
                </a:solidFill>
                <a:latin typeface="Trebuchet MS (Body)"/>
              </a:rPr>
              <a:t> – which also works on Mac and Windows – is what the Raspberry Pi Foundation recommends.</a:t>
            </a:r>
          </a:p>
          <a:p>
            <a:pPr algn="just" fontAlgn="base"/>
            <a:endParaRPr lang="en-IN" dirty="0" smtClean="0">
              <a:solidFill>
                <a:srgbClr val="000000"/>
              </a:solidFill>
              <a:latin typeface="Trebuchet MS (Body)"/>
            </a:endParaRPr>
          </a:p>
          <a:p>
            <a:pPr algn="just" fontAlgn="base"/>
            <a:r>
              <a:rPr lang="en-IN" dirty="0" smtClean="0">
                <a:solidFill>
                  <a:srgbClr val="000000"/>
                </a:solidFill>
                <a:latin typeface="Trebuchet MS (Body)"/>
              </a:rPr>
              <a:t>The </a:t>
            </a:r>
            <a:r>
              <a:rPr lang="en-IN" dirty="0">
                <a:solidFill>
                  <a:srgbClr val="000000"/>
                </a:solidFill>
                <a:latin typeface="Trebuchet MS (Body)"/>
              </a:rPr>
              <a:t>process of actually writing the image will be slightly different across these programs, but it’s pretty self-explanatory no matter what you’re using. Each of these programs will have you select the destination (make sure you’ve picked your microSD card!) and the disc image (the unzipped Raspbian file). Choose, double-check, and then hit the button to write.</a:t>
            </a:r>
            <a:endParaRPr lang="en-IN" b="0" i="0" dirty="0">
              <a:solidFill>
                <a:srgbClr val="000000"/>
              </a:solidFill>
              <a:effectLst/>
              <a:latin typeface="Trebuchet MS (Body)"/>
            </a:endParaRPr>
          </a:p>
        </p:txBody>
      </p:sp>
      <p:sp>
        <p:nvSpPr>
          <p:cNvPr id="6" name="Rectangle 5"/>
          <p:cNvSpPr/>
          <p:nvPr/>
        </p:nvSpPr>
        <p:spPr>
          <a:xfrm>
            <a:off x="332014" y="5552466"/>
            <a:ext cx="6983185" cy="1754326"/>
          </a:xfrm>
          <a:prstGeom prst="rect">
            <a:avLst/>
          </a:prstGeom>
        </p:spPr>
        <p:txBody>
          <a:bodyPr wrap="square">
            <a:spAutoFit/>
          </a:bodyPr>
          <a:lstStyle/>
          <a:p>
            <a:pPr algn="just" fontAlgn="base"/>
            <a:r>
              <a:rPr lang="en-IN" dirty="0">
                <a:solidFill>
                  <a:srgbClr val="1F1E1E"/>
                </a:solidFill>
                <a:latin typeface="Trebuchet MS (Body)"/>
              </a:rPr>
              <a:t>Step </a:t>
            </a:r>
            <a:r>
              <a:rPr lang="en-IN" dirty="0" smtClean="0">
                <a:solidFill>
                  <a:srgbClr val="1F1E1E"/>
                </a:solidFill>
                <a:latin typeface="Trebuchet MS (Body)"/>
              </a:rPr>
              <a:t>1.4</a:t>
            </a:r>
            <a:r>
              <a:rPr lang="en-IN" dirty="0">
                <a:solidFill>
                  <a:srgbClr val="1F1E1E"/>
                </a:solidFill>
                <a:latin typeface="Trebuchet MS (Body)"/>
              </a:rPr>
              <a:t>: Put the microSD card in your Pi and boot up</a:t>
            </a:r>
          </a:p>
          <a:p>
            <a:pPr algn="just" fontAlgn="base"/>
            <a:r>
              <a:rPr lang="en-IN" dirty="0">
                <a:solidFill>
                  <a:srgbClr val="000000"/>
                </a:solidFill>
                <a:latin typeface="Trebuchet MS (Body)"/>
              </a:rPr>
              <a:t>Once the disc image has been written to the microSD card, you’re ready to go! Put that sucker into your </a:t>
            </a:r>
            <a:r>
              <a:rPr lang="en-IN" dirty="0" smtClean="0">
                <a:solidFill>
                  <a:srgbClr val="000000"/>
                </a:solidFill>
                <a:latin typeface="Trebuchet MS (Body)"/>
              </a:rPr>
              <a:t>Raspberry </a:t>
            </a:r>
            <a:r>
              <a:rPr lang="en-IN" dirty="0">
                <a:solidFill>
                  <a:srgbClr val="000000"/>
                </a:solidFill>
                <a:latin typeface="Trebuchet MS (Body)"/>
              </a:rPr>
              <a:t>Pi, plug in the peripherals and power source, and enjoy. The current edition to Raspbian will boot directly to the desktop. Your default credentials are username </a:t>
            </a:r>
            <a:r>
              <a:rPr lang="en-IN" b="1" dirty="0">
                <a:solidFill>
                  <a:srgbClr val="000000"/>
                </a:solidFill>
                <a:latin typeface="Trebuchet MS (Body)"/>
              </a:rPr>
              <a:t>pi</a:t>
            </a:r>
            <a:r>
              <a:rPr lang="en-IN" dirty="0">
                <a:solidFill>
                  <a:srgbClr val="000000"/>
                </a:solidFill>
                <a:latin typeface="Trebuchet MS (Body)"/>
              </a:rPr>
              <a:t> and password </a:t>
            </a:r>
            <a:r>
              <a:rPr lang="en-IN" b="1" dirty="0">
                <a:solidFill>
                  <a:srgbClr val="000000"/>
                </a:solidFill>
                <a:latin typeface="Trebuchet MS (Body)"/>
              </a:rPr>
              <a:t>raspberry.</a:t>
            </a:r>
            <a:endParaRPr lang="en-IN" b="0" i="0" dirty="0">
              <a:solidFill>
                <a:srgbClr val="000000"/>
              </a:solidFill>
              <a:effectLst/>
              <a:latin typeface="Trebuchet MS (Body)"/>
            </a:endParaRP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3607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a:t>
            </a:fld>
            <a:endParaRPr lang="en-US"/>
          </a:p>
        </p:txBody>
      </p:sp>
      <p:sp>
        <p:nvSpPr>
          <p:cNvPr id="5" name="TextBox 4"/>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6"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INDEX</a:t>
            </a:r>
            <a:endParaRPr lang="en-US" sz="2119" u="sng" dirty="0">
              <a:solidFill>
                <a:schemeClr val="accent2">
                  <a:lumMod val="50000"/>
                </a:schemeClr>
              </a:solidFill>
            </a:endParaRPr>
          </a:p>
        </p:txBody>
      </p:sp>
      <p:sp>
        <p:nvSpPr>
          <p:cNvPr id="2" name="TextBox 1"/>
          <p:cNvSpPr txBox="1"/>
          <p:nvPr/>
        </p:nvSpPr>
        <p:spPr>
          <a:xfrm>
            <a:off x="1045029" y="2975429"/>
            <a:ext cx="2026517" cy="369332"/>
          </a:xfrm>
          <a:prstGeom prst="rect">
            <a:avLst/>
          </a:prstGeom>
          <a:noFill/>
        </p:spPr>
        <p:txBody>
          <a:bodyPr wrap="none" rtlCol="0">
            <a:spAutoFit/>
          </a:bodyPr>
          <a:lstStyle/>
          <a:p>
            <a:r>
              <a:rPr lang="en-IN" dirty="0" smtClean="0"/>
              <a:t>1. INTRODUCTION</a:t>
            </a:r>
            <a:endParaRPr lang="en-IN" dirty="0"/>
          </a:p>
        </p:txBody>
      </p:sp>
      <p:sp>
        <p:nvSpPr>
          <p:cNvPr id="3" name="TextBox 2"/>
          <p:cNvSpPr txBox="1"/>
          <p:nvPr/>
        </p:nvSpPr>
        <p:spPr>
          <a:xfrm>
            <a:off x="1039579" y="3750871"/>
            <a:ext cx="2269147" cy="369332"/>
          </a:xfrm>
          <a:prstGeom prst="rect">
            <a:avLst/>
          </a:prstGeom>
          <a:noFill/>
        </p:spPr>
        <p:txBody>
          <a:bodyPr wrap="none" rtlCol="0">
            <a:spAutoFit/>
          </a:bodyPr>
          <a:lstStyle/>
          <a:p>
            <a:r>
              <a:rPr lang="en-IN" dirty="0" smtClean="0"/>
              <a:t>3. SOFTWARE SETUP</a:t>
            </a:r>
            <a:endParaRPr lang="en-IN" dirty="0"/>
          </a:p>
        </p:txBody>
      </p:sp>
      <p:sp>
        <p:nvSpPr>
          <p:cNvPr id="8" name="TextBox 7"/>
          <p:cNvSpPr txBox="1"/>
          <p:nvPr/>
        </p:nvSpPr>
        <p:spPr>
          <a:xfrm>
            <a:off x="1039579" y="4147855"/>
            <a:ext cx="2309222" cy="369332"/>
          </a:xfrm>
          <a:prstGeom prst="rect">
            <a:avLst/>
          </a:prstGeom>
          <a:noFill/>
        </p:spPr>
        <p:txBody>
          <a:bodyPr wrap="none" rtlCol="0">
            <a:spAutoFit/>
          </a:bodyPr>
          <a:lstStyle/>
          <a:p>
            <a:r>
              <a:rPr lang="en-IN" dirty="0" smtClean="0"/>
              <a:t>4. HARDWARE SETUP</a:t>
            </a:r>
            <a:endParaRPr lang="en-IN" dirty="0"/>
          </a:p>
        </p:txBody>
      </p:sp>
      <p:sp>
        <p:nvSpPr>
          <p:cNvPr id="9" name="TextBox 8"/>
          <p:cNvSpPr txBox="1"/>
          <p:nvPr/>
        </p:nvSpPr>
        <p:spPr>
          <a:xfrm>
            <a:off x="1045029" y="3344761"/>
            <a:ext cx="2070888" cy="369332"/>
          </a:xfrm>
          <a:prstGeom prst="rect">
            <a:avLst/>
          </a:prstGeom>
          <a:noFill/>
        </p:spPr>
        <p:txBody>
          <a:bodyPr wrap="none" rtlCol="0">
            <a:spAutoFit/>
          </a:bodyPr>
          <a:lstStyle/>
          <a:p>
            <a:r>
              <a:rPr lang="en-IN" dirty="0" smtClean="0"/>
              <a:t>2. DESIGN LAYOUT</a:t>
            </a:r>
            <a:endParaRPr lang="en-IN" dirty="0"/>
          </a:p>
        </p:txBody>
      </p:sp>
      <p:sp>
        <p:nvSpPr>
          <p:cNvPr id="11" name="TextBox 10"/>
          <p:cNvSpPr txBox="1"/>
          <p:nvPr/>
        </p:nvSpPr>
        <p:spPr>
          <a:xfrm>
            <a:off x="1045029" y="2380343"/>
            <a:ext cx="788999" cy="369332"/>
          </a:xfrm>
          <a:prstGeom prst="rect">
            <a:avLst/>
          </a:prstGeom>
          <a:noFill/>
        </p:spPr>
        <p:txBody>
          <a:bodyPr wrap="none" rtlCol="0">
            <a:spAutoFit/>
          </a:bodyPr>
          <a:lstStyle/>
          <a:p>
            <a:r>
              <a:rPr lang="en-IN" dirty="0" smtClean="0"/>
              <a:t>INDEX</a:t>
            </a:r>
            <a:endParaRPr lang="en-IN" dirty="0"/>
          </a:p>
        </p:txBody>
      </p:sp>
    </p:spTree>
    <p:extLst>
      <p:ext uri="{BB962C8B-B14F-4D97-AF65-F5344CB8AC3E}">
        <p14:creationId xmlns:p14="http://schemas.microsoft.com/office/powerpoint/2010/main" val="410602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20</a:t>
            </a:fld>
            <a:endParaRPr lang="en-US"/>
          </a:p>
        </p:txBody>
      </p:sp>
      <p:sp>
        <p:nvSpPr>
          <p:cNvPr id="5" name="TextBox 4"/>
          <p:cNvSpPr txBox="1"/>
          <p:nvPr/>
        </p:nvSpPr>
        <p:spPr>
          <a:xfrm>
            <a:off x="433612" y="1326395"/>
            <a:ext cx="3155031" cy="646331"/>
          </a:xfrm>
          <a:prstGeom prst="rect">
            <a:avLst/>
          </a:prstGeom>
          <a:noFill/>
        </p:spPr>
        <p:txBody>
          <a:bodyPr wrap="none" rtlCol="0">
            <a:spAutoFit/>
          </a:bodyPr>
          <a:lstStyle/>
          <a:p>
            <a:r>
              <a:rPr lang="en-IN" b="1" dirty="0" smtClean="0"/>
              <a:t>Step 2: Connect to internet</a:t>
            </a:r>
          </a:p>
          <a:p>
            <a:endParaRPr lang="en-IN" b="1" dirty="0" smtClean="0"/>
          </a:p>
        </p:txBody>
      </p:sp>
      <p:sp>
        <p:nvSpPr>
          <p:cNvPr id="7" name="Rectangle 6"/>
          <p:cNvSpPr/>
          <p:nvPr/>
        </p:nvSpPr>
        <p:spPr>
          <a:xfrm>
            <a:off x="433613" y="1688612"/>
            <a:ext cx="5689602" cy="2308324"/>
          </a:xfrm>
          <a:prstGeom prst="rect">
            <a:avLst/>
          </a:prstGeom>
        </p:spPr>
        <p:txBody>
          <a:bodyPr wrap="square">
            <a:spAutoFit/>
          </a:bodyPr>
          <a:lstStyle/>
          <a:p>
            <a:pPr algn="just"/>
            <a:r>
              <a:rPr lang="en-IN" dirty="0">
                <a:latin typeface="Trebuchet MS (Body)"/>
              </a:rPr>
              <a:t>Wired Ethernet connection</a:t>
            </a:r>
          </a:p>
          <a:p>
            <a:pPr algn="just"/>
            <a:r>
              <a:rPr lang="en-IN" dirty="0">
                <a:latin typeface="Trebuchet MS (Body)"/>
              </a:rPr>
              <a:t>Consumer </a:t>
            </a:r>
            <a:r>
              <a:rPr lang="en-IN" dirty="0" smtClean="0">
                <a:latin typeface="Trebuchet MS (Body)"/>
              </a:rPr>
              <a:t>routers are usually configured to issue an IP </a:t>
            </a:r>
            <a:r>
              <a:rPr lang="en-IN" dirty="0">
                <a:latin typeface="Trebuchet MS (Body)"/>
              </a:rPr>
              <a:t>address to your devices </a:t>
            </a:r>
            <a:r>
              <a:rPr lang="en-IN" dirty="0" smtClean="0">
                <a:latin typeface="Trebuchet MS (Body)"/>
              </a:rPr>
              <a:t>via </a:t>
            </a:r>
            <a:r>
              <a:rPr lang="en-IN" dirty="0">
                <a:latin typeface="Trebuchet MS (Body)"/>
              </a:rPr>
              <a:t>DHCP as soon as they are connected. This means that in most cases, connecting your Pi to the internet via a wired Ethernet connection is as simple as connecting your Raspberry Pi to your internet router/switch with a standard Ethernet cable.</a:t>
            </a:r>
            <a:endParaRPr lang="en-IN" i="0" dirty="0">
              <a:effectLst/>
              <a:latin typeface="Trebuchet MS (Body)"/>
            </a:endParaRPr>
          </a:p>
        </p:txBody>
      </p:sp>
      <p:pic>
        <p:nvPicPr>
          <p:cNvPr id="4098" name="Picture 2" descr="Raspberry Pi connected to a 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612" y="3996936"/>
            <a:ext cx="4133090" cy="23248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106695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21</a:t>
            </a:fld>
            <a:endParaRPr lang="en-US"/>
          </a:p>
        </p:txBody>
      </p:sp>
      <p:sp>
        <p:nvSpPr>
          <p:cNvPr id="5" name="Rectangle 4"/>
          <p:cNvSpPr/>
          <p:nvPr/>
        </p:nvSpPr>
        <p:spPr>
          <a:xfrm>
            <a:off x="329474" y="1135164"/>
            <a:ext cx="6169297" cy="8679299"/>
          </a:xfrm>
          <a:prstGeom prst="rect">
            <a:avLst/>
          </a:prstGeom>
        </p:spPr>
        <p:txBody>
          <a:bodyPr wrap="square">
            <a:spAutoFit/>
          </a:bodyPr>
          <a:lstStyle/>
          <a:p>
            <a:pPr algn="just"/>
            <a:r>
              <a:rPr lang="en-IN" b="1" dirty="0">
                <a:latin typeface="Trebuchet MS (Body)"/>
              </a:rPr>
              <a:t>Troubleshooting an Ethernet connection</a:t>
            </a:r>
          </a:p>
          <a:p>
            <a:pPr algn="just"/>
            <a:r>
              <a:rPr lang="en-IN" dirty="0">
                <a:latin typeface="Trebuchet MS (Body)"/>
              </a:rPr>
              <a:t>Should you run into an issue on a wired Ethernet connection you should test the connection on your PC/laptop first. If your PC can get an internet connection on a wired Ethernet cable, typically the Pi can too.</a:t>
            </a:r>
          </a:p>
          <a:p>
            <a:pPr algn="just"/>
            <a:r>
              <a:rPr lang="en-IN" dirty="0">
                <a:latin typeface="Trebuchet MS (Body)"/>
              </a:rPr>
              <a:t>Possible issues may include</a:t>
            </a:r>
            <a:r>
              <a:rPr lang="en-IN" dirty="0" smtClean="0">
                <a:latin typeface="Trebuchet MS (Body)"/>
              </a:rPr>
              <a:t>:</a:t>
            </a:r>
          </a:p>
          <a:p>
            <a:pPr algn="just"/>
            <a:endParaRPr lang="en-IN" dirty="0">
              <a:latin typeface="Trebuchet MS (Body)"/>
            </a:endParaRPr>
          </a:p>
          <a:p>
            <a:pPr algn="just">
              <a:buFont typeface="+mj-lt"/>
              <a:buAutoNum type="arabicPeriod"/>
            </a:pPr>
            <a:r>
              <a:rPr lang="en-IN" dirty="0">
                <a:latin typeface="Trebuchet MS (Body)"/>
              </a:rPr>
              <a:t>A damaged Ethernet cable. This is pretty rare but it can happen</a:t>
            </a:r>
            <a:r>
              <a:rPr lang="en-IN" dirty="0" smtClean="0">
                <a:latin typeface="Trebuchet MS (Body)"/>
              </a:rPr>
              <a:t>.</a:t>
            </a:r>
          </a:p>
          <a:p>
            <a:pPr algn="just"/>
            <a:endParaRPr lang="en-IN" dirty="0">
              <a:latin typeface="Trebuchet MS (Body)"/>
            </a:endParaRPr>
          </a:p>
          <a:p>
            <a:pPr algn="just">
              <a:buFont typeface="+mj-lt"/>
              <a:buAutoNum type="arabicPeriod" startAt="2"/>
            </a:pPr>
            <a:r>
              <a:rPr lang="en-IN" dirty="0">
                <a:latin typeface="Trebuchet MS (Body)"/>
              </a:rPr>
              <a:t>DHCP may be turned off on your router and because of that your device is not being issued an IP address. Most consumer routers have DHCP enabled by default, so if it is disabled it's quite likely that you have a special networking setup that you are aware of which may require a static address be assigned to your Pi</a:t>
            </a:r>
            <a:r>
              <a:rPr lang="en-IN" dirty="0" smtClean="0">
                <a:latin typeface="Trebuchet MS (Body)"/>
              </a:rPr>
              <a:t>.</a:t>
            </a:r>
          </a:p>
          <a:p>
            <a:pPr algn="just"/>
            <a:endParaRPr lang="en-IN" dirty="0">
              <a:latin typeface="Trebuchet MS (Body)"/>
            </a:endParaRPr>
          </a:p>
          <a:p>
            <a:pPr algn="just">
              <a:buFont typeface="+mj-lt"/>
              <a:buAutoNum type="arabicPeriod" startAt="3"/>
            </a:pPr>
            <a:r>
              <a:rPr lang="en-IN" dirty="0">
                <a:latin typeface="Trebuchet MS (Body)"/>
              </a:rPr>
              <a:t>If you're connecting through a USB-to-Ethernet adapter instead of default Ethernet port you might run into driver issues if your USB device is not natively supported in your chosen operating system. You may wish to try using the standard Pi Ethernet port first to establish if the issue is general, or is specific to the particular USB device you are using</a:t>
            </a:r>
            <a:r>
              <a:rPr lang="en-IN" dirty="0" smtClean="0">
                <a:latin typeface="Trebuchet MS (Body)"/>
              </a:rPr>
              <a:t>.</a:t>
            </a:r>
          </a:p>
          <a:p>
            <a:pPr algn="just"/>
            <a:endParaRPr lang="en-IN" dirty="0">
              <a:latin typeface="Trebuchet MS (Body)"/>
            </a:endParaRPr>
          </a:p>
          <a:p>
            <a:pPr algn="just">
              <a:buFont typeface="+mj-lt"/>
              <a:buAutoNum type="arabicPeriod" startAt="4"/>
            </a:pPr>
            <a:r>
              <a:rPr lang="en-IN" dirty="0">
                <a:latin typeface="Trebuchet MS (Body)"/>
              </a:rPr>
              <a:t>A router or general internet fault. If you can't get any internet access via your router (including to your PC/laptop), you may need to replace the router and/or raise the issue with your ISP. They will probably ask the typical </a:t>
            </a:r>
            <a:r>
              <a:rPr lang="en-IN" dirty="0" smtClean="0">
                <a:latin typeface="Trebuchet MS (Body)"/>
              </a:rPr>
              <a:t>question </a:t>
            </a:r>
            <a:r>
              <a:rPr lang="en-IN" dirty="0">
                <a:latin typeface="Trebuchet MS (Body)"/>
              </a:rPr>
              <a:t>'have you power cycled it?', so it's worth giving that a shot too.</a:t>
            </a:r>
            <a:endParaRPr lang="en-IN" b="0" i="0" dirty="0">
              <a:effectLst/>
              <a:latin typeface="Trebuchet MS (Body)"/>
            </a:endParaRP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1284057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22</a:t>
            </a:fld>
            <a:endParaRPr lang="en-US"/>
          </a:p>
        </p:txBody>
      </p:sp>
      <p:sp>
        <p:nvSpPr>
          <p:cNvPr id="5" name="Rectangle 4"/>
          <p:cNvSpPr/>
          <p:nvPr/>
        </p:nvSpPr>
        <p:spPr>
          <a:xfrm>
            <a:off x="331212" y="1181500"/>
            <a:ext cx="6021629" cy="1200329"/>
          </a:xfrm>
          <a:prstGeom prst="rect">
            <a:avLst/>
          </a:prstGeom>
        </p:spPr>
        <p:txBody>
          <a:bodyPr wrap="square">
            <a:spAutoFit/>
          </a:bodyPr>
          <a:lstStyle/>
          <a:p>
            <a:pPr algn="just"/>
            <a:r>
              <a:rPr lang="en-IN" dirty="0">
                <a:latin typeface="Trebuchet MS (Body)"/>
              </a:rPr>
              <a:t>Wireless connection</a:t>
            </a:r>
          </a:p>
          <a:p>
            <a:pPr algn="just"/>
            <a:r>
              <a:rPr lang="en-IN" dirty="0">
                <a:latin typeface="Trebuchet MS (Body)"/>
              </a:rPr>
              <a:t>At the time of writing, only Raspberry Pi 3 devices have built in </a:t>
            </a:r>
            <a:r>
              <a:rPr lang="en-IN" dirty="0" err="1">
                <a:latin typeface="Trebuchet MS (Body)"/>
              </a:rPr>
              <a:t>Wifi</a:t>
            </a:r>
            <a:r>
              <a:rPr lang="en-IN" dirty="0">
                <a:latin typeface="Trebuchet MS (Body)"/>
              </a:rPr>
              <a:t>. For older devices, The </a:t>
            </a:r>
            <a:r>
              <a:rPr lang="en-IN" dirty="0" err="1">
                <a:latin typeface="Trebuchet MS (Body)"/>
              </a:rPr>
              <a:t>WiPy</a:t>
            </a:r>
            <a:r>
              <a:rPr lang="en-IN" dirty="0">
                <a:latin typeface="Trebuchet MS (Body)"/>
              </a:rPr>
              <a:t> USB Wireless module is available from the Raspberry Pi Store.</a:t>
            </a:r>
            <a:endParaRPr lang="en-IN" i="0" dirty="0">
              <a:effectLst/>
              <a:latin typeface="Trebuchet MS (Body)"/>
            </a:endParaRPr>
          </a:p>
        </p:txBody>
      </p:sp>
      <p:pic>
        <p:nvPicPr>
          <p:cNvPr id="5122" name="Picture 2" descr="Raspberry Pi using WiFi modu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986" y="2377712"/>
            <a:ext cx="4991989" cy="2807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1211" y="5592446"/>
            <a:ext cx="6021629" cy="923330"/>
          </a:xfrm>
          <a:prstGeom prst="rect">
            <a:avLst/>
          </a:prstGeom>
        </p:spPr>
        <p:txBody>
          <a:bodyPr wrap="square">
            <a:spAutoFit/>
          </a:bodyPr>
          <a:lstStyle/>
          <a:p>
            <a:pPr algn="just"/>
            <a:r>
              <a:rPr lang="en-IN" dirty="0">
                <a:latin typeface="Trebuchet MS (Body)"/>
              </a:rPr>
              <a:t>Check </a:t>
            </a:r>
            <a:r>
              <a:rPr lang="en-IN" dirty="0" smtClean="0">
                <a:latin typeface="Trebuchet MS (Body)"/>
              </a:rPr>
              <a:t>whether your </a:t>
            </a:r>
            <a:r>
              <a:rPr lang="en-IN" dirty="0">
                <a:latin typeface="Trebuchet MS (Body)"/>
              </a:rPr>
              <a:t>network is visible and in range</a:t>
            </a:r>
          </a:p>
          <a:p>
            <a:pPr algn="just"/>
            <a:r>
              <a:rPr lang="en-IN" dirty="0">
                <a:latin typeface="Trebuchet MS (Body)"/>
              </a:rPr>
              <a:t>Open a terminal emulator and type in the command below to get a list of networks visible to your Pi:</a:t>
            </a:r>
            <a:endParaRPr lang="en-IN" b="0" i="0" dirty="0">
              <a:effectLst/>
              <a:latin typeface="Trebuchet MS (Body)"/>
            </a:endParaRPr>
          </a:p>
        </p:txBody>
      </p:sp>
      <p:sp>
        <p:nvSpPr>
          <p:cNvPr id="16" name="TextBox 15"/>
          <p:cNvSpPr txBox="1"/>
          <p:nvPr/>
        </p:nvSpPr>
        <p:spPr>
          <a:xfrm>
            <a:off x="331211" y="6594900"/>
            <a:ext cx="4085982" cy="646331"/>
          </a:xfrm>
          <a:prstGeom prst="rect">
            <a:avLst/>
          </a:prstGeom>
          <a:noFill/>
        </p:spPr>
        <p:txBody>
          <a:bodyPr wrap="square" rtlCol="0">
            <a:spAutoFit/>
          </a:bodyPr>
          <a:lstStyle/>
          <a:p>
            <a:r>
              <a:rPr lang="en-IN" dirty="0" err="1" smtClean="0"/>
              <a:t>sudo</a:t>
            </a:r>
            <a:r>
              <a:rPr lang="en-IN" dirty="0" smtClean="0"/>
              <a:t> </a:t>
            </a:r>
            <a:r>
              <a:rPr lang="en-IN" dirty="0" err="1" smtClean="0"/>
              <a:t>iw</a:t>
            </a:r>
            <a:r>
              <a:rPr lang="en-IN" dirty="0" smtClean="0"/>
              <a:t> dev wlan0 scan | </a:t>
            </a:r>
            <a:r>
              <a:rPr lang="en-IN" dirty="0" err="1" smtClean="0"/>
              <a:t>grep</a:t>
            </a:r>
            <a:r>
              <a:rPr lang="en-IN" dirty="0" smtClean="0"/>
              <a:t> SSID</a:t>
            </a:r>
          </a:p>
          <a:p>
            <a:endParaRPr lang="en-IN" dirty="0"/>
          </a:p>
        </p:txBody>
      </p:sp>
      <p:sp>
        <p:nvSpPr>
          <p:cNvPr id="17" name="Rectangle 16"/>
          <p:cNvSpPr/>
          <p:nvPr/>
        </p:nvSpPr>
        <p:spPr>
          <a:xfrm>
            <a:off x="331211" y="7251625"/>
            <a:ext cx="6374493" cy="1477328"/>
          </a:xfrm>
          <a:prstGeom prst="rect">
            <a:avLst/>
          </a:prstGeom>
        </p:spPr>
        <p:txBody>
          <a:bodyPr wrap="square">
            <a:spAutoFit/>
          </a:bodyPr>
          <a:lstStyle/>
          <a:p>
            <a:r>
              <a:rPr lang="en-IN" dirty="0">
                <a:latin typeface="Trebuchet MS (Body)"/>
              </a:rPr>
              <a:t>Configure </a:t>
            </a:r>
            <a:r>
              <a:rPr lang="en-IN" dirty="0" err="1">
                <a:latin typeface="Trebuchet MS (Body)"/>
              </a:rPr>
              <a:t>WiFi</a:t>
            </a:r>
            <a:endParaRPr lang="en-IN" dirty="0">
              <a:latin typeface="Trebuchet MS (Body)"/>
            </a:endParaRPr>
          </a:p>
          <a:p>
            <a:r>
              <a:rPr lang="en-IN" dirty="0">
                <a:latin typeface="Trebuchet MS (Body)"/>
              </a:rPr>
              <a:t>In our case, we set up a network named </a:t>
            </a:r>
            <a:r>
              <a:rPr lang="en-IN" b="1" dirty="0" smtClean="0">
                <a:latin typeface="Trebuchet MS (Body)"/>
              </a:rPr>
              <a:t>DATAPLICIT</a:t>
            </a:r>
            <a:r>
              <a:rPr lang="en-IN" dirty="0">
                <a:latin typeface="Trebuchet MS (Body)"/>
              </a:rPr>
              <a:t> and we will now configure our Pi to connect to it after boot up.</a:t>
            </a:r>
          </a:p>
          <a:p>
            <a:r>
              <a:rPr lang="en-IN" dirty="0">
                <a:latin typeface="Trebuchet MS (Body)"/>
              </a:rPr>
              <a:t>Open up network interfaces file using text editor such as </a:t>
            </a:r>
            <a:r>
              <a:rPr lang="en-IN" dirty="0" err="1">
                <a:latin typeface="Trebuchet MS (Body)"/>
              </a:rPr>
              <a:t>nano</a:t>
            </a:r>
            <a:r>
              <a:rPr lang="en-IN" dirty="0">
                <a:latin typeface="Trebuchet MS (Body)"/>
              </a:rPr>
              <a:t>.</a:t>
            </a:r>
            <a:endParaRPr lang="en-IN" b="0" i="0" dirty="0">
              <a:effectLst/>
              <a:latin typeface="Trebuchet MS (Body)"/>
            </a:endParaRP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806245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4404" y="891123"/>
            <a:ext cx="5439313" cy="646331"/>
          </a:xfrm>
          <a:prstGeom prst="rect">
            <a:avLst/>
          </a:prstGeom>
          <a:noFill/>
        </p:spPr>
        <p:txBody>
          <a:bodyPr wrap="square" rtlCol="0">
            <a:spAutoFit/>
          </a:bodyPr>
          <a:lstStyle/>
          <a:p>
            <a:pPr algn="just"/>
            <a:r>
              <a:rPr lang="en-IN" dirty="0" smtClean="0"/>
              <a:t>Edit network interfaces configuration file</a:t>
            </a:r>
          </a:p>
          <a:p>
            <a:pPr algn="just"/>
            <a:r>
              <a:rPr lang="en-IN" dirty="0" err="1"/>
              <a:t>s</a:t>
            </a:r>
            <a:r>
              <a:rPr lang="en-IN" dirty="0" err="1" smtClean="0"/>
              <a:t>udo</a:t>
            </a:r>
            <a:r>
              <a:rPr lang="en-IN" dirty="0" smtClean="0"/>
              <a:t> </a:t>
            </a:r>
            <a:r>
              <a:rPr lang="en-IN" dirty="0" err="1" smtClean="0"/>
              <a:t>nano</a:t>
            </a:r>
            <a:r>
              <a:rPr lang="en-IN" dirty="0" smtClean="0"/>
              <a:t> /</a:t>
            </a:r>
            <a:r>
              <a:rPr lang="en-IN" dirty="0" err="1" smtClean="0"/>
              <a:t>etc</a:t>
            </a:r>
            <a:r>
              <a:rPr lang="en-IN" dirty="0" smtClean="0"/>
              <a:t>/network/interfaces</a:t>
            </a:r>
            <a:endParaRPr lang="en-IN" dirty="0"/>
          </a:p>
        </p:txBody>
      </p:sp>
      <p:sp>
        <p:nvSpPr>
          <p:cNvPr id="6" name="Rectangle 5"/>
          <p:cNvSpPr/>
          <p:nvPr/>
        </p:nvSpPr>
        <p:spPr>
          <a:xfrm>
            <a:off x="474209" y="1898085"/>
            <a:ext cx="5714320" cy="646331"/>
          </a:xfrm>
          <a:prstGeom prst="rect">
            <a:avLst/>
          </a:prstGeom>
        </p:spPr>
        <p:txBody>
          <a:bodyPr wrap="square">
            <a:spAutoFit/>
          </a:bodyPr>
          <a:lstStyle/>
          <a:p>
            <a:r>
              <a:rPr lang="en-IN" dirty="0">
                <a:latin typeface="Trebuchet MS (Body)"/>
              </a:rPr>
              <a:t>When you open this file it should look similar to the one shown below.</a:t>
            </a:r>
          </a:p>
        </p:txBody>
      </p:sp>
      <p:pic>
        <p:nvPicPr>
          <p:cNvPr id="7170" name="Picture 2" descr="Default network interfaces configuration fil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10" y="2622906"/>
            <a:ext cx="3799438" cy="24225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4273648" y="2591748"/>
            <a:ext cx="2089837"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en-US" altLang="en-US" b="0" i="0" u="none" strike="noStrike" cap="none" normalizeH="0" baseline="0" dirty="0" smtClean="0">
                <a:ln>
                  <a:noFill/>
                </a:ln>
                <a:effectLst/>
                <a:latin typeface="Trebuchet MS (Body)"/>
              </a:rPr>
              <a:t> </a:t>
            </a:r>
            <a:r>
              <a:rPr kumimoji="0" lang="en-US" altLang="en-US" b="1" i="0" u="none" strike="noStrike" cap="none" normalizeH="0" baseline="0" dirty="0" smtClean="0">
                <a:ln>
                  <a:noFill/>
                </a:ln>
                <a:effectLst/>
                <a:latin typeface="Trebuchet MS (Body)"/>
              </a:rPr>
              <a:t>wlan0</a:t>
            </a:r>
            <a:r>
              <a:rPr kumimoji="0" lang="en-US" altLang="en-US" b="0" i="0" u="none" strike="noStrike" cap="none" normalizeH="0" baseline="0" dirty="0" smtClean="0">
                <a:ln>
                  <a:noFill/>
                </a:ln>
                <a:effectLst/>
                <a:latin typeface="Trebuchet MS (Body)"/>
              </a:rPr>
              <a:t> </a:t>
            </a:r>
            <a:r>
              <a:rPr lang="en-US" altLang="en-US" dirty="0" err="1">
                <a:latin typeface="Trebuchet MS (Body)"/>
              </a:rPr>
              <a:t>abModifyove</a:t>
            </a:r>
            <a:r>
              <a:rPr lang="en-US" altLang="en-US" dirty="0">
                <a:latin typeface="Trebuchet MS (Body)"/>
              </a:rPr>
              <a:t> </a:t>
            </a:r>
            <a:r>
              <a:rPr kumimoji="0" lang="en-US" altLang="en-US" b="0" i="0" u="none" strike="noStrike" cap="none" normalizeH="0" baseline="0" dirty="0" smtClean="0">
                <a:ln>
                  <a:noFill/>
                </a:ln>
                <a:effectLst/>
                <a:latin typeface="Trebuchet MS (Body)"/>
              </a:rPr>
              <a:t>to match that which is shown below. You will need to supply your own network name</a:t>
            </a:r>
            <a:r>
              <a:rPr kumimoji="0" lang="en-US" altLang="en-US" b="0" i="0" u="none" strike="noStrike" cap="none" normalizeH="0" dirty="0" smtClean="0">
                <a:ln>
                  <a:noFill/>
                </a:ln>
                <a:effectLst/>
                <a:latin typeface="Trebuchet MS (Body)"/>
              </a:rPr>
              <a:t> </a:t>
            </a:r>
            <a:r>
              <a:rPr kumimoji="0" lang="en-US" altLang="en-US" b="0" i="0" u="none" strike="noStrike" cap="none" normalizeH="0" baseline="0" dirty="0" smtClean="0">
                <a:ln>
                  <a:noFill/>
                </a:ln>
                <a:effectLst/>
                <a:latin typeface="Trebuchet MS (Body)"/>
              </a:rPr>
              <a:t>and password instead of DATAPLICIT and password123 </a:t>
            </a: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9"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10" name="Picture 2" descr="Modified network interfaces configuration fil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310" y="5930951"/>
            <a:ext cx="3409638" cy="28057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4044" y="6052445"/>
            <a:ext cx="2109542" cy="2308324"/>
          </a:xfrm>
          <a:prstGeom prst="rect">
            <a:avLst/>
          </a:prstGeom>
        </p:spPr>
        <p:txBody>
          <a:bodyPr wrap="square">
            <a:spAutoFit/>
          </a:bodyPr>
          <a:lstStyle/>
          <a:p>
            <a:pPr algn="just"/>
            <a:r>
              <a:rPr lang="en-IN" dirty="0">
                <a:latin typeface="Trebuchet MS (Body)"/>
              </a:rPr>
              <a:t>Exit the text editor by pressing </a:t>
            </a:r>
            <a:r>
              <a:rPr lang="en-IN" b="1" dirty="0">
                <a:latin typeface="Trebuchet MS (Body)"/>
              </a:rPr>
              <a:t>CTRL + X</a:t>
            </a:r>
            <a:r>
              <a:rPr lang="en-IN" dirty="0">
                <a:latin typeface="Trebuchet MS (Body)"/>
              </a:rPr>
              <a:t> then </a:t>
            </a:r>
            <a:r>
              <a:rPr lang="en-IN" b="1" dirty="0">
                <a:latin typeface="Trebuchet MS (Body)"/>
              </a:rPr>
              <a:t>y</a:t>
            </a:r>
            <a:r>
              <a:rPr lang="en-IN" dirty="0">
                <a:latin typeface="Trebuchet MS (Body)"/>
              </a:rPr>
              <a:t> and then </a:t>
            </a:r>
            <a:r>
              <a:rPr lang="en-IN" b="1" dirty="0">
                <a:latin typeface="Trebuchet MS (Body)"/>
              </a:rPr>
              <a:t>ENTER</a:t>
            </a:r>
            <a:r>
              <a:rPr lang="en-IN" dirty="0">
                <a:latin typeface="Trebuchet MS (Body)"/>
              </a:rPr>
              <a:t>.</a:t>
            </a:r>
          </a:p>
          <a:p>
            <a:pPr algn="just"/>
            <a:r>
              <a:rPr lang="en-IN" dirty="0">
                <a:latin typeface="Trebuchet MS (Body)"/>
              </a:rPr>
              <a:t>All done!</a:t>
            </a:r>
          </a:p>
          <a:p>
            <a:pPr algn="just"/>
            <a:r>
              <a:rPr lang="en-IN" dirty="0">
                <a:latin typeface="Trebuchet MS (Body)"/>
              </a:rPr>
              <a:t>Last thing to do is to reboot the system.</a:t>
            </a:r>
            <a:endParaRPr lang="en-IN" b="0" i="0" dirty="0">
              <a:effectLst/>
              <a:latin typeface="Trebuchet MS (Body)"/>
            </a:endParaRPr>
          </a:p>
        </p:txBody>
      </p:sp>
      <p:sp>
        <p:nvSpPr>
          <p:cNvPr id="12" name="TextBox 11"/>
          <p:cNvSpPr txBox="1"/>
          <p:nvPr/>
        </p:nvSpPr>
        <p:spPr>
          <a:xfrm>
            <a:off x="474209" y="8334386"/>
            <a:ext cx="1407758" cy="646331"/>
          </a:xfrm>
          <a:prstGeom prst="rect">
            <a:avLst/>
          </a:prstGeom>
          <a:noFill/>
        </p:spPr>
        <p:txBody>
          <a:bodyPr wrap="none" rtlCol="0">
            <a:spAutoFit/>
          </a:bodyPr>
          <a:lstStyle/>
          <a:p>
            <a:endParaRPr lang="en-IN" dirty="0" smtClean="0">
              <a:latin typeface="Trebuchet MS (Body)"/>
            </a:endParaRPr>
          </a:p>
          <a:p>
            <a:r>
              <a:rPr lang="en-IN" dirty="0" err="1" smtClean="0">
                <a:latin typeface="Trebuchet MS (Body)"/>
              </a:rPr>
              <a:t>sudo</a:t>
            </a:r>
            <a:r>
              <a:rPr lang="en-IN" dirty="0" smtClean="0">
                <a:latin typeface="Trebuchet MS (Body)"/>
              </a:rPr>
              <a:t> reboot</a:t>
            </a:r>
            <a:endParaRPr lang="en-IN" dirty="0">
              <a:latin typeface="Trebuchet MS (Body)"/>
            </a:endParaRPr>
          </a:p>
        </p:txBody>
      </p:sp>
      <p:sp>
        <p:nvSpPr>
          <p:cNvPr id="13" name="Slide Number Placeholder 3"/>
          <p:cNvSpPr>
            <a:spLocks noGrp="1"/>
          </p:cNvSpPr>
          <p:nvPr>
            <p:ph type="sldNum" sz="quarter" idx="12"/>
          </p:nvPr>
        </p:nvSpPr>
        <p:spPr>
          <a:xfrm>
            <a:off x="5477975" y="9464803"/>
            <a:ext cx="435742" cy="572029"/>
          </a:xfrm>
        </p:spPr>
        <p:txBody>
          <a:bodyPr/>
          <a:lstStyle/>
          <a:p>
            <a:r>
              <a:rPr lang="en-US" dirty="0" smtClean="0"/>
              <a:t>15</a:t>
            </a:r>
            <a:endParaRPr lang="en-US" dirty="0"/>
          </a:p>
        </p:txBody>
      </p:sp>
    </p:spTree>
    <p:extLst>
      <p:ext uri="{BB962C8B-B14F-4D97-AF65-F5344CB8AC3E}">
        <p14:creationId xmlns:p14="http://schemas.microsoft.com/office/powerpoint/2010/main" val="155990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888" y="970550"/>
            <a:ext cx="5765669" cy="2031325"/>
          </a:xfrm>
          <a:prstGeom prst="rect">
            <a:avLst/>
          </a:prstGeom>
        </p:spPr>
        <p:txBody>
          <a:bodyPr wrap="square">
            <a:spAutoFit/>
          </a:bodyPr>
          <a:lstStyle/>
          <a:p>
            <a:pPr algn="just"/>
            <a:r>
              <a:rPr lang="en-IN" b="1" dirty="0">
                <a:latin typeface="+mj-lt"/>
              </a:rPr>
              <a:t>Test your connection</a:t>
            </a:r>
          </a:p>
          <a:p>
            <a:pPr algn="just"/>
            <a:r>
              <a:rPr lang="en-IN" dirty="0">
                <a:latin typeface="+mj-lt"/>
              </a:rPr>
              <a:t>You can try to 'ping google.com' to check that your internet connection is working. If this fails, either google.com is broken or your internet connection isn't working, needless to say the latter is more likely. :)</a:t>
            </a:r>
          </a:p>
          <a:p>
            <a:pPr algn="just"/>
            <a:r>
              <a:rPr lang="en-IN" dirty="0">
                <a:latin typeface="+mj-lt"/>
              </a:rPr>
              <a:t>The command below will send 5 packet to google and return connection statistics.</a:t>
            </a:r>
            <a:endParaRPr lang="en-IN" b="0" i="0" dirty="0">
              <a:effectLst/>
              <a:latin typeface="+mj-lt"/>
            </a:endParaRPr>
          </a:p>
        </p:txBody>
      </p:sp>
      <p:sp>
        <p:nvSpPr>
          <p:cNvPr id="3" name="TextBox 2"/>
          <p:cNvSpPr txBox="1"/>
          <p:nvPr/>
        </p:nvSpPr>
        <p:spPr>
          <a:xfrm>
            <a:off x="324888" y="3168186"/>
            <a:ext cx="3518527" cy="369332"/>
          </a:xfrm>
          <a:prstGeom prst="rect">
            <a:avLst/>
          </a:prstGeom>
          <a:noFill/>
        </p:spPr>
        <p:txBody>
          <a:bodyPr wrap="none" rtlCol="0">
            <a:spAutoFit/>
          </a:bodyPr>
          <a:lstStyle/>
          <a:p>
            <a:r>
              <a:rPr lang="en-IN" dirty="0" smtClean="0"/>
              <a:t> </a:t>
            </a:r>
            <a:r>
              <a:rPr lang="en-IN" dirty="0" err="1" smtClean="0"/>
              <a:t>sudo</a:t>
            </a:r>
            <a:r>
              <a:rPr lang="en-IN" dirty="0" smtClean="0"/>
              <a:t> ping –c 5 www.google.com</a:t>
            </a:r>
            <a:endParaRPr lang="en-IN" dirty="0"/>
          </a:p>
        </p:txBody>
      </p:sp>
      <p:pic>
        <p:nvPicPr>
          <p:cNvPr id="9218" name="Picture 2" descr="Successful ping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842" y="3703829"/>
            <a:ext cx="4213643" cy="26761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4888" y="3913582"/>
            <a:ext cx="1716183" cy="1477328"/>
          </a:xfrm>
          <a:prstGeom prst="rect">
            <a:avLst/>
          </a:prstGeom>
        </p:spPr>
        <p:txBody>
          <a:bodyPr wrap="square">
            <a:spAutoFit/>
          </a:bodyPr>
          <a:lstStyle/>
          <a:p>
            <a:pPr algn="just"/>
            <a:r>
              <a:rPr lang="en-IN" dirty="0">
                <a:latin typeface="+mj-lt"/>
              </a:rPr>
              <a:t>On successful ping you will see a result similar to the one below.</a:t>
            </a:r>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9" name="Picture 2" descr="Ping fail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7" y="6998084"/>
            <a:ext cx="3877966" cy="24667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56950" y="7140370"/>
            <a:ext cx="2042050" cy="1754326"/>
          </a:xfrm>
          <a:prstGeom prst="rect">
            <a:avLst/>
          </a:prstGeom>
        </p:spPr>
        <p:txBody>
          <a:bodyPr wrap="square">
            <a:spAutoFit/>
          </a:bodyPr>
          <a:lstStyle/>
          <a:p>
            <a:pPr algn="just"/>
            <a:r>
              <a:rPr lang="en-IN" dirty="0" smtClean="0">
                <a:latin typeface="Trebuchet MS (Body)"/>
              </a:rPr>
              <a:t>If your </a:t>
            </a:r>
            <a:r>
              <a:rPr lang="en-IN" dirty="0">
                <a:latin typeface="Trebuchet MS (Body)"/>
              </a:rPr>
              <a:t>connection isn't working, you will see something similar to the below (or some other error).</a:t>
            </a:r>
          </a:p>
        </p:txBody>
      </p:sp>
      <p:sp>
        <p:nvSpPr>
          <p:cNvPr id="11" name="Slide Number Placeholder 3"/>
          <p:cNvSpPr>
            <a:spLocks noGrp="1"/>
          </p:cNvSpPr>
          <p:nvPr>
            <p:ph type="sldNum" sz="quarter" idx="12"/>
          </p:nvPr>
        </p:nvSpPr>
        <p:spPr>
          <a:xfrm>
            <a:off x="5477975" y="9464803"/>
            <a:ext cx="435742" cy="572029"/>
          </a:xfrm>
        </p:spPr>
        <p:txBody>
          <a:bodyPr/>
          <a:lstStyle/>
          <a:p>
            <a:r>
              <a:rPr lang="en-US" dirty="0" smtClean="0"/>
              <a:t>16</a:t>
            </a:r>
            <a:endParaRPr lang="en-US" dirty="0"/>
          </a:p>
        </p:txBody>
      </p:sp>
    </p:spTree>
    <p:extLst>
      <p:ext uri="{BB962C8B-B14F-4D97-AF65-F5344CB8AC3E}">
        <p14:creationId xmlns:p14="http://schemas.microsoft.com/office/powerpoint/2010/main" val="78057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25</a:t>
            </a:fld>
            <a:endParaRPr lang="en-US" dirty="0"/>
          </a:p>
        </p:txBody>
      </p:sp>
      <p:sp>
        <p:nvSpPr>
          <p:cNvPr id="3" name="Rectangle 2"/>
          <p:cNvSpPr/>
          <p:nvPr/>
        </p:nvSpPr>
        <p:spPr>
          <a:xfrm>
            <a:off x="410239" y="1135164"/>
            <a:ext cx="6302375" cy="923330"/>
          </a:xfrm>
          <a:prstGeom prst="rect">
            <a:avLst/>
          </a:prstGeom>
        </p:spPr>
        <p:txBody>
          <a:bodyPr wrap="square">
            <a:spAutoFit/>
          </a:bodyPr>
          <a:lstStyle/>
          <a:p>
            <a:r>
              <a:rPr lang="en-IN" b="1" dirty="0">
                <a:latin typeface="Trebuchet MS (Body)"/>
              </a:rPr>
              <a:t>Find your IP address</a:t>
            </a:r>
          </a:p>
          <a:p>
            <a:r>
              <a:rPr lang="en-IN" dirty="0">
                <a:latin typeface="Trebuchet MS (Body)"/>
              </a:rPr>
              <a:t>To find the IP of the interfaces on your Raspberry Pi use the command below.</a:t>
            </a:r>
            <a:endParaRPr lang="en-IN" b="0" i="0" dirty="0">
              <a:effectLst/>
              <a:latin typeface="Trebuchet MS (Body)"/>
            </a:endParaRPr>
          </a:p>
        </p:txBody>
      </p:sp>
      <p:sp>
        <p:nvSpPr>
          <p:cNvPr id="5" name="TextBox 4"/>
          <p:cNvSpPr txBox="1"/>
          <p:nvPr/>
        </p:nvSpPr>
        <p:spPr>
          <a:xfrm>
            <a:off x="410239" y="2058494"/>
            <a:ext cx="2785763" cy="923330"/>
          </a:xfrm>
          <a:prstGeom prst="rect">
            <a:avLst/>
          </a:prstGeom>
          <a:noFill/>
        </p:spPr>
        <p:txBody>
          <a:bodyPr wrap="none" rtlCol="0">
            <a:spAutoFit/>
          </a:bodyPr>
          <a:lstStyle/>
          <a:p>
            <a:r>
              <a:rPr lang="en-IN" dirty="0" smtClean="0"/>
              <a:t>Find IP address of your Pi</a:t>
            </a:r>
          </a:p>
          <a:p>
            <a:r>
              <a:rPr lang="en-IN" dirty="0" err="1"/>
              <a:t>s</a:t>
            </a:r>
            <a:r>
              <a:rPr lang="en-IN" dirty="0" err="1" smtClean="0"/>
              <a:t>udo</a:t>
            </a:r>
            <a:r>
              <a:rPr lang="en-IN" dirty="0" smtClean="0"/>
              <a:t> </a:t>
            </a:r>
            <a:r>
              <a:rPr lang="en-IN" dirty="0" err="1" smtClean="0"/>
              <a:t>ifconfig</a:t>
            </a:r>
            <a:endParaRPr lang="en-IN" dirty="0" smtClean="0"/>
          </a:p>
          <a:p>
            <a:endParaRPr lang="en-IN" dirty="0"/>
          </a:p>
        </p:txBody>
      </p:sp>
      <p:sp>
        <p:nvSpPr>
          <p:cNvPr id="7" name="TextBox 6"/>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pic>
        <p:nvPicPr>
          <p:cNvPr id="9" name="Picture 2" descr="Information about network interfac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351" y="2799264"/>
            <a:ext cx="3794263" cy="407810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10239" y="2981824"/>
            <a:ext cx="2019876" cy="3416320"/>
          </a:xfrm>
          <a:prstGeom prst="rect">
            <a:avLst/>
          </a:prstGeom>
        </p:spPr>
        <p:txBody>
          <a:bodyPr wrap="square">
            <a:spAutoFit/>
          </a:bodyPr>
          <a:lstStyle/>
          <a:p>
            <a:pPr algn="just"/>
            <a:r>
              <a:rPr lang="en-IN" dirty="0">
                <a:latin typeface="Trebuchet MS (Body)"/>
              </a:rPr>
              <a:t>You should see a result similar to the one below. To find your IP you have to look at the interface you're currently using e.g. </a:t>
            </a:r>
            <a:r>
              <a:rPr lang="en-IN" b="1" dirty="0">
                <a:latin typeface="Trebuchet MS (Body)"/>
              </a:rPr>
              <a:t>Wlan0</a:t>
            </a:r>
            <a:r>
              <a:rPr lang="en-IN" dirty="0">
                <a:latin typeface="Trebuchet MS (Body)"/>
              </a:rPr>
              <a:t> and then look at the </a:t>
            </a:r>
            <a:r>
              <a:rPr lang="en-IN" b="1" dirty="0" err="1">
                <a:latin typeface="Trebuchet MS (Body)"/>
              </a:rPr>
              <a:t>inet</a:t>
            </a:r>
            <a:r>
              <a:rPr lang="en-IN" dirty="0">
                <a:latin typeface="Trebuchet MS (Body)"/>
              </a:rPr>
              <a:t> (IPv4) section.</a:t>
            </a:r>
          </a:p>
        </p:txBody>
      </p:sp>
    </p:spTree>
    <p:extLst>
      <p:ext uri="{BB962C8B-B14F-4D97-AF65-F5344CB8AC3E}">
        <p14:creationId xmlns:p14="http://schemas.microsoft.com/office/powerpoint/2010/main" val="110802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26</a:t>
            </a:fld>
            <a:endParaRPr lang="en-US"/>
          </a:p>
        </p:txBody>
      </p:sp>
      <p:sp>
        <p:nvSpPr>
          <p:cNvPr id="3" name="TextBox 2"/>
          <p:cNvSpPr txBox="1"/>
          <p:nvPr/>
        </p:nvSpPr>
        <p:spPr>
          <a:xfrm>
            <a:off x="348343" y="999144"/>
            <a:ext cx="5463774" cy="923330"/>
          </a:xfrm>
          <a:prstGeom prst="rect">
            <a:avLst/>
          </a:prstGeom>
          <a:noFill/>
        </p:spPr>
        <p:txBody>
          <a:bodyPr wrap="square" rtlCol="0">
            <a:spAutoFit/>
          </a:bodyPr>
          <a:lstStyle/>
          <a:p>
            <a:r>
              <a:rPr lang="en-IN" dirty="0" smtClean="0"/>
              <a:t>Step 3: Update OS and install python along with the required packages</a:t>
            </a:r>
          </a:p>
          <a:p>
            <a:endParaRPr lang="en-IN" dirty="0"/>
          </a:p>
        </p:txBody>
      </p:sp>
      <p:sp>
        <p:nvSpPr>
          <p:cNvPr id="5" name="Rectangle 4"/>
          <p:cNvSpPr/>
          <p:nvPr/>
        </p:nvSpPr>
        <p:spPr>
          <a:xfrm rot="10800000" flipV="1">
            <a:off x="348343" y="1791330"/>
            <a:ext cx="5758542" cy="7017306"/>
          </a:xfrm>
          <a:prstGeom prst="rect">
            <a:avLst/>
          </a:prstGeom>
        </p:spPr>
        <p:txBody>
          <a:bodyPr wrap="square">
            <a:spAutoFit/>
          </a:bodyPr>
          <a:lstStyle/>
          <a:p>
            <a:pPr algn="just"/>
            <a:r>
              <a:rPr lang="en-IN" dirty="0"/>
              <a:t>The first and probably the most important reason is security. A device running Raspbian contains millions lines of code that you rely on. Over time, these millions </a:t>
            </a:r>
            <a:r>
              <a:rPr lang="en-IN" dirty="0" smtClean="0"/>
              <a:t>of lines </a:t>
            </a:r>
            <a:r>
              <a:rPr lang="en-IN" dirty="0"/>
              <a:t>of code will expose well-known vulnerabilities known as </a:t>
            </a:r>
            <a:r>
              <a:rPr lang="en-IN" u="sng" dirty="0">
                <a:hlinkClick r:id="rId2"/>
              </a:rPr>
              <a:t>Common Vulnerabilities and Exposures (CVE)</a:t>
            </a:r>
            <a:r>
              <a:rPr lang="en-IN" dirty="0"/>
              <a:t>, which are documented in publicly available databases meaning that they are easy to exploit. </a:t>
            </a:r>
            <a:r>
              <a:rPr lang="en-IN" u="sng" dirty="0">
                <a:hlinkClick r:id="rId3"/>
              </a:rPr>
              <a:t>Here is a example</a:t>
            </a:r>
            <a:r>
              <a:rPr lang="en-IN" dirty="0"/>
              <a:t> of a recent CVE found in KODI that provides a bit more insight on what information is available in the database and how CVEs are tracked. The only way to mitigate these exploits as a user of Raspbian is to keep your software up to date, as the upstream repositories track CVEs closely and try to mitigate them quickly.</a:t>
            </a:r>
          </a:p>
          <a:p>
            <a:pPr algn="just"/>
            <a:r>
              <a:rPr lang="en-IN" dirty="0"/>
              <a:t>The second reason, which is related to the first, is that the software you are running on your device most certainly contains bugs. Some bugs are CVEs, but bugs could also be affecting the desired functionality without being related to security. By keeping your software up to date, you are lowering the chances of hitting these bugs.</a:t>
            </a:r>
          </a:p>
          <a:p>
            <a:pPr algn="just"/>
            <a:r>
              <a:rPr lang="en-IN" dirty="0"/>
              <a:t>APT (Advanced Packaging Tool)</a:t>
            </a:r>
          </a:p>
          <a:p>
            <a:pPr algn="just"/>
            <a:r>
              <a:rPr lang="en-IN" dirty="0"/>
              <a:t>To update software in Raspbian, you can use the </a:t>
            </a:r>
            <a:r>
              <a:rPr lang="en-IN" u="sng" dirty="0">
                <a:hlinkClick r:id="rId4"/>
              </a:rPr>
              <a:t>apt</a:t>
            </a:r>
            <a:r>
              <a:rPr lang="en-IN" dirty="0"/>
              <a:t> tool in a terminal. Open a terminal window from the taskbar or application menu:</a:t>
            </a: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8"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58786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27</a:t>
            </a:fld>
            <a:endParaRPr lang="en-US"/>
          </a:p>
        </p:txBody>
      </p:sp>
      <p:sp>
        <p:nvSpPr>
          <p:cNvPr id="5" name="TextBox 4"/>
          <p:cNvSpPr txBox="1"/>
          <p:nvPr/>
        </p:nvSpPr>
        <p:spPr>
          <a:xfrm>
            <a:off x="302286" y="8363773"/>
            <a:ext cx="3087705" cy="646331"/>
          </a:xfrm>
          <a:prstGeom prst="rect">
            <a:avLst/>
          </a:prstGeom>
          <a:noFill/>
        </p:spPr>
        <p:txBody>
          <a:bodyPr wrap="none" rtlCol="0">
            <a:spAutoFit/>
          </a:bodyPr>
          <a:lstStyle/>
          <a:p>
            <a:r>
              <a:rPr lang="en-IN" dirty="0" smtClean="0"/>
              <a:t>Install python3</a:t>
            </a:r>
          </a:p>
          <a:p>
            <a:r>
              <a:rPr lang="en-IN" dirty="0" err="1" smtClean="0"/>
              <a:t>sudo</a:t>
            </a:r>
            <a:r>
              <a:rPr lang="en-IN" dirty="0" smtClean="0"/>
              <a:t> apt-get install python3</a:t>
            </a:r>
            <a:endParaRPr lang="en-IN" dirty="0"/>
          </a:p>
        </p:txBody>
      </p:sp>
      <p:sp>
        <p:nvSpPr>
          <p:cNvPr id="6" name="TextBox 5"/>
          <p:cNvSpPr txBox="1"/>
          <p:nvPr/>
        </p:nvSpPr>
        <p:spPr>
          <a:xfrm>
            <a:off x="302286" y="9210850"/>
            <a:ext cx="4449295" cy="646331"/>
          </a:xfrm>
          <a:prstGeom prst="rect">
            <a:avLst/>
          </a:prstGeom>
          <a:noFill/>
        </p:spPr>
        <p:txBody>
          <a:bodyPr wrap="none" rtlCol="0">
            <a:spAutoFit/>
          </a:bodyPr>
          <a:lstStyle/>
          <a:p>
            <a:r>
              <a:rPr lang="en-IN" dirty="0" smtClean="0"/>
              <a:t>Install </a:t>
            </a:r>
            <a:r>
              <a:rPr lang="en-IN" dirty="0" err="1" smtClean="0"/>
              <a:t>Tkinter</a:t>
            </a:r>
            <a:r>
              <a:rPr lang="en-IN" dirty="0" smtClean="0"/>
              <a:t>: For GUI based application</a:t>
            </a:r>
            <a:endParaRPr lang="en-IN" dirty="0"/>
          </a:p>
          <a:p>
            <a:r>
              <a:rPr lang="en-IN" dirty="0" err="1"/>
              <a:t>s</a:t>
            </a:r>
            <a:r>
              <a:rPr lang="en-IN" dirty="0" err="1" smtClean="0"/>
              <a:t>udo</a:t>
            </a:r>
            <a:r>
              <a:rPr lang="en-IN" dirty="0" smtClean="0"/>
              <a:t> apt-get install python3-tk</a:t>
            </a:r>
            <a:endParaRPr lang="en-IN" dirty="0"/>
          </a:p>
        </p:txBody>
      </p:sp>
      <p:sp>
        <p:nvSpPr>
          <p:cNvPr id="7" name="Rectangle 6"/>
          <p:cNvSpPr/>
          <p:nvPr/>
        </p:nvSpPr>
        <p:spPr>
          <a:xfrm>
            <a:off x="302286" y="3714166"/>
            <a:ext cx="5611431" cy="4247317"/>
          </a:xfrm>
          <a:prstGeom prst="rect">
            <a:avLst/>
          </a:prstGeom>
        </p:spPr>
        <p:txBody>
          <a:bodyPr wrap="square">
            <a:spAutoFit/>
          </a:bodyPr>
          <a:lstStyle/>
          <a:p>
            <a:pPr lvl="0" algn="just" eaLnBrk="0" fontAlgn="base" hangingPunct="0">
              <a:spcBef>
                <a:spcPct val="0"/>
              </a:spcBef>
              <a:spcAft>
                <a:spcPct val="0"/>
              </a:spcAft>
            </a:pPr>
            <a:r>
              <a:rPr lang="en-US" altLang="en-US" dirty="0"/>
              <a:t>Updating the kernel and firmware</a:t>
            </a:r>
          </a:p>
          <a:p>
            <a:pPr lvl="0" algn="just" eaLnBrk="0" fontAlgn="base" hangingPunct="0">
              <a:spcBef>
                <a:spcPct val="0"/>
              </a:spcBef>
              <a:spcAft>
                <a:spcPct val="0"/>
              </a:spcAft>
            </a:pPr>
            <a:r>
              <a:rPr lang="en-US" altLang="en-US" dirty="0"/>
              <a:t>The kernel and firmware are installed as a </a:t>
            </a:r>
            <a:r>
              <a:rPr lang="en-US" altLang="en-US" dirty="0" err="1"/>
              <a:t>Debian</a:t>
            </a:r>
            <a:r>
              <a:rPr lang="en-US" altLang="en-US" dirty="0"/>
              <a:t> package, and so will also get updates when using the procedure above. These packages are updated infrequently and after extensive testing.</a:t>
            </a:r>
          </a:p>
          <a:p>
            <a:pPr lvl="0" algn="just" eaLnBrk="0" fontAlgn="base" hangingPunct="0">
              <a:spcBef>
                <a:spcPct val="0"/>
              </a:spcBef>
              <a:spcAft>
                <a:spcPct val="0"/>
              </a:spcAft>
            </a:pPr>
            <a:r>
              <a:rPr lang="en-US" altLang="en-US" dirty="0"/>
              <a:t>Running out of space</a:t>
            </a:r>
          </a:p>
          <a:p>
            <a:pPr lvl="0" algn="just" eaLnBrk="0" fontAlgn="base" hangingPunct="0">
              <a:spcBef>
                <a:spcPct val="0"/>
              </a:spcBef>
              <a:spcAft>
                <a:spcPct val="0"/>
              </a:spcAft>
            </a:pPr>
            <a:r>
              <a:rPr lang="en-US" altLang="en-US" dirty="0"/>
              <a:t>When running </a:t>
            </a:r>
            <a:r>
              <a:rPr lang="en-US" altLang="en-US" dirty="0" err="1"/>
              <a:t>sudo</a:t>
            </a:r>
            <a:r>
              <a:rPr lang="en-US" altLang="en-US" dirty="0"/>
              <a:t> apt-get </a:t>
            </a:r>
            <a:r>
              <a:rPr lang="en-US" altLang="en-US" dirty="0" err="1"/>
              <a:t>dist</a:t>
            </a:r>
            <a:r>
              <a:rPr lang="en-US" altLang="en-US" dirty="0"/>
              <a:t>-upgrade, it will show how much data will be downloaded and how much space it will take up on the SD card. It's worth checking with </a:t>
            </a:r>
            <a:r>
              <a:rPr lang="en-US" altLang="en-US" dirty="0" err="1"/>
              <a:t>df</a:t>
            </a:r>
            <a:r>
              <a:rPr lang="en-US" altLang="en-US" dirty="0"/>
              <a:t> -h that you have enough free disk space, as unfortunately apt will not do this for you. Also be aware that downloaded package files (.deb files) are kept in /</a:t>
            </a:r>
            <a:r>
              <a:rPr lang="en-US" altLang="en-US" dirty="0" err="1"/>
              <a:t>var</a:t>
            </a:r>
            <a:r>
              <a:rPr lang="en-US" altLang="en-US" dirty="0"/>
              <a:t>/cache/apt/archives. You can remove these in order to free up space with </a:t>
            </a:r>
            <a:r>
              <a:rPr lang="en-US" altLang="en-US" dirty="0" err="1"/>
              <a:t>sudo</a:t>
            </a:r>
            <a:r>
              <a:rPr lang="en-US" altLang="en-US" dirty="0"/>
              <a:t> apt-get clean.</a:t>
            </a:r>
          </a:p>
        </p:txBody>
      </p:sp>
      <p:sp>
        <p:nvSpPr>
          <p:cNvPr id="8" name="TextBox 7"/>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9"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
        <p:nvSpPr>
          <p:cNvPr id="10" name="Rectangle 9"/>
          <p:cNvSpPr/>
          <p:nvPr/>
        </p:nvSpPr>
        <p:spPr>
          <a:xfrm>
            <a:off x="320497" y="1017662"/>
            <a:ext cx="5820227" cy="2031325"/>
          </a:xfrm>
          <a:prstGeom prst="rect">
            <a:avLst/>
          </a:prstGeom>
        </p:spPr>
        <p:txBody>
          <a:bodyPr wrap="square">
            <a:spAutoFit/>
          </a:bodyPr>
          <a:lstStyle/>
          <a:p>
            <a:pPr lvl="0" eaLnBrk="0" fontAlgn="base" hangingPunct="0">
              <a:spcBef>
                <a:spcPct val="0"/>
              </a:spcBef>
              <a:spcAft>
                <a:spcPct val="0"/>
              </a:spcAft>
            </a:pPr>
            <a:r>
              <a:rPr lang="en-US" altLang="en-US" dirty="0">
                <a:solidFill>
                  <a:srgbClr val="222222"/>
                </a:solidFill>
                <a:latin typeface="Trebuchet MS (Body)"/>
              </a:rPr>
              <a:t>First, </a:t>
            </a:r>
            <a:r>
              <a:rPr lang="en-US" altLang="en-US" b="1" dirty="0">
                <a:solidFill>
                  <a:srgbClr val="222222"/>
                </a:solidFill>
                <a:latin typeface="Trebuchet MS (Body)"/>
              </a:rPr>
              <a:t>update</a:t>
            </a:r>
            <a:r>
              <a:rPr lang="en-US" altLang="en-US" dirty="0">
                <a:solidFill>
                  <a:srgbClr val="222222"/>
                </a:solidFill>
                <a:latin typeface="Trebuchet MS (Body)"/>
              </a:rPr>
              <a:t> your system's package list by entering the following command:</a:t>
            </a:r>
            <a:endParaRPr lang="en-US" altLang="en-US" dirty="0">
              <a:solidFill>
                <a:srgbClr val="000000"/>
              </a:solidFill>
              <a:latin typeface="Trebuchet MS (Body)"/>
            </a:endParaRPr>
          </a:p>
          <a:p>
            <a:pPr lvl="0" eaLnBrk="0" fontAlgn="base" hangingPunct="0">
              <a:spcBef>
                <a:spcPct val="0"/>
              </a:spcBef>
              <a:spcAft>
                <a:spcPct val="0"/>
              </a:spcAft>
            </a:pPr>
            <a:r>
              <a:rPr lang="en-US" altLang="en-US" dirty="0" err="1">
                <a:solidFill>
                  <a:srgbClr val="000000"/>
                </a:solidFill>
                <a:latin typeface="Trebuchet MS (Body)"/>
              </a:rPr>
              <a:t>sudo</a:t>
            </a:r>
            <a:r>
              <a:rPr lang="en-US" altLang="en-US" dirty="0">
                <a:solidFill>
                  <a:srgbClr val="000000"/>
                </a:solidFill>
                <a:latin typeface="Trebuchet MS (Body)"/>
              </a:rPr>
              <a:t> apt</a:t>
            </a:r>
            <a:r>
              <a:rPr lang="en-US" altLang="en-US" dirty="0">
                <a:solidFill>
                  <a:srgbClr val="A67F59"/>
                </a:solidFill>
                <a:latin typeface="Trebuchet MS (Body)"/>
              </a:rPr>
              <a:t>-</a:t>
            </a:r>
            <a:r>
              <a:rPr lang="en-US" altLang="en-US" dirty="0">
                <a:solidFill>
                  <a:srgbClr val="000000"/>
                </a:solidFill>
                <a:latin typeface="Trebuchet MS (Body)"/>
              </a:rPr>
              <a:t>get </a:t>
            </a:r>
            <a:r>
              <a:rPr lang="en-US" altLang="en-US" dirty="0" smtClean="0">
                <a:solidFill>
                  <a:srgbClr val="000000"/>
                </a:solidFill>
                <a:latin typeface="Trebuchet MS (Body)"/>
              </a:rPr>
              <a:t>update -y</a:t>
            </a:r>
            <a:endParaRPr lang="en-US" altLang="en-US" dirty="0">
              <a:latin typeface="Trebuchet MS (Body)"/>
            </a:endParaRPr>
          </a:p>
          <a:p>
            <a:pPr lvl="0" eaLnBrk="0" fontAlgn="base" hangingPunct="0">
              <a:spcBef>
                <a:spcPct val="0"/>
              </a:spcBef>
              <a:spcAft>
                <a:spcPct val="0"/>
              </a:spcAft>
            </a:pPr>
            <a:r>
              <a:rPr lang="en-US" altLang="en-US" dirty="0">
                <a:solidFill>
                  <a:srgbClr val="222222"/>
                </a:solidFill>
                <a:latin typeface="Trebuchet MS (Body)"/>
              </a:rPr>
              <a:t>Next, </a:t>
            </a:r>
            <a:r>
              <a:rPr lang="en-US" altLang="en-US" b="1" dirty="0">
                <a:solidFill>
                  <a:srgbClr val="222222"/>
                </a:solidFill>
                <a:latin typeface="Trebuchet MS (Body)"/>
              </a:rPr>
              <a:t>upgrade</a:t>
            </a:r>
            <a:r>
              <a:rPr lang="en-US" altLang="en-US" dirty="0">
                <a:solidFill>
                  <a:srgbClr val="222222"/>
                </a:solidFill>
                <a:latin typeface="Trebuchet MS (Body)"/>
              </a:rPr>
              <a:t> all your installed packages to their latest versions with the following command</a:t>
            </a:r>
            <a:r>
              <a:rPr lang="en-US" altLang="en-US" dirty="0" smtClean="0">
                <a:solidFill>
                  <a:srgbClr val="222222"/>
                </a:solidFill>
                <a:latin typeface="Trebuchet MS (Body)"/>
              </a:rPr>
              <a:t>:</a:t>
            </a:r>
          </a:p>
          <a:p>
            <a:pPr lvl="0" eaLnBrk="0" fontAlgn="base" hangingPunct="0">
              <a:spcBef>
                <a:spcPct val="0"/>
              </a:spcBef>
              <a:spcAft>
                <a:spcPct val="0"/>
              </a:spcAft>
            </a:pPr>
            <a:r>
              <a:rPr lang="en-US" altLang="en-US" dirty="0" err="1">
                <a:solidFill>
                  <a:srgbClr val="222222"/>
                </a:solidFill>
                <a:latin typeface="Trebuchet MS (Body)"/>
              </a:rPr>
              <a:t>s</a:t>
            </a:r>
            <a:r>
              <a:rPr lang="en-US" altLang="en-US" dirty="0" err="1" smtClean="0">
                <a:solidFill>
                  <a:srgbClr val="222222"/>
                </a:solidFill>
                <a:latin typeface="Trebuchet MS (Body)"/>
              </a:rPr>
              <a:t>udo</a:t>
            </a:r>
            <a:r>
              <a:rPr lang="en-US" altLang="en-US" dirty="0" smtClean="0">
                <a:solidFill>
                  <a:srgbClr val="222222"/>
                </a:solidFill>
                <a:latin typeface="Trebuchet MS (Body)"/>
              </a:rPr>
              <a:t> apt-get upgrade -y</a:t>
            </a:r>
            <a:endParaRPr lang="en-US" altLang="en-US" dirty="0">
              <a:solidFill>
                <a:srgbClr val="000000"/>
              </a:solidFill>
              <a:latin typeface="Trebuchet MS (Body)"/>
            </a:endParaRPr>
          </a:p>
          <a:p>
            <a:pPr lvl="0" eaLnBrk="0" fontAlgn="base" hangingPunct="0">
              <a:spcBef>
                <a:spcPct val="0"/>
              </a:spcBef>
              <a:spcAft>
                <a:spcPct val="0"/>
              </a:spcAft>
            </a:pPr>
            <a:r>
              <a:rPr lang="en-US" altLang="en-US" dirty="0" err="1">
                <a:solidFill>
                  <a:srgbClr val="000000"/>
                </a:solidFill>
                <a:latin typeface="Trebuchet MS (Body)"/>
              </a:rPr>
              <a:t>sudo</a:t>
            </a:r>
            <a:r>
              <a:rPr lang="en-US" altLang="en-US" dirty="0">
                <a:solidFill>
                  <a:srgbClr val="000000"/>
                </a:solidFill>
                <a:latin typeface="Trebuchet MS (Body)"/>
              </a:rPr>
              <a:t> apt</a:t>
            </a:r>
            <a:r>
              <a:rPr lang="en-US" altLang="en-US" dirty="0">
                <a:solidFill>
                  <a:srgbClr val="A67F59"/>
                </a:solidFill>
                <a:latin typeface="Trebuchet MS (Body)"/>
              </a:rPr>
              <a:t>-</a:t>
            </a:r>
            <a:r>
              <a:rPr lang="en-US" altLang="en-US" dirty="0">
                <a:solidFill>
                  <a:srgbClr val="000000"/>
                </a:solidFill>
                <a:latin typeface="Trebuchet MS (Body)"/>
              </a:rPr>
              <a:t>get </a:t>
            </a:r>
            <a:r>
              <a:rPr lang="en-US" altLang="en-US" dirty="0" err="1" smtClean="0">
                <a:solidFill>
                  <a:srgbClr val="000000"/>
                </a:solidFill>
                <a:latin typeface="Trebuchet MS (Body)"/>
              </a:rPr>
              <a:t>dist</a:t>
            </a:r>
            <a:r>
              <a:rPr lang="en-US" altLang="en-US" dirty="0" smtClean="0">
                <a:solidFill>
                  <a:srgbClr val="A67F59"/>
                </a:solidFill>
                <a:latin typeface="Trebuchet MS (Body)"/>
              </a:rPr>
              <a:t>-</a:t>
            </a:r>
            <a:r>
              <a:rPr lang="en-US" altLang="en-US" dirty="0" smtClean="0">
                <a:solidFill>
                  <a:srgbClr val="000000"/>
                </a:solidFill>
                <a:latin typeface="Trebuchet MS (Body)"/>
              </a:rPr>
              <a:t>upgrade</a:t>
            </a:r>
            <a:r>
              <a:rPr lang="en-US" altLang="en-US" dirty="0">
                <a:latin typeface="Trebuchet MS (Body)"/>
              </a:rPr>
              <a:t> </a:t>
            </a:r>
            <a:r>
              <a:rPr lang="en-US" altLang="en-US" dirty="0" smtClean="0">
                <a:latin typeface="Trebuchet MS (Body)"/>
              </a:rPr>
              <a:t>-y</a:t>
            </a:r>
            <a:endParaRPr lang="en-US" altLang="en-US" dirty="0">
              <a:latin typeface="Trebuchet MS (Body)"/>
            </a:endParaRPr>
          </a:p>
        </p:txBody>
      </p:sp>
    </p:spTree>
    <p:extLst>
      <p:ext uri="{BB962C8B-B14F-4D97-AF65-F5344CB8AC3E}">
        <p14:creationId xmlns:p14="http://schemas.microsoft.com/office/powerpoint/2010/main" val="424530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28</a:t>
            </a:fld>
            <a:endParaRPr lang="en-US"/>
          </a:p>
        </p:txBody>
      </p:sp>
      <p:sp>
        <p:nvSpPr>
          <p:cNvPr id="2" name="TextBox 1"/>
          <p:cNvSpPr txBox="1"/>
          <p:nvPr/>
        </p:nvSpPr>
        <p:spPr>
          <a:xfrm>
            <a:off x="359227" y="966977"/>
            <a:ext cx="4006225" cy="369332"/>
          </a:xfrm>
          <a:prstGeom prst="rect">
            <a:avLst/>
          </a:prstGeom>
          <a:noFill/>
        </p:spPr>
        <p:txBody>
          <a:bodyPr wrap="none" rtlCol="0">
            <a:spAutoFit/>
          </a:bodyPr>
          <a:lstStyle/>
          <a:p>
            <a:r>
              <a:rPr lang="en-IN" dirty="0" smtClean="0"/>
              <a:t>Step 4: Connect Microphone and test</a:t>
            </a:r>
            <a:endParaRPr lang="en-IN" dirty="0"/>
          </a:p>
        </p:txBody>
      </p:sp>
      <p:sp>
        <p:nvSpPr>
          <p:cNvPr id="5" name="Rectangle 4"/>
          <p:cNvSpPr/>
          <p:nvPr/>
        </p:nvSpPr>
        <p:spPr>
          <a:xfrm>
            <a:off x="359227" y="1570412"/>
            <a:ext cx="6172201" cy="2585323"/>
          </a:xfrm>
          <a:prstGeom prst="rect">
            <a:avLst/>
          </a:prstGeom>
        </p:spPr>
        <p:txBody>
          <a:bodyPr wrap="square">
            <a:spAutoFit/>
          </a:bodyPr>
          <a:lstStyle/>
          <a:p>
            <a:pPr lvl="0" eaLnBrk="0" fontAlgn="base" hangingPunct="0">
              <a:spcBef>
                <a:spcPct val="0"/>
              </a:spcBef>
              <a:spcAft>
                <a:spcPct val="0"/>
              </a:spcAft>
            </a:pPr>
            <a:r>
              <a:rPr lang="en-US" altLang="en-US" dirty="0"/>
              <a:t>If you want to be sure that your microphone works well, the easiest way is to</a:t>
            </a:r>
            <a:r>
              <a:rPr lang="en-US" altLang="en-US" b="1" dirty="0"/>
              <a:t> do a recording</a:t>
            </a:r>
            <a:r>
              <a:rPr lang="en-US" altLang="en-US" dirty="0"/>
              <a:t> test</a:t>
            </a:r>
            <a:br>
              <a:rPr lang="en-US" altLang="en-US" dirty="0"/>
            </a:br>
            <a:r>
              <a:rPr lang="en-US" altLang="en-US" dirty="0"/>
              <a:t>To do this, launch a terminal and type the following command:</a:t>
            </a:r>
          </a:p>
          <a:p>
            <a:pPr lvl="0" eaLnBrk="0" fontAlgn="base" hangingPunct="0">
              <a:spcBef>
                <a:spcPct val="0"/>
              </a:spcBef>
              <a:spcAft>
                <a:spcPct val="0"/>
              </a:spcAft>
            </a:pPr>
            <a:r>
              <a:rPr lang="en-US" altLang="en-US" dirty="0" err="1"/>
              <a:t>arecord</a:t>
            </a:r>
            <a:r>
              <a:rPr lang="en-US" altLang="en-US" dirty="0"/>
              <a:t> -D plughw:1,0 test.wav</a:t>
            </a:r>
          </a:p>
          <a:p>
            <a:pPr lvl="0" eaLnBrk="0" fontAlgn="base" hangingPunct="0">
              <a:spcBef>
                <a:spcPct val="0"/>
              </a:spcBef>
              <a:spcAft>
                <a:spcPct val="0"/>
              </a:spcAft>
            </a:pPr>
            <a:r>
              <a:rPr lang="en-US" altLang="en-US" dirty="0"/>
              <a:t>Then open the sound file with your favorite audio player to check that the microphone recorded well your voice</a:t>
            </a:r>
          </a:p>
          <a:p>
            <a:pPr lvl="0" eaLnBrk="0" fontAlgn="base" hangingPunct="0">
              <a:spcBef>
                <a:spcPct val="0"/>
              </a:spcBef>
              <a:spcAft>
                <a:spcPct val="0"/>
              </a:spcAft>
            </a:pPr>
            <a:r>
              <a:rPr lang="en-US" altLang="en-US" dirty="0"/>
              <a:t>For example:</a:t>
            </a:r>
          </a:p>
          <a:p>
            <a:pPr lvl="0" eaLnBrk="0" fontAlgn="base" hangingPunct="0">
              <a:spcBef>
                <a:spcPct val="0"/>
              </a:spcBef>
              <a:spcAft>
                <a:spcPct val="0"/>
              </a:spcAft>
            </a:pPr>
            <a:r>
              <a:rPr lang="en-US" altLang="en-US" dirty="0" err="1"/>
              <a:t>omxplayer</a:t>
            </a:r>
            <a:r>
              <a:rPr lang="en-US" altLang="en-US" dirty="0"/>
              <a:t> test.wav </a:t>
            </a:r>
          </a:p>
        </p:txBody>
      </p:sp>
      <p:sp>
        <p:nvSpPr>
          <p:cNvPr id="6" name="TextBox 5"/>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7"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80486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A984BB-F7F3-4337-9CDD-F27E297554D9}" type="slidenum">
              <a:rPr lang="en-US" smtClean="0"/>
              <a:t>29</a:t>
            </a:fld>
            <a:endParaRPr lang="en-US"/>
          </a:p>
        </p:txBody>
      </p:sp>
      <p:sp>
        <p:nvSpPr>
          <p:cNvPr id="5" name="TextBox 4"/>
          <p:cNvSpPr txBox="1"/>
          <p:nvPr/>
        </p:nvSpPr>
        <p:spPr>
          <a:xfrm>
            <a:off x="591798" y="1182238"/>
            <a:ext cx="5546711" cy="646331"/>
          </a:xfrm>
          <a:prstGeom prst="rect">
            <a:avLst/>
          </a:prstGeom>
          <a:noFill/>
        </p:spPr>
        <p:txBody>
          <a:bodyPr wrap="none" rtlCol="0">
            <a:spAutoFit/>
          </a:bodyPr>
          <a:lstStyle/>
          <a:p>
            <a:r>
              <a:rPr lang="en-IN" dirty="0" smtClean="0"/>
              <a:t>Step </a:t>
            </a:r>
            <a:r>
              <a:rPr lang="en-IN" dirty="0" smtClean="0"/>
              <a:t>5: </a:t>
            </a:r>
            <a:r>
              <a:rPr lang="en-IN" dirty="0" smtClean="0"/>
              <a:t>Download the python script and configure it</a:t>
            </a:r>
          </a:p>
          <a:p>
            <a:endParaRPr lang="en-IN" dirty="0"/>
          </a:p>
        </p:txBody>
      </p:sp>
      <p:sp>
        <p:nvSpPr>
          <p:cNvPr id="7" name="TextBox 6"/>
          <p:cNvSpPr txBox="1"/>
          <p:nvPr/>
        </p:nvSpPr>
        <p:spPr>
          <a:xfrm>
            <a:off x="591798" y="1875643"/>
            <a:ext cx="3711337" cy="369332"/>
          </a:xfrm>
          <a:prstGeom prst="rect">
            <a:avLst/>
          </a:prstGeom>
          <a:noFill/>
        </p:spPr>
        <p:txBody>
          <a:bodyPr wrap="none" rtlCol="0">
            <a:spAutoFit/>
          </a:bodyPr>
          <a:lstStyle/>
          <a:p>
            <a:r>
              <a:rPr lang="en-IN" dirty="0" smtClean="0"/>
              <a:t>Change the weather and clock API</a:t>
            </a:r>
            <a:endParaRPr lang="en-IN" dirty="0"/>
          </a:p>
        </p:txBody>
      </p:sp>
      <p:sp>
        <p:nvSpPr>
          <p:cNvPr id="8" name="TextBox 7"/>
          <p:cNvSpPr txBox="1"/>
          <p:nvPr/>
        </p:nvSpPr>
        <p:spPr>
          <a:xfrm>
            <a:off x="591798" y="2292049"/>
            <a:ext cx="3982180" cy="369332"/>
          </a:xfrm>
          <a:prstGeom prst="rect">
            <a:avLst/>
          </a:prstGeom>
          <a:noFill/>
        </p:spPr>
        <p:txBody>
          <a:bodyPr wrap="none" rtlCol="0">
            <a:spAutoFit/>
          </a:bodyPr>
          <a:lstStyle/>
          <a:p>
            <a:r>
              <a:rPr lang="en-IN" dirty="0" smtClean="0"/>
              <a:t>Enter the health positive credentials</a:t>
            </a:r>
            <a:endParaRPr lang="en-IN" dirty="0"/>
          </a:p>
        </p:txBody>
      </p:sp>
      <p:sp>
        <p:nvSpPr>
          <p:cNvPr id="9" name="TextBox 8"/>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SOFTWARE SETUP</a:t>
            </a:r>
            <a:endParaRPr lang="en-US" sz="2119" u="sng" dirty="0">
              <a:solidFill>
                <a:schemeClr val="accent2">
                  <a:lumMod val="50000"/>
                </a:schemeClr>
              </a:solidFill>
            </a:endParaRPr>
          </a:p>
        </p:txBody>
      </p:sp>
    </p:spTree>
    <p:extLst>
      <p:ext uri="{BB962C8B-B14F-4D97-AF65-F5344CB8AC3E}">
        <p14:creationId xmlns:p14="http://schemas.microsoft.com/office/powerpoint/2010/main" val="212643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114300"/>
            <a:ext cx="7058297" cy="2302329"/>
          </a:xfrm>
        </p:spPr>
        <p:txBody>
          <a:bodyPr>
            <a:normAutofit fontScale="90000"/>
          </a:bodyPr>
          <a:lstStyle/>
          <a:p>
            <a:r>
              <a:rPr lang="en-US" sz="2400" b="1" u="sng" dirty="0" smtClean="0">
                <a:solidFill>
                  <a:schemeClr val="tx1"/>
                </a:solidFill>
              </a:rPr>
              <a:t>INTRODUCTION</a:t>
            </a:r>
            <a:br>
              <a:rPr lang="en-US" sz="2400" b="1" u="sng" dirty="0" smtClean="0">
                <a:solidFill>
                  <a:schemeClr val="tx1"/>
                </a:solidFill>
              </a:rPr>
            </a:br>
            <a:r>
              <a:rPr lang="en-US" sz="2400" b="1" u="sng" dirty="0" smtClean="0">
                <a:solidFill>
                  <a:schemeClr val="tx1"/>
                </a:solidFill>
              </a:rPr>
              <a:t/>
            </a:r>
            <a:br>
              <a:rPr lang="en-US" sz="2400" b="1" u="sng" dirty="0" smtClean="0">
                <a:solidFill>
                  <a:schemeClr val="tx1"/>
                </a:solidFill>
              </a:rPr>
            </a:br>
            <a:r>
              <a:rPr lang="en-US" sz="2400" b="1" u="sng" dirty="0" smtClean="0">
                <a:solidFill>
                  <a:schemeClr val="tx1"/>
                </a:solidFill>
              </a:rPr>
              <a:t>Artificial Intelligence</a:t>
            </a:r>
            <a:r>
              <a:rPr lang="en-US" sz="2000" dirty="0">
                <a:solidFill>
                  <a:schemeClr val="tx1"/>
                </a:solidFill>
              </a:rPr>
              <a:t>:-</a:t>
            </a:r>
            <a:br>
              <a:rPr lang="en-US" sz="2000" dirty="0">
                <a:solidFill>
                  <a:schemeClr val="tx1"/>
                </a:solidFill>
              </a:rPr>
            </a:br>
            <a:r>
              <a:rPr lang="en-US" sz="2000" dirty="0">
                <a:solidFill>
                  <a:schemeClr val="tx1"/>
                </a:solidFill>
              </a:rPr>
              <a:t>Artificial intelligence (AI) is an area of computer science that emphasizes the creation of intelligent machine which work and react like humans. Some of the activities computers with artificial intelligence are designed to include:</a:t>
            </a:r>
            <a:br>
              <a:rPr lang="en-US" sz="2000" dirty="0">
                <a:solidFill>
                  <a:schemeClr val="tx1"/>
                </a:solidFill>
              </a:rPr>
            </a:br>
            <a:endParaRPr lang="en-US" dirty="0"/>
          </a:p>
        </p:txBody>
      </p:sp>
      <p:sp>
        <p:nvSpPr>
          <p:cNvPr id="3" name="Content Placeholder 2"/>
          <p:cNvSpPr>
            <a:spLocks noGrp="1"/>
          </p:cNvSpPr>
          <p:nvPr>
            <p:ph idx="1"/>
          </p:nvPr>
        </p:nvSpPr>
        <p:spPr>
          <a:xfrm>
            <a:off x="518159" y="2286529"/>
            <a:ext cx="6813370" cy="7750303"/>
          </a:xfrm>
        </p:spPr>
        <p:txBody>
          <a:bodyPr>
            <a:normAutofit/>
          </a:bodyPr>
          <a:lstStyle/>
          <a:p>
            <a:pPr lvl="0"/>
            <a:r>
              <a:rPr lang="en-US" sz="1800" dirty="0"/>
              <a:t>Learning</a:t>
            </a:r>
          </a:p>
          <a:p>
            <a:pPr lvl="0"/>
            <a:r>
              <a:rPr lang="en-US" sz="1800" dirty="0"/>
              <a:t>Planning</a:t>
            </a:r>
          </a:p>
          <a:p>
            <a:pPr lvl="0"/>
            <a:r>
              <a:rPr lang="en-US" sz="1800" dirty="0"/>
              <a:t>Problem Solving</a:t>
            </a:r>
          </a:p>
          <a:p>
            <a:pPr lvl="0" algn="just"/>
            <a:r>
              <a:rPr lang="en-US" sz="1800" dirty="0"/>
              <a:t>Perception</a:t>
            </a:r>
          </a:p>
          <a:p>
            <a:pPr lvl="0"/>
            <a:r>
              <a:rPr lang="en-US" sz="1800" dirty="0"/>
              <a:t> Manipulating</a:t>
            </a:r>
          </a:p>
          <a:p>
            <a:r>
              <a:rPr lang="en-US" sz="1800" dirty="0"/>
              <a:t>Speech </a:t>
            </a:r>
            <a:r>
              <a:rPr lang="en-US" sz="1800" dirty="0" smtClean="0"/>
              <a:t>recognition</a:t>
            </a:r>
          </a:p>
          <a:p>
            <a:pPr marL="0" indent="0">
              <a:buNone/>
            </a:pPr>
            <a:r>
              <a:rPr lang="en-US" sz="2120" b="1" u="sng" dirty="0"/>
              <a:t>Applications of Artificial Intelligence</a:t>
            </a:r>
            <a:r>
              <a:rPr lang="en-US" sz="2120" b="1" u="sng" dirty="0" smtClean="0"/>
              <a:t>:-</a:t>
            </a:r>
          </a:p>
          <a:p>
            <a:pPr marL="0" lvl="0" indent="0">
              <a:buNone/>
            </a:pPr>
            <a:r>
              <a:rPr lang="en-US" sz="2000" b="1" u="sng" dirty="0"/>
              <a:t>Image Recognition</a:t>
            </a:r>
            <a:r>
              <a:rPr lang="en-US" sz="1800" b="1" u="sng" dirty="0"/>
              <a:t>:- </a:t>
            </a:r>
            <a:r>
              <a:rPr lang="en-US" sz="1800" dirty="0"/>
              <a:t>The way  image recognition works, typically, involves the creation of a neural networks that process the individual pixels of an image. Researchers feed these network as many pre-labelled images as they can, in order to “teach” them how to recognize similar images. This is incredibly important for robots that need to quick and accurately recognize and categorize different objects in their environment</a:t>
            </a:r>
          </a:p>
          <a:p>
            <a:pPr marL="0" indent="0">
              <a:buNone/>
            </a:pPr>
            <a:r>
              <a:rPr lang="en-US" sz="1800" dirty="0"/>
              <a:t>Driverless cars, Charter recognition, videos </a:t>
            </a:r>
            <a:r>
              <a:rPr lang="en-US" sz="1800" dirty="0" smtClean="0"/>
              <a:t>surveillance</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3</a:t>
            </a:fld>
            <a:endParaRPr lang="en-US"/>
          </a:p>
        </p:txBody>
      </p:sp>
    </p:spTree>
    <p:extLst>
      <p:ext uri="{BB962C8B-B14F-4D97-AF65-F5344CB8AC3E}">
        <p14:creationId xmlns:p14="http://schemas.microsoft.com/office/powerpoint/2010/main" val="390611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179615"/>
            <a:ext cx="6633754" cy="419304"/>
          </a:xfrm>
        </p:spPr>
        <p:txBody>
          <a:bodyPr>
            <a:normAutofit/>
          </a:bodyPr>
          <a:lstStyle/>
          <a:p>
            <a:r>
              <a:rPr lang="en-US" sz="2000" b="1" u="sng" dirty="0" smtClean="0">
                <a:solidFill>
                  <a:schemeClr val="tx1"/>
                </a:solidFill>
              </a:rPr>
              <a:t>Speech </a:t>
            </a:r>
            <a:r>
              <a:rPr lang="en-US" sz="2000" b="1" u="sng" dirty="0">
                <a:solidFill>
                  <a:schemeClr val="tx1"/>
                </a:solidFill>
              </a:rPr>
              <a:t>Recognition</a:t>
            </a:r>
            <a:r>
              <a:rPr lang="en-US" sz="2000" dirty="0">
                <a:solidFill>
                  <a:schemeClr val="tx1"/>
                </a:solidFill>
              </a:rPr>
              <a:t>:- </a:t>
            </a:r>
          </a:p>
        </p:txBody>
      </p:sp>
      <p:sp>
        <p:nvSpPr>
          <p:cNvPr id="3" name="Content Placeholder 2"/>
          <p:cNvSpPr>
            <a:spLocks noGrp="1"/>
          </p:cNvSpPr>
          <p:nvPr>
            <p:ph idx="1"/>
          </p:nvPr>
        </p:nvSpPr>
        <p:spPr>
          <a:xfrm>
            <a:off x="518159" y="718457"/>
            <a:ext cx="6633755" cy="9437914"/>
          </a:xfrm>
        </p:spPr>
        <p:txBody>
          <a:bodyPr>
            <a:normAutofit/>
          </a:bodyPr>
          <a:lstStyle/>
          <a:p>
            <a:pPr marL="0" lvl="0" indent="0" algn="just">
              <a:buNone/>
            </a:pPr>
            <a:r>
              <a:rPr lang="en-US" sz="1800" dirty="0"/>
              <a:t>Speech recognition is the translation of spoken words into text. In speech recognition spoken words. The Measurements in this application might be set of numbers that represent the speech signal. We can segment the signal into portions that contains distinct words or phonemes. In each segment, we can represent the speech signal by the intensities or energy in different time-frequency bands.</a:t>
            </a:r>
          </a:p>
          <a:p>
            <a:pPr marL="0" indent="0" algn="just">
              <a:buNone/>
            </a:pPr>
            <a:r>
              <a:rPr lang="en-US" sz="1800" dirty="0"/>
              <a:t>Speech recognition applications include voice user interface such as voice dialing, call routing, application control.</a:t>
            </a:r>
          </a:p>
          <a:p>
            <a:pPr marL="0" indent="0" algn="just">
              <a:buNone/>
            </a:pPr>
            <a:r>
              <a:rPr lang="en-US" sz="2000" b="1" u="sng" dirty="0"/>
              <a:t>Search Engine Result Refine:- </a:t>
            </a:r>
            <a:endParaRPr lang="en-US" sz="2000" b="1" u="sng" dirty="0" smtClean="0"/>
          </a:p>
          <a:p>
            <a:pPr marL="0" lvl="0" indent="0" algn="just">
              <a:buNone/>
            </a:pPr>
            <a:r>
              <a:rPr lang="en-US" sz="1800" dirty="0"/>
              <a:t>Google and other search engines use machine learning to improve the search results for you. Every time you execute a search, the algorithms at the backend keep a watch at how you respond to the results. If you open top results and stay on the web page for long, the search engine assumes that the result is displayed were in according to the query</a:t>
            </a:r>
            <a:r>
              <a:rPr lang="en-US" sz="1800" dirty="0" smtClean="0"/>
              <a:t>.</a:t>
            </a:r>
          </a:p>
          <a:p>
            <a:pPr marL="0" lvl="0" indent="0" algn="just">
              <a:buNone/>
            </a:pPr>
            <a:r>
              <a:rPr lang="en-US" sz="2000" b="1" u="sng" dirty="0"/>
              <a:t>Product Recommendations</a:t>
            </a:r>
            <a:r>
              <a:rPr lang="en-US" sz="2000" dirty="0"/>
              <a:t>:- </a:t>
            </a:r>
          </a:p>
          <a:p>
            <a:pPr marL="0" lvl="0" indent="0" algn="just">
              <a:buNone/>
            </a:pPr>
            <a:r>
              <a:rPr lang="en-US" sz="1800" dirty="0"/>
              <a:t>You shopped for a product online few days back and then you keep receiving emails for shopping </a:t>
            </a:r>
            <a:r>
              <a:rPr lang="en-US" sz="1800" dirty="0" smtClean="0"/>
              <a:t>suggestions.</a:t>
            </a:r>
          </a:p>
          <a:p>
            <a:pPr marL="0" lvl="0" indent="0" algn="just">
              <a:buNone/>
            </a:pPr>
            <a:r>
              <a:rPr lang="en-US" sz="2000" b="1" u="sng" dirty="0"/>
              <a:t>Emails Spam and Malware Filtering</a:t>
            </a:r>
            <a:r>
              <a:rPr lang="en-US" sz="2000" dirty="0"/>
              <a:t>:- </a:t>
            </a:r>
          </a:p>
          <a:p>
            <a:pPr marL="0" lvl="0" indent="0" algn="just">
              <a:buNone/>
            </a:pPr>
            <a:r>
              <a:rPr lang="en-US" sz="1800" dirty="0"/>
              <a:t>You can mark a message as spam, it goes into  a hopper with millions of messages that others have flagged. AI based algorithm analyze these messages to find similar characteristics, such as word proximity or misspelling that show up frequently in spam.</a:t>
            </a:r>
          </a:p>
          <a:p>
            <a:pPr marL="0" indent="0" algn="just">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4</a:t>
            </a:fld>
            <a:endParaRPr lang="en-US"/>
          </a:p>
        </p:txBody>
      </p:sp>
    </p:spTree>
    <p:extLst>
      <p:ext uri="{BB962C8B-B14F-4D97-AF65-F5344CB8AC3E}">
        <p14:creationId xmlns:p14="http://schemas.microsoft.com/office/powerpoint/2010/main" val="301308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195944"/>
            <a:ext cx="7107283" cy="620485"/>
          </a:xfrm>
        </p:spPr>
        <p:txBody>
          <a:bodyPr>
            <a:normAutofit/>
          </a:bodyPr>
          <a:lstStyle/>
          <a:p>
            <a:r>
              <a:rPr lang="en-US" sz="2000" b="1" u="sng" dirty="0">
                <a:solidFill>
                  <a:schemeClr val="tx1"/>
                </a:solidFill>
              </a:rPr>
              <a:t>Social Media Services</a:t>
            </a:r>
            <a:r>
              <a:rPr lang="en-US" sz="2000" b="1" dirty="0">
                <a:solidFill>
                  <a:schemeClr val="tx1"/>
                </a:solidFill>
              </a:rPr>
              <a:t>:- </a:t>
            </a:r>
          </a:p>
        </p:txBody>
      </p:sp>
      <p:sp>
        <p:nvSpPr>
          <p:cNvPr id="3" name="Content Placeholder 2"/>
          <p:cNvSpPr>
            <a:spLocks noGrp="1"/>
          </p:cNvSpPr>
          <p:nvPr>
            <p:ph idx="1"/>
          </p:nvPr>
        </p:nvSpPr>
        <p:spPr>
          <a:xfrm>
            <a:off x="518159" y="669471"/>
            <a:ext cx="7107283" cy="9367361"/>
          </a:xfrm>
        </p:spPr>
        <p:txBody>
          <a:bodyPr/>
          <a:lstStyle/>
          <a:p>
            <a:pPr marL="0" lvl="0" indent="0">
              <a:buNone/>
            </a:pPr>
            <a:r>
              <a:rPr lang="en-US" sz="1800" dirty="0"/>
              <a:t>From personalizing your news feed to better ads targeting, social media platforms are utilizing machine learning for their own and user benefits. Here are a few examples that you must be noticing, using, and loving in your social media accounts, without realizing that these wonderful features are nothing but the application of machine learning.</a:t>
            </a:r>
          </a:p>
          <a:p>
            <a:pPr marL="0" indent="0">
              <a:buNone/>
            </a:pPr>
            <a:r>
              <a:rPr lang="en-US" sz="2000" b="1" u="sng" dirty="0"/>
              <a:t>Online Customer Support</a:t>
            </a:r>
            <a:r>
              <a:rPr lang="en-US" sz="2000" dirty="0"/>
              <a:t>:- </a:t>
            </a:r>
            <a:endParaRPr lang="en-US" sz="2000" dirty="0" smtClean="0"/>
          </a:p>
          <a:p>
            <a:pPr marL="0" lvl="0" indent="0">
              <a:buNone/>
            </a:pPr>
            <a:r>
              <a:rPr lang="en-US" sz="1800" dirty="0"/>
              <a:t>A number of websites nowadays offer the option to chat with customer support representative while they are navigating within the site. However, not every website has live executive to answer queries. In most of the cases, you talk to a </a:t>
            </a:r>
            <a:r>
              <a:rPr lang="en-US" sz="1800" dirty="0" err="1"/>
              <a:t>chatbot</a:t>
            </a:r>
            <a:r>
              <a:rPr lang="en-US" sz="1800" dirty="0"/>
              <a:t>. These bots tend to extract information from the website and present it in to the customers.</a:t>
            </a:r>
          </a:p>
          <a:p>
            <a:pPr marL="0" indent="0">
              <a:buNone/>
            </a:pPr>
            <a:r>
              <a:rPr lang="en-US" sz="2000" b="1" u="sng" dirty="0"/>
              <a:t>Online Fraud </a:t>
            </a:r>
            <a:r>
              <a:rPr lang="en-US" sz="2000" b="1" u="sng" dirty="0" smtClean="0"/>
              <a:t>Detection</a:t>
            </a:r>
            <a:r>
              <a:rPr lang="en-US" sz="2000" dirty="0" smtClean="0"/>
              <a:t>:-</a:t>
            </a:r>
          </a:p>
          <a:p>
            <a:pPr marL="0" lvl="0" indent="0">
              <a:buNone/>
            </a:pPr>
            <a:r>
              <a:rPr lang="en-US" sz="1800" dirty="0"/>
              <a:t>Machine learning is potential to make cyberspace a secure place and tracking monetary frauds online is one of its examples. For example: </a:t>
            </a:r>
            <a:r>
              <a:rPr lang="en-US" sz="1800" dirty="0" err="1"/>
              <a:t>Paypal</a:t>
            </a:r>
            <a:r>
              <a:rPr lang="en-US" sz="1800" dirty="0"/>
              <a:t> is using Machine Learning for protection against money laundering.</a:t>
            </a:r>
          </a:p>
          <a:p>
            <a:pPr marL="0" indent="0">
              <a:buNone/>
            </a:pPr>
            <a:r>
              <a:rPr lang="en-US" sz="2000" b="1" u="sng" dirty="0"/>
              <a:t>Predictions</a:t>
            </a:r>
            <a:r>
              <a:rPr lang="en-US" sz="2000" dirty="0"/>
              <a:t>:- </a:t>
            </a:r>
            <a:endParaRPr lang="en-US" sz="2000" dirty="0" smtClean="0"/>
          </a:p>
          <a:p>
            <a:pPr marL="0" lvl="0" indent="0">
              <a:buNone/>
            </a:pPr>
            <a:r>
              <a:rPr lang="en-US" sz="1800" dirty="0"/>
              <a:t>Traffic Prediction: We all have using GPS navigation services. While we do that, our current locations and velocities are being saved at a central server for managing traffic this data is then used to build a map of current traffic. While this helps in preventing and does congestion analysis, the undelaying problem is that there less no. of cars that are equipped with GPS. Machine learning in such scenarios helps to estimate the regions where congestion can be found on the basis of daily experiences</a:t>
            </a:r>
            <a:r>
              <a:rPr lang="en-US" sz="2000" dirty="0"/>
              <a:t>.</a:t>
            </a:r>
          </a:p>
          <a:p>
            <a:pPr marL="0" indent="0">
              <a:buNone/>
            </a:pPr>
            <a:endParaRPr lang="en-US" sz="2000" dirty="0"/>
          </a:p>
        </p:txBody>
      </p:sp>
      <p:sp>
        <p:nvSpPr>
          <p:cNvPr id="4" name="Slide Number Placeholder 3"/>
          <p:cNvSpPr>
            <a:spLocks noGrp="1"/>
          </p:cNvSpPr>
          <p:nvPr>
            <p:ph type="sldNum" sz="quarter" idx="12"/>
          </p:nvPr>
        </p:nvSpPr>
        <p:spPr/>
        <p:txBody>
          <a:bodyPr/>
          <a:lstStyle/>
          <a:p>
            <a:fld id="{75A984BB-F7F3-4337-9CDD-F27E297554D9}" type="slidenum">
              <a:rPr lang="en-US" smtClean="0"/>
              <a:t>5</a:t>
            </a:fld>
            <a:endParaRPr lang="en-US"/>
          </a:p>
        </p:txBody>
      </p:sp>
    </p:spTree>
    <p:extLst>
      <p:ext uri="{BB962C8B-B14F-4D97-AF65-F5344CB8AC3E}">
        <p14:creationId xmlns:p14="http://schemas.microsoft.com/office/powerpoint/2010/main" val="132837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12272"/>
            <a:ext cx="6682740" cy="832757"/>
          </a:xfrm>
        </p:spPr>
        <p:txBody>
          <a:bodyPr>
            <a:normAutofit/>
          </a:bodyPr>
          <a:lstStyle/>
          <a:p>
            <a:r>
              <a:rPr lang="en-US" sz="2120" b="1" u="sng" dirty="0">
                <a:solidFill>
                  <a:schemeClr val="tx1"/>
                </a:solidFill>
              </a:rPr>
              <a:t>Introduction to Algorithms of Artificial Intelligence</a:t>
            </a:r>
            <a:r>
              <a:rPr lang="en-US" sz="2120" dirty="0">
                <a:solidFill>
                  <a:schemeClr val="tx1"/>
                </a:solidFill>
              </a:rPr>
              <a:t/>
            </a:r>
            <a:br>
              <a:rPr lang="en-US" sz="2120" dirty="0">
                <a:solidFill>
                  <a:schemeClr val="tx1"/>
                </a:solidFill>
              </a:rPr>
            </a:br>
            <a:endParaRPr lang="en-US" sz="2120" dirty="0">
              <a:solidFill>
                <a:schemeClr val="tx1"/>
              </a:solidFill>
            </a:endParaRPr>
          </a:p>
        </p:txBody>
      </p:sp>
      <p:sp>
        <p:nvSpPr>
          <p:cNvPr id="4" name="Slide Number Placeholder 3"/>
          <p:cNvSpPr>
            <a:spLocks noGrp="1"/>
          </p:cNvSpPr>
          <p:nvPr>
            <p:ph type="sldNum" sz="quarter" idx="12"/>
          </p:nvPr>
        </p:nvSpPr>
        <p:spPr/>
        <p:txBody>
          <a:bodyPr/>
          <a:lstStyle/>
          <a:p>
            <a:fld id="{75A984BB-F7F3-4337-9CDD-F27E297554D9}" type="slidenum">
              <a:rPr lang="en-US" smtClean="0"/>
              <a:t>6</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8160" y="1045030"/>
            <a:ext cx="6683375" cy="8419774"/>
          </a:xfrm>
          <a:prstGeom prst="rect">
            <a:avLst/>
          </a:prstGeom>
        </p:spPr>
      </p:pic>
    </p:spTree>
    <p:extLst>
      <p:ext uri="{BB962C8B-B14F-4D97-AF65-F5344CB8AC3E}">
        <p14:creationId xmlns:p14="http://schemas.microsoft.com/office/powerpoint/2010/main" val="63626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163287"/>
            <a:ext cx="6927669" cy="604156"/>
          </a:xfrm>
        </p:spPr>
        <p:txBody>
          <a:bodyPr>
            <a:normAutofit/>
          </a:bodyPr>
          <a:lstStyle/>
          <a:p>
            <a:r>
              <a:rPr lang="en-US" sz="2000" b="1" u="sng" dirty="0">
                <a:solidFill>
                  <a:schemeClr val="tx1"/>
                </a:solidFill>
              </a:rPr>
              <a:t>Virtual Personal Assistance</a:t>
            </a:r>
            <a:r>
              <a:rPr lang="en-US" sz="2000" dirty="0">
                <a:solidFill>
                  <a:schemeClr val="tx1"/>
                </a:solidFill>
              </a:rPr>
              <a:t>:- </a:t>
            </a:r>
          </a:p>
        </p:txBody>
      </p:sp>
      <p:sp>
        <p:nvSpPr>
          <p:cNvPr id="3" name="Content Placeholder 2"/>
          <p:cNvSpPr>
            <a:spLocks noGrp="1"/>
          </p:cNvSpPr>
          <p:nvPr>
            <p:ph idx="1"/>
          </p:nvPr>
        </p:nvSpPr>
        <p:spPr>
          <a:xfrm>
            <a:off x="518159" y="767443"/>
            <a:ext cx="6927669" cy="9388928"/>
          </a:xfrm>
        </p:spPr>
        <p:txBody>
          <a:bodyPr>
            <a:normAutofit/>
          </a:bodyPr>
          <a:lstStyle/>
          <a:p>
            <a:pPr marL="0" lvl="0" indent="0" algn="just">
              <a:buNone/>
            </a:pPr>
            <a:r>
              <a:rPr lang="en-US" sz="1800" dirty="0"/>
              <a:t>Google assistance, Apple sir, Samsung Bixby,  Amazon Alexa and Windows </a:t>
            </a:r>
            <a:r>
              <a:rPr lang="en-US" sz="1800" dirty="0" err="1"/>
              <a:t>Cortana</a:t>
            </a:r>
            <a:r>
              <a:rPr lang="en-US" sz="1800" dirty="0"/>
              <a:t> are some of the popular examples of virtual personal assistants.  </a:t>
            </a:r>
            <a:endParaRPr lang="en-US" sz="1800" dirty="0" smtClean="0"/>
          </a:p>
          <a:p>
            <a:pPr marL="0" indent="0" algn="just">
              <a:buNone/>
            </a:pPr>
            <a:r>
              <a:rPr lang="en-US" sz="2120" dirty="0"/>
              <a:t> </a:t>
            </a:r>
            <a:r>
              <a:rPr lang="en-US" sz="2120" b="1" u="sng" dirty="0"/>
              <a:t>How Does Artificial Intelligence works</a:t>
            </a:r>
            <a:r>
              <a:rPr lang="en-US" sz="2120" dirty="0"/>
              <a:t>:-</a:t>
            </a:r>
          </a:p>
          <a:p>
            <a:pPr marL="0" indent="0" algn="just">
              <a:buNone/>
            </a:pPr>
            <a:r>
              <a:rPr lang="en-US" sz="1800" dirty="0"/>
              <a:t>Artificial Intelligence – the concept of machine being able to carry out task in a way that we would consider “Smart” – is implemented with the help of Machine Learning</a:t>
            </a:r>
          </a:p>
          <a:p>
            <a:pPr marL="0" indent="0" algn="just">
              <a:buNone/>
            </a:pPr>
            <a:r>
              <a:rPr lang="en-US" sz="2000" dirty="0"/>
              <a:t> </a:t>
            </a:r>
            <a:r>
              <a:rPr lang="en-US" sz="2000" b="1" u="sng" dirty="0"/>
              <a:t>Machine Learning</a:t>
            </a:r>
            <a:r>
              <a:rPr lang="en-US" sz="2000" dirty="0"/>
              <a:t>:- </a:t>
            </a:r>
            <a:endParaRPr lang="en-US" sz="2000" dirty="0" smtClean="0"/>
          </a:p>
          <a:p>
            <a:pPr marL="0" indent="0" algn="just">
              <a:buNone/>
            </a:pPr>
            <a:r>
              <a:rPr lang="en-US" sz="1800" dirty="0"/>
              <a:t>Machine learning is an application of artificial intelligence (AI) that provides systems the ability to automatically learn and improve from experience without being explicitly programmed.</a:t>
            </a:r>
          </a:p>
          <a:p>
            <a:pPr marL="0" indent="0" algn="just">
              <a:buNone/>
            </a:pPr>
            <a:r>
              <a:rPr lang="en-US" sz="2000" b="1" u="sng" dirty="0"/>
              <a:t>How does Machine Learning work</a:t>
            </a:r>
            <a:r>
              <a:rPr lang="en-US" sz="2000" b="1" dirty="0"/>
              <a:t>?</a:t>
            </a:r>
            <a:endParaRPr lang="en-US" sz="2000" dirty="0"/>
          </a:p>
          <a:p>
            <a:pPr marL="0" indent="0" algn="just">
              <a:buNone/>
            </a:pPr>
            <a:r>
              <a:rPr lang="en-US" sz="1800" dirty="0"/>
              <a:t>Machine learning uses two types of technique they are</a:t>
            </a:r>
            <a:r>
              <a:rPr lang="en-US" sz="1800" dirty="0" smtClean="0"/>
              <a:t>:</a:t>
            </a:r>
          </a:p>
          <a:p>
            <a:pPr algn="just"/>
            <a:r>
              <a:rPr lang="en-US" sz="2000" b="1" u="sng" dirty="0"/>
              <a:t>Supervised Learning</a:t>
            </a:r>
            <a:r>
              <a:rPr lang="en-US" sz="1800" dirty="0"/>
              <a:t>:- Supervised learning is a type of machine learning algorithm that uses a known dataset (called the training dataset) to make predictions. The training dataset includes input data and response values. Supervised Learning uses classification and regression techniques</a:t>
            </a:r>
            <a:endParaRPr lang="en-US" sz="1800" dirty="0" smtClean="0"/>
          </a:p>
          <a:p>
            <a:pPr lvl="0" algn="just"/>
            <a:r>
              <a:rPr lang="en-US" sz="2000" b="1" u="sng" dirty="0" smtClean="0"/>
              <a:t>Unsupervised </a:t>
            </a:r>
            <a:r>
              <a:rPr lang="en-US" sz="2000" b="1" u="sng" dirty="0"/>
              <a:t>Learning</a:t>
            </a:r>
            <a:r>
              <a:rPr lang="en-US" sz="2000" dirty="0"/>
              <a:t>:- </a:t>
            </a:r>
            <a:r>
              <a:rPr lang="en-US" sz="1800" dirty="0"/>
              <a:t>Unsupervised learning is a type of machine learning algorithm used to draw inferences from datasets consisting of input data without labeled responses. The most common unsupervised learning method is cluster analysis, which is used for exploratory data analysis to find hidden patterns or grouping in data.</a:t>
            </a:r>
          </a:p>
          <a:p>
            <a:pPr algn="just"/>
            <a:endParaRPr lang="en-US" sz="2000" dirty="0"/>
          </a:p>
        </p:txBody>
      </p:sp>
      <p:sp>
        <p:nvSpPr>
          <p:cNvPr id="4" name="Slide Number Placeholder 3"/>
          <p:cNvSpPr>
            <a:spLocks noGrp="1"/>
          </p:cNvSpPr>
          <p:nvPr>
            <p:ph type="sldNum" sz="quarter" idx="12"/>
          </p:nvPr>
        </p:nvSpPr>
        <p:spPr/>
        <p:txBody>
          <a:bodyPr/>
          <a:lstStyle/>
          <a:p>
            <a:fld id="{75A984BB-F7F3-4337-9CDD-F27E297554D9}" type="slidenum">
              <a:rPr lang="en-US" smtClean="0"/>
              <a:t>7</a:t>
            </a:fld>
            <a:endParaRPr lang="en-US"/>
          </a:p>
        </p:txBody>
      </p:sp>
    </p:spTree>
    <p:extLst>
      <p:ext uri="{BB962C8B-B14F-4D97-AF65-F5344CB8AC3E}">
        <p14:creationId xmlns:p14="http://schemas.microsoft.com/office/powerpoint/2010/main" val="376834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19" y="414774"/>
            <a:ext cx="6334966" cy="318100"/>
          </a:xfrm>
          <a:prstGeom prst="rect">
            <a:avLst/>
          </a:prstGeom>
          <a:noFill/>
        </p:spPr>
        <p:txBody>
          <a:bodyPr wrap="square" rtlCol="0">
            <a:spAutoFit/>
          </a:bodyPr>
          <a:lstStyle/>
          <a:p>
            <a:r>
              <a:rPr lang="en-US" sz="1467" dirty="0"/>
              <a:t>COMPANY PORTFOLIO </a:t>
            </a:r>
          </a:p>
        </p:txBody>
      </p:sp>
      <p:sp>
        <p:nvSpPr>
          <p:cNvPr id="103" name="Title 1"/>
          <p:cNvSpPr>
            <a:spLocks noGrp="1"/>
          </p:cNvSpPr>
          <p:nvPr>
            <p:ph type="title"/>
          </p:nvPr>
        </p:nvSpPr>
        <p:spPr>
          <a:xfrm>
            <a:off x="1260" y="12484"/>
            <a:ext cx="5916704" cy="1122680"/>
          </a:xfrm>
        </p:spPr>
        <p:txBody>
          <a:bodyPr>
            <a:normAutofit/>
          </a:bodyPr>
          <a:lstStyle/>
          <a:p>
            <a:r>
              <a:rPr lang="en-US" sz="2119" u="sng" dirty="0" smtClean="0">
                <a:solidFill>
                  <a:schemeClr val="accent2">
                    <a:lumMod val="50000"/>
                  </a:schemeClr>
                </a:solidFill>
              </a:rPr>
              <a:t>INTRODUCTION</a:t>
            </a:r>
            <a:endParaRPr lang="en-US" sz="2119" u="sng" dirty="0">
              <a:solidFill>
                <a:schemeClr val="accent2">
                  <a:lumMod val="50000"/>
                </a:schemeClr>
              </a:solidFill>
            </a:endParaRPr>
          </a:p>
        </p:txBody>
      </p:sp>
      <p:sp>
        <p:nvSpPr>
          <p:cNvPr id="2" name="Rectangle 1"/>
          <p:cNvSpPr/>
          <p:nvPr/>
        </p:nvSpPr>
        <p:spPr>
          <a:xfrm>
            <a:off x="419885" y="2504956"/>
            <a:ext cx="5943600" cy="3693319"/>
          </a:xfrm>
          <a:prstGeom prst="rect">
            <a:avLst/>
          </a:prstGeom>
        </p:spPr>
        <p:txBody>
          <a:bodyPr wrap="square">
            <a:spAutoFit/>
          </a:bodyPr>
          <a:lstStyle/>
          <a:p>
            <a:pPr algn="just"/>
            <a:r>
              <a:rPr lang="en-IN" dirty="0">
                <a:solidFill>
                  <a:srgbClr val="333333"/>
                </a:solidFill>
                <a:latin typeface="Trebuchet MS (Body)"/>
              </a:rPr>
              <a:t>Smart mirrors are straight from science fiction. They’re part of an optimistic vision of the future that imagines a world where screens and data are everywhere, ready to feed you whatever information you need at a moment’s notice. Basically, the mirror </a:t>
            </a:r>
            <a:r>
              <a:rPr lang="en-IN" dirty="0" smtClean="0">
                <a:solidFill>
                  <a:srgbClr val="333333"/>
                </a:solidFill>
                <a:latin typeface="Trebuchet MS (Body)"/>
              </a:rPr>
              <a:t>looks like a </a:t>
            </a:r>
            <a:r>
              <a:rPr lang="en-IN" dirty="0">
                <a:solidFill>
                  <a:srgbClr val="333333"/>
                </a:solidFill>
                <a:latin typeface="Trebuchet MS (Body)"/>
              </a:rPr>
              <a:t>normal mirror but when someone </a:t>
            </a:r>
            <a:r>
              <a:rPr lang="en-IN" dirty="0" smtClean="0">
                <a:solidFill>
                  <a:srgbClr val="333333"/>
                </a:solidFill>
                <a:latin typeface="Trebuchet MS (Body)"/>
              </a:rPr>
              <a:t>stands </a:t>
            </a:r>
            <a:r>
              <a:rPr lang="en-IN" dirty="0">
                <a:solidFill>
                  <a:srgbClr val="333333"/>
                </a:solidFill>
                <a:latin typeface="Trebuchet MS (Body)"/>
              </a:rPr>
              <a:t>in front of it the scene changes. The mirror provides a functional, user friendly and interactive UI to its user for accessing </a:t>
            </a:r>
            <a:r>
              <a:rPr lang="en-IN" dirty="0" smtClean="0">
                <a:solidFill>
                  <a:srgbClr val="333333"/>
                </a:solidFill>
                <a:latin typeface="Trebuchet MS (Body)"/>
              </a:rPr>
              <a:t>their health information, live location etc</a:t>
            </a:r>
            <a:r>
              <a:rPr lang="en-IN" dirty="0">
                <a:solidFill>
                  <a:srgbClr val="333333"/>
                </a:solidFill>
                <a:latin typeface="Trebuchet MS (Body)"/>
              </a:rPr>
              <a:t>. It has widgets for displaying the current </a:t>
            </a:r>
            <a:r>
              <a:rPr lang="en-IN" dirty="0" smtClean="0">
                <a:solidFill>
                  <a:srgbClr val="333333"/>
                </a:solidFill>
                <a:latin typeface="Trebuchet MS (Body)"/>
              </a:rPr>
              <a:t>weather conditions and time. The </a:t>
            </a:r>
            <a:r>
              <a:rPr lang="en-IN" dirty="0">
                <a:solidFill>
                  <a:srgbClr val="333333"/>
                </a:solidFill>
                <a:latin typeface="Trebuchet MS (Body)"/>
              </a:rPr>
              <a:t>Smart Mirror would help in developing smart houses with embedded artificial intelligence, as well as </a:t>
            </a:r>
            <a:r>
              <a:rPr lang="en-IN" dirty="0" smtClean="0">
                <a:solidFill>
                  <a:srgbClr val="333333"/>
                </a:solidFill>
                <a:latin typeface="Trebuchet MS (Body)"/>
              </a:rPr>
              <a:t>sharing </a:t>
            </a:r>
            <a:r>
              <a:rPr lang="en-IN" dirty="0">
                <a:solidFill>
                  <a:srgbClr val="333333"/>
                </a:solidFill>
                <a:latin typeface="Trebuchet MS (Body)"/>
              </a:rPr>
              <a:t>its applications in </a:t>
            </a:r>
            <a:r>
              <a:rPr lang="en-IN" dirty="0" smtClean="0">
                <a:solidFill>
                  <a:srgbClr val="333333"/>
                </a:solidFill>
                <a:latin typeface="Trebuchet MS (Body)"/>
              </a:rPr>
              <a:t>various industries.</a:t>
            </a:r>
            <a:endParaRPr lang="en-IN" dirty="0">
              <a:latin typeface="Trebuchet MS (Body)"/>
            </a:endParaRPr>
          </a:p>
        </p:txBody>
      </p:sp>
      <p:sp>
        <p:nvSpPr>
          <p:cNvPr id="4" name="TextBox 3"/>
          <p:cNvSpPr txBox="1"/>
          <p:nvPr/>
        </p:nvSpPr>
        <p:spPr>
          <a:xfrm>
            <a:off x="419885" y="1467207"/>
            <a:ext cx="2315057" cy="369332"/>
          </a:xfrm>
          <a:prstGeom prst="rect">
            <a:avLst/>
          </a:prstGeom>
          <a:noFill/>
        </p:spPr>
        <p:txBody>
          <a:bodyPr wrap="none" rtlCol="0">
            <a:spAutoFit/>
          </a:bodyPr>
          <a:lstStyle/>
          <a:p>
            <a:r>
              <a:rPr lang="en-IN" dirty="0" smtClean="0">
                <a:latin typeface="+mj-lt"/>
              </a:rPr>
              <a:t>What is Smart Mirror</a:t>
            </a:r>
            <a:endParaRPr lang="en-IN" dirty="0">
              <a:latin typeface="+mj-lt"/>
            </a:endParaRPr>
          </a:p>
        </p:txBody>
      </p:sp>
      <p:sp>
        <p:nvSpPr>
          <p:cNvPr id="5" name="Rectangle 4"/>
          <p:cNvSpPr/>
          <p:nvPr/>
        </p:nvSpPr>
        <p:spPr>
          <a:xfrm>
            <a:off x="419885" y="6475274"/>
            <a:ext cx="5943600" cy="2308324"/>
          </a:xfrm>
          <a:prstGeom prst="rect">
            <a:avLst/>
          </a:prstGeom>
        </p:spPr>
        <p:txBody>
          <a:bodyPr wrap="square">
            <a:spAutoFit/>
          </a:bodyPr>
          <a:lstStyle/>
          <a:p>
            <a:pPr algn="just"/>
            <a:r>
              <a:rPr lang="en-IN" dirty="0">
                <a:solidFill>
                  <a:srgbClr val="333333"/>
                </a:solidFill>
                <a:latin typeface="Trebuchet MS (Body)"/>
              </a:rPr>
              <a:t>The raspberry pi is programmed using python and connects to a monitor with </a:t>
            </a:r>
            <a:r>
              <a:rPr lang="en-IN" dirty="0" smtClean="0">
                <a:solidFill>
                  <a:srgbClr val="333333"/>
                </a:solidFill>
                <a:latin typeface="Trebuchet MS (Body)"/>
              </a:rPr>
              <a:t>an inbuilt </a:t>
            </a:r>
            <a:r>
              <a:rPr lang="en-IN" dirty="0">
                <a:solidFill>
                  <a:srgbClr val="333333"/>
                </a:solidFill>
                <a:latin typeface="Trebuchet MS (Body)"/>
              </a:rPr>
              <a:t>speaker so as to provide an onscreen interface and voice assistance as well. Section 2 focuses on Design of mirror. The working while making Smart Mirror is covered under Section 3. Section 4 comments on the Functional Overview of mirror. Section 5 covers problems and issues that may occur while development.</a:t>
            </a:r>
            <a:endParaRPr lang="en-IN" dirty="0">
              <a:latin typeface="Trebuchet MS (Body)"/>
            </a:endParaRPr>
          </a:p>
        </p:txBody>
      </p:sp>
      <p:sp>
        <p:nvSpPr>
          <p:cNvPr id="7" name="Slide Number Placeholder 3"/>
          <p:cNvSpPr>
            <a:spLocks noGrp="1"/>
          </p:cNvSpPr>
          <p:nvPr>
            <p:ph type="sldNum" sz="quarter" idx="12"/>
          </p:nvPr>
        </p:nvSpPr>
        <p:spPr>
          <a:xfrm>
            <a:off x="5477975" y="9464803"/>
            <a:ext cx="435742" cy="572029"/>
          </a:xfrm>
        </p:spPr>
        <p:txBody>
          <a:bodyPr/>
          <a:lstStyle/>
          <a:p>
            <a:r>
              <a:rPr lang="en-US" dirty="0" smtClean="0"/>
              <a:t>3</a:t>
            </a:r>
            <a:endParaRPr lang="en-US" dirty="0"/>
          </a:p>
        </p:txBody>
      </p:sp>
    </p:spTree>
    <p:extLst>
      <p:ext uri="{BB962C8B-B14F-4D97-AF65-F5344CB8AC3E}">
        <p14:creationId xmlns:p14="http://schemas.microsoft.com/office/powerpoint/2010/main" val="1038505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261258"/>
            <a:ext cx="6797040" cy="751113"/>
          </a:xfrm>
        </p:spPr>
        <p:txBody>
          <a:bodyPr>
            <a:normAutofit/>
          </a:bodyPr>
          <a:lstStyle/>
          <a:p>
            <a:r>
              <a:rPr lang="en-US" sz="2120" b="1" u="sng" dirty="0">
                <a:solidFill>
                  <a:schemeClr val="tx1"/>
                </a:solidFill>
                <a:effectLst>
                  <a:outerShdw blurRad="38100" dist="19050" dir="2700000" algn="tl">
                    <a:schemeClr val="dk1">
                      <a:alpha val="40000"/>
                    </a:schemeClr>
                  </a:outerShdw>
                </a:effectLst>
              </a:rPr>
              <a:t>What Can A Smart Mirror </a:t>
            </a:r>
            <a:r>
              <a:rPr lang="en-US" sz="2120" b="1" u="sng" dirty="0" smtClean="0">
                <a:solidFill>
                  <a:schemeClr val="tx1"/>
                </a:solidFill>
                <a:effectLst>
                  <a:outerShdw blurRad="38100" dist="19050" dir="2700000" algn="tl">
                    <a:schemeClr val="dk1">
                      <a:alpha val="40000"/>
                    </a:schemeClr>
                  </a:outerShdw>
                </a:effectLst>
              </a:rPr>
              <a:t>Do</a:t>
            </a:r>
            <a:r>
              <a:rPr lang="en-US" sz="2120" b="1" dirty="0" smtClean="0">
                <a:solidFill>
                  <a:schemeClr val="tx1"/>
                </a:solidFill>
                <a:effectLst>
                  <a:outerShdw blurRad="38100" dist="19050" dir="2700000" algn="tl">
                    <a:schemeClr val="dk1">
                      <a:alpha val="40000"/>
                    </a:schemeClr>
                  </a:outerShdw>
                </a:effectLst>
              </a:rPr>
              <a:t>?</a:t>
            </a:r>
            <a:r>
              <a:rPr lang="en-US" sz="2120" b="1" dirty="0">
                <a:solidFill>
                  <a:schemeClr val="tx1"/>
                </a:solidFill>
              </a:rPr>
              <a:t/>
            </a:r>
            <a:br>
              <a:rPr lang="en-US" sz="2120" b="1" dirty="0">
                <a:solidFill>
                  <a:schemeClr val="tx1"/>
                </a:solidFill>
              </a:rPr>
            </a:br>
            <a:endParaRPr lang="en-US" sz="2120" dirty="0">
              <a:solidFill>
                <a:schemeClr val="tx1"/>
              </a:solidFill>
            </a:endParaRPr>
          </a:p>
        </p:txBody>
      </p:sp>
      <p:sp>
        <p:nvSpPr>
          <p:cNvPr id="3" name="Content Placeholder 2"/>
          <p:cNvSpPr>
            <a:spLocks noGrp="1"/>
          </p:cNvSpPr>
          <p:nvPr>
            <p:ph idx="1"/>
          </p:nvPr>
        </p:nvSpPr>
        <p:spPr>
          <a:xfrm>
            <a:off x="518159" y="1012370"/>
            <a:ext cx="6797041" cy="9024461"/>
          </a:xfrm>
        </p:spPr>
        <p:txBody>
          <a:bodyPr/>
          <a:lstStyle/>
          <a:p>
            <a:pPr marL="0" indent="0">
              <a:buNone/>
            </a:pPr>
            <a:r>
              <a:rPr lang="en-US" sz="1800" dirty="0"/>
              <a:t>What makes a Smart Mirror ‘smart’ is the ability to display any information you want on it. A smart mirror can be customized to display local weather forecasts, news bulletins, your upcoming calendar schedule, social media feeds, etc.</a:t>
            </a:r>
          </a:p>
          <a:p>
            <a:pPr marL="0" indent="0">
              <a:buNone/>
            </a:pPr>
            <a:r>
              <a:rPr lang="en-US" sz="1800" dirty="0"/>
              <a:t>It’s possible to even add voice commands using Amazon’s Alexa or Google’s Home Assistant.</a:t>
            </a:r>
          </a:p>
          <a:p>
            <a:pPr marL="0" indent="0">
              <a:buNone/>
            </a:pPr>
            <a:r>
              <a:rPr lang="en-US" sz="2000" b="1" u="sng" dirty="0">
                <a:effectLst>
                  <a:outerShdw blurRad="38100" dist="19050" dir="2700000" algn="tl">
                    <a:schemeClr val="dk1">
                      <a:alpha val="40000"/>
                    </a:schemeClr>
                  </a:outerShdw>
                </a:effectLst>
              </a:rPr>
              <a:t>How Do Smart Mirrors </a:t>
            </a:r>
            <a:r>
              <a:rPr lang="en-US" sz="2000" b="1" u="sng" dirty="0" smtClean="0">
                <a:effectLst>
                  <a:outerShdw blurRad="38100" dist="19050" dir="2700000" algn="tl">
                    <a:schemeClr val="dk1">
                      <a:alpha val="40000"/>
                    </a:schemeClr>
                  </a:outerShdw>
                </a:effectLst>
              </a:rPr>
              <a:t>Work</a:t>
            </a:r>
            <a:r>
              <a:rPr lang="en-US" sz="2000" b="1" dirty="0" smtClean="0">
                <a:effectLst>
                  <a:outerShdw blurRad="38100" dist="19050" dir="2700000" algn="tl">
                    <a:schemeClr val="dk1">
                      <a:alpha val="40000"/>
                    </a:schemeClr>
                  </a:outerShdw>
                </a:effectLst>
              </a:rPr>
              <a:t>?</a:t>
            </a:r>
            <a:endParaRPr lang="en-US" sz="2000" b="1" dirty="0"/>
          </a:p>
          <a:p>
            <a:pPr marL="0" indent="0">
              <a:buNone/>
            </a:pPr>
            <a:r>
              <a:rPr lang="en-US" sz="1800" dirty="0"/>
              <a:t>There are three components of a smart mirror</a:t>
            </a:r>
            <a:r>
              <a:rPr lang="en-US" sz="1800" dirty="0" smtClean="0"/>
              <a:t>:-</a:t>
            </a:r>
          </a:p>
          <a:p>
            <a:pPr lvl="0"/>
            <a:r>
              <a:rPr lang="en-US" sz="1800" b="1" dirty="0"/>
              <a:t>A Two-Way Mirror</a:t>
            </a:r>
            <a:endParaRPr lang="en-US" sz="1800" dirty="0"/>
          </a:p>
          <a:p>
            <a:pPr lvl="0"/>
            <a:r>
              <a:rPr lang="en-US" sz="1800" b="1" dirty="0"/>
              <a:t>A Display</a:t>
            </a:r>
            <a:endParaRPr lang="en-US" sz="1800" dirty="0"/>
          </a:p>
          <a:p>
            <a:pPr lvl="0"/>
            <a:r>
              <a:rPr lang="en-US" sz="1800" b="1" dirty="0"/>
              <a:t>A Computer device</a:t>
            </a:r>
            <a:endParaRPr lang="en-US" sz="1800" dirty="0"/>
          </a:p>
          <a:p>
            <a:pPr marL="0" indent="0">
              <a:buNone/>
            </a:pPr>
            <a:r>
              <a:rPr lang="en-US" sz="2120" b="1" u="sng" dirty="0"/>
              <a:t>How These Components Helps To Run Smart Mirror</a:t>
            </a:r>
            <a:endParaRPr lang="en-US" sz="2120" dirty="0"/>
          </a:p>
          <a:p>
            <a:pPr marL="0" indent="0">
              <a:buNone/>
            </a:pPr>
            <a:endParaRPr lang="en-US" dirty="0" smtClean="0"/>
          </a:p>
          <a:p>
            <a:pPr marL="0" indent="0">
              <a:buNone/>
            </a:pPr>
            <a:r>
              <a:rPr lang="en-US" sz="1800" b="1" u="sng" dirty="0"/>
              <a:t>A Two-way Mirror:-</a:t>
            </a:r>
            <a:r>
              <a:rPr lang="en-US" sz="1800" dirty="0"/>
              <a:t> </a:t>
            </a:r>
            <a:r>
              <a:rPr lang="en-US" sz="1800" b="1" dirty="0"/>
              <a:t>Two-Way Mirror:</a:t>
            </a:r>
            <a:r>
              <a:rPr lang="en-US" sz="1800" dirty="0"/>
              <a:t> A normal mirror has a film behind the glass that reflects 100% of incoming light. This means when you look at a mirror, you see your reflection. A two-way mirror reflects light from one direction, but allows light to pass through from the other direction.</a:t>
            </a:r>
          </a:p>
          <a:p>
            <a:pPr marL="0" indent="0">
              <a:buNone/>
            </a:pPr>
            <a:r>
              <a:rPr lang="en-US" sz="1800" b="1" u="sng" dirty="0"/>
              <a:t>A Display</a:t>
            </a:r>
            <a:r>
              <a:rPr lang="en-US" sz="1800" dirty="0"/>
              <a:t>:- Behind the two-way mirror sits a monitor screen/TV/tablet. This is used to display any information or modules for your smart mirror. The display can be the same size as the mirror, or it can be smaller than the mirror. </a:t>
            </a:r>
          </a:p>
          <a:p>
            <a:pPr marL="0" indent="0">
              <a:buNone/>
            </a:pPr>
            <a:r>
              <a:rPr lang="en-US" sz="1800" b="1" u="sng" dirty="0"/>
              <a:t>A computer Device</a:t>
            </a:r>
            <a:r>
              <a:rPr lang="en-US" sz="1800" dirty="0"/>
              <a:t>:- Something has to run the content you see on your smart mirror. A small computer device such as a Raspberry Pi is more than enough to power a smart mirror. </a:t>
            </a:r>
          </a:p>
          <a:p>
            <a:pPr marL="0" indent="0">
              <a:buNone/>
            </a:pPr>
            <a:endParaRPr lang="en-US" sz="1800" dirty="0"/>
          </a:p>
        </p:txBody>
      </p:sp>
      <p:sp>
        <p:nvSpPr>
          <p:cNvPr id="4" name="Slide Number Placeholder 3"/>
          <p:cNvSpPr>
            <a:spLocks noGrp="1"/>
          </p:cNvSpPr>
          <p:nvPr>
            <p:ph type="sldNum" sz="quarter" idx="12"/>
          </p:nvPr>
        </p:nvSpPr>
        <p:spPr/>
        <p:txBody>
          <a:bodyPr/>
          <a:lstStyle/>
          <a:p>
            <a:fld id="{75A984BB-F7F3-4337-9CDD-F27E297554D9}" type="slidenum">
              <a:rPr lang="en-US" smtClean="0"/>
              <a:t>9</a:t>
            </a:fld>
            <a:endParaRPr lang="en-US"/>
          </a:p>
        </p:txBody>
      </p:sp>
    </p:spTree>
    <p:extLst>
      <p:ext uri="{BB962C8B-B14F-4D97-AF65-F5344CB8AC3E}">
        <p14:creationId xmlns:p14="http://schemas.microsoft.com/office/powerpoint/2010/main" val="1087187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7204</TotalTime>
  <Words>2712</Words>
  <Application>Microsoft Office PowerPoint</Application>
  <PresentationFormat>Custom</PresentationFormat>
  <Paragraphs>272</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Oswald</vt:lpstr>
      <vt:lpstr>Trebuchet MS</vt:lpstr>
      <vt:lpstr>Trebuchet MS (Body)</vt:lpstr>
      <vt:lpstr>Wingdings 3</vt:lpstr>
      <vt:lpstr>Facet</vt:lpstr>
      <vt:lpstr>PowerPoint Presentation</vt:lpstr>
      <vt:lpstr>INDEX</vt:lpstr>
      <vt:lpstr>INTRODUCTION  Artificial Intelligence:- Artificial intelligence (AI) is an area of computer science that emphasizes the creation of intelligent machine which work and react like humans. Some of the activities computers with artificial intelligence are designed to include: </vt:lpstr>
      <vt:lpstr>Speech Recognition:- </vt:lpstr>
      <vt:lpstr>Social Media Services:- </vt:lpstr>
      <vt:lpstr>Introduction to Algorithms of Artificial Intelligence </vt:lpstr>
      <vt:lpstr>Virtual Personal Assistance:- </vt:lpstr>
      <vt:lpstr>INTRODUCTION</vt:lpstr>
      <vt:lpstr>What Can A Smart Mirror Do? </vt:lpstr>
      <vt:lpstr>Advantages of a Smart Mirror:- </vt:lpstr>
      <vt:lpstr>Smart Mirror Features:- </vt:lpstr>
      <vt:lpstr>DESIGN LAYOUT</vt:lpstr>
      <vt:lpstr>DESIGN LAYOUT</vt:lpstr>
      <vt:lpstr>DESIGN LAYOUT</vt:lpstr>
      <vt:lpstr>LIST OF COMPONENTS </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lpstr>SOFTWARE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Oxygen 2 Innovation</dc:title>
  <dc:creator>o2i</dc:creator>
  <cp:lastModifiedBy>O2I_Harsh</cp:lastModifiedBy>
  <cp:revision>529</cp:revision>
  <dcterms:created xsi:type="dcterms:W3CDTF">2017-12-13T05:46:35Z</dcterms:created>
  <dcterms:modified xsi:type="dcterms:W3CDTF">2019-08-12T11:36:20Z</dcterms:modified>
</cp:coreProperties>
</file>