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7" r:id="rId6"/>
    <p:sldId id="266" r:id="rId7"/>
    <p:sldId id="277" r:id="rId8"/>
    <p:sldId id="278" r:id="rId9"/>
    <p:sldId id="279" r:id="rId10"/>
    <p:sldId id="280" r:id="rId11"/>
    <p:sldId id="281" r:id="rId12"/>
    <p:sldId id="282" r:id="rId13"/>
    <p:sldId id="299" r:id="rId14"/>
    <p:sldId id="283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8" autoAdjust="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EB8A7C-2DDC-4A4A-B8D1-B38F8D05A2E6}" type="datetime1">
              <a:rPr lang="pl-PL" smtClean="0"/>
              <a:t>26.05.2024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2B0B1-3566-4EC7-B96E-4A585A2B2034}" type="datetime1">
              <a:rPr lang="pl-PL" smtClean="0"/>
              <a:pPr/>
              <a:t>26.05.2024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408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43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pl-P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l-PL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11" name="Podtytuł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subtitle style</a:t>
            </a:r>
            <a:endParaRPr lang="pl-PL" noProof="0" dirty="0"/>
          </a:p>
        </p:txBody>
      </p:sp>
      <p:sp>
        <p:nvSpPr>
          <p:cNvPr id="18" name="Obraz — symbol zastępczy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 dirty="0"/>
              <a:t>Kliknij, aby dodać zdjęcie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y zawartoś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12" name="Tekst — symbol zastępczy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6" name="Stopka — symbol zastępczy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pl-PL" noProof="0">
                <a:solidFill>
                  <a:prstClr val="black"/>
                </a:solidFill>
                <a:cs typeface="+mn-cs"/>
              </a:rPr>
              <a:t>Tytuł prezentacji</a:t>
            </a:r>
          </a:p>
        </p:txBody>
      </p:sp>
      <p:sp>
        <p:nvSpPr>
          <p:cNvPr id="7" name="Data — symbol zastępczy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Numer slajdu — symbol zastępczy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‹#›</a:t>
            </a:fld>
            <a:endParaRPr lang="pl-PL" noProof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y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8" name="Tekst — symbol zastępczy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ekst — symbol zastępczy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Stopka — symbol zastępczy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pl-PL" noProof="0">
                <a:solidFill>
                  <a:prstClr val="black"/>
                </a:solidFill>
                <a:cs typeface="+mn-cs"/>
              </a:rPr>
              <a:t>Tytuł prezentacji</a:t>
            </a:r>
          </a:p>
        </p:txBody>
      </p:sp>
      <p:sp>
        <p:nvSpPr>
          <p:cNvPr id="3" name="Data — symbol zastępczy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Numer slajdu — symbol zastępczy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‹#›</a:t>
            </a:fld>
            <a:endParaRPr lang="pl-PL" noProof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potk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</a:rPr>
              <a:t>Click to edit Master title style</a:t>
            </a:r>
            <a:endParaRPr lang="pl-PL" noProof="0" dirty="0">
              <a:solidFill>
                <a:srgbClr val="FFFFFF"/>
              </a:solidFill>
            </a:endParaRPr>
          </a:p>
        </p:txBody>
      </p:sp>
      <p:sp>
        <p:nvSpPr>
          <p:cNvPr id="13" name="Stopka — symbol zastępczy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dirty="0"/>
              <a:t>Tytuł prezentacji</a:t>
            </a:r>
          </a:p>
        </p:txBody>
      </p:sp>
      <p:sp>
        <p:nvSpPr>
          <p:cNvPr id="19" name="Obraz — symbol zastępczy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 dirty="0"/>
              <a:t>Kliknij, aby dodać zdjęcie</a:t>
            </a:r>
          </a:p>
        </p:txBody>
      </p:sp>
      <p:sp>
        <p:nvSpPr>
          <p:cNvPr id="20" name="Obraz — symbol zastępczy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 dirty="0"/>
              <a:t>Kliknij, aby dodać zdjęcie</a:t>
            </a:r>
          </a:p>
        </p:txBody>
      </p:sp>
      <p:sp>
        <p:nvSpPr>
          <p:cNvPr id="24" name="Tekst — symbol zastępczy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pl-PL" noProof="0" dirty="0"/>
              <a:t>Kliknij, aby dodać tekst</a:t>
            </a:r>
          </a:p>
        </p:txBody>
      </p:sp>
      <p:sp>
        <p:nvSpPr>
          <p:cNvPr id="14" name="Data — symbol zastępczy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l-PL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Numer slajdu — symbol zastępczy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‹#›</a:t>
            </a:fld>
            <a:endParaRPr lang="pl-PL" noProof="0" dirty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</a:rPr>
              <a:t>Click to edit Master title style</a:t>
            </a:r>
            <a:endParaRPr lang="pl-PL" noProof="0">
              <a:solidFill>
                <a:srgbClr val="FFFFFF"/>
              </a:solidFill>
            </a:endParaRPr>
          </a:p>
        </p:txBody>
      </p:sp>
      <p:sp>
        <p:nvSpPr>
          <p:cNvPr id="12" name="Obraz — symbol zastępczy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7" name="Stopka — symbol zastępczy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Tytuł prezentacji</a:t>
            </a:r>
          </a:p>
        </p:txBody>
      </p:sp>
      <p:sp>
        <p:nvSpPr>
          <p:cNvPr id="6" name="Zawartość — symbol zastępczy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Data — symbol zastępczy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Numer slajdu — symbol zastępczy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6D940D-6D44-4DF9-9322-B4B11F7EDCD0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‹#›</a:t>
            </a:fld>
            <a:endParaRPr lang="pl-PL" noProof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6000" noProof="0"/>
              <a:t>Click to edit Master title style</a:t>
            </a:r>
            <a:endParaRPr lang="pl-PL" sz="6000" noProof="0"/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subtitle style</a:t>
            </a:r>
            <a:endParaRPr lang="pl-PL" noProof="0"/>
          </a:p>
        </p:txBody>
      </p:sp>
      <p:sp>
        <p:nvSpPr>
          <p:cNvPr id="16" name="Obraz — symbol zastępczy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8" name="Stopka — symbol zastępczy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pl-PL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Tytuł prezentacji</a:t>
            </a:r>
          </a:p>
        </p:txBody>
      </p:sp>
      <p:sp>
        <p:nvSpPr>
          <p:cNvPr id="14" name="Obraz — symbol zastępczy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7" name="Obraz — symbol zastępczy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pl-PL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pl-PL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pl-PL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dodać tekst</a:t>
            </a:r>
          </a:p>
        </p:txBody>
      </p:sp>
      <p:sp>
        <p:nvSpPr>
          <p:cNvPr id="13" name="Stopka — symbol zastępczy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pl-PL" noProof="0"/>
              <a:t>Tytuł prezentacji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Data — symbol zastępczy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Numer slajdu — symbol zastępczy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‹#›</a:t>
            </a:fld>
            <a:endParaRPr lang="pl-PL" noProof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dodać tekst</a:t>
            </a:r>
          </a:p>
        </p:txBody>
      </p:sp>
      <p:sp>
        <p:nvSpPr>
          <p:cNvPr id="9" name="Stopka — symbol zastępczy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pl-PL" noProof="0"/>
              <a:t>Tytuł prezentacji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‹#›</a:t>
            </a:fld>
            <a:endParaRPr lang="pl-PL" noProof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raz — symbol zastępczy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7" name="Tytuł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pl-PL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pl-PL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topka — symbol zastępczy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pl-PL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Tytuł prezentacji</a:t>
            </a:r>
          </a:p>
        </p:txBody>
      </p:sp>
      <p:sp>
        <p:nvSpPr>
          <p:cNvPr id="20" name="Data — symbol zastępczy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pl-PL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Numer slajdu — symbol zastępczy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pl-PL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pl-PL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8" name="Zawartość — symbol zastępczy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>
                <a:solidFill>
                  <a:prstClr val="black"/>
                </a:solidFill>
              </a:rPr>
              <a:t>Tytuł prezentacji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‹#›</a:t>
            </a:fld>
            <a:endParaRPr lang="pl-PL" noProof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>
                <a:solidFill>
                  <a:prstClr val="black"/>
                </a:solidFill>
              </a:rPr>
              <a:t>Tytuł prezentacji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‹#›</a:t>
            </a:fld>
            <a:endParaRPr lang="pl-PL" noProof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  <a:endParaRPr lang="pl-PL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l-PL" noProof="0"/>
              <a:t>Tytuł prezentacji</a:t>
            </a:r>
            <a:endParaRPr lang="pl-PL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D4885A8-DDA8-4FCF-AB25-DA8F78EC7557}" type="slidenum">
              <a:rPr lang="pl-PL" noProof="0" smtClean="0"/>
              <a:pPr/>
              <a:t>‹#›</a:t>
            </a:fld>
            <a:endParaRPr lang="pl-PL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>
            <a:normAutofit fontScale="90000"/>
          </a:bodyPr>
          <a:lstStyle/>
          <a:p>
            <a:pPr algn="r" rtl="1"/>
            <a:r>
              <a:rPr lang="fa-IR" dirty="0">
                <a:cs typeface="Far.Farnaz" panose="00000400000000000000" pitchFamily="2" charset="-78"/>
              </a:rPr>
              <a:t>طراحی فیلتر </a:t>
            </a:r>
            <a:r>
              <a:rPr lang="en-US" dirty="0">
                <a:cs typeface="Far.Farnaz" panose="00000400000000000000" pitchFamily="2" charset="-78"/>
              </a:rPr>
              <a:t>FIR</a:t>
            </a:r>
            <a:br>
              <a:rPr lang="fa-IR" dirty="0">
                <a:cs typeface="Far.Farnaz" panose="00000400000000000000" pitchFamily="2" charset="-78"/>
              </a:rPr>
            </a:br>
            <a:r>
              <a:rPr lang="fa-IR" dirty="0">
                <a:cs typeface="Far.Farnaz" panose="00000400000000000000" pitchFamily="2" charset="-78"/>
              </a:rPr>
              <a:t>با مرتبه 20 میانگذر با تقارن و پایپلاین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>
            <a:normAutofit fontScale="77500" lnSpcReduction="20000"/>
          </a:bodyPr>
          <a:lstStyle/>
          <a:p>
            <a:pPr algn="r" rtl="1"/>
            <a:r>
              <a:rPr lang="fa-IR" dirty="0">
                <a:cs typeface="Far.Farnaz" panose="00000400000000000000" pitchFamily="2" charset="-78"/>
              </a:rPr>
              <a:t>گروه 3</a:t>
            </a:r>
            <a:endParaRPr lang="en-US" dirty="0">
              <a:cs typeface="Far.Farnaz" panose="00000400000000000000" pitchFamily="2" charset="-78"/>
            </a:endParaRPr>
          </a:p>
          <a:p>
            <a:pPr algn="r" rtl="1"/>
            <a:r>
              <a:rPr lang="fa-IR" dirty="0">
                <a:cs typeface="Far.Farnaz" panose="00000400000000000000" pitchFamily="2" charset="-78"/>
              </a:rPr>
              <a:t>فیضی –</a:t>
            </a:r>
            <a:r>
              <a:rPr lang="en-US" dirty="0">
                <a:cs typeface="Far.Farnaz" panose="00000400000000000000" pitchFamily="2" charset="-78"/>
              </a:rPr>
              <a:t> </a:t>
            </a:r>
            <a:r>
              <a:rPr lang="fa-IR" dirty="0">
                <a:cs typeface="Far.Farnaz" panose="00000400000000000000" pitchFamily="2" charset="-78"/>
              </a:rPr>
              <a:t> حسنی</a:t>
            </a:r>
          </a:p>
          <a:p>
            <a:pPr algn="r" rtl="1"/>
            <a:r>
              <a:rPr lang="fa-IR" dirty="0">
                <a:cs typeface="Far.Farnaz" panose="00000400000000000000" pitchFamily="2" charset="-78"/>
              </a:rPr>
              <a:t>استاد : دکتر میرزا کوچکی</a:t>
            </a:r>
            <a:endParaRPr lang="pl-PL" dirty="0">
              <a:cs typeface="Far.Farnaz" panose="00000400000000000000" pitchFamily="2" charset="-78"/>
            </a:endParaRPr>
          </a:p>
        </p:txBody>
      </p:sp>
      <p:pic>
        <p:nvPicPr>
          <p:cNvPr id="1026" name="Picture 2" descr="Designing FIR Filter Gain - Wave Walker DSP">
            <a:extLst>
              <a:ext uri="{FF2B5EF4-FFF2-40B4-BE49-F238E27FC236}">
                <a16:creationId xmlns:a16="http://schemas.microsoft.com/office/drawing/2014/main" id="{D1FB2BBE-FAB1-5AC4-8CE7-10332FD0FD3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1" r="32131"/>
          <a:stretch>
            <a:fillRect/>
          </a:stretch>
        </p:blipFill>
        <p:spPr bwMode="auto">
          <a:xfrm>
            <a:off x="8109017" y="0"/>
            <a:ext cx="40829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latin typeface="Fairwater Script" panose="020F0502020204030204" pitchFamily="2" charset="0"/>
                <a:cs typeface="Far.Farnaz" panose="00000400000000000000" pitchFamily="2" charset="-78"/>
              </a:rPr>
              <a:t>پیاده سازی فیلتر </a:t>
            </a:r>
            <a:r>
              <a:rPr lang="en-US" dirty="0">
                <a:latin typeface="Fairwater Script" panose="020F0502020204030204" pitchFamily="2" charset="0"/>
                <a:cs typeface="Far.Farnaz" panose="00000400000000000000" pitchFamily="2" charset="-78"/>
              </a:rPr>
              <a:t>FIR</a:t>
            </a:r>
            <a:endParaRPr lang="pl-PL" dirty="0">
              <a:latin typeface="Fairwater Script" panose="020F0502020204030204" pitchFamily="2" charset="0"/>
              <a:cs typeface="Far.Farnaz" panose="00000400000000000000" pitchFamily="2" charset="-78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0995B40-7D92-CC67-7B4E-50662155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l-PL" noProof="0">
                <a:solidFill>
                  <a:prstClr val="black"/>
                </a:solidFill>
              </a:rPr>
              <a:t>Tytuł prezentacji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8519CB20-806A-3CCD-F4FC-EB359705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pl-PL" noProof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EE618-6E4C-8AC0-5A91-717446B3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1261760"/>
            <a:ext cx="1161259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4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86" y="175564"/>
            <a:ext cx="10022841" cy="760892"/>
          </a:xfrm>
        </p:spPr>
        <p:txBody>
          <a:bodyPr anchor="ctr">
            <a:normAutofit/>
          </a:bodyPr>
          <a:lstStyle/>
          <a:p>
            <a:pPr algn="ctr" rtl="1">
              <a:lnSpc>
                <a:spcPct val="90000"/>
              </a:lnSpc>
            </a:pPr>
            <a:r>
              <a:rPr lang="en-US" dirty="0"/>
              <a:t>Pipeline</a:t>
            </a:r>
            <a:endParaRPr lang="pl-PL" dirty="0"/>
          </a:p>
        </p:txBody>
      </p:sp>
      <p:pic>
        <p:nvPicPr>
          <p:cNvPr id="4" name="Picture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D7F3E061-BC26-A511-99DA-503B59ED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40" y="1756929"/>
            <a:ext cx="6721732" cy="3075192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228" y="6211165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pl-PL" noProof="0">
              <a:solidFill>
                <a:prstClr val="black"/>
              </a:solidFill>
            </a:endParaRPr>
          </a:p>
        </p:txBody>
      </p:sp>
      <p:pic>
        <p:nvPicPr>
          <p:cNvPr id="7" name="Picture 6" descr="A diagram of a block diagram&#10;&#10;Description automatically generated">
            <a:extLst>
              <a:ext uri="{FF2B5EF4-FFF2-40B4-BE49-F238E27FC236}">
                <a16:creationId xmlns:a16="http://schemas.microsoft.com/office/drawing/2014/main" id="{1E739DB2-9CF0-C8B6-DEB5-090F0338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27" y="1756929"/>
            <a:ext cx="6797487" cy="3268180"/>
          </a:xfrm>
          <a:prstGeom prst="rect">
            <a:avLst/>
          </a:prstGeom>
        </p:spPr>
      </p:pic>
      <p:pic>
        <p:nvPicPr>
          <p:cNvPr id="10" name="Picture 9" descr="A diagram of a block diagram&#10;&#10;Description automatically generated">
            <a:extLst>
              <a:ext uri="{FF2B5EF4-FFF2-40B4-BE49-F238E27FC236}">
                <a16:creationId xmlns:a16="http://schemas.microsoft.com/office/drawing/2014/main" id="{4DBF89F9-78D9-45F6-85C8-1E7B71C71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43" y="1756928"/>
            <a:ext cx="6658129" cy="3664817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">
            <a:extLst>
              <a:ext uri="{FF2B5EF4-FFF2-40B4-BE49-F238E27FC236}">
                <a16:creationId xmlns:a16="http://schemas.microsoft.com/office/drawing/2014/main" id="{4AC03F42-85BD-BBD5-7642-193E557C6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443" y="1710556"/>
            <a:ext cx="6220809" cy="4865735"/>
          </a:xfrm>
          <a:prstGeom prst="rect">
            <a:avLst/>
          </a:prstGeom>
        </p:spPr>
      </p:pic>
      <p:pic>
        <p:nvPicPr>
          <p:cNvPr id="16" name="Picture 15" descr="A diagram of a block diagram&#10;&#10;Description automatically generated">
            <a:extLst>
              <a:ext uri="{FF2B5EF4-FFF2-40B4-BE49-F238E27FC236}">
                <a16:creationId xmlns:a16="http://schemas.microsoft.com/office/drawing/2014/main" id="{1353EC32-A7D2-2421-D629-A501B8DD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727" y="1710556"/>
            <a:ext cx="6022585" cy="48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4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12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C74D-F76C-8518-C701-DA62FC50D76C}"/>
              </a:ext>
            </a:extLst>
          </p:cNvPr>
          <p:cNvSpPr txBox="1"/>
          <p:nvPr/>
        </p:nvSpPr>
        <p:spPr>
          <a:xfrm>
            <a:off x="493500" y="1676567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II: even length, symmetric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A053-00C0-0EB8-F661-834A028EE092}"/>
              </a:ext>
            </a:extLst>
          </p:cNvPr>
          <p:cNvSpPr txBox="1"/>
          <p:nvPr/>
        </p:nvSpPr>
        <p:spPr>
          <a:xfrm>
            <a:off x="9546427" y="1676568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FIR I: odd length, symmetric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1B63-63E0-9BE9-D641-F279EAF20E97}"/>
              </a:ext>
            </a:extLst>
          </p:cNvPr>
          <p:cNvSpPr txBox="1"/>
          <p:nvPr/>
        </p:nvSpPr>
        <p:spPr>
          <a:xfrm>
            <a:off x="424874" y="5555732"/>
            <a:ext cx="222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IV: even length, antisymmetric</a:t>
            </a:r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819B-5ABE-9B62-DFFB-1F6B05B28A19}"/>
              </a:ext>
            </a:extLst>
          </p:cNvPr>
          <p:cNvSpPr txBox="1"/>
          <p:nvPr/>
        </p:nvSpPr>
        <p:spPr>
          <a:xfrm>
            <a:off x="9546427" y="5555732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III: odd length, antisymmetric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58905-11EC-447F-3ACB-CF2BBF6C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43" y="1470871"/>
            <a:ext cx="5301672" cy="50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4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13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C74D-F76C-8518-C701-DA62FC50D76C}"/>
              </a:ext>
            </a:extLst>
          </p:cNvPr>
          <p:cNvSpPr txBox="1"/>
          <p:nvPr/>
        </p:nvSpPr>
        <p:spPr>
          <a:xfrm>
            <a:off x="493500" y="1676567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II: even length, symmetric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A053-00C0-0EB8-F661-834A028EE092}"/>
              </a:ext>
            </a:extLst>
          </p:cNvPr>
          <p:cNvSpPr txBox="1"/>
          <p:nvPr/>
        </p:nvSpPr>
        <p:spPr>
          <a:xfrm>
            <a:off x="9546427" y="1676568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FIR I: odd length, symmetric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1B63-63E0-9BE9-D641-F279EAF20E97}"/>
              </a:ext>
            </a:extLst>
          </p:cNvPr>
          <p:cNvSpPr txBox="1"/>
          <p:nvPr/>
        </p:nvSpPr>
        <p:spPr>
          <a:xfrm>
            <a:off x="424874" y="5555732"/>
            <a:ext cx="222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IV: even length, antisymmetric</a:t>
            </a:r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819B-5ABE-9B62-DFFB-1F6B05B28A19}"/>
              </a:ext>
            </a:extLst>
          </p:cNvPr>
          <p:cNvSpPr txBox="1"/>
          <p:nvPr/>
        </p:nvSpPr>
        <p:spPr>
          <a:xfrm>
            <a:off x="9546427" y="5555732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III: odd length, antisymmetric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58905-11EC-447F-3ACB-CF2BBF6C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52" y="1173232"/>
            <a:ext cx="28696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5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14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C74D-F76C-8518-C701-DA62FC50D76C}"/>
              </a:ext>
            </a:extLst>
          </p:cNvPr>
          <p:cNvSpPr txBox="1"/>
          <p:nvPr/>
        </p:nvSpPr>
        <p:spPr>
          <a:xfrm>
            <a:off x="493500" y="1676567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II: even length, symmetric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A053-00C0-0EB8-F661-834A028EE092}"/>
              </a:ext>
            </a:extLst>
          </p:cNvPr>
          <p:cNvSpPr txBox="1"/>
          <p:nvPr/>
        </p:nvSpPr>
        <p:spPr>
          <a:xfrm>
            <a:off x="9546427" y="1676568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FIR I: odd length, symmetric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1B63-63E0-9BE9-D641-F279EAF20E97}"/>
              </a:ext>
            </a:extLst>
          </p:cNvPr>
          <p:cNvSpPr txBox="1"/>
          <p:nvPr/>
        </p:nvSpPr>
        <p:spPr>
          <a:xfrm>
            <a:off x="424874" y="5555732"/>
            <a:ext cx="222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IV: even length, antisymmetric</a:t>
            </a:r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819B-5ABE-9B62-DFFB-1F6B05B28A19}"/>
              </a:ext>
            </a:extLst>
          </p:cNvPr>
          <p:cNvSpPr txBox="1"/>
          <p:nvPr/>
        </p:nvSpPr>
        <p:spPr>
          <a:xfrm>
            <a:off x="9546427" y="5555732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III: odd length, antisymmetric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58905-11EC-447F-3ACB-CF2BBF6C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52" y="1173232"/>
            <a:ext cx="286965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98B76-1FFD-04E1-ABD9-2EE8D257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452" y="1226206"/>
            <a:ext cx="5828823" cy="53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C74D-F76C-8518-C701-DA62FC50D76C}"/>
              </a:ext>
            </a:extLst>
          </p:cNvPr>
          <p:cNvSpPr txBox="1"/>
          <p:nvPr/>
        </p:nvSpPr>
        <p:spPr>
          <a:xfrm>
            <a:off x="493500" y="1676567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II: even length, symmetric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A053-00C0-0EB8-F661-834A028EE092}"/>
              </a:ext>
            </a:extLst>
          </p:cNvPr>
          <p:cNvSpPr txBox="1"/>
          <p:nvPr/>
        </p:nvSpPr>
        <p:spPr>
          <a:xfrm>
            <a:off x="9546427" y="1676568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FIR I: odd length, symmetric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1B63-63E0-9BE9-D641-F279EAF20E97}"/>
              </a:ext>
            </a:extLst>
          </p:cNvPr>
          <p:cNvSpPr txBox="1"/>
          <p:nvPr/>
        </p:nvSpPr>
        <p:spPr>
          <a:xfrm>
            <a:off x="424874" y="5555732"/>
            <a:ext cx="222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IV: even length, antisymmetric</a:t>
            </a:r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819B-5ABE-9B62-DFFB-1F6B05B28A19}"/>
              </a:ext>
            </a:extLst>
          </p:cNvPr>
          <p:cNvSpPr txBox="1"/>
          <p:nvPr/>
        </p:nvSpPr>
        <p:spPr>
          <a:xfrm>
            <a:off x="9546427" y="5555732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III: odd length, antisymmetric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58905-11EC-447F-3ACB-CF2BBF6C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52" y="1173232"/>
            <a:ext cx="286965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98B76-1FFD-04E1-ABD9-2EE8D257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90" y="1173232"/>
            <a:ext cx="2971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9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16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C74D-F76C-8518-C701-DA62FC50D76C}"/>
              </a:ext>
            </a:extLst>
          </p:cNvPr>
          <p:cNvSpPr txBox="1"/>
          <p:nvPr/>
        </p:nvSpPr>
        <p:spPr>
          <a:xfrm>
            <a:off x="493500" y="1676567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II: even length, symmetric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A053-00C0-0EB8-F661-834A028EE092}"/>
              </a:ext>
            </a:extLst>
          </p:cNvPr>
          <p:cNvSpPr txBox="1"/>
          <p:nvPr/>
        </p:nvSpPr>
        <p:spPr>
          <a:xfrm>
            <a:off x="9546427" y="1676568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FIR I: odd length, symmetric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1B63-63E0-9BE9-D641-F279EAF20E97}"/>
              </a:ext>
            </a:extLst>
          </p:cNvPr>
          <p:cNvSpPr txBox="1"/>
          <p:nvPr/>
        </p:nvSpPr>
        <p:spPr>
          <a:xfrm>
            <a:off x="424874" y="5555732"/>
            <a:ext cx="222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IV: even length, antisymmetric</a:t>
            </a:r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819B-5ABE-9B62-DFFB-1F6B05B28A19}"/>
              </a:ext>
            </a:extLst>
          </p:cNvPr>
          <p:cNvSpPr txBox="1"/>
          <p:nvPr/>
        </p:nvSpPr>
        <p:spPr>
          <a:xfrm>
            <a:off x="9546427" y="5555732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III: odd length, antisymmetric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58905-11EC-447F-3ACB-CF2BBF6C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52" y="1173232"/>
            <a:ext cx="286965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98B76-1FFD-04E1-ABD9-2EE8D257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90" y="1173232"/>
            <a:ext cx="2971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1313A-14FC-A2B9-6105-D672E87E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459" y="1181122"/>
            <a:ext cx="5691062" cy="56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1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17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C74D-F76C-8518-C701-DA62FC50D76C}"/>
              </a:ext>
            </a:extLst>
          </p:cNvPr>
          <p:cNvSpPr txBox="1"/>
          <p:nvPr/>
        </p:nvSpPr>
        <p:spPr>
          <a:xfrm>
            <a:off x="493500" y="1676567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II: even length, symmetric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A053-00C0-0EB8-F661-834A028EE092}"/>
              </a:ext>
            </a:extLst>
          </p:cNvPr>
          <p:cNvSpPr txBox="1"/>
          <p:nvPr/>
        </p:nvSpPr>
        <p:spPr>
          <a:xfrm>
            <a:off x="9546427" y="1676568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FIR I: odd length, symmetric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1B63-63E0-9BE9-D641-F279EAF20E97}"/>
              </a:ext>
            </a:extLst>
          </p:cNvPr>
          <p:cNvSpPr txBox="1"/>
          <p:nvPr/>
        </p:nvSpPr>
        <p:spPr>
          <a:xfrm>
            <a:off x="424874" y="5555732"/>
            <a:ext cx="222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IV: even length, antisymmetric</a:t>
            </a:r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819B-5ABE-9B62-DFFB-1F6B05B28A19}"/>
              </a:ext>
            </a:extLst>
          </p:cNvPr>
          <p:cNvSpPr txBox="1"/>
          <p:nvPr/>
        </p:nvSpPr>
        <p:spPr>
          <a:xfrm>
            <a:off x="9546427" y="5555732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III: odd length, antisymmetric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58905-11EC-447F-3ACB-CF2BBF6C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52" y="1173232"/>
            <a:ext cx="286965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98B76-1FFD-04E1-ABD9-2EE8D257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90" y="1173232"/>
            <a:ext cx="2971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1313A-14FC-A2B9-6105-D672E87E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936" y="4114800"/>
            <a:ext cx="275005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C74D-F76C-8518-C701-DA62FC50D76C}"/>
              </a:ext>
            </a:extLst>
          </p:cNvPr>
          <p:cNvSpPr txBox="1"/>
          <p:nvPr/>
        </p:nvSpPr>
        <p:spPr>
          <a:xfrm>
            <a:off x="493500" y="1676567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II: even length, symmetric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A053-00C0-0EB8-F661-834A028EE092}"/>
              </a:ext>
            </a:extLst>
          </p:cNvPr>
          <p:cNvSpPr txBox="1"/>
          <p:nvPr/>
        </p:nvSpPr>
        <p:spPr>
          <a:xfrm>
            <a:off x="9546427" y="1676568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FIR I: odd length, symmetric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1B63-63E0-9BE9-D641-F279EAF20E97}"/>
              </a:ext>
            </a:extLst>
          </p:cNvPr>
          <p:cNvSpPr txBox="1"/>
          <p:nvPr/>
        </p:nvSpPr>
        <p:spPr>
          <a:xfrm>
            <a:off x="424874" y="5555732"/>
            <a:ext cx="222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IV: even length, antisymmetric</a:t>
            </a:r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819B-5ABE-9B62-DFFB-1F6B05B28A19}"/>
              </a:ext>
            </a:extLst>
          </p:cNvPr>
          <p:cNvSpPr txBox="1"/>
          <p:nvPr/>
        </p:nvSpPr>
        <p:spPr>
          <a:xfrm>
            <a:off x="9546427" y="5555732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III: odd length, antisymmetric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58905-11EC-447F-3ACB-CF2BBF6C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52" y="1173232"/>
            <a:ext cx="286965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98B76-1FFD-04E1-ABD9-2EE8D257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90" y="1173232"/>
            <a:ext cx="2971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1313A-14FC-A2B9-6105-D672E87E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936" y="4114800"/>
            <a:ext cx="2750054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01149-40AD-26F2-971E-ED61DEF49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935" y="1198739"/>
            <a:ext cx="5728781" cy="55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7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19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C74D-F76C-8518-C701-DA62FC50D76C}"/>
              </a:ext>
            </a:extLst>
          </p:cNvPr>
          <p:cNvSpPr txBox="1"/>
          <p:nvPr/>
        </p:nvSpPr>
        <p:spPr>
          <a:xfrm>
            <a:off x="493500" y="1676567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II: even length, symmetric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6A053-00C0-0EB8-F661-834A028EE092}"/>
              </a:ext>
            </a:extLst>
          </p:cNvPr>
          <p:cNvSpPr txBox="1"/>
          <p:nvPr/>
        </p:nvSpPr>
        <p:spPr>
          <a:xfrm>
            <a:off x="9546427" y="1676568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FIR I: odd length, symmetric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1B63-63E0-9BE9-D641-F279EAF20E97}"/>
              </a:ext>
            </a:extLst>
          </p:cNvPr>
          <p:cNvSpPr txBox="1"/>
          <p:nvPr/>
        </p:nvSpPr>
        <p:spPr>
          <a:xfrm>
            <a:off x="424874" y="5555732"/>
            <a:ext cx="222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IV: even length, antisymmetric</a:t>
            </a:r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819B-5ABE-9B62-DFFB-1F6B05B28A19}"/>
              </a:ext>
            </a:extLst>
          </p:cNvPr>
          <p:cNvSpPr txBox="1"/>
          <p:nvPr/>
        </p:nvSpPr>
        <p:spPr>
          <a:xfrm>
            <a:off x="9546427" y="5555732"/>
            <a:ext cx="215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 III: odd length, antisymmetric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58905-11EC-447F-3ACB-CF2BBF6C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52" y="1173232"/>
            <a:ext cx="286965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98B76-1FFD-04E1-ABD9-2EE8D257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90" y="1173232"/>
            <a:ext cx="2971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1313A-14FC-A2B9-6105-D672E87E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936" y="4114800"/>
            <a:ext cx="2750054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01149-40AD-26F2-971E-ED61DEF49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79" y="3978275"/>
            <a:ext cx="281131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ytuł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algn="ctr" rtl="1"/>
            <a:r>
              <a:rPr lang="fa-IR" dirty="0">
                <a:cs typeface="Far.Farnaz" panose="00000400000000000000" pitchFamily="2" charset="-78"/>
              </a:rPr>
              <a:t>فهرست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pl-PL"/>
              <a:t>Tytuł prezentacji</a:t>
            </a:r>
          </a:p>
        </p:txBody>
      </p:sp>
      <p:sp>
        <p:nvSpPr>
          <p:cNvPr id="19" name="Zawartość — symbol zastępczy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2567716"/>
            <a:ext cx="11534775" cy="3787999"/>
          </a:xfrm>
        </p:spPr>
        <p:txBody>
          <a:bodyPr rtlCol="0"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Far.Farnaz" panose="00000400000000000000" pitchFamily="2" charset="-78"/>
              </a:rPr>
              <a:t>معرفی فیلتر										3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Far.Farnaz" panose="00000400000000000000" pitchFamily="2" charset="-78"/>
              </a:rPr>
              <a:t>پیاده سازی										9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3200" dirty="0">
                <a:cs typeface="Far.Farnaz" panose="00000400000000000000" pitchFamily="2" charset="-78"/>
              </a:rPr>
              <a:t>Pipeline</a:t>
            </a:r>
            <a:r>
              <a:rPr lang="fa-IR" sz="3200" dirty="0">
                <a:cs typeface="Far.Farnaz" panose="00000400000000000000" pitchFamily="2" charset="-78"/>
              </a:rPr>
              <a:t>											10</a:t>
            </a:r>
            <a:endParaRPr lang="en-US" sz="3200" dirty="0">
              <a:cs typeface="Far.Farnaz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Far.Farnaz" panose="00000400000000000000" pitchFamily="2" charset="-78"/>
              </a:rPr>
              <a:t>تقارن											11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Far.Farnaz" panose="00000400000000000000" pitchFamily="2" charset="-78"/>
              </a:rPr>
              <a:t>جمع بندی											20</a:t>
            </a:r>
            <a:endParaRPr lang="en-US" sz="3200" dirty="0">
              <a:cs typeface="Far.Farnaz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dirty="0">
              <a:cs typeface="Far.Farnaz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dirty="0">
              <a:cs typeface="Far.Farnaz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dirty="0">
              <a:cs typeface="Far.Farnaz" panose="00000400000000000000" pitchFamily="2" charset="-78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pl-PL" smtClean="0"/>
              <a:pPr lvl="0" rtl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pl-PL" noProof="0">
              <a:solidFill>
                <a:prstClr val="black"/>
              </a:solidFill>
            </a:endParaRPr>
          </a:p>
        </p:txBody>
      </p:sp>
      <p:pic>
        <p:nvPicPr>
          <p:cNvPr id="11" name="Picture 10" descr="A graph with a blue line&#10;&#10;Description automatically generated">
            <a:extLst>
              <a:ext uri="{FF2B5EF4-FFF2-40B4-BE49-F238E27FC236}">
                <a16:creationId xmlns:a16="http://schemas.microsoft.com/office/drawing/2014/main" id="{4AE45BED-EF72-FEF8-F5F8-ECA0354F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72" y="1705778"/>
            <a:ext cx="4363059" cy="2095792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E6433BF8-F8A9-B755-5061-633F83BC1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3830"/>
            <a:ext cx="4248743" cy="2257740"/>
          </a:xfrm>
          <a:prstGeom prst="rect">
            <a:avLst/>
          </a:prstGeom>
        </p:spPr>
      </p:pic>
      <p:pic>
        <p:nvPicPr>
          <p:cNvPr id="17" name="Picture 16" descr="A graph with a blue line&#10;&#10;Description automatically generated">
            <a:extLst>
              <a:ext uri="{FF2B5EF4-FFF2-40B4-BE49-F238E27FC236}">
                <a16:creationId xmlns:a16="http://schemas.microsoft.com/office/drawing/2014/main" id="{B22EFA1E-3163-03E3-BF9E-A4755490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79" y="4110527"/>
            <a:ext cx="4305901" cy="2295845"/>
          </a:xfrm>
          <a:prstGeom prst="rect">
            <a:avLst/>
          </a:prstGeom>
        </p:spPr>
      </p:pic>
      <p:pic>
        <p:nvPicPr>
          <p:cNvPr id="19" name="Picture 18" descr="A graph with a blue line&#10;&#10;Description automatically generated">
            <a:extLst>
              <a:ext uri="{FF2B5EF4-FFF2-40B4-BE49-F238E27FC236}">
                <a16:creationId xmlns:a16="http://schemas.microsoft.com/office/drawing/2014/main" id="{3B3E119B-0F1D-FE59-3F25-7B380796D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25" y="4110527"/>
            <a:ext cx="434400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A18C-DD2D-6856-502B-0AF64864C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1777729"/>
          </a:xfrm>
        </p:spPr>
        <p:txBody>
          <a:bodyPr/>
          <a:lstStyle/>
          <a:p>
            <a:pPr algn="ctr" rtl="1"/>
            <a:r>
              <a:rPr lang="fa-IR" dirty="0">
                <a:cs typeface="Far.Farnaz" panose="00000400000000000000" pitchFamily="2" charset="-78"/>
              </a:rPr>
              <a:t>جمع بندی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4F086C-9CE2-9AB6-5E57-DD4E215065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r>
              <a:rPr lang="fa-IR" dirty="0">
                <a:cs typeface="Far.Farnaz" panose="00000400000000000000" pitchFamily="2" charset="-78"/>
              </a:rPr>
              <a:t>تقارن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F2E5-9EE3-B6B6-2495-E0F76B7A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pl-PL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Far.Farnaz" panose="00000400000000000000" pitchFamily="2" charset="-78"/>
              </a:rPr>
              <a:t>Tytuł prezentacji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EC9E94C-CD25-433B-901A-C210B1E339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algn="l" rtl="1"/>
            <a:r>
              <a:rPr lang="fa-IR" dirty="0">
                <a:cs typeface="Far.Farnaz" panose="00000400000000000000" pitchFamily="2" charset="-78"/>
              </a:rPr>
              <a:t>فیلتر </a:t>
            </a:r>
            <a:r>
              <a:rPr lang="en-US" dirty="0">
                <a:cs typeface="Far.Farnaz" panose="00000400000000000000" pitchFamily="2" charset="-78"/>
              </a:rPr>
              <a:t>FIR</a:t>
            </a:r>
            <a:r>
              <a:rPr lang="fa-IR" dirty="0">
                <a:cs typeface="Far.Farnaz" panose="00000400000000000000" pitchFamily="2" charset="-78"/>
              </a:rPr>
              <a:t> میانگذر</a:t>
            </a:r>
          </a:p>
          <a:p>
            <a:pPr algn="l" rtl="1"/>
            <a:r>
              <a:rPr lang="fa-IR" dirty="0">
                <a:cs typeface="Far.Farnaz" panose="00000400000000000000" pitchFamily="2" charset="-78"/>
              </a:rPr>
              <a:t>مرتبه 20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23762EA-4CF1-9A29-8053-BBE80AC14A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en-US" dirty="0">
                <a:cs typeface="Far.Farnaz" panose="00000400000000000000" pitchFamily="2" charset="-78"/>
              </a:rPr>
              <a:t>pipeline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64CAC-AB62-E04D-3AF8-155E1662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2722F022-211C-4882-844C-086FEA6806AA}" type="slidenum">
              <a:rPr lang="pl-PL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Far.Farnaz" panose="00000400000000000000" pitchFamily="2" charset="-78"/>
              </a:rPr>
              <a:pPr rtl="0">
                <a:defRPr/>
              </a:pPr>
              <a:t>21</a:t>
            </a:fld>
            <a:endParaRPr lang="pl-PL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Far.Farnaz" panose="00000400000000000000" pitchFamily="2" charset="-78"/>
            </a:endParaRPr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C8468FC3-0398-AF6B-60E5-C533FE664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3" t="7188" r="6774" b="51887"/>
          <a:stretch/>
        </p:blipFill>
        <p:spPr>
          <a:xfrm>
            <a:off x="7086598" y="1714383"/>
            <a:ext cx="5105403" cy="1632762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">
            <a:extLst>
              <a:ext uri="{FF2B5EF4-FFF2-40B4-BE49-F238E27FC236}">
                <a16:creationId xmlns:a16="http://schemas.microsoft.com/office/drawing/2014/main" id="{67B83A67-5B5F-899E-DE5D-59EACA47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491" y="4442668"/>
            <a:ext cx="2943860" cy="2378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9E57A2-5AC0-4E79-ADD2-C94B9AA4E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023" y="4533900"/>
            <a:ext cx="2431238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4F4D-506F-95A5-1EDC-D96C9D21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800" y="2846166"/>
            <a:ext cx="6815446" cy="1165667"/>
          </a:xfrm>
        </p:spPr>
        <p:txBody>
          <a:bodyPr>
            <a:normAutofit/>
          </a:bodyPr>
          <a:lstStyle/>
          <a:p>
            <a:pPr algn="ctr" rtl="1"/>
            <a:r>
              <a:rPr lang="fa-IR" sz="7200" dirty="0">
                <a:cs typeface="Far.Farnaz" panose="00000400000000000000" pitchFamily="2" charset="-78"/>
              </a:rPr>
              <a:t>با تشکر از توجه شما</a:t>
            </a:r>
            <a:endParaRPr lang="pl-PL" sz="7200" dirty="0">
              <a:cs typeface="Far.Farn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084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2"/>
            <a:ext cx="3209008" cy="1613834"/>
          </a:xfrm>
        </p:spPr>
        <p:txBody>
          <a:bodyPr rtlCol="0"/>
          <a:lstStyle/>
          <a:p>
            <a:pPr algn="r" rtl="1"/>
            <a:r>
              <a:rPr lang="fa-IR" dirty="0">
                <a:cs typeface="Far.Farnaz" panose="00000400000000000000" pitchFamily="2" charset="-78"/>
              </a:rPr>
              <a:t>معرفی فیلتر </a:t>
            </a:r>
            <a:r>
              <a:rPr lang="en-US" dirty="0">
                <a:cs typeface="Far.Farnaz" panose="00000400000000000000" pitchFamily="2" charset="-78"/>
              </a:rPr>
              <a:t>FIR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6754" y="2390775"/>
            <a:ext cx="6599238" cy="1904133"/>
          </a:xfrm>
        </p:spPr>
        <p:txBody>
          <a:bodyPr rtlCol="0">
            <a:normAutofit lnSpcReduction="10000"/>
          </a:bodyPr>
          <a:lstStyle/>
          <a:p>
            <a:pPr algn="r" rtl="1"/>
            <a:r>
              <a:rPr lang="fa-IR" sz="3200" dirty="0">
                <a:cs typeface="Far.Farnaz" panose="00000400000000000000" pitchFamily="2" charset="-78"/>
              </a:rPr>
              <a:t>فیلترهای دیجیتال</a:t>
            </a:r>
          </a:p>
          <a:p>
            <a:pPr algn="r" rtl="1"/>
            <a:r>
              <a:rPr lang="pl-PL" sz="3200" dirty="0">
                <a:cs typeface="Far.Farnaz" panose="00000400000000000000" pitchFamily="2" charset="-78"/>
              </a:rPr>
              <a:t>FIR		</a:t>
            </a:r>
            <a:r>
              <a:rPr lang="fa-IR" sz="3200" dirty="0">
                <a:cs typeface="Far.Farnaz" panose="00000400000000000000" pitchFamily="2" charset="-78"/>
              </a:rPr>
              <a:t>فاز خطی</a:t>
            </a:r>
            <a:endParaRPr lang="pl-PL" sz="3200" dirty="0">
              <a:cs typeface="Far.Farnaz" panose="00000400000000000000" pitchFamily="2" charset="-78"/>
            </a:endParaRPr>
          </a:p>
          <a:p>
            <a:pPr algn="r" rtl="1"/>
            <a:r>
              <a:rPr lang="pl-PL" sz="3200" dirty="0">
                <a:cs typeface="Far.Farnaz" panose="00000400000000000000" pitchFamily="2" charset="-78"/>
              </a:rPr>
              <a:t>IIR</a:t>
            </a:r>
            <a:r>
              <a:rPr lang="fa-IR" sz="3200" dirty="0">
                <a:cs typeface="Far.Farnaz" panose="00000400000000000000" pitchFamily="2" charset="-78"/>
              </a:rPr>
              <a:t>		فاز غیر خطی</a:t>
            </a:r>
          </a:p>
          <a:p>
            <a:pPr algn="r" rtl="1"/>
            <a:endParaRPr lang="pl-PL" dirty="0"/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pl-PL" smtClean="0"/>
              <a:pPr lvl="0"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6933-5603-1125-578A-25D08276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93" y="813887"/>
            <a:ext cx="3209008" cy="1587568"/>
          </a:xfrm>
        </p:spPr>
        <p:txBody>
          <a:bodyPr/>
          <a:lstStyle/>
          <a:p>
            <a:pPr algn="r" rtl="1"/>
            <a:r>
              <a:rPr lang="fa-IR" dirty="0">
                <a:cs typeface="Far.Farnaz" panose="00000400000000000000" pitchFamily="2" charset="-78"/>
              </a:rPr>
              <a:t>معرفی فیلتر </a:t>
            </a:r>
            <a:r>
              <a:rPr lang="en-US" dirty="0">
                <a:cs typeface="Far.Farnaz" panose="00000400000000000000" pitchFamily="2" charset="-78"/>
              </a:rPr>
              <a:t>FIR</a:t>
            </a:r>
            <a:endParaRPr lang="pl-P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4293B2-29AB-1A49-8BC1-50D4D4C0EB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4864" y="2280958"/>
            <a:ext cx="6599238" cy="229608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200" dirty="0">
                <a:cs typeface="Far.Farnaz" panose="00000400000000000000" pitchFamily="2" charset="-78"/>
              </a:rPr>
              <a:t>حجم منابع مصرفی</a:t>
            </a:r>
          </a:p>
          <a:p>
            <a:pPr marL="0" indent="0" algn="ctr" rtl="1">
              <a:buNone/>
            </a:pPr>
            <a:endParaRPr lang="fa-IR" sz="3200" dirty="0">
              <a:cs typeface="Far.Farnaz" panose="00000400000000000000" pitchFamily="2" charset="-78"/>
            </a:endParaRPr>
          </a:p>
          <a:p>
            <a:pPr marL="0" indent="0" algn="ctr" rtl="1">
              <a:buNone/>
            </a:pPr>
            <a:r>
              <a:rPr lang="en-US" sz="3200" dirty="0">
                <a:cs typeface="Far.Farnaz" panose="00000400000000000000" pitchFamily="2" charset="-78"/>
              </a:rPr>
              <a:t>FIR &gt; IIR</a:t>
            </a:r>
            <a:endParaRPr lang="pl-PL" sz="3200" dirty="0">
              <a:cs typeface="Far.Farnaz" panose="00000400000000000000" pitchFamily="2" charset="-78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F264B-B917-B2C6-FFD3-2C346939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  <a:endParaRPr lang="pl-PL" noProof="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9E309D-5461-DE36-538E-E928FFE1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4</a:t>
            </a:fld>
            <a:endParaRPr lang="pl-PL" noProof="0" dirty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04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2"/>
            <a:ext cx="3209008" cy="1522914"/>
          </a:xfrm>
        </p:spPr>
        <p:txBody>
          <a:bodyPr/>
          <a:lstStyle/>
          <a:p>
            <a:pPr algn="r" rtl="1"/>
            <a:r>
              <a:rPr lang="fa-IR" dirty="0">
                <a:cs typeface="Far.Farnaz" panose="00000400000000000000" pitchFamily="2" charset="-78"/>
              </a:rPr>
              <a:t>معرفی فیلتر </a:t>
            </a:r>
            <a:r>
              <a:rPr lang="en-US" dirty="0">
                <a:cs typeface="Far.Farnaz" panose="00000400000000000000" pitchFamily="2" charset="-78"/>
              </a:rPr>
              <a:t>FIR</a:t>
            </a:r>
            <a:endParaRPr lang="pl-PL" dirty="0">
              <a:cs typeface="Far.Farnaz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17AC1D-0216-1B19-A65C-24847F8E0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6754" y="2280958"/>
            <a:ext cx="6599238" cy="229608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200" dirty="0">
                <a:cs typeface="Far.Farnaz" panose="00000400000000000000" pitchFamily="2" charset="-78"/>
              </a:rPr>
              <a:t>ساختارهای فیلتر </a:t>
            </a:r>
            <a:r>
              <a:rPr lang="en-US" sz="3200" dirty="0">
                <a:cs typeface="Far.Farnaz" panose="00000400000000000000" pitchFamily="2" charset="-78"/>
              </a:rPr>
              <a:t>FIR</a:t>
            </a:r>
            <a:endParaRPr lang="fa-IR" sz="3200" dirty="0">
              <a:cs typeface="Far.Farnaz" panose="00000400000000000000" pitchFamily="2" charset="-78"/>
            </a:endParaRPr>
          </a:p>
          <a:p>
            <a:pPr marL="0" indent="0" algn="ctr" rtl="1">
              <a:buNone/>
            </a:pPr>
            <a:r>
              <a:rPr lang="en-US" sz="3200" dirty="0">
                <a:cs typeface="Far.Farnaz" panose="00000400000000000000" pitchFamily="2" charset="-78"/>
              </a:rPr>
              <a:t>Direct Form</a:t>
            </a:r>
          </a:p>
          <a:p>
            <a:pPr marL="0" indent="0" algn="ctr" rtl="1">
              <a:buNone/>
            </a:pPr>
            <a:r>
              <a:rPr lang="en-US" sz="3200" dirty="0">
                <a:cs typeface="Far.Farnaz" panose="00000400000000000000" pitchFamily="2" charset="-78"/>
              </a:rPr>
              <a:t>Transposed Structure</a:t>
            </a:r>
            <a:endParaRPr lang="pl-PL" sz="3200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  <a:cs typeface="+mn-cs"/>
              </a:rPr>
              <a:pPr>
                <a:defRPr/>
              </a:pPr>
              <a:t>5</a:t>
            </a:fld>
            <a:endParaRPr lang="pl-PL" noProof="0" dirty="0">
              <a:solidFill>
                <a:prstClr val="blac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693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anchor="ctr">
            <a:normAutofit/>
          </a:bodyPr>
          <a:lstStyle/>
          <a:p>
            <a:pPr marL="0" indent="0" rtl="1">
              <a:lnSpc>
                <a:spcPct val="90000"/>
              </a:lnSpc>
              <a:buNone/>
            </a:pPr>
            <a:r>
              <a:rPr lang="en-US"/>
              <a:t>Direct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276B3-C09C-517D-E6E0-4F56A32B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18" y="1205922"/>
            <a:ext cx="8805763" cy="4314825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pl-PL" noProof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34010-BDA9-6B62-80AD-DC1A104AD07F}"/>
              </a:ext>
            </a:extLst>
          </p:cNvPr>
          <p:cNvSpPr txBox="1"/>
          <p:nvPr/>
        </p:nvSpPr>
        <p:spPr>
          <a:xfrm>
            <a:off x="3962400" y="576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Y[n] = b</a:t>
            </a:r>
            <a:r>
              <a:rPr lang="pt-BR" b="0" i="0" baseline="-2500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3</a:t>
            </a:r>
            <a:r>
              <a:rPr lang="pt-BR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 X[n-3] + b</a:t>
            </a:r>
            <a:r>
              <a:rPr lang="pt-BR" b="0" i="0" baseline="-2500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2</a:t>
            </a:r>
            <a:r>
              <a:rPr lang="pt-BR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 X[n-2] + b</a:t>
            </a:r>
            <a:r>
              <a:rPr lang="pt-BR" b="0" i="0" baseline="-2500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1</a:t>
            </a:r>
            <a:r>
              <a:rPr lang="pt-BR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 X[n-1] + b</a:t>
            </a:r>
            <a:r>
              <a:rPr lang="pt-BR" b="0" i="0" baseline="-2500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0</a:t>
            </a:r>
            <a:r>
              <a:rPr lang="pt-BR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 X[n]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833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anchor="ctr">
            <a:normAutofit fontScale="90000"/>
          </a:bodyPr>
          <a:lstStyle/>
          <a:p>
            <a:pPr marL="0" indent="0" rtl="1">
              <a:buNone/>
            </a:pPr>
            <a:r>
              <a:rPr lang="en-US" sz="4800" dirty="0">
                <a:cs typeface="Far.Farnaz" panose="00000400000000000000" pitchFamily="2" charset="-78"/>
              </a:rPr>
              <a:t>Transposed Structure</a:t>
            </a:r>
            <a:endParaRPr lang="pl-PL" sz="4800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pl-PL" noProof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C4DBF-3DA0-AAFF-1D33-959022E2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90" y="1204602"/>
            <a:ext cx="8383170" cy="4448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A31DBC-A8B5-3686-7CF0-6E0C992E7AEF}"/>
              </a:ext>
            </a:extLst>
          </p:cNvPr>
          <p:cNvSpPr txBox="1"/>
          <p:nvPr/>
        </p:nvSpPr>
        <p:spPr>
          <a:xfrm>
            <a:off x="3731491" y="5893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Y[n] = b</a:t>
            </a:r>
            <a:r>
              <a:rPr lang="pt-BR" b="0" i="0" baseline="-2500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0</a:t>
            </a:r>
            <a:r>
              <a:rPr lang="pt-BR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 X[n] + S</a:t>
            </a:r>
            <a:r>
              <a:rPr lang="pt-BR" b="0" i="0" baseline="-2500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3</a:t>
            </a:r>
            <a:r>
              <a:rPr lang="pt-BR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IRANSans"/>
              </a:rPr>
              <a:t>[n]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977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anchor="ctr">
            <a:normAutofit fontScale="90000"/>
          </a:bodyPr>
          <a:lstStyle/>
          <a:p>
            <a:pPr marL="0" indent="0" algn="ctr" rtl="1">
              <a:buNone/>
            </a:pPr>
            <a:r>
              <a:rPr lang="fa-IR" sz="4800" dirty="0">
                <a:cs typeface="Far.Farnaz" panose="00000400000000000000" pitchFamily="2" charset="-78"/>
              </a:rPr>
              <a:t>مقایسه</a:t>
            </a:r>
            <a:endParaRPr lang="pl-PL" sz="4800" dirty="0">
              <a:cs typeface="Far.Farnaz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pl-PL" noProof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C4DBF-3DA0-AAFF-1D33-959022E2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264"/>
            <a:ext cx="5919002" cy="3141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281CA0-E29E-6783-CF12-40EE5B60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71" y="1546348"/>
            <a:ext cx="6167392" cy="3022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06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744-1761-7B1B-E4DA-096A5C31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anchor="ctr">
            <a:normAutofit fontScale="90000"/>
          </a:bodyPr>
          <a:lstStyle/>
          <a:p>
            <a:pPr algn="ctr" rtl="1">
              <a:lnSpc>
                <a:spcPct val="90000"/>
              </a:lnSpc>
            </a:pPr>
            <a:r>
              <a:rPr lang="fa-IR" dirty="0">
                <a:latin typeface="Fairwater Script" panose="020F0502020204030204" pitchFamily="2" charset="0"/>
                <a:cs typeface="Far.Farnaz" panose="00000400000000000000" pitchFamily="2" charset="-78"/>
              </a:rPr>
              <a:t>پیاده سازی فیلتر </a:t>
            </a:r>
            <a:r>
              <a:rPr lang="en-US" dirty="0">
                <a:latin typeface="Fairwater Script" panose="020F0502020204030204" pitchFamily="2" charset="0"/>
                <a:cs typeface="Far.Farnaz" panose="00000400000000000000" pitchFamily="2" charset="-78"/>
              </a:rPr>
              <a:t>FIR</a:t>
            </a:r>
            <a:endParaRPr lang="pl-PL" dirty="0">
              <a:latin typeface="Fairwater Script" panose="020F0502020204030204" pitchFamily="2" charset="0"/>
              <a:cs typeface="Far.Farnaz" panose="00000400000000000000" pitchFamily="2" charset="-78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0995B40-7D92-CC67-7B4E-50662155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l-PL" noProof="0">
                <a:solidFill>
                  <a:prstClr val="black"/>
                </a:solidFill>
              </a:rPr>
              <a:t>Tytuł prezentacji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8519CB20-806A-3CCD-F4FC-EB359705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pl-PL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B8139-0B07-4673-64C1-C06F9E30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4D815C-8BF3-4ECF-A945-A2A7C2983AF9}" type="slidenum">
              <a:rPr lang="pl-PL" noProof="0" smtClean="0">
                <a:solidFill>
                  <a:prstClr val="black"/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pl-PL" noProof="0"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B7DCF-3EFB-8794-A1FD-DCD2E1F7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1167775"/>
            <a:ext cx="11572469" cy="56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352_TF89117832_Win32" id="{245C0467-8D9D-4C8F-8CCE-62952AC560F4}" vid="{B2E90A19-BCB5-4285-9CD0-0EFF690928C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Projekt Blok kolorowy</Template>
  <TotalTime>185</TotalTime>
  <Words>462</Words>
  <Application>Microsoft Office PowerPoint</Application>
  <PresentationFormat>Widescreen</PresentationFormat>
  <Paragraphs>108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Fairwater Script</vt:lpstr>
      <vt:lpstr>Far.Farnaz</vt:lpstr>
      <vt:lpstr>IRANSans</vt:lpstr>
      <vt:lpstr>ColorBlockVTI</vt:lpstr>
      <vt:lpstr>طراحی فیلتر FIR با مرتبه 20 میانگذر با تقارن و پایپلاین</vt:lpstr>
      <vt:lpstr>فهرست</vt:lpstr>
      <vt:lpstr>معرفی فیلتر FIR</vt:lpstr>
      <vt:lpstr>معرفی فیلتر FIR</vt:lpstr>
      <vt:lpstr>معرفی فیلتر FIR</vt:lpstr>
      <vt:lpstr>Direct Form</vt:lpstr>
      <vt:lpstr>Transposed Structure</vt:lpstr>
      <vt:lpstr>مقایسه</vt:lpstr>
      <vt:lpstr>پیاده سازی فیلتر FIR</vt:lpstr>
      <vt:lpstr>پیاده سازی فیلتر FIR</vt:lpstr>
      <vt:lpstr>Pipeline</vt:lpstr>
      <vt:lpstr>تقارن</vt:lpstr>
      <vt:lpstr>تقارن</vt:lpstr>
      <vt:lpstr>تقارن</vt:lpstr>
      <vt:lpstr>تقارن</vt:lpstr>
      <vt:lpstr>تقارن</vt:lpstr>
      <vt:lpstr>تقارن</vt:lpstr>
      <vt:lpstr>تقارن</vt:lpstr>
      <vt:lpstr>تقارن</vt:lpstr>
      <vt:lpstr>تقارن</vt:lpstr>
      <vt:lpstr>جمع بندی</vt:lpstr>
      <vt:lpstr>با تشکر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طراحی فیلتر FIR با مرتبه 20 میانگذر با تقارن و پایپلاین</dc:title>
  <dc:creator>Amin Feizi</dc:creator>
  <cp:lastModifiedBy>Amin Feizi</cp:lastModifiedBy>
  <cp:revision>9</cp:revision>
  <dcterms:created xsi:type="dcterms:W3CDTF">2024-05-24T18:35:10Z</dcterms:created>
  <dcterms:modified xsi:type="dcterms:W3CDTF">2024-05-26T11:38:00Z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