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70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CC99"/>
    <a:srgbClr val="0066C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19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0C7F5-0865-43C2-9560-BA50E793D6DF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AC5A0-22F2-45E7-901A-FA906764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4748-22DE-4549-A047-C2BFF50BDD37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istoria.id/politik/articles/atas-nama-ideologi-negara-6mR23?utm_campaign=share_article&amp;utm_medium=article&amp;utm_source=website&amp;utm_content=emai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1662" y="1122363"/>
            <a:ext cx="6166338" cy="2387600"/>
          </a:xfrm>
        </p:spPr>
        <p:txBody>
          <a:bodyPr>
            <a:normAutofit/>
          </a:bodyPr>
          <a:lstStyle/>
          <a:p>
            <a:r>
              <a:rPr lang="en-ID" dirty="0" err="1" smtClean="0">
                <a:solidFill>
                  <a:schemeClr val="bg2"/>
                </a:solidFill>
              </a:rPr>
              <a:t>Literasi</a:t>
            </a:r>
            <a:r>
              <a:rPr lang="en-ID" dirty="0" smtClean="0">
                <a:solidFill>
                  <a:schemeClr val="bg2"/>
                </a:solidFill>
              </a:rPr>
              <a:t> Pancasila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1662" y="3713870"/>
            <a:ext cx="6166338" cy="1543929"/>
          </a:xfrm>
        </p:spPr>
        <p:txBody>
          <a:bodyPr/>
          <a:lstStyle/>
          <a:p>
            <a:r>
              <a:rPr lang="en-ID" dirty="0" err="1" smtClean="0">
                <a:solidFill>
                  <a:schemeClr val="bg2"/>
                </a:solidFill>
              </a:rPr>
              <a:t>Pendidikan</a:t>
            </a:r>
            <a:r>
              <a:rPr lang="en-ID" dirty="0" smtClean="0">
                <a:solidFill>
                  <a:schemeClr val="bg2"/>
                </a:solidFill>
              </a:rPr>
              <a:t> Pancasila </a:t>
            </a:r>
            <a:r>
              <a:rPr lang="en-ID" dirty="0" err="1" smtClean="0">
                <a:solidFill>
                  <a:schemeClr val="bg2"/>
                </a:solidFill>
              </a:rPr>
              <a:t>bagi</a:t>
            </a:r>
            <a:r>
              <a:rPr lang="en-ID" dirty="0" smtClean="0">
                <a:solidFill>
                  <a:schemeClr val="bg2"/>
                </a:solidFill>
              </a:rPr>
              <a:t> </a:t>
            </a:r>
            <a:r>
              <a:rPr lang="en-ID" dirty="0" err="1" smtClean="0">
                <a:solidFill>
                  <a:schemeClr val="bg2"/>
                </a:solidFill>
              </a:rPr>
              <a:t>Generasi</a:t>
            </a:r>
            <a:r>
              <a:rPr lang="en-ID" dirty="0" smtClean="0">
                <a:solidFill>
                  <a:schemeClr val="bg2"/>
                </a:solidFill>
              </a:rPr>
              <a:t> </a:t>
            </a:r>
            <a:r>
              <a:rPr lang="en-ID" dirty="0" err="1" smtClean="0">
                <a:solidFill>
                  <a:schemeClr val="bg2"/>
                </a:solidFill>
              </a:rPr>
              <a:t>Kekinian</a:t>
            </a:r>
            <a:endParaRPr lang="en-ID" dirty="0" smtClean="0">
              <a:solidFill>
                <a:schemeClr val="bg2"/>
              </a:solidFill>
            </a:endParaRPr>
          </a:p>
          <a:p>
            <a:r>
              <a:rPr lang="en-ID" dirty="0" smtClean="0">
                <a:solidFill>
                  <a:schemeClr val="bg2"/>
                </a:solidFill>
              </a:rPr>
              <a:t>-</a:t>
            </a:r>
            <a:r>
              <a:rPr lang="en-ID" dirty="0" err="1" smtClean="0">
                <a:solidFill>
                  <a:schemeClr val="bg2"/>
                </a:solidFill>
              </a:rPr>
              <a:t>Pertemuan</a:t>
            </a:r>
            <a:r>
              <a:rPr lang="en-ID" dirty="0" smtClean="0">
                <a:solidFill>
                  <a:schemeClr val="bg2"/>
                </a:solidFill>
              </a:rPr>
              <a:t> 1-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7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5"/>
            <a:ext cx="10515600" cy="1325563"/>
          </a:xfrm>
        </p:spPr>
        <p:txBody>
          <a:bodyPr/>
          <a:lstStyle/>
          <a:p>
            <a:pPr lvl="0"/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Kita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membentuk</a:t>
            </a:r>
            <a:r>
              <a:rPr lang="en-ID" dirty="0" smtClean="0"/>
              <a:t> 10 </a:t>
            </a:r>
            <a:r>
              <a:rPr lang="en-ID" dirty="0" err="1" smtClean="0"/>
              <a:t>kelompok</a:t>
            </a:r>
            <a:endParaRPr lang="en-ID" dirty="0" smtClean="0"/>
          </a:p>
          <a:p>
            <a:r>
              <a:rPr lang="en-ID" dirty="0" err="1" smtClean="0"/>
              <a:t>Tugas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:</a:t>
            </a:r>
          </a:p>
          <a:p>
            <a:pPr lvl="1"/>
            <a:r>
              <a:rPr lang="en-ID" dirty="0" smtClean="0"/>
              <a:t>LDP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pertemuan</a:t>
            </a:r>
            <a:endParaRPr lang="en-ID" dirty="0" smtClean="0"/>
          </a:p>
          <a:p>
            <a:pPr lvl="1"/>
            <a:r>
              <a:rPr lang="en-ID" dirty="0" err="1" smtClean="0"/>
              <a:t>Mempersiapkan</a:t>
            </a:r>
            <a:r>
              <a:rPr lang="en-ID" dirty="0" smtClean="0"/>
              <a:t> Webinar</a:t>
            </a:r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033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5"/>
            <a:ext cx="10515600" cy="1325563"/>
          </a:xfrm>
        </p:spPr>
        <p:txBody>
          <a:bodyPr/>
          <a:lstStyle/>
          <a:p>
            <a:pPr lvl="0"/>
            <a:r>
              <a:rPr lang="en-ID" dirty="0" err="1" smtClean="0"/>
              <a:t>Pemilihan</a:t>
            </a:r>
            <a:r>
              <a:rPr lang="en-ID" dirty="0" smtClean="0"/>
              <a:t> </a:t>
            </a:r>
            <a:r>
              <a:rPr lang="en-ID" dirty="0" err="1" smtClean="0"/>
              <a:t>Ketua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Sekretaris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Pemilihan</a:t>
            </a:r>
            <a:r>
              <a:rPr lang="en-ID" dirty="0" smtClean="0"/>
              <a:t> </a:t>
            </a:r>
            <a:r>
              <a:rPr lang="en-ID" dirty="0" err="1" smtClean="0"/>
              <a:t>Ketua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Sekretaris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endParaRPr lang="en-ID" dirty="0" smtClean="0"/>
          </a:p>
          <a:p>
            <a:pPr lvl="1"/>
            <a:r>
              <a:rPr lang="en-ID" dirty="0" err="1" smtClean="0"/>
              <a:t>Mempermudah</a:t>
            </a:r>
            <a:r>
              <a:rPr lang="en-ID" dirty="0" smtClean="0"/>
              <a:t> </a:t>
            </a:r>
            <a:r>
              <a:rPr lang="en-ID" dirty="0" err="1" smtClean="0"/>
              <a:t>komunikasi</a:t>
            </a:r>
            <a:r>
              <a:rPr lang="en-ID" dirty="0" smtClean="0"/>
              <a:t> </a:t>
            </a:r>
            <a:r>
              <a:rPr lang="en-ID" dirty="0" err="1" smtClean="0"/>
              <a:t>antara</a:t>
            </a:r>
            <a:r>
              <a:rPr lang="en-ID" dirty="0" smtClean="0"/>
              <a:t> </a:t>
            </a:r>
            <a:r>
              <a:rPr lang="en-ID" dirty="0" err="1" smtClean="0"/>
              <a:t>pengajar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mahasiswa</a:t>
            </a:r>
            <a:endParaRPr lang="en-ID" dirty="0" smtClean="0"/>
          </a:p>
          <a:p>
            <a:pPr lvl="1"/>
            <a:r>
              <a:rPr lang="en-ID" dirty="0" err="1" smtClean="0"/>
              <a:t>Membantu</a:t>
            </a:r>
            <a:r>
              <a:rPr lang="en-ID" dirty="0" smtClean="0"/>
              <a:t> </a:t>
            </a:r>
            <a:r>
              <a:rPr lang="en-ID" dirty="0" err="1" smtClean="0"/>
              <a:t>pengajar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mencatat</a:t>
            </a:r>
            <a:r>
              <a:rPr lang="en-ID" dirty="0" smtClean="0"/>
              <a:t> </a:t>
            </a:r>
            <a:r>
              <a:rPr lang="en-ID" dirty="0" err="1" smtClean="0"/>
              <a:t>penilaian</a:t>
            </a:r>
            <a:r>
              <a:rPr lang="en-ID" dirty="0" smtClean="0"/>
              <a:t> </a:t>
            </a:r>
            <a:r>
              <a:rPr lang="en-ID" dirty="0" err="1" smtClean="0"/>
              <a:t>sikap</a:t>
            </a:r>
            <a:r>
              <a:rPr lang="en-ID" dirty="0" smtClean="0"/>
              <a:t> </a:t>
            </a:r>
            <a:r>
              <a:rPr lang="en-ID" dirty="0" err="1" smtClean="0"/>
              <a:t>terkait</a:t>
            </a:r>
            <a:r>
              <a:rPr lang="en-ID" dirty="0" smtClean="0"/>
              <a:t> </a:t>
            </a:r>
            <a:r>
              <a:rPr lang="en-ID" dirty="0" err="1" smtClean="0"/>
              <a:t>aktivitas</a:t>
            </a:r>
            <a:r>
              <a:rPr lang="en-ID" dirty="0" smtClean="0"/>
              <a:t> </a:t>
            </a:r>
            <a:r>
              <a:rPr lang="en-ID" dirty="0" err="1" smtClean="0"/>
              <a:t>bertanya</a:t>
            </a:r>
            <a:r>
              <a:rPr lang="en-ID" dirty="0" smtClean="0"/>
              <a:t>.</a:t>
            </a:r>
          </a:p>
          <a:p>
            <a:pPr lvl="1"/>
            <a:endParaRPr lang="en-ID" dirty="0" smtClean="0"/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922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5"/>
            <a:ext cx="10515600" cy="1325563"/>
          </a:xfrm>
        </p:spPr>
        <p:txBody>
          <a:bodyPr/>
          <a:lstStyle/>
          <a:p>
            <a:pPr lvl="0"/>
            <a:r>
              <a:rPr lang="en-ID" dirty="0" err="1" smtClean="0"/>
              <a:t>Persiapan</a:t>
            </a:r>
            <a:r>
              <a:rPr lang="en-ID" dirty="0" smtClean="0"/>
              <a:t> </a:t>
            </a:r>
            <a:r>
              <a:rPr lang="en-ID" dirty="0" err="1" smtClean="0"/>
              <a:t>Kuis</a:t>
            </a:r>
            <a:r>
              <a:rPr lang="en-ID" dirty="0" smtClean="0"/>
              <a:t> </a:t>
            </a:r>
            <a:r>
              <a:rPr lang="en-ID" dirty="0" err="1" smtClean="0"/>
              <a:t>Pekan</a:t>
            </a:r>
            <a:r>
              <a:rPr lang="en-ID" dirty="0" smtClean="0"/>
              <a:t> </a:t>
            </a:r>
            <a:r>
              <a:rPr lang="en-ID" dirty="0" err="1" smtClean="0"/>
              <a:t>Depan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Silakan</a:t>
            </a:r>
            <a:r>
              <a:rPr lang="en-ID" dirty="0" smtClean="0"/>
              <a:t> </a:t>
            </a:r>
            <a:r>
              <a:rPr lang="en-ID" dirty="0" err="1" smtClean="0"/>
              <a:t>pelajari</a:t>
            </a:r>
            <a:r>
              <a:rPr lang="en-ID" dirty="0" smtClean="0"/>
              <a:t> </a:t>
            </a:r>
            <a:r>
              <a:rPr lang="en-ID" dirty="0" err="1" smtClean="0"/>
              <a:t>bahan</a:t>
            </a:r>
            <a:r>
              <a:rPr lang="en-ID" dirty="0" smtClean="0"/>
              <a:t> (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r>
              <a:rPr lang="en-ID" dirty="0" smtClean="0"/>
              <a:t> .pdf)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materi</a:t>
            </a:r>
            <a:r>
              <a:rPr lang="en-ID" dirty="0" smtClean="0"/>
              <a:t> </a:t>
            </a:r>
            <a:r>
              <a:rPr lang="en-ID" dirty="0" err="1" smtClean="0"/>
              <a:t>perkuliahan</a:t>
            </a:r>
            <a:r>
              <a:rPr lang="en-ID" dirty="0" smtClean="0"/>
              <a:t> </a:t>
            </a:r>
            <a:r>
              <a:rPr lang="en-ID" dirty="0" err="1" smtClean="0"/>
              <a:t>pekan</a:t>
            </a:r>
            <a:r>
              <a:rPr lang="en-ID" dirty="0" smtClean="0"/>
              <a:t> </a:t>
            </a:r>
            <a:r>
              <a:rPr lang="en-ID" dirty="0" err="1" smtClean="0"/>
              <a:t>depan</a:t>
            </a:r>
            <a:r>
              <a:rPr lang="en-ID" dirty="0" smtClean="0"/>
              <a:t>. </a:t>
            </a:r>
          </a:p>
          <a:p>
            <a:r>
              <a:rPr lang="en-ID" dirty="0" err="1" smtClean="0"/>
              <a:t>Silakan</a:t>
            </a:r>
            <a:r>
              <a:rPr lang="en-ID" dirty="0" smtClean="0"/>
              <a:t> </a:t>
            </a:r>
            <a:r>
              <a:rPr lang="en-ID" dirty="0" err="1" smtClean="0"/>
              <a:t>mengakses</a:t>
            </a:r>
            <a:r>
              <a:rPr lang="en-ID" dirty="0" smtClean="0"/>
              <a:t> </a:t>
            </a:r>
            <a:r>
              <a:rPr lang="en-ID" dirty="0" err="1" smtClean="0"/>
              <a:t>bahan</a:t>
            </a:r>
            <a:r>
              <a:rPr lang="en-ID" dirty="0" smtClean="0"/>
              <a:t>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dipersiapkan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menghadapi</a:t>
            </a:r>
            <a:r>
              <a:rPr lang="en-ID" dirty="0" smtClean="0"/>
              <a:t> </a:t>
            </a:r>
            <a:r>
              <a:rPr lang="en-ID" dirty="0" err="1" smtClean="0"/>
              <a:t>kuis</a:t>
            </a:r>
            <a:r>
              <a:rPr lang="en-ID" dirty="0" smtClean="0"/>
              <a:t> </a:t>
            </a:r>
            <a:r>
              <a:rPr lang="en-ID" dirty="0" err="1" smtClean="0"/>
              <a:t>awal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minggu</a:t>
            </a:r>
            <a:r>
              <a:rPr lang="en-ID" dirty="0" smtClean="0"/>
              <a:t> </a:t>
            </a:r>
            <a:r>
              <a:rPr lang="en-ID" dirty="0" err="1" smtClean="0"/>
              <a:t>depan</a:t>
            </a:r>
            <a:r>
              <a:rPr lang="en-ID" dirty="0" smtClean="0"/>
              <a:t>. </a:t>
            </a:r>
          </a:p>
          <a:p>
            <a:pPr lvl="1"/>
            <a:r>
              <a:rPr lang="en-US" u="sng" dirty="0">
                <a:hlinkClick r:id="rId2"/>
              </a:rPr>
              <a:t>https://historia.id/politik/articles/atas-nama-ideologi-negara-6mR23?utm_campaign=share_article&amp;utm_medium=article&amp;utm_source=website&amp;utm_content=email</a:t>
            </a:r>
            <a:endParaRPr lang="en-US" dirty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977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853054" y="2147600"/>
            <a:ext cx="2812473" cy="2387600"/>
          </a:xfrm>
        </p:spPr>
        <p:txBody>
          <a:bodyPr/>
          <a:lstStyle/>
          <a:p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8" y="1260908"/>
            <a:ext cx="7882811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9095"/>
            <a:ext cx="10515600" cy="1325563"/>
          </a:xfrm>
        </p:spPr>
        <p:txBody>
          <a:bodyPr>
            <a:normAutofit/>
          </a:bodyPr>
          <a:lstStyle/>
          <a:p>
            <a:r>
              <a:rPr lang="en-ID" sz="4000" b="1" dirty="0" err="1"/>
              <a:t>Capaian</a:t>
            </a:r>
            <a:r>
              <a:rPr lang="en-ID" sz="4000" b="1" dirty="0"/>
              <a:t> </a:t>
            </a:r>
            <a:r>
              <a:rPr lang="en-ID" sz="4000" b="1" dirty="0" err="1"/>
              <a:t>Pembelajaran</a:t>
            </a:r>
            <a:r>
              <a:rPr lang="en-ID" sz="4000" b="1" dirty="0"/>
              <a:t> </a:t>
            </a:r>
            <a:r>
              <a:rPr lang="en-ID" sz="4000" b="1" dirty="0" err="1"/>
              <a:t>Mingguan</a:t>
            </a:r>
            <a:r>
              <a:rPr lang="en-ID" sz="4000" b="1" dirty="0"/>
              <a:t> Mata </a:t>
            </a:r>
            <a:r>
              <a:rPr lang="en-ID" sz="4000" b="1" dirty="0" err="1" smtClean="0"/>
              <a:t>Kuliah</a:t>
            </a:r>
            <a:r>
              <a:rPr lang="en-ID" sz="4000" b="1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lvl="0"/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 smtClean="0"/>
              <a:t>Literasi</a:t>
            </a:r>
            <a:r>
              <a:rPr lang="en-US" dirty="0" smtClean="0"/>
              <a:t> Pancasila</a:t>
            </a:r>
            <a:endParaRPr lang="en-US" dirty="0"/>
          </a:p>
          <a:p>
            <a:r>
              <a:rPr lang="en-US" dirty="0" err="1"/>
              <a:t>Mengambarkan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 smtClean="0"/>
              <a:t>kurikulum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,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5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5"/>
            <a:ext cx="10515600" cy="1325563"/>
          </a:xfrm>
        </p:spPr>
        <p:txBody>
          <a:bodyPr/>
          <a:lstStyle/>
          <a:p>
            <a:r>
              <a:rPr lang="en-ID" dirty="0" smtClean="0"/>
              <a:t>Sub-</a:t>
            </a:r>
            <a:r>
              <a:rPr lang="en-ID" dirty="0" err="1" smtClean="0"/>
              <a:t>Pokok</a:t>
            </a:r>
            <a:r>
              <a:rPr lang="en-ID" dirty="0" smtClean="0"/>
              <a:t> </a:t>
            </a:r>
            <a:r>
              <a:rPr lang="en-ID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ID" dirty="0" err="1" smtClean="0"/>
              <a:t>Deskripsi</a:t>
            </a:r>
            <a:r>
              <a:rPr lang="en-ID" dirty="0" smtClean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 Mata </a:t>
            </a:r>
            <a:r>
              <a:rPr lang="en-ID" dirty="0" err="1" smtClean="0"/>
              <a:t>Kuliah</a:t>
            </a:r>
            <a:r>
              <a:rPr lang="en-ID" dirty="0" smtClean="0"/>
              <a:t> </a:t>
            </a:r>
            <a:r>
              <a:rPr lang="en-ID" dirty="0" err="1" smtClean="0"/>
              <a:t>Literasi</a:t>
            </a:r>
            <a:r>
              <a:rPr lang="en-ID" dirty="0" smtClean="0"/>
              <a:t> Pancasila (LP)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ID" dirty="0" err="1" smtClean="0"/>
              <a:t>Alur</a:t>
            </a:r>
            <a:r>
              <a:rPr lang="en-ID" dirty="0" smtClean="0"/>
              <a:t> </a:t>
            </a:r>
            <a:r>
              <a:rPr lang="en-ID" dirty="0" err="1" smtClean="0"/>
              <a:t>Pembelajaran</a:t>
            </a:r>
            <a:r>
              <a:rPr lang="en-ID" dirty="0" smtClean="0"/>
              <a:t> LP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Pokok</a:t>
            </a:r>
            <a:r>
              <a:rPr lang="en-ID" dirty="0" smtClean="0"/>
              <a:t> </a:t>
            </a:r>
            <a:r>
              <a:rPr lang="en-ID" dirty="0" err="1" smtClean="0"/>
              <a:t>Bahasan</a:t>
            </a:r>
            <a:endParaRPr lang="en-ID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ID" dirty="0" err="1" smtClean="0"/>
              <a:t>Penugasan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Penilaian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LP</a:t>
            </a:r>
            <a:endParaRPr lang="en-US" dirty="0"/>
          </a:p>
          <a:p>
            <a:pPr marL="514350" lvl="0" indent="-514350">
              <a:buFont typeface="+mj-lt"/>
              <a:buAutoNum type="arabicParenR"/>
            </a:pPr>
            <a:r>
              <a:rPr lang="en-ID" dirty="0" err="1" smtClean="0"/>
              <a:t>Penilaian</a:t>
            </a:r>
            <a:r>
              <a:rPr lang="en-ID" dirty="0" smtClean="0"/>
              <a:t> </a:t>
            </a:r>
            <a:r>
              <a:rPr lang="en-ID" dirty="0" err="1" smtClean="0"/>
              <a:t>Sikap</a:t>
            </a:r>
            <a:r>
              <a:rPr lang="en-ID" dirty="0" smtClean="0"/>
              <a:t> 5C</a:t>
            </a:r>
            <a:endParaRPr lang="en-US" dirty="0"/>
          </a:p>
          <a:p>
            <a:pPr marL="514350" lvl="0" indent="-514350">
              <a:buFont typeface="+mj-lt"/>
              <a:buAutoNum type="arabicParenR"/>
            </a:pP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 </a:t>
            </a:r>
            <a:r>
              <a:rPr lang="en-ID" dirty="0" err="1" smtClean="0"/>
              <a:t>Belajar</a:t>
            </a:r>
            <a:endParaRPr lang="en-US" dirty="0"/>
          </a:p>
          <a:p>
            <a:pPr marL="514350" lvl="0" indent="-514350">
              <a:buFont typeface="+mj-lt"/>
              <a:buAutoNum type="arabicParenR"/>
            </a:pPr>
            <a:r>
              <a:rPr lang="en-ID" dirty="0" err="1" smtClean="0"/>
              <a:t>Pemilihan</a:t>
            </a:r>
            <a:r>
              <a:rPr lang="en-ID" dirty="0" smtClean="0"/>
              <a:t> </a:t>
            </a:r>
            <a:r>
              <a:rPr lang="en-ID" dirty="0" err="1" smtClean="0"/>
              <a:t>Ketua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Sekretaris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7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5"/>
            <a:ext cx="10515600" cy="1325563"/>
          </a:xfrm>
        </p:spPr>
        <p:txBody>
          <a:bodyPr/>
          <a:lstStyle/>
          <a:p>
            <a:r>
              <a:rPr lang="en-ID" dirty="0" err="1" smtClean="0"/>
              <a:t>Deskripsi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 MK </a:t>
            </a:r>
            <a:r>
              <a:rPr lang="en-ID" dirty="0" err="1" smtClean="0"/>
              <a:t>Literasi</a:t>
            </a:r>
            <a:r>
              <a:rPr lang="en-ID" dirty="0" smtClean="0"/>
              <a:t> 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Tujuan: Membentuk integritas diri yang terkait erat dengan kepedulian sosial, keadilan, penghormatan terhadap martabat manusia dalam terang kemanusiaan yang beriman dalam diri mahasiswa  </a:t>
            </a:r>
          </a:p>
          <a:p>
            <a:r>
              <a:rPr lang="fi-FI" dirty="0" smtClean="0"/>
              <a:t>Cara:</a:t>
            </a:r>
          </a:p>
          <a:p>
            <a:pPr marL="914400" lvl="1" indent="-457200">
              <a:buFont typeface="+mj-lt"/>
              <a:buAutoNum type="arabicParenR"/>
            </a:pPr>
            <a:r>
              <a:rPr lang="fi-FI" dirty="0" smtClean="0"/>
              <a:t>Pemahaman secara utuh sejarah kelahiran Pancasila dan pembentukan Indonesia modern</a:t>
            </a:r>
          </a:p>
          <a:p>
            <a:pPr marL="914400" lvl="1" indent="-457200">
              <a:buFont typeface="+mj-lt"/>
              <a:buAutoNum type="arabicParenR"/>
            </a:pPr>
            <a:r>
              <a:rPr lang="fi-FI" dirty="0" smtClean="0"/>
              <a:t>Mengembangkan daya pikir analitis dan kritis dalam memahami situasi dalam masyarakat sekaligus memberikan solusi kreatif atas masalah yang ada. </a:t>
            </a:r>
          </a:p>
          <a:p>
            <a:pPr marL="914400" lvl="1" indent="-457200">
              <a:buFont typeface="+mj-lt"/>
              <a:buAutoNum type="arabicParenR"/>
            </a:pPr>
            <a:r>
              <a:rPr lang="fi-FI" dirty="0" smtClean="0"/>
              <a:t>Menumbuhkan mentalitas yang berintegritas dalam diri berdasarkan nilai-nilai Pancasila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0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9820"/>
            <a:ext cx="10515600" cy="1325563"/>
          </a:xfrm>
        </p:spPr>
        <p:txBody>
          <a:bodyPr/>
          <a:lstStyle/>
          <a:p>
            <a:r>
              <a:rPr lang="en-ID" dirty="0" err="1" smtClean="0"/>
              <a:t>Alur</a:t>
            </a:r>
            <a:r>
              <a:rPr lang="en-ID" dirty="0" smtClean="0"/>
              <a:t> </a:t>
            </a:r>
            <a:r>
              <a:rPr lang="en-ID" dirty="0" err="1" smtClean="0"/>
              <a:t>Pembelajaran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Pokok</a:t>
            </a:r>
            <a:r>
              <a:rPr lang="en-ID" dirty="0" smtClean="0"/>
              <a:t> </a:t>
            </a:r>
            <a:r>
              <a:rPr lang="en-ID" dirty="0" err="1" smtClean="0"/>
              <a:t>Bahasan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smtClean="0"/>
              <a:t>PENDEKATAN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Pragmatis</a:t>
            </a:r>
            <a:r>
              <a:rPr lang="en-ID" dirty="0" smtClean="0"/>
              <a:t>: </a:t>
            </a:r>
            <a:r>
              <a:rPr lang="en-ID" dirty="0" err="1" smtClean="0"/>
              <a:t>Saling</a:t>
            </a:r>
            <a:r>
              <a:rPr lang="en-ID" dirty="0" smtClean="0"/>
              <a:t> </a:t>
            </a:r>
            <a:r>
              <a:rPr lang="en-ID" dirty="0" err="1" smtClean="0"/>
              <a:t>mempertautkan</a:t>
            </a:r>
            <a:r>
              <a:rPr lang="en-ID" dirty="0" smtClean="0"/>
              <a:t> yang-</a:t>
            </a:r>
            <a:r>
              <a:rPr lang="en-ID" dirty="0" err="1" smtClean="0"/>
              <a:t>teoritis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pengalaman</a:t>
            </a:r>
            <a:r>
              <a:rPr lang="en-ID" dirty="0" smtClean="0"/>
              <a:t> </a:t>
            </a:r>
            <a:r>
              <a:rPr lang="en-ID" dirty="0" err="1" smtClean="0"/>
              <a:t>nyata</a:t>
            </a:r>
            <a:r>
              <a:rPr lang="en-ID" dirty="0" smtClean="0"/>
              <a:t> </a:t>
            </a:r>
          </a:p>
          <a:p>
            <a:r>
              <a:rPr lang="en-ID" dirty="0" err="1" smtClean="0"/>
              <a:t>Demokratis</a:t>
            </a:r>
            <a:r>
              <a:rPr lang="en-ID" dirty="0" smtClean="0"/>
              <a:t>: Dialog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kesetaraan</a:t>
            </a:r>
            <a:endParaRPr lang="en-ID" dirty="0" smtClean="0"/>
          </a:p>
          <a:p>
            <a:r>
              <a:rPr lang="en-ID" dirty="0" err="1" smtClean="0"/>
              <a:t>Etis</a:t>
            </a:r>
            <a:r>
              <a:rPr lang="en-ID" dirty="0" smtClean="0"/>
              <a:t>: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integritas</a:t>
            </a:r>
            <a:r>
              <a:rPr lang="en-ID" dirty="0" smtClean="0"/>
              <a:t> </a:t>
            </a:r>
            <a:r>
              <a:rPr lang="en-ID" dirty="0" err="1" smtClean="0"/>
              <a:t>diri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smtClean="0"/>
              <a:t>ALUR PEMBELAJARAN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Pelajari</a:t>
            </a:r>
            <a:r>
              <a:rPr lang="en-ID" dirty="0" smtClean="0"/>
              <a:t> </a:t>
            </a:r>
            <a:r>
              <a:rPr lang="en-ID" dirty="0" err="1" smtClean="0"/>
              <a:t>Materi</a:t>
            </a:r>
            <a:r>
              <a:rPr lang="en-ID" dirty="0" smtClean="0"/>
              <a:t> </a:t>
            </a:r>
            <a:r>
              <a:rPr lang="en-ID" dirty="0" err="1" smtClean="0"/>
              <a:t>Kuliah</a:t>
            </a:r>
            <a:endParaRPr lang="en-US" dirty="0" smtClean="0"/>
          </a:p>
          <a:p>
            <a:r>
              <a:rPr lang="en-US" dirty="0" err="1" smtClean="0"/>
              <a:t>Kuis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Pembuka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r>
              <a:rPr lang="en-US" dirty="0" smtClean="0"/>
              <a:t> &amp; Tanya </a:t>
            </a:r>
            <a:r>
              <a:rPr lang="en-US" dirty="0" err="1" smtClean="0"/>
              <a:t>Jawab</a:t>
            </a:r>
            <a:endParaRPr lang="en-US" dirty="0" smtClean="0"/>
          </a:p>
          <a:p>
            <a:r>
              <a:rPr lang="en-ID" i="1" dirty="0" smtClean="0"/>
              <a:t>Breakout Room</a:t>
            </a:r>
            <a:r>
              <a:rPr lang="en-ID" dirty="0" smtClean="0"/>
              <a:t>: LDP + </a:t>
            </a:r>
            <a:r>
              <a:rPr lang="en-ID" dirty="0" err="1" smtClean="0"/>
              <a:t>Masalah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topik</a:t>
            </a:r>
            <a:r>
              <a:rPr lang="en-ID" dirty="0" smtClean="0"/>
              <a:t> (Merdeka </a:t>
            </a:r>
            <a:r>
              <a:rPr lang="en-ID" dirty="0" err="1" smtClean="0"/>
              <a:t>Belajar</a:t>
            </a:r>
            <a:r>
              <a:rPr lang="en-ID" dirty="0" smtClean="0"/>
              <a:t>)</a:t>
            </a:r>
            <a:endParaRPr lang="en-ID" i="1" dirty="0" smtClean="0"/>
          </a:p>
          <a:p>
            <a:r>
              <a:rPr lang="en-ID" dirty="0" err="1" smtClean="0"/>
              <a:t>Refleksi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Umpan-Balik</a:t>
            </a:r>
            <a:r>
              <a:rPr lang="en-ID" dirty="0" smtClean="0"/>
              <a:t> (</a:t>
            </a:r>
            <a:r>
              <a:rPr lang="en-ID" i="1" dirty="0" smtClean="0"/>
              <a:t>Feedback</a:t>
            </a:r>
            <a:r>
              <a:rPr lang="en-ID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255"/>
            <a:ext cx="10515600" cy="1325563"/>
          </a:xfrm>
        </p:spPr>
        <p:txBody>
          <a:bodyPr/>
          <a:lstStyle/>
          <a:p>
            <a:r>
              <a:rPr lang="en-ID" dirty="0" err="1" smtClean="0"/>
              <a:t>Pokok</a:t>
            </a:r>
            <a:r>
              <a:rPr lang="en-ID" dirty="0" smtClean="0"/>
              <a:t> </a:t>
            </a:r>
            <a:r>
              <a:rPr lang="en-ID" dirty="0" err="1" smtClean="0"/>
              <a:t>Bahasan</a:t>
            </a:r>
            <a:r>
              <a:rPr lang="en-ID" dirty="0" smtClean="0"/>
              <a:t> (</a:t>
            </a:r>
            <a:r>
              <a:rPr lang="en-ID" i="1" dirty="0" smtClean="0"/>
              <a:t>RPKPS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Pendidikan</a:t>
            </a:r>
            <a:r>
              <a:rPr lang="en-US" dirty="0"/>
              <a:t> Pancasila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Kekinian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Kilas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Pancasila </a:t>
            </a:r>
            <a:endParaRPr lang="en-US" dirty="0" smtClean="0"/>
          </a:p>
          <a:p>
            <a:r>
              <a:rPr lang="en-US" dirty="0"/>
              <a:t>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Negara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smtClean="0"/>
              <a:t>Indonesia</a:t>
            </a:r>
          </a:p>
          <a:p>
            <a:r>
              <a:rPr lang="en-US" dirty="0" err="1"/>
              <a:t>Etika</a:t>
            </a:r>
            <a:r>
              <a:rPr lang="en-US" dirty="0"/>
              <a:t> Pancasila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Anti-</a:t>
            </a:r>
            <a:r>
              <a:rPr lang="en-US" dirty="0" err="1" smtClean="0"/>
              <a:t>Korupsi</a:t>
            </a:r>
            <a:endParaRPr lang="en-US" dirty="0" smtClean="0"/>
          </a:p>
          <a:p>
            <a:r>
              <a:rPr lang="en-US" dirty="0"/>
              <a:t>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Politis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Meredam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Radikalisme</a:t>
            </a:r>
            <a:r>
              <a:rPr lang="en-US" dirty="0" smtClean="0"/>
              <a:t> Agama 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Persatuan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, </a:t>
            </a:r>
            <a:r>
              <a:rPr lang="en-US" dirty="0" err="1"/>
              <a:t>Identitas</a:t>
            </a:r>
            <a:r>
              <a:rPr lang="en-US" dirty="0"/>
              <a:t>, </a:t>
            </a:r>
            <a:r>
              <a:rPr lang="en-US" dirty="0" err="1"/>
              <a:t>Ideologi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Etika</a:t>
            </a:r>
            <a:endParaRPr lang="en-US" dirty="0" smtClean="0"/>
          </a:p>
          <a:p>
            <a:r>
              <a:rPr lang="en-US" dirty="0" err="1"/>
              <a:t>Ber-Ketuhanan</a:t>
            </a:r>
            <a:r>
              <a:rPr lang="en-US" dirty="0"/>
              <a:t> di Indonesia </a:t>
            </a:r>
            <a:endParaRPr lang="en-US" dirty="0" smtClean="0"/>
          </a:p>
          <a:p>
            <a:r>
              <a:rPr lang="en-US" dirty="0"/>
              <a:t>Pancasila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Humanisme</a:t>
            </a:r>
            <a:r>
              <a:rPr lang="en-US" dirty="0"/>
              <a:t> </a:t>
            </a:r>
            <a:r>
              <a:rPr lang="en-US" dirty="0" err="1" smtClean="0"/>
              <a:t>Transendental</a:t>
            </a:r>
            <a:endParaRPr lang="en-US" dirty="0" smtClean="0"/>
          </a:p>
          <a:p>
            <a:r>
              <a:rPr lang="en-US" dirty="0" err="1"/>
              <a:t>Kemanusiaan</a:t>
            </a:r>
            <a:r>
              <a:rPr lang="en-US" dirty="0"/>
              <a:t> yang </a:t>
            </a:r>
            <a:r>
              <a:rPr lang="en-US" dirty="0" err="1" smtClean="0"/>
              <a:t>Beriman</a:t>
            </a:r>
            <a:endParaRPr lang="en-US" dirty="0" smtClean="0"/>
          </a:p>
          <a:p>
            <a:r>
              <a:rPr lang="en-US" dirty="0" err="1"/>
              <a:t>Bersatu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Kebhinekaan</a:t>
            </a:r>
            <a:endParaRPr lang="en-US" dirty="0" smtClean="0"/>
          </a:p>
          <a:p>
            <a:r>
              <a:rPr lang="en-US" dirty="0"/>
              <a:t>Rakyat </a:t>
            </a:r>
            <a:r>
              <a:rPr lang="en-US" dirty="0" err="1" smtClean="0"/>
              <a:t>Berdaulat</a:t>
            </a:r>
            <a:endParaRPr lang="en-US" dirty="0" smtClean="0"/>
          </a:p>
          <a:p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Adil</a:t>
            </a:r>
            <a:endParaRPr lang="en-US" dirty="0" smtClean="0"/>
          </a:p>
          <a:p>
            <a:r>
              <a:rPr lang="en-US" dirty="0"/>
              <a:t>Pancasila Kita: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5"/>
            <a:ext cx="10515600" cy="1325563"/>
          </a:xfrm>
        </p:spPr>
        <p:txBody>
          <a:bodyPr/>
          <a:lstStyle/>
          <a:p>
            <a:pPr lvl="0"/>
            <a:r>
              <a:rPr lang="en-ID" dirty="0" err="1"/>
              <a:t>Penugasan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 smtClean="0"/>
          </a:p>
          <a:p>
            <a:pPr lvl="1"/>
            <a:r>
              <a:rPr lang="en-US" dirty="0" smtClean="0"/>
              <a:t>LDP (SBD-5 WH+1H) +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WEBINAR</a:t>
            </a:r>
            <a:endParaRPr lang="en-US" dirty="0"/>
          </a:p>
          <a:p>
            <a:r>
              <a:rPr lang="en-US" dirty="0" err="1" smtClean="0"/>
              <a:t>Tugas</a:t>
            </a:r>
            <a:r>
              <a:rPr lang="en-US" dirty="0" smtClean="0"/>
              <a:t> Individual 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/>
              <a:t>Esai</a:t>
            </a:r>
            <a:r>
              <a:rPr lang="en-US" dirty="0"/>
              <a:t> (</a:t>
            </a:r>
            <a:r>
              <a:rPr lang="en-US" dirty="0" err="1"/>
              <a:t>Tokoh</a:t>
            </a:r>
            <a:r>
              <a:rPr lang="en-US" dirty="0"/>
              <a:t> </a:t>
            </a:r>
            <a:r>
              <a:rPr lang="en-US" dirty="0" err="1"/>
              <a:t>Perintis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+ </a:t>
            </a:r>
            <a:r>
              <a:rPr lang="en-US" dirty="0" err="1"/>
              <a:t>Ideologi</a:t>
            </a:r>
            <a:r>
              <a:rPr lang="en-US" dirty="0"/>
              <a:t>)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Asinkron</a:t>
            </a:r>
            <a:r>
              <a:rPr lang="en-US" dirty="0" smtClean="0"/>
              <a:t> (Individual)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84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5"/>
            <a:ext cx="10515600" cy="1325563"/>
          </a:xfrm>
        </p:spPr>
        <p:txBody>
          <a:bodyPr/>
          <a:lstStyle/>
          <a:p>
            <a:pPr lvl="0"/>
            <a:r>
              <a:rPr lang="en-ID" dirty="0" err="1"/>
              <a:t>Penugasan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LP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392234"/>
              </p:ext>
            </p:extLst>
          </p:nvPr>
        </p:nvGraphicFramePr>
        <p:xfrm>
          <a:off x="942109" y="1662554"/>
          <a:ext cx="7897090" cy="46603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96347">
                  <a:extLst>
                    <a:ext uri="{9D8B030D-6E8A-4147-A177-3AD203B41FA5}">
                      <a16:colId xmlns:a16="http://schemas.microsoft.com/office/drawing/2014/main" val="2898658319"/>
                    </a:ext>
                  </a:extLst>
                </a:gridCol>
                <a:gridCol w="1813349">
                  <a:extLst>
                    <a:ext uri="{9D8B030D-6E8A-4147-A177-3AD203B41FA5}">
                      <a16:colId xmlns:a16="http://schemas.microsoft.com/office/drawing/2014/main" val="1656318197"/>
                    </a:ext>
                  </a:extLst>
                </a:gridCol>
                <a:gridCol w="1814628">
                  <a:extLst>
                    <a:ext uri="{9D8B030D-6E8A-4147-A177-3AD203B41FA5}">
                      <a16:colId xmlns:a16="http://schemas.microsoft.com/office/drawing/2014/main" val="3853356518"/>
                    </a:ext>
                  </a:extLst>
                </a:gridCol>
                <a:gridCol w="2272766">
                  <a:extLst>
                    <a:ext uri="{9D8B030D-6E8A-4147-A177-3AD203B41FA5}">
                      <a16:colId xmlns:a16="http://schemas.microsoft.com/office/drawing/2014/main" val="1282583004"/>
                    </a:ext>
                  </a:extLst>
                </a:gridCol>
              </a:tblGrid>
              <a:tr h="267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Nilai Angka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Nilai</a:t>
                      </a:r>
                      <a:r>
                        <a:rPr lang="es-ES" sz="1800" dirty="0">
                          <a:effectLst/>
                        </a:rPr>
                        <a:t> </a:t>
                      </a:r>
                      <a:r>
                        <a:rPr lang="es-ES" sz="1800" dirty="0" err="1">
                          <a:effectLst/>
                        </a:rPr>
                        <a:t>Huruf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Nilai </a:t>
                      </a:r>
                      <a:r>
                        <a:rPr lang="id-ID" sz="1800">
                          <a:effectLst/>
                        </a:rPr>
                        <a:t>Angka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Keterangan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485848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85 – 100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Sangat Baik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432610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80 – 84,99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A-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3,7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Baik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326423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75 – 79,99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B+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3,3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2655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70 – 74,99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3,0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36935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65 – 69,99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B-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2,7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Cukup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088725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60 – 64,99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C+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2,3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38684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55 – 59,99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2,0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6686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45 – 54,99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1,0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Kurang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093229"/>
                  </a:ext>
                </a:extLst>
              </a:tr>
              <a:tr h="38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0 – 44,99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Sangat Kurang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107880"/>
                  </a:ext>
                </a:extLst>
              </a:tr>
              <a:tr h="682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Pelanggaran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s-ES" sz="1600" dirty="0" err="1">
                          <a:effectLst/>
                        </a:rPr>
                        <a:t>Akademik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6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0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965"/>
            <a:ext cx="10515600" cy="1325563"/>
          </a:xfrm>
        </p:spPr>
        <p:txBody>
          <a:bodyPr/>
          <a:lstStyle/>
          <a:p>
            <a:pPr lvl="0"/>
            <a:r>
              <a:rPr lang="en-ID" dirty="0" err="1" smtClean="0"/>
              <a:t>Penilaian</a:t>
            </a:r>
            <a:r>
              <a:rPr lang="en-ID" dirty="0" smtClean="0"/>
              <a:t> </a:t>
            </a:r>
            <a:r>
              <a:rPr lang="en-ID" dirty="0" err="1" smtClean="0"/>
              <a:t>Sikap</a:t>
            </a:r>
            <a:r>
              <a:rPr lang="en-ID" dirty="0" smtClean="0"/>
              <a:t> 5C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Materi</a:t>
            </a:r>
            <a:r>
              <a:rPr lang="en-US" i="1" dirty="0" smtClean="0"/>
              <a:t> </a:t>
            </a:r>
            <a:r>
              <a:rPr lang="en-US" i="1" dirty="0" err="1" smtClean="0"/>
              <a:t>Terpisah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34765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457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Literasi Pancasila</vt:lpstr>
      <vt:lpstr>Capaian Pembelajaran Mingguan Mata Kuliah:</vt:lpstr>
      <vt:lpstr>Sub-Pokok Bahasan</vt:lpstr>
      <vt:lpstr>Deskripsi dan Tujuan MK Literasi Pancasila</vt:lpstr>
      <vt:lpstr>Alur Pembelajaran dan Pokok Bahasan</vt:lpstr>
      <vt:lpstr>Pokok Bahasan (RPKPS)</vt:lpstr>
      <vt:lpstr>Penugasan dan Penilaian dalam LP</vt:lpstr>
      <vt:lpstr>Penugasan dan Penilaian dalam LP</vt:lpstr>
      <vt:lpstr>Penilaian Sikap 5C</vt:lpstr>
      <vt:lpstr>Pembentukan Kelompok</vt:lpstr>
      <vt:lpstr>Pemilihan Ketua dan Sekretaris Kelas</vt:lpstr>
      <vt:lpstr>Persiapan Kuis Pekan Depan</vt:lpstr>
      <vt:lpstr>Terima Kasih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wenehen</dc:creator>
  <cp:lastModifiedBy>PC</cp:lastModifiedBy>
  <cp:revision>23</cp:revision>
  <dcterms:created xsi:type="dcterms:W3CDTF">2021-03-18T02:32:42Z</dcterms:created>
  <dcterms:modified xsi:type="dcterms:W3CDTF">2021-08-11T11:04:12Z</dcterms:modified>
</cp:coreProperties>
</file>