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7" r:id="rId5"/>
    <p:sldId id="266" r:id="rId6"/>
    <p:sldId id="272" r:id="rId7"/>
    <p:sldId id="306" r:id="rId8"/>
    <p:sldId id="286" r:id="rId9"/>
    <p:sldId id="302" r:id="rId10"/>
    <p:sldId id="303" r:id="rId11"/>
    <p:sldId id="304" r:id="rId12"/>
    <p:sldId id="305" r:id="rId13"/>
    <p:sldId id="289" r:id="rId14"/>
    <p:sldId id="30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810" autoAdjust="0"/>
  </p:normalViewPr>
  <p:slideViewPr>
    <p:cSldViewPr snapToGrid="0" showGuides="1">
      <p:cViewPr varScale="1">
        <p:scale>
          <a:sx n="73" d="100"/>
          <a:sy n="73" d="100"/>
        </p:scale>
        <p:origin x="618" y="78"/>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8/9/2021</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8/9/2021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smtClean="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smtClean="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smtClean="0"/>
              <a:t>Click to edit Master title style</a:t>
            </a:r>
            <a:endParaRPr lang="en-US" noProof="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smtClean="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smtClean="0"/>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smtClean="0"/>
              <a:t>Click to edit Master title style</a:t>
            </a:r>
            <a:endParaRPr lang="en-US"/>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smtClean="0"/>
              <a:t>Click to edit Master title style</a:t>
            </a:r>
            <a:endParaRPr lang="en-US"/>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smtClean="0"/>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smtClean="0"/>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smtClean="0"/>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smtClean="0"/>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smtClean="0"/>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smtClean="0"/>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smtClean="0"/>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smtClean="0"/>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004288" y="2283597"/>
            <a:ext cx="4986338" cy="3262311"/>
          </a:xfrm>
        </p:spPr>
        <p:txBody>
          <a:bodyPr/>
          <a:lstStyle/>
          <a:p>
            <a:r>
              <a:rPr lang="en-US" dirty="0" err="1" smtClean="0"/>
              <a:t>Panduan</a:t>
            </a:r>
            <a:r>
              <a:rPr lang="en-US" dirty="0" smtClean="0"/>
              <a:t> </a:t>
            </a:r>
            <a:r>
              <a:rPr lang="en-US" dirty="0" err="1" smtClean="0"/>
              <a:t>Penilaian</a:t>
            </a:r>
            <a:r>
              <a:rPr lang="en-US" dirty="0" smtClean="0"/>
              <a:t> </a:t>
            </a:r>
            <a:r>
              <a:rPr lang="en-US" dirty="0" err="1" smtClean="0"/>
              <a:t>Sikap</a:t>
            </a:r>
            <a:r>
              <a:rPr lang="en-US" dirty="0" smtClean="0"/>
              <a:t> </a:t>
            </a:r>
            <a:r>
              <a:rPr lang="en-US" dirty="0" err="1" smtClean="0"/>
              <a:t>Mahasiswa</a:t>
            </a:r>
            <a:endParaRPr lang="en-US" dirty="0"/>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004288" y="5698308"/>
            <a:ext cx="4986338" cy="976311"/>
          </a:xfrm>
        </p:spPr>
        <p:txBody>
          <a:bodyPr/>
          <a:lstStyle/>
          <a:p>
            <a:r>
              <a:rPr lang="en-US" dirty="0" smtClean="0"/>
              <a:t>UNIT STUDI HUMANIORA UMN</a:t>
            </a:r>
          </a:p>
          <a:p>
            <a:r>
              <a:rPr lang="en-ID" dirty="0" err="1" smtClean="0"/>
              <a:t>Tahun</a:t>
            </a:r>
            <a:r>
              <a:rPr lang="en-ID" dirty="0" smtClean="0"/>
              <a:t> </a:t>
            </a:r>
            <a:r>
              <a:rPr lang="en-ID" dirty="0" err="1" smtClean="0"/>
              <a:t>Akademik</a:t>
            </a:r>
            <a:r>
              <a:rPr lang="en-ID" dirty="0" smtClean="0"/>
              <a:t> 2021-2022</a:t>
            </a:r>
            <a:endParaRPr lang="en-US" dirty="0"/>
          </a:p>
        </p:txBody>
      </p:sp>
      <p:pic>
        <p:nvPicPr>
          <p:cNvPr id="5122" name="Picture 2" descr="Admisi - umn - universitas multimedia nusantara, universitas terbaik di  jakarta, indones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21002"/>
            <a:ext cx="11826240" cy="286118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Lambang Logo Universitas Multimedia Nusantara UMN | Komunikasi visual,  Pendidikan, Multim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7439" y="3540300"/>
            <a:ext cx="1632857" cy="273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496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647696" y="4834997"/>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000" b="1" i="0" u="none" strike="noStrike" kern="1200" cap="none" spc="0" normalizeH="0" baseline="0" dirty="0" err="1" smtClean="0">
                <a:ln>
                  <a:noFill/>
                </a:ln>
                <a:solidFill>
                  <a:schemeClr val="tx1"/>
                </a:solidFill>
                <a:effectLst/>
                <a:uLnTx/>
                <a:uFillTx/>
                <a:latin typeface="+mj-lt"/>
                <a:ea typeface="+mn-ea"/>
                <a:cs typeface="+mn-cs"/>
              </a:rPr>
              <a:t>Perhitungan</a:t>
            </a:r>
            <a:r>
              <a:rPr kumimoji="0" lang="en-US" sz="3000" b="1" i="0" u="none" strike="noStrike" kern="1200" cap="none" spc="0" normalizeH="0" baseline="0" dirty="0" smtClean="0">
                <a:ln>
                  <a:noFill/>
                </a:ln>
                <a:solidFill>
                  <a:schemeClr val="tx1"/>
                </a:solidFill>
                <a:effectLst/>
                <a:uLnTx/>
                <a:uFillTx/>
                <a:latin typeface="+mj-lt"/>
                <a:ea typeface="+mn-ea"/>
                <a:cs typeface="+mn-cs"/>
              </a:rPr>
              <a:t> </a:t>
            </a:r>
            <a:r>
              <a:rPr kumimoji="0" lang="en-US" sz="3000" b="1" i="0" u="none" strike="noStrike" kern="1200" cap="none" spc="0" normalizeH="0" baseline="0" dirty="0" err="1" smtClean="0">
                <a:ln>
                  <a:noFill/>
                </a:ln>
                <a:solidFill>
                  <a:schemeClr val="tx1"/>
                </a:solidFill>
                <a:effectLst/>
                <a:uLnTx/>
                <a:uFillTx/>
                <a:latin typeface="+mj-lt"/>
                <a:ea typeface="+mn-ea"/>
                <a:cs typeface="+mn-cs"/>
              </a:rPr>
              <a:t>Nilai</a:t>
            </a:r>
            <a:r>
              <a:rPr kumimoji="0" lang="en-US" sz="3000" b="1" i="0" u="none" strike="noStrike" kern="1200" cap="none" spc="0" normalizeH="0" dirty="0" smtClean="0">
                <a:ln>
                  <a:noFill/>
                </a:ln>
                <a:solidFill>
                  <a:schemeClr val="tx1"/>
                </a:solidFill>
                <a:effectLst/>
                <a:uLnTx/>
                <a:uFillTx/>
                <a:latin typeface="+mj-lt"/>
                <a:ea typeface="+mn-ea"/>
                <a:cs typeface="+mn-cs"/>
              </a:rPr>
              <a:t> </a:t>
            </a:r>
            <a:r>
              <a:rPr kumimoji="0" lang="en-US" sz="3000" b="1" i="0" u="none" strike="noStrike" kern="1200" cap="none" spc="0" normalizeH="0" dirty="0" err="1" smtClean="0">
                <a:ln>
                  <a:noFill/>
                </a:ln>
                <a:solidFill>
                  <a:schemeClr val="tx1"/>
                </a:solidFill>
                <a:effectLst/>
                <a:uLnTx/>
                <a:uFillTx/>
                <a:latin typeface="+mj-lt"/>
                <a:ea typeface="+mn-ea"/>
                <a:cs typeface="+mn-cs"/>
              </a:rPr>
              <a:t>Sikap</a:t>
            </a:r>
            <a:r>
              <a:rPr kumimoji="0" lang="en-US" sz="3000" b="1" i="0" u="none" strike="noStrike" kern="1200" cap="none" spc="0" normalizeH="0" dirty="0" smtClean="0">
                <a:ln>
                  <a:noFill/>
                </a:ln>
                <a:solidFill>
                  <a:schemeClr val="tx1"/>
                </a:solidFill>
                <a:effectLst/>
                <a:uLnTx/>
                <a:uFillTx/>
                <a:latin typeface="+mj-lt"/>
                <a:ea typeface="+mn-ea"/>
                <a:cs typeface="+mn-cs"/>
              </a:rPr>
              <a:t> </a:t>
            </a:r>
            <a:br>
              <a:rPr kumimoji="0" lang="en-US" sz="3000" b="1" i="0" u="none" strike="noStrike" kern="1200" cap="none" spc="0" normalizeH="0" dirty="0" smtClean="0">
                <a:ln>
                  <a:noFill/>
                </a:ln>
                <a:solidFill>
                  <a:schemeClr val="tx1"/>
                </a:solidFill>
                <a:effectLst/>
                <a:uLnTx/>
                <a:uFillTx/>
                <a:latin typeface="+mj-lt"/>
                <a:ea typeface="+mn-ea"/>
                <a:cs typeface="+mn-cs"/>
              </a:rPr>
            </a:br>
            <a:r>
              <a:rPr kumimoji="0" lang="en-US" sz="3000" b="1" i="0" u="none" strike="noStrike" kern="1200" cap="none" spc="0" normalizeH="0" dirty="0" err="1" smtClean="0">
                <a:ln>
                  <a:noFill/>
                </a:ln>
                <a:solidFill>
                  <a:schemeClr val="tx1"/>
                </a:solidFill>
                <a:effectLst/>
                <a:uLnTx/>
                <a:uFillTx/>
                <a:latin typeface="+mj-lt"/>
                <a:ea typeface="+mn-ea"/>
                <a:cs typeface="+mn-cs"/>
              </a:rPr>
              <a:t>untuk</a:t>
            </a:r>
            <a:r>
              <a:rPr kumimoji="0" lang="en-US" sz="3000" b="1" i="0" u="none" strike="noStrike" kern="1200" cap="none" spc="0" normalizeH="0" dirty="0" smtClean="0">
                <a:ln>
                  <a:noFill/>
                </a:ln>
                <a:solidFill>
                  <a:schemeClr val="tx1"/>
                </a:solidFill>
                <a:effectLst/>
                <a:uLnTx/>
                <a:uFillTx/>
                <a:latin typeface="+mj-lt"/>
                <a:ea typeface="+mn-ea"/>
                <a:cs typeface="+mn-cs"/>
              </a:rPr>
              <a:t> Mata </a:t>
            </a:r>
            <a:r>
              <a:rPr kumimoji="0" lang="en-US" sz="3000" b="1" i="0" u="none" strike="noStrike" kern="1200" cap="none" spc="0" normalizeH="0" dirty="0" err="1" smtClean="0">
                <a:ln>
                  <a:noFill/>
                </a:ln>
                <a:solidFill>
                  <a:schemeClr val="tx1"/>
                </a:solidFill>
                <a:effectLst/>
                <a:uLnTx/>
                <a:uFillTx/>
                <a:latin typeface="+mj-lt"/>
                <a:ea typeface="+mn-ea"/>
                <a:cs typeface="+mn-cs"/>
              </a:rPr>
              <a:t>Kuliah</a:t>
            </a:r>
            <a:r>
              <a:rPr kumimoji="0" lang="en-US" sz="3000" b="1" i="0" u="none" strike="noStrike" kern="1200" cap="none" spc="0" normalizeH="0" dirty="0" smtClean="0">
                <a:ln>
                  <a:noFill/>
                </a:ln>
                <a:solidFill>
                  <a:schemeClr val="tx1"/>
                </a:solidFill>
                <a:effectLst/>
                <a:uLnTx/>
                <a:uFillTx/>
                <a:latin typeface="+mj-lt"/>
                <a:ea typeface="+mn-ea"/>
                <a:cs typeface="+mn-cs"/>
              </a:rPr>
              <a:t> </a:t>
            </a:r>
            <a:r>
              <a:rPr kumimoji="0" lang="en-US" sz="3000" b="1" i="0" u="none" strike="noStrike" kern="1200" cap="none" spc="0" normalizeH="0" dirty="0" err="1" smtClean="0">
                <a:ln>
                  <a:noFill/>
                </a:ln>
                <a:solidFill>
                  <a:schemeClr val="tx1"/>
                </a:solidFill>
                <a:effectLst/>
                <a:uLnTx/>
                <a:uFillTx/>
                <a:latin typeface="+mj-lt"/>
                <a:ea typeface="+mn-ea"/>
                <a:cs typeface="+mn-cs"/>
              </a:rPr>
              <a:t>ini</a:t>
            </a:r>
            <a:r>
              <a:rPr kumimoji="0" lang="en-US" sz="3000" b="1" i="0" u="none" strike="noStrike" kern="1200" cap="none" spc="0" normalizeH="0" dirty="0" smtClean="0">
                <a:ln>
                  <a:noFill/>
                </a:ln>
                <a:solidFill>
                  <a:schemeClr val="tx1"/>
                </a:solidFill>
                <a:effectLst/>
                <a:uLnTx/>
                <a:uFillTx/>
                <a:latin typeface="+mj-lt"/>
                <a:ea typeface="+mn-ea"/>
                <a:cs typeface="+mn-cs"/>
              </a:rPr>
              <a:t>:</a:t>
            </a:r>
            <a:endParaRPr kumimoji="0" lang="en-US" sz="3000" b="1" i="0" u="none" strike="noStrike" kern="1200" cap="none" spc="0" normalizeH="0" baseline="0" dirty="0">
              <a:ln>
                <a:noFill/>
              </a:ln>
              <a:solidFill>
                <a:schemeClr val="tx1"/>
              </a:solidFill>
              <a:effectLst/>
              <a:uLnTx/>
              <a:uFillTx/>
              <a:latin typeface="+mj-lt"/>
              <a:ea typeface="+mn-ea"/>
              <a:cs typeface="+mn-cs"/>
            </a:endParaRPr>
          </a:p>
        </p:txBody>
      </p:sp>
      <p:pic>
        <p:nvPicPr>
          <p:cNvPr id="13" name="Picture Placeholder 12">
            <a:extLst>
              <a:ext uri="{FF2B5EF4-FFF2-40B4-BE49-F238E27FC236}">
                <a16:creationId xmlns:a16="http://schemas.microsoft.com/office/drawing/2014/main" id="{C56F6876-F532-4396-8FC3-BEB43E626529}"/>
              </a:ext>
              <a:ext uri="{C183D7F6-B498-43B3-948B-1728B52AA6E4}">
                <adec:decorative xmlns=""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10</a:t>
            </a:fld>
            <a:endParaRPr lang="en-US" dirty="0"/>
          </a:p>
        </p:txBody>
      </p:sp>
      <p:sp>
        <p:nvSpPr>
          <p:cNvPr id="7" name="Text Placeholder 2"/>
          <p:cNvSpPr>
            <a:spLocks noGrp="1"/>
          </p:cNvSpPr>
          <p:nvPr>
            <p:ph type="body" idx="4294967295"/>
          </p:nvPr>
        </p:nvSpPr>
        <p:spPr>
          <a:xfrm>
            <a:off x="6019796" y="2225194"/>
            <a:ext cx="6172204" cy="3321003"/>
          </a:xfrm>
          <a:prstGeom prst="rect">
            <a:avLst/>
          </a:prstGeom>
        </p:spPr>
        <p:txBody>
          <a:bodyPr>
            <a:noAutofit/>
          </a:bodyPr>
          <a:lstStyle/>
          <a:p>
            <a:pPr marL="342900" indent="-342900">
              <a:buFont typeface="Arial" panose="020B0604020202020204" pitchFamily="34" charset="0"/>
              <a:buChar char="•"/>
            </a:pPr>
            <a:r>
              <a:rPr lang="en-ID" sz="2600" dirty="0" err="1" smtClean="0"/>
              <a:t>Tepat</a:t>
            </a:r>
            <a:r>
              <a:rPr lang="en-ID" sz="2600" dirty="0" smtClean="0"/>
              <a:t> </a:t>
            </a:r>
            <a:r>
              <a:rPr lang="en-ID" sz="2600" dirty="0" err="1" smtClean="0"/>
              <a:t>waktu</a:t>
            </a:r>
            <a:r>
              <a:rPr lang="en-ID" sz="2600" dirty="0" smtClean="0"/>
              <a:t> 		: 15</a:t>
            </a:r>
          </a:p>
          <a:p>
            <a:pPr marL="342900" indent="-342900">
              <a:buFont typeface="Arial" panose="020B0604020202020204" pitchFamily="34" charset="0"/>
              <a:buChar char="•"/>
            </a:pPr>
            <a:r>
              <a:rPr lang="en-ID" sz="2600" dirty="0" err="1" smtClean="0"/>
              <a:t>Interaktif</a:t>
            </a:r>
            <a:r>
              <a:rPr lang="en-ID" sz="2600" dirty="0" smtClean="0"/>
              <a:t> (</a:t>
            </a:r>
            <a:r>
              <a:rPr lang="en-ID" sz="2600" dirty="0" err="1" smtClean="0"/>
              <a:t>kamera</a:t>
            </a:r>
            <a:r>
              <a:rPr lang="en-ID" sz="2600" dirty="0" smtClean="0"/>
              <a:t> “on”)	: 20</a:t>
            </a:r>
          </a:p>
          <a:p>
            <a:pPr marL="342900" indent="-342900">
              <a:buFont typeface="Arial" panose="020B0604020202020204" pitchFamily="34" charset="0"/>
              <a:buChar char="•"/>
            </a:pPr>
            <a:r>
              <a:rPr lang="en-ID" sz="2600" dirty="0" err="1" smtClean="0"/>
              <a:t>Presensi</a:t>
            </a:r>
            <a:r>
              <a:rPr lang="en-ID" sz="2600" dirty="0" smtClean="0"/>
              <a:t> 100%		: 15</a:t>
            </a:r>
          </a:p>
          <a:p>
            <a:pPr marL="342900" indent="-342900">
              <a:buFont typeface="Arial" panose="020B0604020202020204" pitchFamily="34" charset="0"/>
              <a:buChar char="•"/>
            </a:pPr>
            <a:r>
              <a:rPr lang="en-ID" sz="2600" dirty="0" err="1" smtClean="0"/>
              <a:t>Aktif</a:t>
            </a:r>
            <a:r>
              <a:rPr lang="en-ID" sz="2600" dirty="0" smtClean="0"/>
              <a:t> </a:t>
            </a:r>
            <a:r>
              <a:rPr lang="en-ID" sz="2600" dirty="0" err="1" smtClean="0"/>
              <a:t>bertanya</a:t>
            </a:r>
            <a:r>
              <a:rPr lang="en-ID" sz="2600" dirty="0" smtClean="0"/>
              <a:t>/</a:t>
            </a:r>
            <a:r>
              <a:rPr lang="en-ID" sz="2600" dirty="0" err="1" smtClean="0"/>
              <a:t>pendapat</a:t>
            </a:r>
            <a:r>
              <a:rPr lang="en-ID" sz="2600" dirty="0" smtClean="0"/>
              <a:t>	: 20</a:t>
            </a:r>
          </a:p>
          <a:p>
            <a:pPr marL="342900" indent="-342900">
              <a:buFont typeface="Arial" panose="020B0604020202020204" pitchFamily="34" charset="0"/>
              <a:buChar char="•"/>
            </a:pPr>
            <a:r>
              <a:rPr lang="en-ID" sz="2400" dirty="0" err="1" smtClean="0"/>
              <a:t>Jujur</a:t>
            </a:r>
            <a:r>
              <a:rPr lang="en-ID" sz="2400" dirty="0" smtClean="0"/>
              <a:t> </a:t>
            </a:r>
            <a:r>
              <a:rPr lang="en-ID" sz="2400" dirty="0" err="1" smtClean="0"/>
              <a:t>akademis</a:t>
            </a:r>
            <a:r>
              <a:rPr lang="en-ID" sz="2400" dirty="0" smtClean="0"/>
              <a:t> (no </a:t>
            </a:r>
            <a:r>
              <a:rPr lang="en-ID" sz="2400" dirty="0" err="1" smtClean="0"/>
              <a:t>plagiat</a:t>
            </a:r>
            <a:r>
              <a:rPr lang="en-ID" sz="2400" dirty="0" smtClean="0"/>
              <a:t>)	: 30</a:t>
            </a:r>
          </a:p>
          <a:p>
            <a:pPr marL="0" indent="0">
              <a:buNone/>
            </a:pPr>
            <a:r>
              <a:rPr lang="en-ID" sz="3000" b="1" dirty="0" smtClean="0"/>
              <a:t>		Total		: 100</a:t>
            </a:r>
          </a:p>
        </p:txBody>
      </p:sp>
    </p:spTree>
    <p:extLst>
      <p:ext uri="{BB962C8B-B14F-4D97-AF65-F5344CB8AC3E}">
        <p14:creationId xmlns:p14="http://schemas.microsoft.com/office/powerpoint/2010/main" val="3149670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369" r="12369"/>
          <a:stretch>
            <a:fillRect/>
          </a:stretch>
        </p:blipFill>
        <p:spPr/>
      </p:pic>
      <p:sp>
        <p:nvSpPr>
          <p:cNvPr id="6" name="Title 5"/>
          <p:cNvSpPr>
            <a:spLocks noGrp="1"/>
          </p:cNvSpPr>
          <p:nvPr>
            <p:ph type="ctrTitle"/>
          </p:nvPr>
        </p:nvSpPr>
        <p:spPr/>
        <p:txBody>
          <a:bodyPr>
            <a:normAutofit/>
          </a:bodyPr>
          <a:lstStyle/>
          <a:p>
            <a:r>
              <a:rPr lang="en-ID" dirty="0" err="1" smtClean="0"/>
              <a:t>Terima</a:t>
            </a:r>
            <a:r>
              <a:rPr lang="en-ID" dirty="0" smtClean="0"/>
              <a:t> </a:t>
            </a:r>
            <a:r>
              <a:rPr lang="en-ID" dirty="0" err="1" smtClean="0"/>
              <a:t>Kasih</a:t>
            </a:r>
            <a:endParaRPr lang="en-US" dirty="0"/>
          </a:p>
        </p:txBody>
      </p:sp>
    </p:spTree>
    <p:extLst>
      <p:ext uri="{BB962C8B-B14F-4D97-AF65-F5344CB8AC3E}">
        <p14:creationId xmlns:p14="http://schemas.microsoft.com/office/powerpoint/2010/main" val="307527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p:txBody>
          <a:bodyPr/>
          <a:lstStyle/>
          <a:p>
            <a:r>
              <a:rPr lang="en-US" dirty="0" err="1" smtClean="0"/>
              <a:t>Tujuan</a:t>
            </a:r>
            <a:endParaRPr lang="en-US" dirty="0"/>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p:txBody>
          <a:bodyPr/>
          <a:lstStyle/>
          <a:p>
            <a:r>
              <a:rPr lang="en-US" dirty="0" err="1" smtClean="0"/>
              <a:t>Menjadi</a:t>
            </a:r>
            <a:r>
              <a:rPr lang="en-US" dirty="0" smtClean="0"/>
              <a:t> </a:t>
            </a:r>
            <a:r>
              <a:rPr lang="en-US" dirty="0" err="1" smtClean="0"/>
              <a:t>panduan</a:t>
            </a:r>
            <a:r>
              <a:rPr lang="en-US" dirty="0" smtClean="0"/>
              <a:t> </a:t>
            </a:r>
            <a:r>
              <a:rPr lang="en-US" dirty="0" err="1" smtClean="0"/>
              <a:t>bagi</a:t>
            </a:r>
            <a:r>
              <a:rPr lang="en-US" dirty="0" smtClean="0"/>
              <a:t> </a:t>
            </a:r>
            <a:r>
              <a:rPr lang="en-US" dirty="0" err="1" smtClean="0"/>
              <a:t>dosen</a:t>
            </a:r>
            <a:r>
              <a:rPr lang="en-US" dirty="0" smtClean="0"/>
              <a:t> </a:t>
            </a:r>
            <a:r>
              <a:rPr lang="en-US" dirty="0" err="1" smtClean="0"/>
              <a:t>untuk</a:t>
            </a:r>
            <a:r>
              <a:rPr lang="en-US" dirty="0" smtClean="0"/>
              <a:t> </a:t>
            </a:r>
            <a:r>
              <a:rPr lang="en-US" dirty="0" err="1" smtClean="0"/>
              <a:t>menilai</a:t>
            </a:r>
            <a:r>
              <a:rPr lang="en-US" dirty="0" smtClean="0"/>
              <a:t> </a:t>
            </a:r>
            <a:r>
              <a:rPr lang="en-US" dirty="0" err="1" smtClean="0"/>
              <a:t>sikap</a:t>
            </a:r>
            <a:r>
              <a:rPr lang="en-US" dirty="0" smtClean="0"/>
              <a:t> </a:t>
            </a:r>
            <a:r>
              <a:rPr lang="en-US" dirty="0" err="1" smtClean="0"/>
              <a:t>dan</a:t>
            </a:r>
            <a:r>
              <a:rPr lang="en-US" dirty="0" smtClean="0"/>
              <a:t> </a:t>
            </a:r>
            <a:r>
              <a:rPr lang="en-US" dirty="0" err="1" smtClean="0"/>
              <a:t>perilaku</a:t>
            </a:r>
            <a:r>
              <a:rPr lang="en-US" dirty="0" smtClean="0"/>
              <a:t> </a:t>
            </a:r>
            <a:r>
              <a:rPr lang="en-US" dirty="0" err="1" smtClean="0"/>
              <a:t>mahasiswa</a:t>
            </a:r>
            <a:r>
              <a:rPr lang="en-US" dirty="0" smtClean="0"/>
              <a:t> </a:t>
            </a:r>
            <a:r>
              <a:rPr lang="en-US" dirty="0" err="1" smtClean="0"/>
              <a:t>selama</a:t>
            </a:r>
            <a:r>
              <a:rPr lang="en-US" dirty="0" smtClean="0"/>
              <a:t> proses </a:t>
            </a:r>
            <a:r>
              <a:rPr lang="en-US" dirty="0" err="1" smtClean="0"/>
              <a:t>pembelajaran</a:t>
            </a:r>
            <a:r>
              <a:rPr lang="en-US" dirty="0" smtClean="0"/>
              <a:t> </a:t>
            </a:r>
            <a:r>
              <a:rPr lang="en-US" dirty="0" err="1" smtClean="0"/>
              <a:t>berlangsung</a:t>
            </a:r>
            <a:r>
              <a:rPr lang="en-US" dirty="0" smtClean="0"/>
              <a:t> </a:t>
            </a:r>
            <a:r>
              <a:rPr lang="en-US" dirty="0" err="1" smtClean="0"/>
              <a:t>pada</a:t>
            </a:r>
            <a:r>
              <a:rPr lang="en-US" dirty="0" smtClean="0"/>
              <a:t> semester </a:t>
            </a:r>
            <a:r>
              <a:rPr lang="en-US" dirty="0" err="1" smtClean="0"/>
              <a:t>ini</a:t>
            </a:r>
            <a:r>
              <a:rPr lang="en-US" dirty="0" smtClean="0"/>
              <a:t>.</a:t>
            </a:r>
          </a:p>
          <a:p>
            <a:r>
              <a:rPr lang="en-ID" dirty="0" err="1" smtClean="0"/>
              <a:t>Menjadi</a:t>
            </a:r>
            <a:r>
              <a:rPr lang="en-ID" dirty="0" smtClean="0"/>
              <a:t> </a:t>
            </a:r>
            <a:r>
              <a:rPr lang="en-ID" dirty="0" err="1" smtClean="0"/>
              <a:t>panduan</a:t>
            </a:r>
            <a:r>
              <a:rPr lang="en-ID" dirty="0" smtClean="0"/>
              <a:t> </a:t>
            </a:r>
            <a:r>
              <a:rPr lang="en-ID" dirty="0" err="1" smtClean="0"/>
              <a:t>bagi</a:t>
            </a:r>
            <a:r>
              <a:rPr lang="en-ID" dirty="0" smtClean="0"/>
              <a:t> </a:t>
            </a:r>
            <a:r>
              <a:rPr lang="en-ID" dirty="0" err="1" smtClean="0"/>
              <a:t>mahasiswa</a:t>
            </a:r>
            <a:r>
              <a:rPr lang="en-ID" dirty="0" smtClean="0"/>
              <a:t> </a:t>
            </a:r>
            <a:r>
              <a:rPr lang="en-ID" dirty="0" err="1" smtClean="0"/>
              <a:t>untuk</a:t>
            </a:r>
            <a:r>
              <a:rPr lang="en-ID" dirty="0" smtClean="0"/>
              <a:t> </a:t>
            </a:r>
            <a:r>
              <a:rPr lang="en-ID" dirty="0" err="1" smtClean="0"/>
              <a:t>mengembangkan</a:t>
            </a:r>
            <a:r>
              <a:rPr lang="en-ID" dirty="0" smtClean="0"/>
              <a:t> </a:t>
            </a:r>
            <a:r>
              <a:rPr lang="en-ID" dirty="0" err="1" smtClean="0"/>
              <a:t>sikap</a:t>
            </a:r>
            <a:r>
              <a:rPr lang="en-ID" dirty="0" smtClean="0"/>
              <a:t> </a:t>
            </a:r>
            <a:r>
              <a:rPr lang="en-ID" dirty="0" err="1" smtClean="0"/>
              <a:t>dan</a:t>
            </a:r>
            <a:r>
              <a:rPr lang="en-ID" dirty="0" smtClean="0"/>
              <a:t> </a:t>
            </a:r>
            <a:r>
              <a:rPr lang="en-ID" dirty="0" err="1" smtClean="0"/>
              <a:t>perilaku</a:t>
            </a:r>
            <a:r>
              <a:rPr lang="en-ID" dirty="0" smtClean="0"/>
              <a:t> yang </a:t>
            </a:r>
            <a:r>
              <a:rPr lang="en-ID" dirty="0" err="1" smtClean="0"/>
              <a:t>baik</a:t>
            </a:r>
            <a:r>
              <a:rPr lang="en-ID" dirty="0" smtClean="0"/>
              <a:t> </a:t>
            </a:r>
            <a:r>
              <a:rPr lang="en-ID" dirty="0" err="1" smtClean="0"/>
              <a:t>selama</a:t>
            </a:r>
            <a:r>
              <a:rPr lang="en-ID" dirty="0" smtClean="0"/>
              <a:t> proses </a:t>
            </a:r>
            <a:r>
              <a:rPr lang="en-ID" dirty="0" err="1" smtClean="0"/>
              <a:t>pembelajaran</a:t>
            </a:r>
            <a:r>
              <a:rPr lang="en-ID" dirty="0" smtClean="0"/>
              <a:t> </a:t>
            </a:r>
            <a:r>
              <a:rPr lang="en-ID" dirty="0" err="1" smtClean="0"/>
              <a:t>berlangsung</a:t>
            </a:r>
            <a:r>
              <a:rPr lang="en-ID" dirty="0" smtClean="0"/>
              <a:t> </a:t>
            </a:r>
            <a:r>
              <a:rPr lang="en-ID" dirty="0" err="1" smtClean="0"/>
              <a:t>pada</a:t>
            </a:r>
            <a:r>
              <a:rPr lang="en-ID" dirty="0" smtClean="0"/>
              <a:t> semester </a:t>
            </a:r>
            <a:r>
              <a:rPr lang="en-ID" dirty="0" err="1" smtClean="0"/>
              <a:t>ini</a:t>
            </a:r>
            <a:r>
              <a:rPr lang="en-ID" dirty="0" smtClean="0"/>
              <a:t>.</a:t>
            </a:r>
            <a:endParaRPr lang="en-US" dirty="0" smtClean="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1026" name="Picture 2" descr="The Difference Between Idea vs Vision — 42courses.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35" y="1996351"/>
            <a:ext cx="5905500" cy="332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311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2239033" y="1685108"/>
            <a:ext cx="9466398" cy="3374573"/>
          </a:xfrm>
        </p:spPr>
        <p:txBody>
          <a:bodyPr>
            <a:normAutofit fontScale="90000"/>
          </a:bodyPr>
          <a:lstStyle/>
          <a:p>
            <a:r>
              <a:rPr lang="en-ID" dirty="0" err="1" smtClean="0"/>
              <a:t>Prinsip</a:t>
            </a:r>
            <a:r>
              <a:rPr lang="en-ID" dirty="0" smtClean="0"/>
              <a:t>:</a:t>
            </a:r>
            <a:br>
              <a:rPr lang="en-ID" dirty="0" smtClean="0"/>
            </a:br>
            <a:r>
              <a:rPr lang="en-ID" sz="3300" dirty="0" err="1" smtClean="0"/>
              <a:t>Sikap</a:t>
            </a:r>
            <a:r>
              <a:rPr lang="en-ID" sz="3300" dirty="0" smtClean="0"/>
              <a:t> </a:t>
            </a:r>
            <a:r>
              <a:rPr lang="en-ID" sz="3300" dirty="0" err="1" smtClean="0"/>
              <a:t>dan</a:t>
            </a:r>
            <a:r>
              <a:rPr lang="en-ID" sz="3300" dirty="0" smtClean="0"/>
              <a:t> </a:t>
            </a:r>
            <a:r>
              <a:rPr lang="en-ID" sz="3300" dirty="0" err="1" smtClean="0"/>
              <a:t>perilaku</a:t>
            </a:r>
            <a:r>
              <a:rPr lang="en-ID" sz="3300" dirty="0" smtClean="0"/>
              <a:t> </a:t>
            </a:r>
            <a:r>
              <a:rPr lang="en-ID" sz="3300" dirty="0" err="1" smtClean="0"/>
              <a:t>mahasiswa</a:t>
            </a:r>
            <a:r>
              <a:rPr lang="en-ID" sz="3300" dirty="0" smtClean="0"/>
              <a:t> </a:t>
            </a:r>
            <a:r>
              <a:rPr lang="en-ID" sz="3300" dirty="0" err="1" smtClean="0"/>
              <a:t>selama</a:t>
            </a:r>
            <a:r>
              <a:rPr lang="en-ID" sz="3300" dirty="0" smtClean="0"/>
              <a:t> </a:t>
            </a:r>
            <a:r>
              <a:rPr lang="en-ID" sz="3300" dirty="0" err="1" smtClean="0"/>
              <a:t>pembelajaran</a:t>
            </a:r>
            <a:r>
              <a:rPr lang="en-ID" sz="3300" dirty="0" smtClean="0"/>
              <a:t> </a:t>
            </a:r>
            <a:r>
              <a:rPr lang="en-ID" sz="3300" i="1" dirty="0" smtClean="0"/>
              <a:t>online </a:t>
            </a:r>
            <a:r>
              <a:rPr lang="en-ID" sz="3300" dirty="0" err="1" smtClean="0"/>
              <a:t>perlu</a:t>
            </a:r>
            <a:r>
              <a:rPr lang="en-ID" sz="3300" dirty="0" smtClean="0"/>
              <a:t> </a:t>
            </a:r>
            <a:r>
              <a:rPr lang="en-ID" sz="3300" dirty="0" err="1" smtClean="0"/>
              <a:t>mendapat</a:t>
            </a:r>
            <a:r>
              <a:rPr lang="en-ID" sz="3300" dirty="0" smtClean="0"/>
              <a:t> </a:t>
            </a:r>
            <a:r>
              <a:rPr lang="en-ID" sz="3300" dirty="0" err="1" smtClean="0"/>
              <a:t>perhatian</a:t>
            </a:r>
            <a:r>
              <a:rPr lang="en-ID" sz="3300" dirty="0" smtClean="0"/>
              <a:t> </a:t>
            </a:r>
            <a:r>
              <a:rPr lang="en-ID" sz="3300" dirty="0" err="1" smtClean="0"/>
              <a:t>baik</a:t>
            </a:r>
            <a:r>
              <a:rPr lang="en-ID" sz="3300" dirty="0" smtClean="0"/>
              <a:t> </a:t>
            </a:r>
            <a:r>
              <a:rPr lang="en-ID" sz="3300" dirty="0" err="1" smtClean="0"/>
              <a:t>dari</a:t>
            </a:r>
            <a:r>
              <a:rPr lang="en-ID" sz="3300" dirty="0" smtClean="0"/>
              <a:t> </a:t>
            </a:r>
            <a:r>
              <a:rPr lang="en-ID" sz="3300" dirty="0" err="1" smtClean="0"/>
              <a:t>mahasiswa</a:t>
            </a:r>
            <a:r>
              <a:rPr lang="en-ID" sz="3300" dirty="0" smtClean="0"/>
              <a:t> </a:t>
            </a:r>
            <a:r>
              <a:rPr lang="en-ID" sz="3300" dirty="0" err="1" smtClean="0"/>
              <a:t>maupun</a:t>
            </a:r>
            <a:r>
              <a:rPr lang="en-ID" sz="3300" dirty="0" smtClean="0"/>
              <a:t> </a:t>
            </a:r>
            <a:r>
              <a:rPr lang="en-ID" sz="3300" dirty="0" err="1" smtClean="0"/>
              <a:t>dari</a:t>
            </a:r>
            <a:r>
              <a:rPr lang="en-ID" sz="3300" dirty="0" smtClean="0"/>
              <a:t> </a:t>
            </a:r>
            <a:r>
              <a:rPr lang="en-ID" sz="3300" dirty="0" err="1" smtClean="0"/>
              <a:t>dosen</a:t>
            </a:r>
            <a:r>
              <a:rPr lang="en-ID" sz="3300" dirty="0" smtClean="0"/>
              <a:t>.</a:t>
            </a:r>
            <a:br>
              <a:rPr lang="en-ID" sz="3300" dirty="0" smtClean="0"/>
            </a:br>
            <a:r>
              <a:rPr lang="en-ID" sz="3300" dirty="0" err="1" smtClean="0"/>
              <a:t>Sikap</a:t>
            </a:r>
            <a:r>
              <a:rPr lang="en-ID" sz="3300" dirty="0" smtClean="0"/>
              <a:t> </a:t>
            </a:r>
            <a:r>
              <a:rPr lang="en-ID" sz="3300" dirty="0" err="1" smtClean="0"/>
              <a:t>dan</a:t>
            </a:r>
            <a:r>
              <a:rPr lang="en-ID" sz="3300" dirty="0" smtClean="0"/>
              <a:t> </a:t>
            </a:r>
            <a:r>
              <a:rPr lang="en-ID" sz="3300" dirty="0" err="1" smtClean="0"/>
              <a:t>perilaku</a:t>
            </a:r>
            <a:r>
              <a:rPr lang="en-ID" sz="3300" dirty="0" smtClean="0"/>
              <a:t> yang </a:t>
            </a:r>
            <a:r>
              <a:rPr lang="en-ID" sz="3300" dirty="0" err="1" smtClean="0"/>
              <a:t>baik</a:t>
            </a:r>
            <a:r>
              <a:rPr lang="en-ID" sz="3300" dirty="0" smtClean="0"/>
              <a:t> (</a:t>
            </a:r>
            <a:r>
              <a:rPr lang="en-ID" sz="3300" dirty="0" err="1" smtClean="0"/>
              <a:t>sesuai</a:t>
            </a:r>
            <a:r>
              <a:rPr lang="en-ID" sz="3300" dirty="0" smtClean="0"/>
              <a:t> </a:t>
            </a:r>
            <a:r>
              <a:rPr lang="en-ID" sz="3300" dirty="0" err="1" smtClean="0"/>
              <a:t>standar</a:t>
            </a:r>
            <a:r>
              <a:rPr lang="en-ID" sz="3300" dirty="0" smtClean="0"/>
              <a:t> yang </a:t>
            </a:r>
            <a:r>
              <a:rPr lang="en-ID" sz="3300" dirty="0" err="1" smtClean="0"/>
              <a:t>disepakati</a:t>
            </a:r>
            <a:r>
              <a:rPr lang="en-ID" sz="3300" dirty="0" smtClean="0"/>
              <a:t>) </a:t>
            </a:r>
            <a:r>
              <a:rPr lang="en-ID" sz="3300" dirty="0" err="1" smtClean="0"/>
              <a:t>menunjukkan</a:t>
            </a:r>
            <a:r>
              <a:rPr lang="en-ID" sz="3300" dirty="0" smtClean="0"/>
              <a:t> </a:t>
            </a:r>
            <a:r>
              <a:rPr lang="en-ID" sz="3300" dirty="0" err="1" smtClean="0"/>
              <a:t>keaslian</a:t>
            </a:r>
            <a:r>
              <a:rPr lang="en-ID" sz="3300" dirty="0" smtClean="0"/>
              <a:t> </a:t>
            </a:r>
            <a:r>
              <a:rPr lang="en-ID" sz="3300" dirty="0" err="1" smtClean="0"/>
              <a:t>karakter</a:t>
            </a:r>
            <a:r>
              <a:rPr lang="en-ID" sz="3300" dirty="0" smtClean="0"/>
              <a:t> </a:t>
            </a:r>
            <a:r>
              <a:rPr lang="en-ID" sz="3300" dirty="0" err="1" smtClean="0"/>
              <a:t>mahasiswa</a:t>
            </a:r>
            <a:r>
              <a:rPr lang="en-ID" sz="3300" dirty="0" smtClean="0"/>
              <a:t>.</a:t>
            </a:r>
            <a:r>
              <a:rPr lang="en-ID" sz="4400" dirty="0" smtClean="0"/>
              <a:t/>
            </a:r>
            <a:br>
              <a:rPr lang="en-ID" sz="4400" dirty="0" smtClean="0"/>
            </a:br>
            <a:endParaRPr lang="en-US" sz="4400" dirty="0"/>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3</a:t>
            </a:fld>
            <a:endParaRPr lang="en-US" dirty="0"/>
          </a:p>
        </p:txBody>
      </p:sp>
    </p:spTree>
    <p:extLst>
      <p:ext uri="{BB962C8B-B14F-4D97-AF65-F5344CB8AC3E}">
        <p14:creationId xmlns:p14="http://schemas.microsoft.com/office/powerpoint/2010/main" val="3462884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10" y="2023747"/>
            <a:ext cx="4615361" cy="2652755"/>
          </a:xfrm>
        </p:spPr>
        <p:txBody>
          <a:bodyPr>
            <a:noAutofit/>
          </a:bodyPr>
          <a:lstStyle/>
          <a:p>
            <a:r>
              <a:rPr lang="en-ID" sz="5000" dirty="0" err="1" smtClean="0">
                <a:solidFill>
                  <a:schemeClr val="bg2">
                    <a:lumMod val="95000"/>
                  </a:schemeClr>
                </a:solidFill>
                <a:effectLst>
                  <a:outerShdw blurRad="38100" dist="38100" dir="2700000" algn="tl">
                    <a:srgbClr val="000000">
                      <a:alpha val="43137"/>
                    </a:srgbClr>
                  </a:outerShdw>
                </a:effectLst>
              </a:rPr>
              <a:t>Komitmen</a:t>
            </a:r>
            <a:r>
              <a:rPr lang="en-ID" sz="5000" dirty="0" smtClean="0">
                <a:solidFill>
                  <a:schemeClr val="bg2">
                    <a:lumMod val="95000"/>
                  </a:schemeClr>
                </a:solidFill>
                <a:effectLst>
                  <a:outerShdw blurRad="38100" dist="38100" dir="2700000" algn="tl">
                    <a:srgbClr val="000000">
                      <a:alpha val="43137"/>
                    </a:srgbClr>
                  </a:outerShdw>
                </a:effectLst>
              </a:rPr>
              <a:t> </a:t>
            </a:r>
            <a:r>
              <a:rPr lang="en-ID" sz="5000" dirty="0" err="1" smtClean="0">
                <a:solidFill>
                  <a:schemeClr val="bg2">
                    <a:lumMod val="95000"/>
                  </a:schemeClr>
                </a:solidFill>
                <a:effectLst>
                  <a:outerShdw blurRad="38100" dist="38100" dir="2700000" algn="tl">
                    <a:srgbClr val="000000">
                      <a:alpha val="43137"/>
                    </a:srgbClr>
                  </a:outerShdw>
                </a:effectLst>
              </a:rPr>
              <a:t>Sikap</a:t>
            </a:r>
            <a:r>
              <a:rPr lang="en-ID" sz="5000" dirty="0" smtClean="0">
                <a:solidFill>
                  <a:schemeClr val="bg2">
                    <a:lumMod val="95000"/>
                  </a:schemeClr>
                </a:solidFill>
                <a:effectLst>
                  <a:outerShdw blurRad="38100" dist="38100" dir="2700000" algn="tl">
                    <a:srgbClr val="000000">
                      <a:alpha val="43137"/>
                    </a:srgbClr>
                  </a:outerShdw>
                </a:effectLst>
              </a:rPr>
              <a:t> </a:t>
            </a:r>
            <a:r>
              <a:rPr lang="en-ID" sz="5000" dirty="0" err="1" smtClean="0">
                <a:solidFill>
                  <a:schemeClr val="bg2">
                    <a:lumMod val="95000"/>
                  </a:schemeClr>
                </a:solidFill>
                <a:effectLst>
                  <a:outerShdw blurRad="38100" dist="38100" dir="2700000" algn="tl">
                    <a:srgbClr val="000000">
                      <a:alpha val="43137"/>
                    </a:srgbClr>
                  </a:outerShdw>
                </a:effectLst>
              </a:rPr>
              <a:t>dalam</a:t>
            </a:r>
            <a:r>
              <a:rPr lang="en-ID" sz="5000" dirty="0" smtClean="0">
                <a:solidFill>
                  <a:schemeClr val="bg2">
                    <a:lumMod val="95000"/>
                  </a:schemeClr>
                </a:solidFill>
                <a:effectLst>
                  <a:outerShdw blurRad="38100" dist="38100" dir="2700000" algn="tl">
                    <a:srgbClr val="000000">
                      <a:alpha val="43137"/>
                    </a:srgbClr>
                  </a:outerShdw>
                </a:effectLst>
              </a:rPr>
              <a:t> Proses </a:t>
            </a:r>
            <a:r>
              <a:rPr lang="en-ID" sz="5000" dirty="0" err="1" smtClean="0">
                <a:solidFill>
                  <a:schemeClr val="bg2">
                    <a:lumMod val="95000"/>
                  </a:schemeClr>
                </a:solidFill>
                <a:effectLst>
                  <a:outerShdw blurRad="38100" dist="38100" dir="2700000" algn="tl">
                    <a:srgbClr val="000000">
                      <a:alpha val="43137"/>
                    </a:srgbClr>
                  </a:outerShdw>
                </a:effectLst>
              </a:rPr>
              <a:t>Pembelajaran</a:t>
            </a:r>
            <a:endParaRPr lang="en-US" sz="5000" dirty="0">
              <a:solidFill>
                <a:schemeClr val="bg2">
                  <a:lumMod val="95000"/>
                </a:schemeClr>
              </a:solidFill>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5434147" y="1799636"/>
            <a:ext cx="6457815" cy="3321003"/>
          </a:xfrm>
        </p:spPr>
        <p:txBody>
          <a:bodyPr>
            <a:noAutofit/>
          </a:bodyPr>
          <a:lstStyle/>
          <a:p>
            <a:pPr marL="342900" indent="-342900">
              <a:buFont typeface="Arial" panose="020B0604020202020204" pitchFamily="34" charset="0"/>
              <a:buChar char="•"/>
            </a:pPr>
            <a:r>
              <a:rPr lang="en-ID" sz="3200" dirty="0" err="1" smtClean="0"/>
              <a:t>Tepat</a:t>
            </a:r>
            <a:r>
              <a:rPr lang="en-ID" sz="3200" dirty="0" smtClean="0"/>
              <a:t> </a:t>
            </a:r>
            <a:r>
              <a:rPr lang="en-ID" sz="3200" dirty="0" err="1" smtClean="0"/>
              <a:t>waktu</a:t>
            </a:r>
            <a:endParaRPr lang="en-ID" sz="3200" dirty="0" smtClean="0"/>
          </a:p>
          <a:p>
            <a:pPr marL="342900" indent="-342900">
              <a:buFont typeface="Arial" panose="020B0604020202020204" pitchFamily="34" charset="0"/>
              <a:buChar char="•"/>
            </a:pPr>
            <a:r>
              <a:rPr lang="en-ID" sz="3200" dirty="0" err="1" smtClean="0"/>
              <a:t>Interaktif</a:t>
            </a:r>
            <a:r>
              <a:rPr lang="en-ID" sz="3200" dirty="0" smtClean="0"/>
              <a:t> (</a:t>
            </a:r>
            <a:r>
              <a:rPr lang="en-ID" sz="3200" dirty="0" err="1" smtClean="0"/>
              <a:t>kamera</a:t>
            </a:r>
            <a:r>
              <a:rPr lang="en-ID" sz="3200" dirty="0" smtClean="0"/>
              <a:t> “on”)</a:t>
            </a:r>
          </a:p>
          <a:p>
            <a:pPr marL="342900" indent="-342900">
              <a:buFont typeface="Arial" panose="020B0604020202020204" pitchFamily="34" charset="0"/>
              <a:buChar char="•"/>
            </a:pPr>
            <a:r>
              <a:rPr lang="en-ID" sz="3200" dirty="0" err="1" smtClean="0"/>
              <a:t>Presensi</a:t>
            </a:r>
            <a:r>
              <a:rPr lang="en-ID" sz="3200" dirty="0" smtClean="0"/>
              <a:t> 100%</a:t>
            </a:r>
          </a:p>
          <a:p>
            <a:pPr marL="342900" indent="-342900">
              <a:buFont typeface="Arial" panose="020B0604020202020204" pitchFamily="34" charset="0"/>
              <a:buChar char="•"/>
            </a:pPr>
            <a:r>
              <a:rPr lang="en-ID" sz="3200" dirty="0" err="1" smtClean="0"/>
              <a:t>Aktif</a:t>
            </a:r>
            <a:r>
              <a:rPr lang="en-ID" sz="3200" dirty="0" smtClean="0"/>
              <a:t> </a:t>
            </a:r>
            <a:r>
              <a:rPr lang="en-ID" sz="3200" dirty="0" err="1" smtClean="0"/>
              <a:t>bertanya</a:t>
            </a:r>
            <a:r>
              <a:rPr lang="en-ID" sz="3200" dirty="0" smtClean="0"/>
              <a:t>/</a:t>
            </a:r>
            <a:r>
              <a:rPr lang="en-ID" sz="3200" dirty="0" err="1" smtClean="0"/>
              <a:t>berpendapat</a:t>
            </a:r>
            <a:endParaRPr lang="en-ID" sz="3200" dirty="0" smtClean="0"/>
          </a:p>
          <a:p>
            <a:pPr marL="342900" indent="-342900">
              <a:buFont typeface="Arial" panose="020B0604020202020204" pitchFamily="34" charset="0"/>
              <a:buChar char="•"/>
            </a:pPr>
            <a:r>
              <a:rPr lang="en-ID" sz="3200" dirty="0" err="1" smtClean="0"/>
              <a:t>Jujur</a:t>
            </a:r>
            <a:r>
              <a:rPr lang="en-ID" sz="3200" dirty="0" smtClean="0"/>
              <a:t> </a:t>
            </a:r>
            <a:r>
              <a:rPr lang="en-ID" sz="3200" dirty="0" err="1" smtClean="0"/>
              <a:t>akademis</a:t>
            </a:r>
            <a:r>
              <a:rPr lang="en-ID" sz="3200" dirty="0" smtClean="0"/>
              <a:t> (</a:t>
            </a:r>
            <a:r>
              <a:rPr lang="en-ID" sz="3200" dirty="0" err="1" smtClean="0"/>
              <a:t>tidak</a:t>
            </a:r>
            <a:r>
              <a:rPr lang="en-ID" sz="3200" dirty="0" smtClean="0"/>
              <a:t> </a:t>
            </a:r>
            <a:r>
              <a:rPr lang="en-ID" sz="3200" dirty="0" err="1" smtClean="0"/>
              <a:t>plagiat</a:t>
            </a:r>
            <a:r>
              <a:rPr lang="en-ID" sz="3200" dirty="0" smtClean="0"/>
              <a:t>)</a:t>
            </a:r>
          </a:p>
        </p:txBody>
      </p:sp>
      <p:sp>
        <p:nvSpPr>
          <p:cNvPr id="4" name="Slide Number Placeholder 3"/>
          <p:cNvSpPr>
            <a:spLocks noGrp="1"/>
          </p:cNvSpPr>
          <p:nvPr>
            <p:ph type="sldNum" sz="quarter" idx="12"/>
          </p:nvPr>
        </p:nvSpPr>
        <p:spPr/>
        <p:txBody>
          <a:bodyPr/>
          <a:lstStyle/>
          <a:p>
            <a:fld id="{03DC2DEF-D2FE-4B45-ABA4-9F153FD1C98A}" type="slidenum">
              <a:rPr lang="en-US" smtClean="0"/>
              <a:t>4</a:t>
            </a:fld>
            <a:endParaRPr lang="en-US" dirty="0"/>
          </a:p>
        </p:txBody>
      </p:sp>
    </p:spTree>
    <p:extLst>
      <p:ext uri="{BB962C8B-B14F-4D97-AF65-F5344CB8AC3E}">
        <p14:creationId xmlns:p14="http://schemas.microsoft.com/office/powerpoint/2010/main" val="1165788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378823" y="322027"/>
            <a:ext cx="7280773" cy="1463946"/>
          </a:xfrm>
        </p:spPr>
        <p:txBody>
          <a:bodyPr>
            <a:noAutofit/>
          </a:bodyPr>
          <a:lstStyle/>
          <a:p>
            <a:pPr algn="l"/>
            <a:r>
              <a:rPr lang="en-US" sz="3000" dirty="0" err="1" smtClean="0"/>
              <a:t>Tepat</a:t>
            </a:r>
            <a:r>
              <a:rPr lang="en-US" sz="3000" dirty="0" smtClean="0"/>
              <a:t> </a:t>
            </a:r>
            <a:r>
              <a:rPr lang="en-US" sz="3000" dirty="0" err="1" smtClean="0"/>
              <a:t>waktu</a:t>
            </a:r>
            <a:r>
              <a:rPr lang="en-US" sz="3000" dirty="0" smtClean="0"/>
              <a:t/>
            </a:r>
            <a:br>
              <a:rPr lang="en-US" sz="3000" dirty="0" smtClean="0"/>
            </a:br>
            <a:r>
              <a:rPr lang="en-US" sz="2200" i="1" dirty="0" err="1" smtClean="0"/>
              <a:t>Mengapa</a:t>
            </a:r>
            <a:r>
              <a:rPr lang="en-US" sz="2200" i="1" dirty="0" smtClean="0"/>
              <a:t>?  </a:t>
            </a:r>
            <a:r>
              <a:rPr lang="en-US" sz="2000" b="0" dirty="0" smtClean="0"/>
              <a:t>- </a:t>
            </a:r>
            <a:r>
              <a:rPr lang="en-US" sz="2000" b="0" dirty="0" err="1" smtClean="0"/>
              <a:t>Tepat</a:t>
            </a:r>
            <a:r>
              <a:rPr lang="en-US" sz="2000" b="0" dirty="0" smtClean="0"/>
              <a:t> </a:t>
            </a:r>
            <a:r>
              <a:rPr lang="en-US" sz="2000" b="0" dirty="0" err="1" smtClean="0"/>
              <a:t>waktu</a:t>
            </a:r>
            <a:r>
              <a:rPr lang="en-US" sz="2000" b="0" dirty="0" smtClean="0"/>
              <a:t> </a:t>
            </a:r>
            <a:r>
              <a:rPr lang="en-US" sz="2000" b="0" dirty="0" err="1" smtClean="0"/>
              <a:t>menunjukkan</a:t>
            </a:r>
            <a:r>
              <a:rPr lang="en-US" sz="2000" b="0" dirty="0" smtClean="0"/>
              <a:t> </a:t>
            </a:r>
            <a:r>
              <a:rPr lang="en-US" sz="2000" b="0" dirty="0" err="1" smtClean="0"/>
              <a:t>keseriusan</a:t>
            </a:r>
            <a:r>
              <a:rPr lang="en-US" sz="2000" b="0" dirty="0" smtClean="0"/>
              <a:t> </a:t>
            </a:r>
            <a:r>
              <a:rPr lang="en-US" sz="2000" b="0" dirty="0" err="1" smtClean="0"/>
              <a:t>seseorang</a:t>
            </a:r>
            <a:r>
              <a:rPr lang="en-US" sz="2000" b="0" dirty="0" smtClean="0"/>
              <a:t> </a:t>
            </a:r>
            <a:r>
              <a:rPr lang="en-US" sz="2000" b="0" dirty="0" err="1" smtClean="0"/>
              <a:t>untuk</a:t>
            </a:r>
            <a:r>
              <a:rPr lang="en-US" sz="2000" b="0" dirty="0" smtClean="0"/>
              <a:t> </a:t>
            </a:r>
            <a:r>
              <a:rPr lang="en-US" sz="2000" b="0" dirty="0" err="1" smtClean="0"/>
              <a:t>konsisten</a:t>
            </a:r>
            <a:r>
              <a:rPr lang="en-US" sz="2000" b="0" dirty="0" smtClean="0"/>
              <a:t>, </a:t>
            </a:r>
            <a:r>
              <a:rPr lang="en-US" sz="2000" b="0" dirty="0" err="1" smtClean="0"/>
              <a:t>patuh</a:t>
            </a:r>
            <a:r>
              <a:rPr lang="en-US" sz="2000" b="0" dirty="0" smtClean="0"/>
              <a:t> </a:t>
            </a:r>
            <a:r>
              <a:rPr lang="en-US" sz="2000" b="0" dirty="0" err="1" smtClean="0"/>
              <a:t>pada</a:t>
            </a:r>
            <a:r>
              <a:rPr lang="en-US" sz="2000" b="0" dirty="0" smtClean="0"/>
              <a:t> </a:t>
            </a:r>
            <a:r>
              <a:rPr lang="en-US" sz="2000" b="0" dirty="0" err="1" smtClean="0"/>
              <a:t>aturan</a:t>
            </a:r>
            <a:r>
              <a:rPr lang="en-US" sz="2000" b="0" dirty="0" smtClean="0"/>
              <a:t> </a:t>
            </a:r>
            <a:r>
              <a:rPr lang="en-US" sz="2000" b="0" dirty="0" err="1" smtClean="0"/>
              <a:t>dan</a:t>
            </a:r>
            <a:r>
              <a:rPr lang="en-US" sz="2000" b="0" dirty="0" smtClean="0"/>
              <a:t> </a:t>
            </a:r>
            <a:r>
              <a:rPr lang="en-US" sz="2000" b="0" dirty="0" err="1" smtClean="0"/>
              <a:t>belajar</a:t>
            </a:r>
            <a:r>
              <a:rPr lang="en-US" sz="2000" b="0" dirty="0" smtClean="0"/>
              <a:t> </a:t>
            </a:r>
            <a:r>
              <a:rPr lang="en-US" sz="2000" b="0" dirty="0" err="1" smtClean="0"/>
              <a:t>menata</a:t>
            </a:r>
            <a:r>
              <a:rPr lang="en-US" sz="2000" b="0" dirty="0" smtClean="0"/>
              <a:t> </a:t>
            </a:r>
            <a:r>
              <a:rPr lang="en-US" sz="2000" b="0" dirty="0" err="1" smtClean="0"/>
              <a:t>diri</a:t>
            </a:r>
            <a:r>
              <a:rPr lang="en-US" sz="2000" b="0" dirty="0" smtClean="0"/>
              <a:t> </a:t>
            </a:r>
            <a:r>
              <a:rPr lang="en-US" sz="2000" b="0" dirty="0" err="1" smtClean="0"/>
              <a:t>menjadi</a:t>
            </a:r>
            <a:r>
              <a:rPr lang="en-US" sz="2000" b="0" dirty="0" smtClean="0"/>
              <a:t> </a:t>
            </a:r>
            <a:r>
              <a:rPr lang="en-US" sz="2000" b="0" dirty="0" err="1" smtClean="0"/>
              <a:t>pribadi</a:t>
            </a:r>
            <a:r>
              <a:rPr lang="en-US" sz="2000" b="0" dirty="0" smtClean="0"/>
              <a:t> yang </a:t>
            </a:r>
            <a:r>
              <a:rPr lang="en-US" sz="2000" b="0" dirty="0" err="1" smtClean="0"/>
              <a:t>berkomitmen</a:t>
            </a:r>
            <a:r>
              <a:rPr lang="en-US" sz="2000" b="0" dirty="0" smtClean="0"/>
              <a:t> </a:t>
            </a:r>
            <a:r>
              <a:rPr lang="en-US" sz="2000" b="0" dirty="0" err="1" smtClean="0"/>
              <a:t>pada</a:t>
            </a:r>
            <a:r>
              <a:rPr lang="en-US" sz="2000" b="0" dirty="0" smtClean="0"/>
              <a:t> </a:t>
            </a:r>
            <a:r>
              <a:rPr lang="en-US" sz="2000" b="0" dirty="0" err="1" smtClean="0"/>
              <a:t>kesepakatan</a:t>
            </a:r>
            <a:r>
              <a:rPr lang="en-US" sz="2000" b="0" dirty="0" smtClean="0"/>
              <a:t>.</a:t>
            </a:r>
            <a:endParaRPr lang="en-US" sz="2000" b="0" dirty="0"/>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5</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569560" y="2508069"/>
            <a:ext cx="7090035" cy="3877966"/>
          </a:xfrm>
        </p:spPr>
        <p:txBody>
          <a:bodyPr>
            <a:noAutofit/>
          </a:bodyPr>
          <a:lstStyle/>
          <a:p>
            <a:r>
              <a:rPr lang="en-US" sz="2100" dirty="0" err="1" smtClean="0"/>
              <a:t>Hadir</a:t>
            </a:r>
            <a:r>
              <a:rPr lang="en-US" sz="2100" dirty="0" smtClean="0"/>
              <a:t> di </a:t>
            </a:r>
            <a:r>
              <a:rPr lang="en-US" sz="2100" dirty="0" err="1" smtClean="0"/>
              <a:t>ruang</a:t>
            </a:r>
            <a:r>
              <a:rPr lang="en-US" sz="2100" dirty="0" smtClean="0"/>
              <a:t> </a:t>
            </a:r>
            <a:r>
              <a:rPr lang="en-US" sz="2100" i="1" dirty="0" smtClean="0"/>
              <a:t>virtual </a:t>
            </a:r>
            <a:r>
              <a:rPr lang="en-US" sz="2100" dirty="0" err="1" smtClean="0"/>
              <a:t>tepat</a:t>
            </a:r>
            <a:r>
              <a:rPr lang="en-US" sz="2100" dirty="0" smtClean="0"/>
              <a:t> </a:t>
            </a:r>
            <a:r>
              <a:rPr lang="en-US" sz="2100" dirty="0" err="1" smtClean="0"/>
              <a:t>waktu</a:t>
            </a:r>
            <a:r>
              <a:rPr lang="en-US" sz="2100" dirty="0" smtClean="0"/>
              <a:t>. </a:t>
            </a:r>
          </a:p>
          <a:p>
            <a:r>
              <a:rPr lang="en-US" sz="2100" dirty="0" err="1" smtClean="0"/>
              <a:t>Hadir</a:t>
            </a:r>
            <a:r>
              <a:rPr lang="en-US" sz="2100" dirty="0" smtClean="0"/>
              <a:t> </a:t>
            </a:r>
            <a:r>
              <a:rPr lang="en-US" sz="2100" dirty="0" err="1" smtClean="0"/>
              <a:t>lebih</a:t>
            </a:r>
            <a:r>
              <a:rPr lang="en-US" sz="2100" dirty="0" smtClean="0"/>
              <a:t> </a:t>
            </a:r>
            <a:r>
              <a:rPr lang="en-US" sz="2100" dirty="0" err="1" smtClean="0"/>
              <a:t>awal</a:t>
            </a:r>
            <a:r>
              <a:rPr lang="en-US" sz="2100" dirty="0" smtClean="0"/>
              <a:t> </a:t>
            </a:r>
            <a:r>
              <a:rPr lang="en-US" sz="2100" dirty="0" err="1" smtClean="0"/>
              <a:t>sebelum</a:t>
            </a:r>
            <a:r>
              <a:rPr lang="en-US" sz="2100" dirty="0" smtClean="0"/>
              <a:t> </a:t>
            </a:r>
            <a:r>
              <a:rPr lang="en-US" sz="2100" dirty="0" err="1" smtClean="0"/>
              <a:t>mulai</a:t>
            </a:r>
            <a:r>
              <a:rPr lang="en-US" sz="2100" dirty="0" smtClean="0"/>
              <a:t> </a:t>
            </a:r>
            <a:r>
              <a:rPr lang="en-US" sz="2100" dirty="0" err="1" smtClean="0"/>
              <a:t>kuliah</a:t>
            </a:r>
            <a:r>
              <a:rPr lang="en-US" sz="2100" dirty="0" smtClean="0"/>
              <a:t> </a:t>
            </a:r>
            <a:r>
              <a:rPr lang="en-US" sz="2100" dirty="0" err="1" smtClean="0"/>
              <a:t>akan</a:t>
            </a:r>
            <a:r>
              <a:rPr lang="en-US" sz="2100" dirty="0" smtClean="0"/>
              <a:t> </a:t>
            </a:r>
            <a:r>
              <a:rPr lang="en-US" sz="2100" dirty="0" err="1" smtClean="0"/>
              <a:t>mendapat</a:t>
            </a:r>
            <a:r>
              <a:rPr lang="en-US" sz="2100" dirty="0" smtClean="0"/>
              <a:t> </a:t>
            </a:r>
            <a:r>
              <a:rPr lang="en-US" sz="2100" b="1" dirty="0" smtClean="0"/>
              <a:t>“bonus” </a:t>
            </a:r>
            <a:r>
              <a:rPr lang="en-US" sz="2100" b="1" dirty="0" err="1" smtClean="0"/>
              <a:t>nilai</a:t>
            </a:r>
            <a:r>
              <a:rPr lang="en-US" sz="2100" b="1" dirty="0" smtClean="0"/>
              <a:t> </a:t>
            </a:r>
            <a:r>
              <a:rPr lang="en-US" sz="2100" b="1" dirty="0" err="1" smtClean="0"/>
              <a:t>kehadiran</a:t>
            </a:r>
            <a:r>
              <a:rPr lang="en-US" sz="2100" b="1" dirty="0" smtClean="0"/>
              <a:t> </a:t>
            </a:r>
            <a:r>
              <a:rPr lang="en-US" sz="2100" b="1" dirty="0" err="1" smtClean="0"/>
              <a:t>sebesar</a:t>
            </a:r>
            <a:r>
              <a:rPr lang="en-US" sz="2100" b="1" dirty="0" smtClean="0"/>
              <a:t> 1 </a:t>
            </a:r>
            <a:r>
              <a:rPr lang="en-US" sz="2100" b="1" dirty="0" err="1" smtClean="0"/>
              <a:t>poin</a:t>
            </a:r>
            <a:r>
              <a:rPr lang="en-US" sz="2100" b="1" dirty="0" smtClean="0"/>
              <a:t> </a:t>
            </a:r>
            <a:r>
              <a:rPr lang="en-US" sz="2100" dirty="0" err="1" smtClean="0"/>
              <a:t>untuk</a:t>
            </a:r>
            <a:r>
              <a:rPr lang="en-US" sz="2100" dirty="0" smtClean="0"/>
              <a:t> </a:t>
            </a:r>
            <a:r>
              <a:rPr lang="en-US" sz="2100" dirty="0" err="1" smtClean="0"/>
              <a:t>pertemuan</a:t>
            </a:r>
            <a:r>
              <a:rPr lang="en-US" sz="2100" dirty="0" smtClean="0"/>
              <a:t> </a:t>
            </a:r>
            <a:r>
              <a:rPr lang="en-US" sz="2100" dirty="0" err="1" smtClean="0"/>
              <a:t>tersebut</a:t>
            </a:r>
            <a:r>
              <a:rPr lang="en-US" sz="2100" dirty="0" smtClean="0"/>
              <a:t>.</a:t>
            </a:r>
          </a:p>
          <a:p>
            <a:r>
              <a:rPr lang="en-ID" sz="2100" dirty="0" err="1" smtClean="0"/>
              <a:t>Toleransi</a:t>
            </a:r>
            <a:r>
              <a:rPr lang="en-ID" sz="2100" dirty="0" smtClean="0"/>
              <a:t> </a:t>
            </a:r>
            <a:r>
              <a:rPr lang="en-ID" sz="2100" dirty="0" err="1" smtClean="0"/>
              <a:t>untuk</a:t>
            </a:r>
            <a:r>
              <a:rPr lang="en-ID" sz="2100" dirty="0" smtClean="0"/>
              <a:t> </a:t>
            </a:r>
            <a:r>
              <a:rPr lang="en-ID" sz="2100" dirty="0" err="1" smtClean="0"/>
              <a:t>terlambat</a:t>
            </a:r>
            <a:r>
              <a:rPr lang="en-ID" sz="2100" dirty="0" smtClean="0"/>
              <a:t> </a:t>
            </a:r>
            <a:r>
              <a:rPr lang="en-ID" sz="2100" i="1" dirty="0" smtClean="0"/>
              <a:t>join </a:t>
            </a:r>
            <a:r>
              <a:rPr lang="en-ID" sz="2100" dirty="0" err="1" smtClean="0"/>
              <a:t>kelas</a:t>
            </a:r>
            <a:r>
              <a:rPr lang="en-ID" sz="2100" i="1" dirty="0" smtClean="0"/>
              <a:t> </a:t>
            </a:r>
            <a:r>
              <a:rPr lang="en-ID" sz="2100" dirty="0" err="1" smtClean="0"/>
              <a:t>adalah</a:t>
            </a:r>
            <a:r>
              <a:rPr lang="en-ID" sz="2100" dirty="0" smtClean="0"/>
              <a:t> </a:t>
            </a:r>
            <a:r>
              <a:rPr lang="en-ID" sz="2100" b="1" dirty="0" err="1" smtClean="0"/>
              <a:t>selama</a:t>
            </a:r>
            <a:r>
              <a:rPr lang="en-ID" sz="2100" b="1" dirty="0" smtClean="0"/>
              <a:t> 20 </a:t>
            </a:r>
            <a:r>
              <a:rPr lang="en-ID" sz="2100" b="1" dirty="0" err="1" smtClean="0"/>
              <a:t>menit</a:t>
            </a:r>
            <a:r>
              <a:rPr lang="en-ID" sz="2100" dirty="0" smtClean="0"/>
              <a:t>. </a:t>
            </a:r>
          </a:p>
          <a:p>
            <a:r>
              <a:rPr lang="en-ID" sz="2100" dirty="0" err="1" smtClean="0"/>
              <a:t>Lewat</a:t>
            </a:r>
            <a:r>
              <a:rPr lang="en-ID" sz="2100" dirty="0" smtClean="0"/>
              <a:t> </a:t>
            </a:r>
            <a:r>
              <a:rPr lang="en-ID" sz="2100" dirty="0" err="1" smtClean="0"/>
              <a:t>dari</a:t>
            </a:r>
            <a:r>
              <a:rPr lang="en-ID" sz="2100" dirty="0" smtClean="0"/>
              <a:t> 20 </a:t>
            </a:r>
            <a:r>
              <a:rPr lang="en-ID" sz="2100" dirty="0" err="1" smtClean="0"/>
              <a:t>menit</a:t>
            </a:r>
            <a:r>
              <a:rPr lang="en-ID" sz="2100" dirty="0" smtClean="0"/>
              <a:t> </a:t>
            </a:r>
            <a:r>
              <a:rPr lang="en-ID" sz="2100" dirty="0" err="1" smtClean="0"/>
              <a:t>mahasiswa</a:t>
            </a:r>
            <a:r>
              <a:rPr lang="en-ID" sz="2100" dirty="0" smtClean="0"/>
              <a:t> </a:t>
            </a:r>
            <a:r>
              <a:rPr lang="en-ID" sz="2100" dirty="0" err="1" smtClean="0"/>
              <a:t>tidak</a:t>
            </a:r>
            <a:r>
              <a:rPr lang="en-ID" sz="2100" dirty="0" smtClean="0"/>
              <a:t> </a:t>
            </a:r>
            <a:r>
              <a:rPr lang="en-ID" sz="2100" dirty="0" err="1" smtClean="0"/>
              <a:t>mendapatkan</a:t>
            </a:r>
            <a:r>
              <a:rPr lang="en-ID" sz="2100" dirty="0" smtClean="0"/>
              <a:t> </a:t>
            </a:r>
            <a:r>
              <a:rPr lang="en-ID" sz="2100" dirty="0" err="1" smtClean="0"/>
              <a:t>presensi</a:t>
            </a:r>
            <a:r>
              <a:rPr lang="en-ID" sz="2100" dirty="0" smtClean="0"/>
              <a:t> </a:t>
            </a:r>
            <a:r>
              <a:rPr lang="en-ID" sz="2100" dirty="0" err="1" smtClean="0"/>
              <a:t>tetapi</a:t>
            </a:r>
            <a:r>
              <a:rPr lang="en-ID" sz="2100" dirty="0" smtClean="0"/>
              <a:t> </a:t>
            </a:r>
            <a:r>
              <a:rPr lang="en-ID" sz="2100" dirty="0" err="1" smtClean="0"/>
              <a:t>mahasiswa</a:t>
            </a:r>
            <a:r>
              <a:rPr lang="en-ID" sz="2100" dirty="0" smtClean="0"/>
              <a:t> </a:t>
            </a:r>
            <a:r>
              <a:rPr lang="en-ID" sz="2100" dirty="0" err="1" smtClean="0"/>
              <a:t>dapat</a:t>
            </a:r>
            <a:r>
              <a:rPr lang="en-ID" sz="2100" dirty="0" smtClean="0"/>
              <a:t> </a:t>
            </a:r>
            <a:r>
              <a:rPr lang="en-ID" sz="2100" dirty="0" err="1" smtClean="0"/>
              <a:t>mengikuti</a:t>
            </a:r>
            <a:r>
              <a:rPr lang="en-ID" sz="2100" dirty="0" smtClean="0"/>
              <a:t> proses </a:t>
            </a:r>
            <a:r>
              <a:rPr lang="en-ID" sz="2100" dirty="0" err="1" smtClean="0"/>
              <a:t>perkuliahan</a:t>
            </a:r>
            <a:r>
              <a:rPr lang="en-ID" sz="2100" dirty="0" smtClean="0"/>
              <a:t>. </a:t>
            </a:r>
          </a:p>
          <a:p>
            <a:r>
              <a:rPr lang="en-ID" sz="2100" dirty="0" err="1" smtClean="0"/>
              <a:t>Kecuali</a:t>
            </a:r>
            <a:r>
              <a:rPr lang="en-ID" sz="2100" dirty="0" smtClean="0"/>
              <a:t> </a:t>
            </a:r>
            <a:r>
              <a:rPr lang="en-ID" sz="2100" dirty="0" err="1"/>
              <a:t>jika</a:t>
            </a:r>
            <a:r>
              <a:rPr lang="en-ID" sz="2100" dirty="0"/>
              <a:t> </a:t>
            </a:r>
            <a:r>
              <a:rPr lang="en-ID" sz="2100" dirty="0" err="1"/>
              <a:t>terdapat</a:t>
            </a:r>
            <a:r>
              <a:rPr lang="en-ID" sz="2100" dirty="0"/>
              <a:t> </a:t>
            </a:r>
            <a:r>
              <a:rPr lang="en-ID" sz="2100" dirty="0" err="1"/>
              <a:t>alasan</a:t>
            </a:r>
            <a:r>
              <a:rPr lang="en-ID" sz="2100" dirty="0"/>
              <a:t> yang </a:t>
            </a:r>
            <a:r>
              <a:rPr lang="en-ID" sz="2100" dirty="0" err="1"/>
              <a:t>sangat</a:t>
            </a:r>
            <a:r>
              <a:rPr lang="en-ID" sz="2100" dirty="0"/>
              <a:t> </a:t>
            </a:r>
            <a:r>
              <a:rPr lang="en-ID" sz="2100" dirty="0" err="1"/>
              <a:t>kuat</a:t>
            </a:r>
            <a:r>
              <a:rPr lang="en-ID" sz="2100" dirty="0"/>
              <a:t> </a:t>
            </a:r>
            <a:r>
              <a:rPr lang="en-ID" sz="2100" dirty="0" err="1"/>
              <a:t>dan</a:t>
            </a:r>
            <a:r>
              <a:rPr lang="en-ID" sz="2100" dirty="0"/>
              <a:t> </a:t>
            </a:r>
            <a:r>
              <a:rPr lang="en-ID" sz="2100" dirty="0" err="1"/>
              <a:t>mendasar</a:t>
            </a:r>
            <a:r>
              <a:rPr lang="en-ID" sz="2100" dirty="0"/>
              <a:t>, </a:t>
            </a:r>
            <a:r>
              <a:rPr lang="en-ID" sz="2100" dirty="0" err="1"/>
              <a:t>serta</a:t>
            </a:r>
            <a:r>
              <a:rPr lang="en-ID" sz="2100" dirty="0"/>
              <a:t> </a:t>
            </a:r>
            <a:r>
              <a:rPr lang="en-ID" sz="2100" b="1" i="1" dirty="0" err="1"/>
              <a:t>diinformasikan</a:t>
            </a:r>
            <a:r>
              <a:rPr lang="en-ID" sz="2100" b="1" i="1" dirty="0"/>
              <a:t> </a:t>
            </a:r>
            <a:r>
              <a:rPr lang="en-ID" sz="2100" b="1" i="1" dirty="0" err="1"/>
              <a:t>kepada</a:t>
            </a:r>
            <a:r>
              <a:rPr lang="en-ID" sz="2100" b="1" i="1" dirty="0"/>
              <a:t> </a:t>
            </a:r>
            <a:r>
              <a:rPr lang="en-ID" sz="2100" b="1" i="1" dirty="0" err="1"/>
              <a:t>dosen</a:t>
            </a:r>
            <a:r>
              <a:rPr lang="en-ID" sz="2100" b="1" i="1" dirty="0"/>
              <a:t> </a:t>
            </a:r>
            <a:r>
              <a:rPr lang="en-ID" sz="2100" b="1" i="1" dirty="0" err="1"/>
              <a:t>melalui</a:t>
            </a:r>
            <a:r>
              <a:rPr lang="en-ID" sz="2100" b="1" i="1" dirty="0"/>
              <a:t> WA </a:t>
            </a:r>
            <a:r>
              <a:rPr lang="en-ID" sz="2100" b="1" i="1" dirty="0" err="1"/>
              <a:t>sebelum</a:t>
            </a:r>
            <a:r>
              <a:rPr lang="en-ID" sz="2100" b="1" i="1" dirty="0"/>
              <a:t> </a:t>
            </a:r>
            <a:r>
              <a:rPr lang="en-ID" sz="2100" b="1" i="1" dirty="0" err="1"/>
              <a:t>selama</a:t>
            </a:r>
            <a:r>
              <a:rPr lang="en-ID" sz="2100" b="1" i="1" dirty="0"/>
              <a:t> masa </a:t>
            </a:r>
            <a:r>
              <a:rPr lang="en-ID" sz="2100" b="1" i="1" dirty="0" err="1"/>
              <a:t>tenggang</a:t>
            </a:r>
            <a:r>
              <a:rPr lang="en-ID" sz="2100" b="1" i="1" dirty="0"/>
              <a:t> 20 </a:t>
            </a:r>
            <a:r>
              <a:rPr lang="en-ID" sz="2100" b="1" i="1" dirty="0" err="1"/>
              <a:t>menit</a:t>
            </a:r>
            <a:r>
              <a:rPr lang="en-ID" sz="2100" b="1" i="1" dirty="0"/>
              <a:t> </a:t>
            </a:r>
            <a:r>
              <a:rPr lang="en-ID" sz="2100" b="1" i="1" dirty="0" err="1"/>
              <a:t>tersebut</a:t>
            </a:r>
            <a:r>
              <a:rPr lang="en-ID" sz="2100" dirty="0"/>
              <a:t>, </a:t>
            </a:r>
            <a:r>
              <a:rPr lang="en-ID" sz="2100" dirty="0" err="1"/>
              <a:t>maka</a:t>
            </a:r>
            <a:r>
              <a:rPr lang="en-ID" sz="2100" dirty="0"/>
              <a:t> </a:t>
            </a:r>
            <a:r>
              <a:rPr lang="en-ID" sz="2100" dirty="0" err="1"/>
              <a:t>dosen</a:t>
            </a:r>
            <a:r>
              <a:rPr lang="en-ID" sz="2100" dirty="0"/>
              <a:t> </a:t>
            </a:r>
            <a:r>
              <a:rPr lang="en-ID" sz="2100" dirty="0" err="1"/>
              <a:t>dapat</a:t>
            </a:r>
            <a:r>
              <a:rPr lang="en-ID" sz="2100" dirty="0"/>
              <a:t> </a:t>
            </a:r>
            <a:r>
              <a:rPr lang="en-ID" sz="2100" dirty="0" err="1"/>
              <a:t>melakukan</a:t>
            </a:r>
            <a:r>
              <a:rPr lang="en-ID" sz="2100" dirty="0"/>
              <a:t> </a:t>
            </a:r>
            <a:r>
              <a:rPr lang="en-ID" sz="2100" dirty="0" err="1"/>
              <a:t>presensi</a:t>
            </a:r>
            <a:r>
              <a:rPr lang="en-ID" sz="2100" dirty="0"/>
              <a:t>. </a:t>
            </a:r>
            <a:endParaRPr lang="en-ID" sz="2100" dirty="0" smtClean="0"/>
          </a:p>
        </p:txBody>
      </p:sp>
      <p:pic>
        <p:nvPicPr>
          <p:cNvPr id="1026" name="Picture 2" descr="5 Sistem Absensi Karyawan Terpopuler di Indonesia - MPSSOFT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7673" y="-13063"/>
            <a:ext cx="4318793" cy="215939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7867674" y="2508069"/>
            <a:ext cx="4318792" cy="3877966"/>
          </a:xfrm>
          <a:solidFill>
            <a:schemeClr val="accent3">
              <a:lumMod val="50000"/>
            </a:schemeClr>
          </a:solidFill>
        </p:spPr>
        <p:txBody>
          <a:bodyPr>
            <a:noAutofit/>
          </a:bodyPr>
          <a:lstStyle/>
          <a:p>
            <a:pPr marL="0" indent="0" algn="ctr">
              <a:buNone/>
            </a:pPr>
            <a:r>
              <a:rPr lang="en-ID" sz="2200" b="1" dirty="0" smtClean="0">
                <a:solidFill>
                  <a:schemeClr val="bg2"/>
                </a:solidFill>
              </a:rPr>
              <a:t>INDIKATOR PENILAIAN</a:t>
            </a:r>
          </a:p>
          <a:p>
            <a:pPr marL="0" indent="0" algn="ctr">
              <a:buNone/>
            </a:pPr>
            <a:r>
              <a:rPr lang="en-ID" sz="2600" b="1" dirty="0" err="1" smtClean="0">
                <a:solidFill>
                  <a:schemeClr val="bg2"/>
                </a:solidFill>
              </a:rPr>
              <a:t>Bobot</a:t>
            </a:r>
            <a:r>
              <a:rPr lang="en-ID" sz="2600" b="1" dirty="0" smtClean="0">
                <a:solidFill>
                  <a:schemeClr val="bg2"/>
                </a:solidFill>
              </a:rPr>
              <a:t> </a:t>
            </a:r>
            <a:r>
              <a:rPr lang="en-ID" sz="2600" b="1" dirty="0" err="1" smtClean="0">
                <a:solidFill>
                  <a:schemeClr val="bg2"/>
                </a:solidFill>
              </a:rPr>
              <a:t>sikap</a:t>
            </a:r>
            <a:r>
              <a:rPr lang="en-ID" sz="2600" b="1" dirty="0" smtClean="0">
                <a:solidFill>
                  <a:schemeClr val="bg2"/>
                </a:solidFill>
              </a:rPr>
              <a:t> </a:t>
            </a:r>
            <a:r>
              <a:rPr lang="en-ID" sz="2600" b="1" dirty="0" err="1" smtClean="0">
                <a:solidFill>
                  <a:schemeClr val="bg2"/>
                </a:solidFill>
              </a:rPr>
              <a:t>disiplin</a:t>
            </a:r>
            <a:r>
              <a:rPr lang="en-ID" sz="2600" b="1" dirty="0" smtClean="0">
                <a:solidFill>
                  <a:schemeClr val="bg2"/>
                </a:solidFill>
              </a:rPr>
              <a:t> </a:t>
            </a:r>
          </a:p>
          <a:p>
            <a:pPr marL="0" indent="0" algn="ctr">
              <a:buNone/>
            </a:pPr>
            <a:r>
              <a:rPr lang="en-ID" sz="2600" b="1" dirty="0" smtClean="0">
                <a:solidFill>
                  <a:schemeClr val="bg2"/>
                </a:solidFill>
              </a:rPr>
              <a:t>(</a:t>
            </a:r>
            <a:r>
              <a:rPr lang="en-ID" sz="2600" b="1" dirty="0" err="1" smtClean="0">
                <a:solidFill>
                  <a:schemeClr val="bg2"/>
                </a:solidFill>
              </a:rPr>
              <a:t>tepat</a:t>
            </a:r>
            <a:r>
              <a:rPr lang="en-ID" sz="2600" b="1" dirty="0" smtClean="0">
                <a:solidFill>
                  <a:schemeClr val="bg2"/>
                </a:solidFill>
              </a:rPr>
              <a:t> </a:t>
            </a:r>
            <a:r>
              <a:rPr lang="en-ID" sz="2600" b="1" dirty="0" err="1" smtClean="0">
                <a:solidFill>
                  <a:schemeClr val="bg2"/>
                </a:solidFill>
              </a:rPr>
              <a:t>waktu</a:t>
            </a:r>
            <a:r>
              <a:rPr lang="en-ID" sz="2600" b="1" dirty="0" smtClean="0">
                <a:solidFill>
                  <a:schemeClr val="bg2"/>
                </a:solidFill>
              </a:rPr>
              <a:t>) = 15</a:t>
            </a:r>
            <a:r>
              <a:rPr lang="en-ID" sz="2200" b="1" dirty="0" smtClean="0">
                <a:solidFill>
                  <a:schemeClr val="bg2"/>
                </a:solidFill>
              </a:rPr>
              <a:t>.</a:t>
            </a:r>
          </a:p>
          <a:p>
            <a:r>
              <a:rPr lang="en-ID" sz="2200" dirty="0" smtClean="0">
                <a:solidFill>
                  <a:schemeClr val="bg2"/>
                </a:solidFill>
              </a:rPr>
              <a:t>13 – 14 </a:t>
            </a:r>
            <a:r>
              <a:rPr lang="en-ID" sz="2200" dirty="0" err="1" smtClean="0">
                <a:solidFill>
                  <a:schemeClr val="bg2"/>
                </a:solidFill>
              </a:rPr>
              <a:t>sesi</a:t>
            </a:r>
            <a:r>
              <a:rPr lang="en-ID" sz="2200" dirty="0" smtClean="0">
                <a:solidFill>
                  <a:schemeClr val="bg2"/>
                </a:solidFill>
              </a:rPr>
              <a:t>	= </a:t>
            </a:r>
            <a:r>
              <a:rPr lang="en-ID" sz="2200" b="1" dirty="0" err="1" smtClean="0">
                <a:solidFill>
                  <a:schemeClr val="bg2"/>
                </a:solidFill>
              </a:rPr>
              <a:t>Nilai</a:t>
            </a:r>
            <a:r>
              <a:rPr lang="en-ID" sz="2200" b="1" dirty="0" smtClean="0">
                <a:solidFill>
                  <a:schemeClr val="bg2"/>
                </a:solidFill>
              </a:rPr>
              <a:t>  15.</a:t>
            </a:r>
          </a:p>
          <a:p>
            <a:r>
              <a:rPr lang="en-ID" sz="2200" dirty="0" smtClean="0">
                <a:solidFill>
                  <a:schemeClr val="bg2"/>
                </a:solidFill>
              </a:rPr>
              <a:t>10 - 12 </a:t>
            </a:r>
            <a:r>
              <a:rPr lang="en-ID" sz="2200" dirty="0" err="1" smtClean="0">
                <a:solidFill>
                  <a:schemeClr val="bg2"/>
                </a:solidFill>
              </a:rPr>
              <a:t>sesi</a:t>
            </a:r>
            <a:r>
              <a:rPr lang="en-ID" sz="2200" dirty="0" smtClean="0">
                <a:solidFill>
                  <a:schemeClr val="bg2"/>
                </a:solidFill>
              </a:rPr>
              <a:t> 	= </a:t>
            </a:r>
            <a:r>
              <a:rPr lang="en-ID" sz="2200" b="1" dirty="0" err="1" smtClean="0">
                <a:solidFill>
                  <a:schemeClr val="bg2"/>
                </a:solidFill>
              </a:rPr>
              <a:t>Nilai</a:t>
            </a:r>
            <a:r>
              <a:rPr lang="en-ID" sz="2200" b="1" dirty="0" smtClean="0">
                <a:solidFill>
                  <a:schemeClr val="bg2"/>
                </a:solidFill>
              </a:rPr>
              <a:t> 10.</a:t>
            </a:r>
          </a:p>
          <a:p>
            <a:r>
              <a:rPr lang="en-ID" sz="2200" dirty="0" smtClean="0">
                <a:solidFill>
                  <a:schemeClr val="bg2"/>
                </a:solidFill>
              </a:rPr>
              <a:t>7 </a:t>
            </a:r>
            <a:r>
              <a:rPr lang="en-ID" sz="2200" dirty="0">
                <a:solidFill>
                  <a:schemeClr val="bg2"/>
                </a:solidFill>
              </a:rPr>
              <a:t>– </a:t>
            </a:r>
            <a:r>
              <a:rPr lang="en-ID" sz="2200" dirty="0" smtClean="0">
                <a:solidFill>
                  <a:schemeClr val="bg2"/>
                </a:solidFill>
              </a:rPr>
              <a:t>9  </a:t>
            </a:r>
            <a:r>
              <a:rPr lang="en-ID" sz="2200" dirty="0" err="1" smtClean="0">
                <a:solidFill>
                  <a:schemeClr val="bg2"/>
                </a:solidFill>
              </a:rPr>
              <a:t>sesi</a:t>
            </a:r>
            <a:r>
              <a:rPr lang="en-ID" sz="2200" dirty="0" smtClean="0">
                <a:solidFill>
                  <a:schemeClr val="bg2"/>
                </a:solidFill>
              </a:rPr>
              <a:t> 	= </a:t>
            </a:r>
            <a:r>
              <a:rPr lang="en-ID" sz="2200" b="1" dirty="0" err="1">
                <a:solidFill>
                  <a:schemeClr val="bg2"/>
                </a:solidFill>
              </a:rPr>
              <a:t>N</a:t>
            </a:r>
            <a:r>
              <a:rPr lang="en-ID" sz="2200" b="1" dirty="0" err="1" smtClean="0">
                <a:solidFill>
                  <a:schemeClr val="bg2"/>
                </a:solidFill>
              </a:rPr>
              <a:t>ilai</a:t>
            </a:r>
            <a:r>
              <a:rPr lang="en-ID" sz="2200" b="1" dirty="0" smtClean="0">
                <a:solidFill>
                  <a:schemeClr val="bg2"/>
                </a:solidFill>
              </a:rPr>
              <a:t>  7.</a:t>
            </a:r>
          </a:p>
          <a:p>
            <a:r>
              <a:rPr lang="en-ID" sz="2200" dirty="0" smtClean="0">
                <a:solidFill>
                  <a:schemeClr val="bg2"/>
                </a:solidFill>
              </a:rPr>
              <a:t>4 – 6 </a:t>
            </a:r>
            <a:r>
              <a:rPr lang="en-ID" sz="2200" dirty="0" err="1" smtClean="0">
                <a:solidFill>
                  <a:schemeClr val="bg2"/>
                </a:solidFill>
              </a:rPr>
              <a:t>sesi</a:t>
            </a:r>
            <a:r>
              <a:rPr lang="en-ID" sz="2200" dirty="0" smtClean="0">
                <a:solidFill>
                  <a:schemeClr val="bg2"/>
                </a:solidFill>
              </a:rPr>
              <a:t> 	= </a:t>
            </a:r>
            <a:r>
              <a:rPr lang="en-ID" sz="2200" b="1" dirty="0" err="1">
                <a:solidFill>
                  <a:schemeClr val="bg2"/>
                </a:solidFill>
              </a:rPr>
              <a:t>N</a:t>
            </a:r>
            <a:r>
              <a:rPr lang="en-ID" sz="2200" b="1" dirty="0" err="1" smtClean="0">
                <a:solidFill>
                  <a:schemeClr val="bg2"/>
                </a:solidFill>
              </a:rPr>
              <a:t>ilai</a:t>
            </a:r>
            <a:r>
              <a:rPr lang="en-ID" sz="2200" b="1" dirty="0" smtClean="0">
                <a:solidFill>
                  <a:schemeClr val="bg2"/>
                </a:solidFill>
              </a:rPr>
              <a:t> 5.</a:t>
            </a:r>
          </a:p>
          <a:p>
            <a:r>
              <a:rPr lang="en-ID" sz="2200" dirty="0" smtClean="0">
                <a:solidFill>
                  <a:schemeClr val="bg2"/>
                </a:solidFill>
              </a:rPr>
              <a:t>1 </a:t>
            </a:r>
            <a:r>
              <a:rPr lang="en-ID" sz="2200" dirty="0">
                <a:solidFill>
                  <a:schemeClr val="bg2"/>
                </a:solidFill>
              </a:rPr>
              <a:t>– </a:t>
            </a:r>
            <a:r>
              <a:rPr lang="en-ID" sz="2200" dirty="0" smtClean="0">
                <a:solidFill>
                  <a:schemeClr val="bg2"/>
                </a:solidFill>
              </a:rPr>
              <a:t>3 </a:t>
            </a:r>
            <a:r>
              <a:rPr lang="en-ID" sz="2200" dirty="0" err="1" smtClean="0">
                <a:solidFill>
                  <a:schemeClr val="bg2"/>
                </a:solidFill>
              </a:rPr>
              <a:t>sesi</a:t>
            </a:r>
            <a:r>
              <a:rPr lang="en-ID" sz="2200" dirty="0" smtClean="0">
                <a:solidFill>
                  <a:schemeClr val="bg2"/>
                </a:solidFill>
              </a:rPr>
              <a:t> 	= </a:t>
            </a:r>
            <a:r>
              <a:rPr lang="en-ID" sz="2200" b="1" dirty="0" err="1" smtClean="0">
                <a:solidFill>
                  <a:schemeClr val="bg2"/>
                </a:solidFill>
              </a:rPr>
              <a:t>Nilai</a:t>
            </a:r>
            <a:r>
              <a:rPr lang="en-ID" sz="2200" b="1" dirty="0" smtClean="0">
                <a:solidFill>
                  <a:schemeClr val="bg2"/>
                </a:solidFill>
              </a:rPr>
              <a:t> 3.</a:t>
            </a:r>
            <a:endParaRPr lang="en-ID" sz="2200" b="1" dirty="0">
              <a:solidFill>
                <a:schemeClr val="bg2"/>
              </a:solidFill>
            </a:endParaRPr>
          </a:p>
          <a:p>
            <a:endParaRPr lang="en-ID" sz="2200" dirty="0">
              <a:solidFill>
                <a:schemeClr val="bg2"/>
              </a:solidFill>
            </a:endParaRPr>
          </a:p>
          <a:p>
            <a:endParaRPr lang="en-ID" sz="2200" dirty="0">
              <a:solidFill>
                <a:schemeClr val="bg2"/>
              </a:solidFill>
            </a:endParaRPr>
          </a:p>
          <a:p>
            <a:endParaRPr lang="en-ID" sz="2200" dirty="0" smtClean="0">
              <a:solidFill>
                <a:schemeClr val="bg2"/>
              </a:solidFill>
            </a:endParaRPr>
          </a:p>
        </p:txBody>
      </p:sp>
    </p:spTree>
    <p:extLst>
      <p:ext uri="{BB962C8B-B14F-4D97-AF65-F5344CB8AC3E}">
        <p14:creationId xmlns:p14="http://schemas.microsoft.com/office/powerpoint/2010/main" val="1154969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3702550" y="167413"/>
            <a:ext cx="7649074" cy="1798773"/>
          </a:xfrm>
        </p:spPr>
        <p:txBody>
          <a:bodyPr>
            <a:noAutofit/>
          </a:bodyPr>
          <a:lstStyle/>
          <a:p>
            <a:pPr algn="l"/>
            <a:r>
              <a:rPr lang="en-US" sz="2200" dirty="0" err="1" smtClean="0"/>
              <a:t>Interaktif</a:t>
            </a:r>
            <a:r>
              <a:rPr lang="en-US" sz="2200" dirty="0" smtClean="0"/>
              <a:t> (</a:t>
            </a:r>
            <a:r>
              <a:rPr lang="en-US" sz="2200" dirty="0" err="1" smtClean="0"/>
              <a:t>interaksi</a:t>
            </a:r>
            <a:r>
              <a:rPr lang="en-US" sz="2200" dirty="0" smtClean="0"/>
              <a:t> </a:t>
            </a:r>
            <a:r>
              <a:rPr lang="en-US" sz="2200" dirty="0"/>
              <a:t>yang </a:t>
            </a:r>
            <a:r>
              <a:rPr lang="en-US" sz="2200" dirty="0" err="1" smtClean="0"/>
              <a:t>efektif</a:t>
            </a:r>
            <a:r>
              <a:rPr lang="en-US" sz="2200" dirty="0" smtClean="0"/>
              <a:t>) - </a:t>
            </a:r>
            <a:r>
              <a:rPr lang="en-US" sz="2200" dirty="0" err="1" smtClean="0"/>
              <a:t>kamera</a:t>
            </a:r>
            <a:r>
              <a:rPr lang="en-US" sz="2200" dirty="0" smtClean="0"/>
              <a:t> </a:t>
            </a:r>
            <a:r>
              <a:rPr lang="en-US" sz="2200" i="1" dirty="0" smtClean="0"/>
              <a:t>gadget </a:t>
            </a:r>
            <a:r>
              <a:rPr lang="en-US" sz="2200" dirty="0" err="1" smtClean="0"/>
              <a:t>aktif</a:t>
            </a:r>
            <a:r>
              <a:rPr lang="en-US" sz="2200" dirty="0" smtClean="0"/>
              <a:t>. </a:t>
            </a:r>
            <a:br>
              <a:rPr lang="en-US" sz="2200" dirty="0" smtClean="0"/>
            </a:br>
            <a:r>
              <a:rPr lang="en-US" sz="2200" dirty="0" err="1" smtClean="0"/>
              <a:t>Mengapa</a:t>
            </a:r>
            <a:r>
              <a:rPr lang="en-US" sz="2200" dirty="0" smtClean="0"/>
              <a:t>? </a:t>
            </a:r>
            <a:r>
              <a:rPr lang="en-US" sz="2200" b="0" dirty="0" err="1" smtClean="0"/>
              <a:t>Wajah</a:t>
            </a:r>
            <a:r>
              <a:rPr lang="en-US" sz="2200" b="0" dirty="0" smtClean="0"/>
              <a:t> yang </a:t>
            </a:r>
            <a:r>
              <a:rPr lang="en-US" sz="2200" b="0" dirty="0" err="1" smtClean="0"/>
              <a:t>terlihat</a:t>
            </a:r>
            <a:r>
              <a:rPr lang="en-US" sz="2200" b="0" dirty="0" smtClean="0"/>
              <a:t> di </a:t>
            </a:r>
            <a:r>
              <a:rPr lang="en-US" sz="2200" b="0" dirty="0" err="1" smtClean="0"/>
              <a:t>layar</a:t>
            </a:r>
            <a:r>
              <a:rPr lang="en-US" sz="2200" b="0" dirty="0" smtClean="0"/>
              <a:t> </a:t>
            </a:r>
            <a:r>
              <a:rPr lang="en-US" sz="2200" b="0" i="1" dirty="0" smtClean="0"/>
              <a:t>gadget </a:t>
            </a:r>
            <a:r>
              <a:rPr lang="en-US" sz="2200" b="0" dirty="0" err="1" smtClean="0"/>
              <a:t>sangat</a:t>
            </a:r>
            <a:r>
              <a:rPr lang="en-US" sz="2200" b="0" dirty="0" smtClean="0"/>
              <a:t> </a:t>
            </a:r>
            <a:r>
              <a:rPr lang="en-US" sz="2200" b="0" dirty="0" err="1" smtClean="0"/>
              <a:t>membantu</a:t>
            </a:r>
            <a:r>
              <a:rPr lang="en-US" sz="2200" b="0" dirty="0" smtClean="0"/>
              <a:t> </a:t>
            </a:r>
            <a:r>
              <a:rPr lang="en-US" sz="2200" b="0" dirty="0" err="1" smtClean="0"/>
              <a:t>komunikasi</a:t>
            </a:r>
            <a:r>
              <a:rPr lang="en-US" sz="2200" b="0" dirty="0" smtClean="0"/>
              <a:t> </a:t>
            </a:r>
            <a:r>
              <a:rPr lang="en-US" sz="2200" b="0" dirty="0" err="1" smtClean="0"/>
              <a:t>interaktif</a:t>
            </a:r>
            <a:r>
              <a:rPr lang="en-US" sz="2200" b="0" dirty="0" smtClean="0"/>
              <a:t> </a:t>
            </a:r>
            <a:r>
              <a:rPr lang="en-US" sz="2200" b="0" dirty="0" err="1" smtClean="0"/>
              <a:t>antara</a:t>
            </a:r>
            <a:r>
              <a:rPr lang="en-US" sz="2200" b="0" dirty="0" smtClean="0"/>
              <a:t> </a:t>
            </a:r>
            <a:r>
              <a:rPr lang="en-US" sz="2200" b="0" dirty="0" err="1" smtClean="0"/>
              <a:t>dosen</a:t>
            </a:r>
            <a:r>
              <a:rPr lang="en-US" sz="2200" b="0" dirty="0" smtClean="0"/>
              <a:t> </a:t>
            </a:r>
            <a:r>
              <a:rPr lang="en-US" sz="2200" b="0" dirty="0" err="1" smtClean="0"/>
              <a:t>dan</a:t>
            </a:r>
            <a:r>
              <a:rPr lang="en-US" sz="2200" b="0" dirty="0" smtClean="0"/>
              <a:t> </a:t>
            </a:r>
            <a:r>
              <a:rPr lang="en-US" sz="2200" b="0" dirty="0" err="1" smtClean="0"/>
              <a:t>mahasiswa</a:t>
            </a:r>
            <a:r>
              <a:rPr lang="en-US" sz="2200" b="0" dirty="0" smtClean="0"/>
              <a:t>. “</a:t>
            </a:r>
            <a:r>
              <a:rPr lang="en-US" sz="2200" b="0" i="1" dirty="0" smtClean="0"/>
              <a:t>On cam</a:t>
            </a:r>
            <a:r>
              <a:rPr lang="en-US" sz="2200" b="0" dirty="0" smtClean="0"/>
              <a:t>” </a:t>
            </a:r>
            <a:r>
              <a:rPr lang="en-US" sz="2200" b="0" dirty="0" err="1" smtClean="0"/>
              <a:t>menunjukkan</a:t>
            </a:r>
            <a:r>
              <a:rPr lang="en-US" sz="2200" b="0" dirty="0" smtClean="0"/>
              <a:t> </a:t>
            </a:r>
            <a:r>
              <a:rPr lang="en-US" sz="2200" b="0" dirty="0" err="1" smtClean="0"/>
              <a:t>keseriusan</a:t>
            </a:r>
            <a:r>
              <a:rPr lang="en-US" sz="2200" b="0" dirty="0" smtClean="0"/>
              <a:t> </a:t>
            </a:r>
            <a:r>
              <a:rPr lang="en-US" sz="2200" b="0" dirty="0" err="1" smtClean="0"/>
              <a:t>dosen</a:t>
            </a:r>
            <a:r>
              <a:rPr lang="en-US" sz="2200" b="0" dirty="0" smtClean="0"/>
              <a:t> </a:t>
            </a:r>
            <a:r>
              <a:rPr lang="en-US" sz="2200" b="0" dirty="0" err="1" smtClean="0"/>
              <a:t>dan</a:t>
            </a:r>
            <a:r>
              <a:rPr lang="en-US" sz="2200" b="0" dirty="0" smtClean="0"/>
              <a:t> </a:t>
            </a:r>
            <a:r>
              <a:rPr lang="en-US" sz="2200" b="0" dirty="0" err="1" smtClean="0"/>
              <a:t>mahasiswa</a:t>
            </a:r>
            <a:r>
              <a:rPr lang="en-US" sz="2200" b="0" dirty="0" smtClean="0"/>
              <a:t> </a:t>
            </a:r>
            <a:r>
              <a:rPr lang="en-US" sz="2200" b="0" dirty="0" err="1" smtClean="0"/>
              <a:t>untuk</a:t>
            </a:r>
            <a:r>
              <a:rPr lang="en-US" sz="2200" b="0" dirty="0" smtClean="0"/>
              <a:t> </a:t>
            </a:r>
            <a:r>
              <a:rPr lang="en-US" sz="2200" b="0" dirty="0" err="1" smtClean="0"/>
              <a:t>belajar</a:t>
            </a:r>
            <a:r>
              <a:rPr lang="en-US" sz="2200" b="0" dirty="0" smtClean="0"/>
              <a:t>. </a:t>
            </a:r>
            <a:r>
              <a:rPr lang="en-US" sz="2200" b="0" dirty="0" err="1" smtClean="0"/>
              <a:t>Juga</a:t>
            </a:r>
            <a:r>
              <a:rPr lang="en-US" sz="2200" b="0" dirty="0" smtClean="0"/>
              <a:t>, </a:t>
            </a:r>
            <a:r>
              <a:rPr lang="en-US" sz="2200" b="0" dirty="0" err="1" smtClean="0"/>
              <a:t>memberi</a:t>
            </a:r>
            <a:r>
              <a:rPr lang="en-US" sz="2200" b="0" dirty="0" smtClean="0"/>
              <a:t> </a:t>
            </a:r>
            <a:r>
              <a:rPr lang="en-US" sz="2200" b="0" dirty="0" err="1" smtClean="0"/>
              <a:t>kesan</a:t>
            </a:r>
            <a:r>
              <a:rPr lang="en-US" sz="2200" b="0" dirty="0" smtClean="0"/>
              <a:t> yang </a:t>
            </a:r>
            <a:r>
              <a:rPr lang="en-US" sz="2200" b="0" dirty="0" err="1" smtClean="0"/>
              <a:t>kuat</a:t>
            </a:r>
            <a:r>
              <a:rPr lang="en-US" sz="2200" b="0" dirty="0" smtClean="0"/>
              <a:t> </a:t>
            </a:r>
            <a:r>
              <a:rPr lang="en-US" sz="2200" b="0" dirty="0" err="1" smtClean="0"/>
              <a:t>bagi</a:t>
            </a:r>
            <a:r>
              <a:rPr lang="en-US" sz="2200" b="0" dirty="0" smtClean="0"/>
              <a:t> </a:t>
            </a:r>
            <a:r>
              <a:rPr lang="en-US" sz="2200" b="0" dirty="0" err="1" smtClean="0"/>
              <a:t>dosen</a:t>
            </a:r>
            <a:r>
              <a:rPr lang="en-US" sz="2200" b="0" dirty="0" smtClean="0"/>
              <a:t> </a:t>
            </a:r>
            <a:r>
              <a:rPr lang="en-US" sz="2200" b="0" dirty="0" err="1" smtClean="0"/>
              <a:t>bahwa</a:t>
            </a:r>
            <a:r>
              <a:rPr lang="en-US" sz="2200" b="0" dirty="0" smtClean="0"/>
              <a:t> </a:t>
            </a:r>
            <a:r>
              <a:rPr lang="en-US" sz="2200" b="0" dirty="0" err="1" smtClean="0"/>
              <a:t>mahasiswa</a:t>
            </a:r>
            <a:r>
              <a:rPr lang="en-US" sz="2200" b="0" dirty="0" smtClean="0"/>
              <a:t> </a:t>
            </a:r>
            <a:r>
              <a:rPr lang="en-US" sz="2200" b="0" dirty="0" err="1" smtClean="0"/>
              <a:t>mau</a:t>
            </a:r>
            <a:r>
              <a:rPr lang="en-US" sz="2200" b="0" dirty="0" smtClean="0"/>
              <a:t> </a:t>
            </a:r>
            <a:r>
              <a:rPr lang="en-US" sz="2200" b="0" dirty="0" err="1" smtClean="0"/>
              <a:t>memperhatikan</a:t>
            </a:r>
            <a:r>
              <a:rPr lang="en-US" sz="2200" b="0" dirty="0" smtClean="0"/>
              <a:t> </a:t>
            </a:r>
            <a:r>
              <a:rPr lang="en-US" sz="2200" b="0" dirty="0" err="1" smtClean="0"/>
              <a:t>dengan</a:t>
            </a:r>
            <a:r>
              <a:rPr lang="en-US" sz="2200" b="0" dirty="0" smtClean="0"/>
              <a:t> </a:t>
            </a:r>
            <a:r>
              <a:rPr lang="en-US" sz="2200" b="0" dirty="0" err="1" smtClean="0"/>
              <a:t>serius</a:t>
            </a:r>
            <a:r>
              <a:rPr lang="en-US" sz="2200" b="0" dirty="0" smtClean="0"/>
              <a:t> </a:t>
            </a:r>
            <a:r>
              <a:rPr lang="en-US" sz="2200" b="0" dirty="0" err="1" smtClean="0"/>
              <a:t>materi</a:t>
            </a:r>
            <a:r>
              <a:rPr lang="en-US" sz="2200" b="0" dirty="0" smtClean="0"/>
              <a:t> yang </a:t>
            </a:r>
            <a:r>
              <a:rPr lang="en-US" sz="2200" b="0" dirty="0" err="1" smtClean="0"/>
              <a:t>didiskusikan</a:t>
            </a:r>
            <a:r>
              <a:rPr lang="en-US" sz="2200" b="0" dirty="0" smtClean="0"/>
              <a:t>.</a:t>
            </a:r>
            <a:endParaRPr lang="en-US" sz="2200" b="0" dirty="0"/>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6</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29059" y="2547257"/>
            <a:ext cx="7064964" cy="4034721"/>
          </a:xfrm>
        </p:spPr>
        <p:txBody>
          <a:bodyPr>
            <a:noAutofit/>
          </a:bodyPr>
          <a:lstStyle/>
          <a:p>
            <a:r>
              <a:rPr lang="en-US" sz="1900" dirty="0" err="1" smtClean="0"/>
              <a:t>Kamera</a:t>
            </a:r>
            <a:r>
              <a:rPr lang="en-US" sz="1900" dirty="0" smtClean="0"/>
              <a:t> </a:t>
            </a:r>
            <a:r>
              <a:rPr lang="en-US" sz="1900" dirty="0" err="1" smtClean="0"/>
              <a:t>selalu</a:t>
            </a:r>
            <a:r>
              <a:rPr lang="en-US" sz="1900" dirty="0" smtClean="0"/>
              <a:t> </a:t>
            </a:r>
            <a:r>
              <a:rPr lang="en-US" sz="1900" dirty="0" err="1" smtClean="0"/>
              <a:t>dalam</a:t>
            </a:r>
            <a:r>
              <a:rPr lang="en-US" sz="1900" dirty="0" smtClean="0"/>
              <a:t> </a:t>
            </a:r>
            <a:r>
              <a:rPr lang="en-US" sz="1900" dirty="0" err="1" smtClean="0"/>
              <a:t>posisi</a:t>
            </a:r>
            <a:r>
              <a:rPr lang="en-US" sz="1900" dirty="0" smtClean="0"/>
              <a:t> “</a:t>
            </a:r>
            <a:r>
              <a:rPr lang="en-US" sz="1900" dirty="0" err="1" smtClean="0"/>
              <a:t>aktif</a:t>
            </a:r>
            <a:r>
              <a:rPr lang="en-US" sz="1900" dirty="0" smtClean="0"/>
              <a:t> </a:t>
            </a:r>
            <a:r>
              <a:rPr lang="en-US" sz="1900" dirty="0" err="1" smtClean="0"/>
              <a:t>atau</a:t>
            </a:r>
            <a:r>
              <a:rPr lang="en-US" sz="1900" dirty="0" smtClean="0"/>
              <a:t> </a:t>
            </a:r>
            <a:r>
              <a:rPr lang="en-US" sz="1900" i="1" dirty="0" smtClean="0"/>
              <a:t>on cam</a:t>
            </a:r>
            <a:r>
              <a:rPr lang="en-US" sz="1900" dirty="0" smtClean="0"/>
              <a:t>”. </a:t>
            </a:r>
            <a:r>
              <a:rPr lang="en-US" sz="1900" dirty="0" err="1" smtClean="0"/>
              <a:t>Mahasiswa</a:t>
            </a:r>
            <a:r>
              <a:rPr lang="en-US" sz="1900" dirty="0" smtClean="0"/>
              <a:t> yang </a:t>
            </a:r>
            <a:r>
              <a:rPr lang="en-US" sz="1900" dirty="0" err="1" smtClean="0"/>
              <a:t>mengaktifkan</a:t>
            </a:r>
            <a:r>
              <a:rPr lang="en-US" sz="1900" dirty="0" smtClean="0"/>
              <a:t> </a:t>
            </a:r>
            <a:r>
              <a:rPr lang="en-US" sz="1900" dirty="0" err="1" smtClean="0"/>
              <a:t>kamera</a:t>
            </a:r>
            <a:r>
              <a:rPr lang="en-US" sz="1900" dirty="0" smtClean="0"/>
              <a:t> </a:t>
            </a:r>
            <a:r>
              <a:rPr lang="en-US" sz="1900" dirty="0" err="1" smtClean="0"/>
              <a:t>selama</a:t>
            </a:r>
            <a:r>
              <a:rPr lang="en-US" sz="1900" dirty="0" smtClean="0"/>
              <a:t> </a:t>
            </a:r>
            <a:r>
              <a:rPr lang="en-US" sz="1900" dirty="0" err="1" smtClean="0"/>
              <a:t>kuliah</a:t>
            </a:r>
            <a:r>
              <a:rPr lang="en-US" sz="1900" dirty="0" smtClean="0"/>
              <a:t> </a:t>
            </a:r>
            <a:r>
              <a:rPr lang="en-US" sz="1900" dirty="0" err="1" smtClean="0"/>
              <a:t>berlangsung</a:t>
            </a:r>
            <a:r>
              <a:rPr lang="en-US" sz="1900" dirty="0" smtClean="0"/>
              <a:t> </a:t>
            </a:r>
            <a:r>
              <a:rPr lang="en-US" sz="1900" dirty="0" err="1" smtClean="0"/>
              <a:t>akan</a:t>
            </a:r>
            <a:r>
              <a:rPr lang="en-US" sz="1900" dirty="0" smtClean="0"/>
              <a:t> </a:t>
            </a:r>
            <a:r>
              <a:rPr lang="en-US" sz="1900" dirty="0" err="1" smtClean="0"/>
              <a:t>mendapat</a:t>
            </a:r>
            <a:r>
              <a:rPr lang="en-US" sz="1900" dirty="0" smtClean="0"/>
              <a:t> </a:t>
            </a:r>
            <a:r>
              <a:rPr lang="en-US" sz="1900" b="1" dirty="0" smtClean="0"/>
              <a:t>“bonus” </a:t>
            </a:r>
            <a:r>
              <a:rPr lang="en-US" sz="1900" b="1" dirty="0" err="1" smtClean="0"/>
              <a:t>nilai</a:t>
            </a:r>
            <a:r>
              <a:rPr lang="en-US" sz="1900" b="1" dirty="0" smtClean="0"/>
              <a:t> </a:t>
            </a:r>
            <a:r>
              <a:rPr lang="en-US" sz="1900" b="1" dirty="0" err="1" smtClean="0"/>
              <a:t>aktif</a:t>
            </a:r>
            <a:r>
              <a:rPr lang="en-US" sz="1900" b="1" dirty="0" smtClean="0"/>
              <a:t> </a:t>
            </a:r>
            <a:r>
              <a:rPr lang="en-US" sz="1900" b="1" dirty="0" err="1" smtClean="0"/>
              <a:t>sebesar</a:t>
            </a:r>
            <a:r>
              <a:rPr lang="en-US" sz="1900" b="1" dirty="0" smtClean="0"/>
              <a:t> 1 </a:t>
            </a:r>
            <a:r>
              <a:rPr lang="en-US" sz="1900" b="1" dirty="0" err="1" smtClean="0"/>
              <a:t>poin</a:t>
            </a:r>
            <a:r>
              <a:rPr lang="en-US" sz="1900" b="1" dirty="0" smtClean="0"/>
              <a:t> </a:t>
            </a:r>
            <a:r>
              <a:rPr lang="en-US" sz="1900" dirty="0" err="1" smtClean="0"/>
              <a:t>untuk</a:t>
            </a:r>
            <a:r>
              <a:rPr lang="en-US" sz="1900" dirty="0" smtClean="0"/>
              <a:t> </a:t>
            </a:r>
            <a:r>
              <a:rPr lang="en-US" sz="1900" dirty="0" err="1" smtClean="0"/>
              <a:t>pertemuan</a:t>
            </a:r>
            <a:r>
              <a:rPr lang="en-US" sz="1900" dirty="0" smtClean="0"/>
              <a:t> </a:t>
            </a:r>
            <a:r>
              <a:rPr lang="en-US" sz="1900" dirty="0" err="1" smtClean="0"/>
              <a:t>tersebut</a:t>
            </a:r>
            <a:r>
              <a:rPr lang="en-US" sz="1900" dirty="0" smtClean="0"/>
              <a:t>.</a:t>
            </a:r>
          </a:p>
          <a:p>
            <a:r>
              <a:rPr lang="en-ID" sz="1900" dirty="0" err="1" smtClean="0"/>
              <a:t>Toleransi</a:t>
            </a:r>
            <a:r>
              <a:rPr lang="en-ID" sz="1900" dirty="0" smtClean="0"/>
              <a:t> </a:t>
            </a:r>
            <a:r>
              <a:rPr lang="en-ID" sz="1900" dirty="0" err="1" smtClean="0"/>
              <a:t>untuk</a:t>
            </a:r>
            <a:r>
              <a:rPr lang="en-ID" sz="1900" dirty="0" smtClean="0"/>
              <a:t> </a:t>
            </a:r>
            <a:r>
              <a:rPr lang="en-ID" sz="1900" i="1" dirty="0" smtClean="0"/>
              <a:t>off cam </a:t>
            </a:r>
            <a:r>
              <a:rPr lang="en-ID" sz="1900" dirty="0" err="1" smtClean="0"/>
              <a:t>hanya</a:t>
            </a:r>
            <a:r>
              <a:rPr lang="en-ID" sz="1900" dirty="0" smtClean="0"/>
              <a:t> </a:t>
            </a:r>
            <a:r>
              <a:rPr lang="en-ID" sz="1900" b="1" dirty="0" err="1" smtClean="0"/>
              <a:t>selama</a:t>
            </a:r>
            <a:r>
              <a:rPr lang="en-ID" sz="1900" b="1" dirty="0" smtClean="0"/>
              <a:t> 20 </a:t>
            </a:r>
            <a:r>
              <a:rPr lang="en-ID" sz="1900" b="1" dirty="0" err="1" smtClean="0"/>
              <a:t>menit</a:t>
            </a:r>
            <a:r>
              <a:rPr lang="en-ID" sz="1900" dirty="0" smtClean="0"/>
              <a:t>. </a:t>
            </a:r>
          </a:p>
          <a:p>
            <a:r>
              <a:rPr lang="en-ID" sz="1900" dirty="0" err="1" smtClean="0"/>
              <a:t>Lewat</a:t>
            </a:r>
            <a:r>
              <a:rPr lang="en-ID" sz="1900" dirty="0" smtClean="0"/>
              <a:t> </a:t>
            </a:r>
            <a:r>
              <a:rPr lang="en-ID" sz="1900" dirty="0" err="1" smtClean="0"/>
              <a:t>dari</a:t>
            </a:r>
            <a:r>
              <a:rPr lang="en-ID" sz="1900" dirty="0" smtClean="0"/>
              <a:t> 20 </a:t>
            </a:r>
            <a:r>
              <a:rPr lang="en-ID" sz="1900" dirty="0" err="1" smtClean="0"/>
              <a:t>menit</a:t>
            </a:r>
            <a:r>
              <a:rPr lang="en-ID" sz="1900" dirty="0" smtClean="0"/>
              <a:t> </a:t>
            </a:r>
            <a:r>
              <a:rPr lang="en-ID" sz="1900" dirty="0" err="1" smtClean="0"/>
              <a:t>mahasiswa</a:t>
            </a:r>
            <a:r>
              <a:rPr lang="en-ID" sz="1900" dirty="0" smtClean="0"/>
              <a:t> </a:t>
            </a:r>
            <a:r>
              <a:rPr lang="en-ID" sz="1900" dirty="0" err="1" smtClean="0"/>
              <a:t>akan</a:t>
            </a:r>
            <a:r>
              <a:rPr lang="en-ID" sz="1900" dirty="0" smtClean="0"/>
              <a:t> </a:t>
            </a:r>
            <a:r>
              <a:rPr lang="en-ID" sz="1900" dirty="0" err="1" smtClean="0"/>
              <a:t>dikeluarkan</a:t>
            </a:r>
            <a:r>
              <a:rPr lang="en-ID" sz="1900" dirty="0" smtClean="0"/>
              <a:t> </a:t>
            </a:r>
            <a:r>
              <a:rPr lang="en-ID" sz="1900" dirty="0" err="1" smtClean="0"/>
              <a:t>dari</a:t>
            </a:r>
            <a:r>
              <a:rPr lang="en-ID" sz="1900" dirty="0" smtClean="0"/>
              <a:t> </a:t>
            </a:r>
            <a:r>
              <a:rPr lang="en-ID" sz="1900" i="1" dirty="0" smtClean="0"/>
              <a:t>main room </a:t>
            </a:r>
            <a:r>
              <a:rPr lang="en-ID" sz="1900" dirty="0" err="1" smtClean="0"/>
              <a:t>dan</a:t>
            </a:r>
            <a:r>
              <a:rPr lang="en-ID" sz="1900" dirty="0" smtClean="0"/>
              <a:t> </a:t>
            </a:r>
            <a:r>
              <a:rPr lang="en-ID" sz="1900" dirty="0" err="1" smtClean="0"/>
              <a:t>dipindahkan</a:t>
            </a:r>
            <a:r>
              <a:rPr lang="en-ID" sz="1900" dirty="0" smtClean="0"/>
              <a:t> </a:t>
            </a:r>
            <a:r>
              <a:rPr lang="en-ID" sz="1900" dirty="0" err="1" smtClean="0"/>
              <a:t>ke</a:t>
            </a:r>
            <a:r>
              <a:rPr lang="en-ID" sz="1900" dirty="0" smtClean="0"/>
              <a:t> “</a:t>
            </a:r>
            <a:r>
              <a:rPr lang="en-ID" sz="1900" i="1" dirty="0" smtClean="0"/>
              <a:t>waiting room</a:t>
            </a:r>
            <a:r>
              <a:rPr lang="en-ID" sz="1900" dirty="0" smtClean="0"/>
              <a:t>”. </a:t>
            </a:r>
            <a:r>
              <a:rPr lang="en-ID" sz="1900" dirty="0" err="1" smtClean="0"/>
              <a:t>Mahasiswa</a:t>
            </a:r>
            <a:r>
              <a:rPr lang="en-ID" sz="1900" dirty="0" smtClean="0"/>
              <a:t> </a:t>
            </a:r>
            <a:r>
              <a:rPr lang="en-ID" sz="1900" dirty="0" err="1" smtClean="0"/>
              <a:t>hanya</a:t>
            </a:r>
            <a:r>
              <a:rPr lang="en-ID" sz="1900" dirty="0" smtClean="0"/>
              <a:t> </a:t>
            </a:r>
            <a:r>
              <a:rPr lang="en-ID" sz="1900" dirty="0" err="1" smtClean="0"/>
              <a:t>dapat</a:t>
            </a:r>
            <a:r>
              <a:rPr lang="en-ID" sz="1900" dirty="0" smtClean="0"/>
              <a:t> </a:t>
            </a:r>
            <a:r>
              <a:rPr lang="en-ID" sz="1900" dirty="0" err="1" smtClean="0"/>
              <a:t>dikembalikan</a:t>
            </a:r>
            <a:r>
              <a:rPr lang="en-ID" sz="1900" dirty="0" smtClean="0"/>
              <a:t> </a:t>
            </a:r>
            <a:r>
              <a:rPr lang="en-ID" sz="1900" dirty="0" err="1" smtClean="0"/>
              <a:t>ke</a:t>
            </a:r>
            <a:r>
              <a:rPr lang="en-ID" sz="1900" dirty="0" smtClean="0"/>
              <a:t> </a:t>
            </a:r>
            <a:r>
              <a:rPr lang="en-ID" sz="1900" i="1" dirty="0" smtClean="0"/>
              <a:t>main room </a:t>
            </a:r>
            <a:r>
              <a:rPr lang="en-ID" sz="1900" dirty="0" err="1" smtClean="0"/>
              <a:t>dengan</a:t>
            </a:r>
            <a:r>
              <a:rPr lang="en-ID" sz="1900" dirty="0" smtClean="0"/>
              <a:t> </a:t>
            </a:r>
            <a:r>
              <a:rPr lang="en-ID" sz="1900" dirty="0" err="1" smtClean="0"/>
              <a:t>memberitahukan</a:t>
            </a:r>
            <a:r>
              <a:rPr lang="en-ID" sz="1900" dirty="0" smtClean="0"/>
              <a:t> </a:t>
            </a:r>
            <a:r>
              <a:rPr lang="en-ID" sz="1900" dirty="0" err="1" smtClean="0"/>
              <a:t>kepada</a:t>
            </a:r>
            <a:r>
              <a:rPr lang="en-ID" sz="1900" dirty="0" smtClean="0"/>
              <a:t> </a:t>
            </a:r>
            <a:r>
              <a:rPr lang="en-ID" sz="1900" dirty="0" err="1" smtClean="0"/>
              <a:t>ketua</a:t>
            </a:r>
            <a:r>
              <a:rPr lang="en-ID" sz="1900" dirty="0" smtClean="0"/>
              <a:t> </a:t>
            </a:r>
            <a:r>
              <a:rPr lang="en-ID" sz="1900" dirty="0" err="1" smtClean="0"/>
              <a:t>kelas</a:t>
            </a:r>
            <a:r>
              <a:rPr lang="en-ID" sz="1900" dirty="0" smtClean="0"/>
              <a:t>. </a:t>
            </a:r>
          </a:p>
          <a:p>
            <a:r>
              <a:rPr lang="en-ID" sz="1900" dirty="0" err="1"/>
              <a:t>Mahasiswa</a:t>
            </a:r>
            <a:r>
              <a:rPr lang="en-ID" sz="1900" dirty="0"/>
              <a:t> yang </a:t>
            </a:r>
            <a:r>
              <a:rPr lang="en-ID" sz="1900" dirty="0" err="1"/>
              <a:t>dipindahkan</a:t>
            </a:r>
            <a:r>
              <a:rPr lang="en-ID" sz="1900" dirty="0"/>
              <a:t> </a:t>
            </a:r>
            <a:r>
              <a:rPr lang="en-ID" sz="1900" dirty="0" err="1"/>
              <a:t>ke</a:t>
            </a:r>
            <a:r>
              <a:rPr lang="en-ID" sz="1900" dirty="0"/>
              <a:t> waiting room </a:t>
            </a:r>
            <a:r>
              <a:rPr lang="en-ID" sz="1900" dirty="0" err="1"/>
              <a:t>mendapat</a:t>
            </a:r>
            <a:r>
              <a:rPr lang="en-ID" sz="1900" dirty="0"/>
              <a:t> </a:t>
            </a:r>
            <a:r>
              <a:rPr lang="en-ID" sz="1900" b="1" dirty="0" err="1"/>
              <a:t>pengurangan</a:t>
            </a:r>
            <a:r>
              <a:rPr lang="en-ID" sz="1900" b="1" dirty="0"/>
              <a:t> 1 </a:t>
            </a:r>
            <a:r>
              <a:rPr lang="en-ID" sz="1900" b="1" dirty="0" err="1"/>
              <a:t>poin</a:t>
            </a:r>
            <a:r>
              <a:rPr lang="en-ID" sz="1900" b="1" dirty="0"/>
              <a:t> </a:t>
            </a:r>
            <a:r>
              <a:rPr lang="en-ID" sz="1900" b="1" dirty="0" err="1"/>
              <a:t>untuk</a:t>
            </a:r>
            <a:r>
              <a:rPr lang="en-ID" sz="1900" b="1" dirty="0"/>
              <a:t> </a:t>
            </a:r>
            <a:r>
              <a:rPr lang="en-ID" sz="1900" b="1" dirty="0" err="1"/>
              <a:t>nilai</a:t>
            </a:r>
            <a:r>
              <a:rPr lang="en-ID" sz="1900" b="1" dirty="0"/>
              <a:t> </a:t>
            </a:r>
            <a:r>
              <a:rPr lang="en-ID" sz="1900" b="1" dirty="0" err="1"/>
              <a:t>untuk</a:t>
            </a:r>
            <a:r>
              <a:rPr lang="en-ID" sz="1900" b="1" dirty="0"/>
              <a:t> </a:t>
            </a:r>
            <a:r>
              <a:rPr lang="en-ID" sz="1900" b="1" dirty="0" err="1"/>
              <a:t>interaksi</a:t>
            </a:r>
            <a:r>
              <a:rPr lang="en-ID" sz="1900" b="1" dirty="0"/>
              <a:t> </a:t>
            </a:r>
            <a:r>
              <a:rPr lang="en-ID" sz="1900" b="1" dirty="0" err="1"/>
              <a:t>efektif</a:t>
            </a:r>
            <a:r>
              <a:rPr lang="en-ID" sz="1900" b="1" dirty="0"/>
              <a:t>.</a:t>
            </a:r>
          </a:p>
          <a:p>
            <a:r>
              <a:rPr lang="en-ID" sz="1900" dirty="0" err="1" smtClean="0"/>
              <a:t>Jika</a:t>
            </a:r>
            <a:r>
              <a:rPr lang="en-ID" sz="1900" dirty="0" smtClean="0"/>
              <a:t> </a:t>
            </a:r>
            <a:r>
              <a:rPr lang="en-ID" sz="1900" dirty="0" err="1" smtClean="0"/>
              <a:t>ada</a:t>
            </a:r>
            <a:r>
              <a:rPr lang="en-ID" sz="1900" dirty="0" smtClean="0"/>
              <a:t> </a:t>
            </a:r>
            <a:r>
              <a:rPr lang="en-ID" sz="1900" dirty="0" err="1" smtClean="0"/>
              <a:t>alasan</a:t>
            </a:r>
            <a:r>
              <a:rPr lang="en-ID" sz="1900" dirty="0" smtClean="0"/>
              <a:t> yang </a:t>
            </a:r>
            <a:r>
              <a:rPr lang="en-ID" sz="1900" dirty="0" err="1" smtClean="0"/>
              <a:t>sangat</a:t>
            </a:r>
            <a:r>
              <a:rPr lang="en-ID" sz="1900" dirty="0" smtClean="0"/>
              <a:t> </a:t>
            </a:r>
            <a:r>
              <a:rPr lang="en-ID" sz="1900" dirty="0" err="1" smtClean="0"/>
              <a:t>kuat</a:t>
            </a:r>
            <a:r>
              <a:rPr lang="en-ID" sz="1900" dirty="0" smtClean="0"/>
              <a:t> </a:t>
            </a:r>
            <a:r>
              <a:rPr lang="en-ID" sz="1900" dirty="0" err="1" smtClean="0"/>
              <a:t>dan</a:t>
            </a:r>
            <a:r>
              <a:rPr lang="en-ID" sz="1900" dirty="0" smtClean="0"/>
              <a:t> </a:t>
            </a:r>
            <a:r>
              <a:rPr lang="en-ID" sz="1900" dirty="0" err="1" smtClean="0"/>
              <a:t>mendasar</a:t>
            </a:r>
            <a:r>
              <a:rPr lang="en-ID" sz="1900" dirty="0" smtClean="0"/>
              <a:t>, </a:t>
            </a:r>
            <a:r>
              <a:rPr lang="en-ID" sz="1900" dirty="0" err="1" smtClean="0"/>
              <a:t>serta</a:t>
            </a:r>
            <a:r>
              <a:rPr lang="en-ID" sz="1900" dirty="0" smtClean="0"/>
              <a:t> </a:t>
            </a:r>
            <a:r>
              <a:rPr lang="en-ID" sz="1900" b="1" i="1" dirty="0" err="1" smtClean="0"/>
              <a:t>diinformasikan</a:t>
            </a:r>
            <a:r>
              <a:rPr lang="en-ID" sz="1900" b="1" i="1" dirty="0" smtClean="0"/>
              <a:t> </a:t>
            </a:r>
            <a:r>
              <a:rPr lang="en-ID" sz="1900" b="1" i="1" dirty="0" err="1" smtClean="0"/>
              <a:t>kepada</a:t>
            </a:r>
            <a:r>
              <a:rPr lang="en-ID" sz="1900" b="1" i="1" dirty="0" smtClean="0"/>
              <a:t> </a:t>
            </a:r>
            <a:r>
              <a:rPr lang="en-ID" sz="1900" b="1" i="1" dirty="0" err="1" smtClean="0"/>
              <a:t>dosen</a:t>
            </a:r>
            <a:r>
              <a:rPr lang="en-ID" sz="1900" b="1" i="1" dirty="0" smtClean="0"/>
              <a:t> </a:t>
            </a:r>
            <a:r>
              <a:rPr lang="en-ID" sz="1900" b="1" i="1" dirty="0" err="1" smtClean="0"/>
              <a:t>melalui</a:t>
            </a:r>
            <a:r>
              <a:rPr lang="en-ID" sz="1900" b="1" i="1" dirty="0" smtClean="0"/>
              <a:t> chatting room</a:t>
            </a:r>
            <a:r>
              <a:rPr lang="en-ID" sz="1900" dirty="0" smtClean="0"/>
              <a:t>, </a:t>
            </a:r>
            <a:r>
              <a:rPr lang="en-ID" sz="1900" dirty="0" err="1" smtClean="0"/>
              <a:t>maka</a:t>
            </a:r>
            <a:r>
              <a:rPr lang="en-ID" sz="1900" dirty="0" smtClean="0"/>
              <a:t> </a:t>
            </a:r>
            <a:r>
              <a:rPr lang="en-ID" sz="1900" dirty="0" err="1" smtClean="0"/>
              <a:t>dosen</a:t>
            </a:r>
            <a:r>
              <a:rPr lang="en-ID" sz="1900" dirty="0" smtClean="0"/>
              <a:t> </a:t>
            </a:r>
            <a:r>
              <a:rPr lang="en-ID" sz="1900" dirty="0" err="1" smtClean="0"/>
              <a:t>dapat</a:t>
            </a:r>
            <a:r>
              <a:rPr lang="en-ID" sz="1900" dirty="0" smtClean="0"/>
              <a:t> </a:t>
            </a:r>
            <a:r>
              <a:rPr lang="en-ID" sz="1900" dirty="0" err="1" smtClean="0"/>
              <a:t>mengizinkan</a:t>
            </a:r>
            <a:r>
              <a:rPr lang="en-ID" sz="1900" dirty="0" smtClean="0"/>
              <a:t> </a:t>
            </a:r>
            <a:r>
              <a:rPr lang="en-ID" sz="1900" dirty="0" err="1" smtClean="0"/>
              <a:t>mahasiswa</a:t>
            </a:r>
            <a:r>
              <a:rPr lang="en-ID" sz="1900" dirty="0" smtClean="0"/>
              <a:t> </a:t>
            </a:r>
            <a:r>
              <a:rPr lang="en-ID" sz="1900" dirty="0" err="1" smtClean="0"/>
              <a:t>untuk</a:t>
            </a:r>
            <a:r>
              <a:rPr lang="en-ID" sz="1900" dirty="0" smtClean="0"/>
              <a:t> </a:t>
            </a:r>
            <a:r>
              <a:rPr lang="en-ID" sz="1900" i="1" dirty="0" smtClean="0"/>
              <a:t>off cam </a:t>
            </a:r>
            <a:r>
              <a:rPr lang="en-ID" sz="1900" dirty="0" err="1" smtClean="0"/>
              <a:t>dalam</a:t>
            </a:r>
            <a:r>
              <a:rPr lang="en-ID" sz="1900" dirty="0" smtClean="0"/>
              <a:t> </a:t>
            </a:r>
            <a:r>
              <a:rPr lang="en-ID" sz="1900" dirty="0" err="1" smtClean="0"/>
              <a:t>jangka</a:t>
            </a:r>
            <a:r>
              <a:rPr lang="en-ID" sz="1900" dirty="0" smtClean="0"/>
              <a:t> </a:t>
            </a:r>
            <a:r>
              <a:rPr lang="en-ID" sz="1900" dirty="0" err="1" smtClean="0"/>
              <a:t>waktu</a:t>
            </a:r>
            <a:r>
              <a:rPr lang="en-ID" sz="1900" dirty="0" smtClean="0"/>
              <a:t> </a:t>
            </a:r>
            <a:r>
              <a:rPr lang="en-ID" sz="1900" dirty="0" err="1" smtClean="0"/>
              <a:t>tertentu</a:t>
            </a:r>
            <a:r>
              <a:rPr lang="en-ID" sz="1900" dirty="0" smtClean="0"/>
              <a:t>. </a:t>
            </a:r>
            <a:endParaRPr lang="en-ID" sz="1900" b="1" dirty="0" smtClean="0"/>
          </a:p>
        </p:txBody>
      </p:sp>
      <p:pic>
        <p:nvPicPr>
          <p:cNvPr id="2050" name="Picture 2" descr="On CRM: Should You, Or Should You Not Turn On Your Camera For That Zoom  Mee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3200400" cy="21336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7867674" y="2508069"/>
            <a:ext cx="4318792" cy="3877966"/>
          </a:xfrm>
          <a:solidFill>
            <a:schemeClr val="accent3">
              <a:lumMod val="50000"/>
            </a:schemeClr>
          </a:solidFill>
        </p:spPr>
        <p:txBody>
          <a:bodyPr>
            <a:noAutofit/>
          </a:bodyPr>
          <a:lstStyle/>
          <a:p>
            <a:pPr marL="0" indent="0" algn="ctr">
              <a:buNone/>
            </a:pPr>
            <a:r>
              <a:rPr lang="en-ID" sz="2200" b="1" dirty="0" smtClean="0">
                <a:solidFill>
                  <a:schemeClr val="bg2"/>
                </a:solidFill>
              </a:rPr>
              <a:t>INDIKATOR PENILAIAN</a:t>
            </a:r>
          </a:p>
          <a:p>
            <a:pPr marL="0" indent="0" algn="ctr">
              <a:buNone/>
            </a:pPr>
            <a:r>
              <a:rPr lang="en-ID" sz="2600" b="1" dirty="0" err="1" smtClean="0">
                <a:solidFill>
                  <a:schemeClr val="bg2"/>
                </a:solidFill>
              </a:rPr>
              <a:t>Bobot</a:t>
            </a:r>
            <a:r>
              <a:rPr lang="en-ID" sz="2600" b="1" dirty="0" smtClean="0">
                <a:solidFill>
                  <a:schemeClr val="bg2"/>
                </a:solidFill>
              </a:rPr>
              <a:t> </a:t>
            </a:r>
            <a:r>
              <a:rPr lang="en-ID" sz="2600" b="1" dirty="0" err="1" smtClean="0">
                <a:solidFill>
                  <a:schemeClr val="bg2"/>
                </a:solidFill>
              </a:rPr>
              <a:t>sikap</a:t>
            </a:r>
            <a:r>
              <a:rPr lang="en-ID" sz="2600" b="1" dirty="0" smtClean="0">
                <a:solidFill>
                  <a:schemeClr val="bg2"/>
                </a:solidFill>
              </a:rPr>
              <a:t> </a:t>
            </a:r>
            <a:r>
              <a:rPr lang="en-ID" sz="2600" b="1" dirty="0" err="1" smtClean="0">
                <a:solidFill>
                  <a:schemeClr val="bg2"/>
                </a:solidFill>
              </a:rPr>
              <a:t>interaktif</a:t>
            </a:r>
            <a:endParaRPr lang="en-ID" sz="2600" b="1" dirty="0" smtClean="0">
              <a:solidFill>
                <a:schemeClr val="bg2"/>
              </a:solidFill>
            </a:endParaRPr>
          </a:p>
          <a:p>
            <a:pPr marL="0" indent="0" algn="ctr">
              <a:buNone/>
            </a:pPr>
            <a:r>
              <a:rPr lang="en-ID" sz="2600" b="1" dirty="0" smtClean="0">
                <a:solidFill>
                  <a:schemeClr val="bg2"/>
                </a:solidFill>
              </a:rPr>
              <a:t>(</a:t>
            </a:r>
            <a:r>
              <a:rPr lang="en-ID" sz="2600" b="1" dirty="0" err="1" smtClean="0">
                <a:solidFill>
                  <a:schemeClr val="bg2"/>
                </a:solidFill>
              </a:rPr>
              <a:t>kamera</a:t>
            </a:r>
            <a:r>
              <a:rPr lang="en-ID" sz="2600" b="1" dirty="0" smtClean="0">
                <a:solidFill>
                  <a:schemeClr val="bg2"/>
                </a:solidFill>
              </a:rPr>
              <a:t> “</a:t>
            </a:r>
            <a:r>
              <a:rPr lang="en-ID" sz="2600" b="1" dirty="0" err="1" smtClean="0">
                <a:solidFill>
                  <a:schemeClr val="bg2"/>
                </a:solidFill>
              </a:rPr>
              <a:t>aktif</a:t>
            </a:r>
            <a:r>
              <a:rPr lang="en-ID" sz="2600" b="1" dirty="0" smtClean="0">
                <a:solidFill>
                  <a:schemeClr val="bg2"/>
                </a:solidFill>
              </a:rPr>
              <a:t>”) = 20</a:t>
            </a:r>
            <a:r>
              <a:rPr lang="en-ID" sz="2200" b="1" dirty="0" smtClean="0">
                <a:solidFill>
                  <a:schemeClr val="bg2"/>
                </a:solidFill>
              </a:rPr>
              <a:t>.</a:t>
            </a:r>
          </a:p>
          <a:p>
            <a:r>
              <a:rPr lang="en-ID" sz="2200" dirty="0" smtClean="0">
                <a:solidFill>
                  <a:schemeClr val="bg2"/>
                </a:solidFill>
              </a:rPr>
              <a:t>13 – 14 </a:t>
            </a:r>
            <a:r>
              <a:rPr lang="en-ID" sz="2200" dirty="0" err="1" smtClean="0">
                <a:solidFill>
                  <a:schemeClr val="bg2"/>
                </a:solidFill>
              </a:rPr>
              <a:t>sesi</a:t>
            </a:r>
            <a:r>
              <a:rPr lang="en-ID" sz="2200" dirty="0" smtClean="0">
                <a:solidFill>
                  <a:schemeClr val="bg2"/>
                </a:solidFill>
              </a:rPr>
              <a:t>	= </a:t>
            </a:r>
            <a:r>
              <a:rPr lang="en-ID" sz="2200" b="1" dirty="0" err="1" smtClean="0">
                <a:solidFill>
                  <a:schemeClr val="bg2"/>
                </a:solidFill>
              </a:rPr>
              <a:t>Nilai</a:t>
            </a:r>
            <a:r>
              <a:rPr lang="en-ID" sz="2200" b="1" dirty="0" smtClean="0">
                <a:solidFill>
                  <a:schemeClr val="bg2"/>
                </a:solidFill>
              </a:rPr>
              <a:t>  20.</a:t>
            </a:r>
          </a:p>
          <a:p>
            <a:r>
              <a:rPr lang="en-ID" sz="2200" dirty="0" smtClean="0">
                <a:solidFill>
                  <a:schemeClr val="bg2"/>
                </a:solidFill>
              </a:rPr>
              <a:t>10 - 12 </a:t>
            </a:r>
            <a:r>
              <a:rPr lang="en-ID" sz="2200" dirty="0" err="1" smtClean="0">
                <a:solidFill>
                  <a:schemeClr val="bg2"/>
                </a:solidFill>
              </a:rPr>
              <a:t>sesi</a:t>
            </a:r>
            <a:r>
              <a:rPr lang="en-ID" sz="2200" dirty="0" smtClean="0">
                <a:solidFill>
                  <a:schemeClr val="bg2"/>
                </a:solidFill>
              </a:rPr>
              <a:t> 	= </a:t>
            </a:r>
            <a:r>
              <a:rPr lang="en-ID" sz="2200" b="1" dirty="0" err="1" smtClean="0">
                <a:solidFill>
                  <a:schemeClr val="bg2"/>
                </a:solidFill>
              </a:rPr>
              <a:t>Nilai</a:t>
            </a:r>
            <a:r>
              <a:rPr lang="en-ID" sz="2200" b="1" dirty="0" smtClean="0">
                <a:solidFill>
                  <a:schemeClr val="bg2"/>
                </a:solidFill>
              </a:rPr>
              <a:t> 16.</a:t>
            </a:r>
          </a:p>
          <a:p>
            <a:r>
              <a:rPr lang="en-ID" sz="2200" dirty="0" smtClean="0">
                <a:solidFill>
                  <a:schemeClr val="bg2"/>
                </a:solidFill>
              </a:rPr>
              <a:t>7 </a:t>
            </a:r>
            <a:r>
              <a:rPr lang="en-ID" sz="2200" dirty="0">
                <a:solidFill>
                  <a:schemeClr val="bg2"/>
                </a:solidFill>
              </a:rPr>
              <a:t>– </a:t>
            </a:r>
            <a:r>
              <a:rPr lang="en-ID" sz="2200" dirty="0" smtClean="0">
                <a:solidFill>
                  <a:schemeClr val="bg2"/>
                </a:solidFill>
              </a:rPr>
              <a:t>9  </a:t>
            </a:r>
            <a:r>
              <a:rPr lang="en-ID" sz="2200" dirty="0" err="1" smtClean="0">
                <a:solidFill>
                  <a:schemeClr val="bg2"/>
                </a:solidFill>
              </a:rPr>
              <a:t>sesi</a:t>
            </a:r>
            <a:r>
              <a:rPr lang="en-ID" sz="2200" dirty="0" smtClean="0">
                <a:solidFill>
                  <a:schemeClr val="bg2"/>
                </a:solidFill>
              </a:rPr>
              <a:t> 	= </a:t>
            </a:r>
            <a:r>
              <a:rPr lang="en-ID" sz="2200" b="1" dirty="0" err="1">
                <a:solidFill>
                  <a:schemeClr val="bg2"/>
                </a:solidFill>
              </a:rPr>
              <a:t>N</a:t>
            </a:r>
            <a:r>
              <a:rPr lang="en-ID" sz="2200" b="1" dirty="0" err="1" smtClean="0">
                <a:solidFill>
                  <a:schemeClr val="bg2"/>
                </a:solidFill>
              </a:rPr>
              <a:t>ilai</a:t>
            </a:r>
            <a:r>
              <a:rPr lang="en-ID" sz="2200" b="1" dirty="0" smtClean="0">
                <a:solidFill>
                  <a:schemeClr val="bg2"/>
                </a:solidFill>
              </a:rPr>
              <a:t>  12.</a:t>
            </a:r>
          </a:p>
          <a:p>
            <a:r>
              <a:rPr lang="en-ID" sz="2200" dirty="0" smtClean="0">
                <a:solidFill>
                  <a:schemeClr val="bg2"/>
                </a:solidFill>
              </a:rPr>
              <a:t>4 – 6 </a:t>
            </a:r>
            <a:r>
              <a:rPr lang="en-ID" sz="2200" dirty="0" err="1" smtClean="0">
                <a:solidFill>
                  <a:schemeClr val="bg2"/>
                </a:solidFill>
              </a:rPr>
              <a:t>sesi</a:t>
            </a:r>
            <a:r>
              <a:rPr lang="en-ID" sz="2200" dirty="0" smtClean="0">
                <a:solidFill>
                  <a:schemeClr val="bg2"/>
                </a:solidFill>
              </a:rPr>
              <a:t> 	= </a:t>
            </a:r>
            <a:r>
              <a:rPr lang="en-ID" sz="2200" b="1" dirty="0" err="1">
                <a:solidFill>
                  <a:schemeClr val="bg2"/>
                </a:solidFill>
              </a:rPr>
              <a:t>N</a:t>
            </a:r>
            <a:r>
              <a:rPr lang="en-ID" sz="2200" b="1" dirty="0" err="1" smtClean="0">
                <a:solidFill>
                  <a:schemeClr val="bg2"/>
                </a:solidFill>
              </a:rPr>
              <a:t>ilai</a:t>
            </a:r>
            <a:r>
              <a:rPr lang="en-ID" sz="2200" b="1" dirty="0" smtClean="0">
                <a:solidFill>
                  <a:schemeClr val="bg2"/>
                </a:solidFill>
              </a:rPr>
              <a:t> 7.</a:t>
            </a:r>
          </a:p>
          <a:p>
            <a:r>
              <a:rPr lang="en-ID" sz="2200" dirty="0" smtClean="0">
                <a:solidFill>
                  <a:schemeClr val="bg2"/>
                </a:solidFill>
              </a:rPr>
              <a:t>1 </a:t>
            </a:r>
            <a:r>
              <a:rPr lang="en-ID" sz="2200" dirty="0">
                <a:solidFill>
                  <a:schemeClr val="bg2"/>
                </a:solidFill>
              </a:rPr>
              <a:t>– </a:t>
            </a:r>
            <a:r>
              <a:rPr lang="en-ID" sz="2200" dirty="0" smtClean="0">
                <a:solidFill>
                  <a:schemeClr val="bg2"/>
                </a:solidFill>
              </a:rPr>
              <a:t>3 </a:t>
            </a:r>
            <a:r>
              <a:rPr lang="en-ID" sz="2200" dirty="0" err="1" smtClean="0">
                <a:solidFill>
                  <a:schemeClr val="bg2"/>
                </a:solidFill>
              </a:rPr>
              <a:t>sesi</a:t>
            </a:r>
            <a:r>
              <a:rPr lang="en-ID" sz="2200" dirty="0" smtClean="0">
                <a:solidFill>
                  <a:schemeClr val="bg2"/>
                </a:solidFill>
              </a:rPr>
              <a:t> 	= </a:t>
            </a:r>
            <a:r>
              <a:rPr lang="en-ID" sz="2200" b="1" dirty="0" err="1" smtClean="0">
                <a:solidFill>
                  <a:schemeClr val="bg2"/>
                </a:solidFill>
              </a:rPr>
              <a:t>Nilai</a:t>
            </a:r>
            <a:r>
              <a:rPr lang="en-ID" sz="2200" b="1" dirty="0" smtClean="0">
                <a:solidFill>
                  <a:schemeClr val="bg2"/>
                </a:solidFill>
              </a:rPr>
              <a:t> 3.</a:t>
            </a:r>
            <a:endParaRPr lang="en-ID" sz="2200" b="1" dirty="0">
              <a:solidFill>
                <a:schemeClr val="bg2"/>
              </a:solidFill>
            </a:endParaRPr>
          </a:p>
          <a:p>
            <a:endParaRPr lang="en-ID" sz="2200" dirty="0">
              <a:solidFill>
                <a:schemeClr val="bg2"/>
              </a:solidFill>
            </a:endParaRPr>
          </a:p>
          <a:p>
            <a:endParaRPr lang="en-ID" sz="2200" dirty="0">
              <a:solidFill>
                <a:schemeClr val="bg2"/>
              </a:solidFill>
            </a:endParaRPr>
          </a:p>
          <a:p>
            <a:endParaRPr lang="en-ID" sz="2200" dirty="0" smtClean="0">
              <a:solidFill>
                <a:schemeClr val="bg2"/>
              </a:solidFill>
            </a:endParaRPr>
          </a:p>
        </p:txBody>
      </p:sp>
    </p:spTree>
    <p:extLst>
      <p:ext uri="{BB962C8B-B14F-4D97-AF65-F5344CB8AC3E}">
        <p14:creationId xmlns:p14="http://schemas.microsoft.com/office/powerpoint/2010/main" val="910447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253955" y="173894"/>
            <a:ext cx="8128346" cy="1798773"/>
          </a:xfrm>
        </p:spPr>
        <p:txBody>
          <a:bodyPr>
            <a:noAutofit/>
          </a:bodyPr>
          <a:lstStyle/>
          <a:p>
            <a:pPr algn="l"/>
            <a:r>
              <a:rPr lang="en-US" sz="3000" dirty="0" err="1" smtClean="0"/>
              <a:t>Presensi</a:t>
            </a:r>
            <a:r>
              <a:rPr lang="en-US" sz="3000" dirty="0" smtClean="0"/>
              <a:t> 100% </a:t>
            </a:r>
            <a:r>
              <a:rPr lang="en-US" sz="3000" dirty="0" err="1" smtClean="0"/>
              <a:t>dalam</a:t>
            </a:r>
            <a:r>
              <a:rPr lang="en-US" sz="3000" dirty="0" smtClean="0"/>
              <a:t> 14 </a:t>
            </a:r>
            <a:r>
              <a:rPr lang="en-US" sz="3000" dirty="0" err="1" smtClean="0"/>
              <a:t>sesi</a:t>
            </a:r>
            <a:r>
              <a:rPr lang="en-US" sz="3000" dirty="0" smtClean="0"/>
              <a:t>.</a:t>
            </a:r>
            <a:br>
              <a:rPr lang="en-US" sz="3000" dirty="0" smtClean="0"/>
            </a:br>
            <a:r>
              <a:rPr lang="en-US" sz="3000" i="1" dirty="0" err="1" smtClean="0"/>
              <a:t>Mengapa</a:t>
            </a:r>
            <a:r>
              <a:rPr lang="en-US" sz="3000" i="1" dirty="0" smtClean="0"/>
              <a:t>? </a:t>
            </a:r>
            <a:r>
              <a:rPr lang="en-US" sz="3000" b="0" dirty="0" err="1" smtClean="0"/>
              <a:t>Presensi</a:t>
            </a:r>
            <a:r>
              <a:rPr lang="en-US" sz="3000" b="0" dirty="0" smtClean="0"/>
              <a:t> 100% </a:t>
            </a:r>
            <a:r>
              <a:rPr lang="en-US" sz="3000" b="0" dirty="0" err="1" smtClean="0"/>
              <a:t>menunjukkan</a:t>
            </a:r>
            <a:r>
              <a:rPr lang="en-US" sz="3000" b="0" dirty="0" smtClean="0"/>
              <a:t> </a:t>
            </a:r>
            <a:r>
              <a:rPr lang="en-US" sz="3000" b="0" dirty="0" err="1" smtClean="0"/>
              <a:t>komitmen</a:t>
            </a:r>
            <a:r>
              <a:rPr lang="en-US" sz="3000" b="0" dirty="0" smtClean="0"/>
              <a:t> yang </a:t>
            </a:r>
            <a:r>
              <a:rPr lang="en-US" sz="3000" b="0" dirty="0" err="1" smtClean="0"/>
              <a:t>tinggi</a:t>
            </a:r>
            <a:r>
              <a:rPr lang="en-US" sz="3000" b="0" dirty="0" smtClean="0"/>
              <a:t> </a:t>
            </a:r>
            <a:r>
              <a:rPr lang="en-US" sz="3000" b="0" dirty="0" err="1" smtClean="0"/>
              <a:t>untuk</a:t>
            </a:r>
            <a:r>
              <a:rPr lang="en-US" sz="3000" b="0" dirty="0" smtClean="0"/>
              <a:t> </a:t>
            </a:r>
            <a:r>
              <a:rPr lang="en-US" sz="3000" b="0" dirty="0" err="1" smtClean="0"/>
              <a:t>belajar</a:t>
            </a:r>
            <a:r>
              <a:rPr lang="en-US" sz="3000" b="0" dirty="0" smtClean="0"/>
              <a:t>. </a:t>
            </a:r>
            <a:r>
              <a:rPr lang="en-US" sz="3000" b="0" dirty="0" err="1" smtClean="0"/>
              <a:t>Juga</a:t>
            </a:r>
            <a:r>
              <a:rPr lang="en-US" sz="3000" b="0" dirty="0" smtClean="0"/>
              <a:t> </a:t>
            </a:r>
            <a:r>
              <a:rPr lang="en-US" sz="3000" b="0" dirty="0" err="1" smtClean="0"/>
              <a:t>presensi</a:t>
            </a:r>
            <a:r>
              <a:rPr lang="en-US" sz="3000" b="0" dirty="0" smtClean="0"/>
              <a:t> 100% </a:t>
            </a:r>
            <a:r>
              <a:rPr lang="en-US" sz="3000" b="0" dirty="0" err="1" smtClean="0"/>
              <a:t>menunjukkan</a:t>
            </a:r>
            <a:r>
              <a:rPr lang="en-US" sz="3000" b="0" dirty="0" smtClean="0"/>
              <a:t> </a:t>
            </a:r>
            <a:r>
              <a:rPr lang="en-US" sz="3000" b="0" dirty="0" err="1" smtClean="0"/>
              <a:t>sikap</a:t>
            </a:r>
            <a:r>
              <a:rPr lang="en-US" sz="3000" b="0" dirty="0" smtClean="0"/>
              <a:t> </a:t>
            </a:r>
            <a:r>
              <a:rPr lang="en-US" sz="3000" b="0" dirty="0" err="1" smtClean="0"/>
              <a:t>penghargaan</a:t>
            </a:r>
            <a:r>
              <a:rPr lang="en-US" sz="3000" b="0" dirty="0" smtClean="0"/>
              <a:t> </a:t>
            </a:r>
            <a:r>
              <a:rPr lang="en-US" sz="3000" b="0" dirty="0" err="1" smtClean="0"/>
              <a:t>terhadap</a:t>
            </a:r>
            <a:r>
              <a:rPr lang="en-US" sz="3000" b="0" dirty="0" smtClean="0"/>
              <a:t> orang </a:t>
            </a:r>
            <a:r>
              <a:rPr lang="en-US" sz="3000" b="0" dirty="0" err="1" smtClean="0"/>
              <a:t>tua</a:t>
            </a:r>
            <a:r>
              <a:rPr lang="en-US" sz="3000" b="0" dirty="0" smtClean="0"/>
              <a:t> yang </a:t>
            </a:r>
            <a:r>
              <a:rPr lang="en-US" sz="3000" b="0" dirty="0" err="1" smtClean="0"/>
              <a:t>telah</a:t>
            </a:r>
            <a:r>
              <a:rPr lang="en-US" sz="3000" b="0" dirty="0" smtClean="0"/>
              <a:t> </a:t>
            </a:r>
            <a:r>
              <a:rPr lang="en-US" sz="3000" b="0" dirty="0" err="1" smtClean="0"/>
              <a:t>membiayai</a:t>
            </a:r>
            <a:r>
              <a:rPr lang="en-US" sz="3000" b="0" dirty="0" smtClean="0"/>
              <a:t> </a:t>
            </a:r>
            <a:r>
              <a:rPr lang="en-US" sz="3000" b="0" dirty="0" err="1" smtClean="0"/>
              <a:t>pendidikan</a:t>
            </a:r>
            <a:r>
              <a:rPr lang="en-US" sz="3000" b="0" dirty="0" smtClean="0"/>
              <a:t>.</a:t>
            </a:r>
            <a:endParaRPr lang="en-US" sz="3000" dirty="0"/>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420053" y="2520066"/>
            <a:ext cx="6555513" cy="3709215"/>
          </a:xfrm>
        </p:spPr>
        <p:txBody>
          <a:bodyPr>
            <a:noAutofit/>
          </a:bodyPr>
          <a:lstStyle/>
          <a:p>
            <a:r>
              <a:rPr lang="en-US" sz="3000" dirty="0" err="1" smtClean="0"/>
              <a:t>Meskipun</a:t>
            </a:r>
            <a:r>
              <a:rPr lang="en-US" sz="3000" dirty="0" smtClean="0"/>
              <a:t> </a:t>
            </a:r>
            <a:r>
              <a:rPr lang="en-US" sz="3000" dirty="0" err="1" smtClean="0"/>
              <a:t>setiap</a:t>
            </a:r>
            <a:r>
              <a:rPr lang="en-US" sz="3000" dirty="0" smtClean="0"/>
              <a:t> </a:t>
            </a:r>
            <a:r>
              <a:rPr lang="en-US" sz="3000" dirty="0" err="1" smtClean="0"/>
              <a:t>mahasiswa</a:t>
            </a:r>
            <a:r>
              <a:rPr lang="en-US" sz="3000" dirty="0" smtClean="0"/>
              <a:t> </a:t>
            </a:r>
            <a:r>
              <a:rPr lang="en-US" sz="3000" dirty="0" err="1" smtClean="0"/>
              <a:t>memiliki</a:t>
            </a:r>
            <a:r>
              <a:rPr lang="en-US" sz="3000" dirty="0" smtClean="0"/>
              <a:t> </a:t>
            </a:r>
            <a:r>
              <a:rPr lang="en-US" sz="3000" dirty="0" err="1" smtClean="0"/>
              <a:t>kesempatan</a:t>
            </a:r>
            <a:r>
              <a:rPr lang="en-US" sz="3000" dirty="0" smtClean="0"/>
              <a:t> </a:t>
            </a:r>
            <a:r>
              <a:rPr lang="en-US" sz="3000" dirty="0" err="1" smtClean="0"/>
              <a:t>untuk</a:t>
            </a:r>
            <a:r>
              <a:rPr lang="en-US" sz="3000" dirty="0" smtClean="0"/>
              <a:t> </a:t>
            </a:r>
            <a:r>
              <a:rPr lang="en-US" sz="3000" dirty="0" err="1" smtClean="0"/>
              <a:t>absen</a:t>
            </a:r>
            <a:r>
              <a:rPr lang="en-US" sz="3000" dirty="0" smtClean="0"/>
              <a:t> </a:t>
            </a:r>
            <a:r>
              <a:rPr lang="en-US" sz="3000" dirty="0" err="1" smtClean="0"/>
              <a:t>maksimal</a:t>
            </a:r>
            <a:r>
              <a:rPr lang="en-US" sz="3000" dirty="0" smtClean="0"/>
              <a:t> 3 </a:t>
            </a:r>
            <a:r>
              <a:rPr lang="en-US" sz="3000" dirty="0" err="1" smtClean="0"/>
              <a:t>pertemuan</a:t>
            </a:r>
            <a:r>
              <a:rPr lang="en-US" sz="3000" dirty="0" smtClean="0"/>
              <a:t>, </a:t>
            </a:r>
            <a:r>
              <a:rPr lang="en-US" sz="3000" dirty="0" err="1" smtClean="0"/>
              <a:t>tetapi</a:t>
            </a:r>
            <a:r>
              <a:rPr lang="en-US" sz="3000" dirty="0" smtClean="0"/>
              <a:t> </a:t>
            </a:r>
            <a:r>
              <a:rPr lang="en-US" sz="3000" dirty="0" err="1" smtClean="0"/>
              <a:t>bagi</a:t>
            </a:r>
            <a:r>
              <a:rPr lang="en-US" sz="3000" dirty="0" smtClean="0"/>
              <a:t> </a:t>
            </a:r>
            <a:r>
              <a:rPr lang="en-US" sz="3000" dirty="0" err="1" smtClean="0"/>
              <a:t>mahasiswa</a:t>
            </a:r>
            <a:r>
              <a:rPr lang="en-US" sz="3000" dirty="0" smtClean="0"/>
              <a:t> yang </a:t>
            </a:r>
            <a:r>
              <a:rPr lang="en-US" sz="3000" dirty="0" err="1" smtClean="0"/>
              <a:t>hadir</a:t>
            </a:r>
            <a:r>
              <a:rPr lang="en-US" sz="3000" dirty="0" smtClean="0"/>
              <a:t> 100% </a:t>
            </a:r>
            <a:r>
              <a:rPr lang="en-US" sz="3000" dirty="0" err="1" smtClean="0"/>
              <a:t>perlu</a:t>
            </a:r>
            <a:r>
              <a:rPr lang="en-US" sz="3000" dirty="0" smtClean="0"/>
              <a:t> </a:t>
            </a:r>
            <a:r>
              <a:rPr lang="en-US" sz="3000" dirty="0" err="1" smtClean="0"/>
              <a:t>mendapatkan</a:t>
            </a:r>
            <a:r>
              <a:rPr lang="en-US" sz="3000" dirty="0" smtClean="0"/>
              <a:t> </a:t>
            </a:r>
            <a:r>
              <a:rPr lang="en-US" sz="3000" dirty="0" err="1" smtClean="0"/>
              <a:t>apresiasi</a:t>
            </a:r>
            <a:r>
              <a:rPr lang="en-US" sz="3000" dirty="0" smtClean="0"/>
              <a:t>. </a:t>
            </a:r>
          </a:p>
          <a:p>
            <a:r>
              <a:rPr lang="en-US" sz="3000" dirty="0" err="1" smtClean="0"/>
              <a:t>Mahasiswa</a:t>
            </a:r>
            <a:r>
              <a:rPr lang="en-US" sz="3000" dirty="0" smtClean="0"/>
              <a:t> </a:t>
            </a:r>
            <a:r>
              <a:rPr lang="en-US" sz="3000" dirty="0" err="1" smtClean="0"/>
              <a:t>tersebut</a:t>
            </a:r>
            <a:r>
              <a:rPr lang="en-US" sz="3000" dirty="0" smtClean="0"/>
              <a:t> </a:t>
            </a:r>
            <a:r>
              <a:rPr lang="en-US" sz="3000" dirty="0" err="1" smtClean="0"/>
              <a:t>akan</a:t>
            </a:r>
            <a:r>
              <a:rPr lang="en-US" sz="3000" dirty="0" smtClean="0"/>
              <a:t> </a:t>
            </a:r>
            <a:r>
              <a:rPr lang="en-US" sz="3000" dirty="0" err="1" smtClean="0"/>
              <a:t>mendapat</a:t>
            </a:r>
            <a:r>
              <a:rPr lang="en-US" sz="3000" dirty="0" smtClean="0"/>
              <a:t> </a:t>
            </a:r>
            <a:r>
              <a:rPr lang="en-US" sz="3000" b="1" dirty="0" smtClean="0"/>
              <a:t>“bonus” </a:t>
            </a:r>
            <a:r>
              <a:rPr lang="en-US" sz="3000" b="1" dirty="0" err="1" smtClean="0"/>
              <a:t>nilai</a:t>
            </a:r>
            <a:r>
              <a:rPr lang="en-US" sz="3000" b="1" dirty="0" smtClean="0"/>
              <a:t> </a:t>
            </a:r>
            <a:r>
              <a:rPr lang="en-US" sz="3000" b="1" dirty="0" err="1" smtClean="0"/>
              <a:t>presensi</a:t>
            </a:r>
            <a:r>
              <a:rPr lang="en-US" sz="3000" b="1" dirty="0" smtClean="0"/>
              <a:t> </a:t>
            </a:r>
            <a:r>
              <a:rPr lang="en-US" sz="3000" b="1" dirty="0" err="1" smtClean="0"/>
              <a:t>sebesar</a:t>
            </a:r>
            <a:r>
              <a:rPr lang="en-US" sz="3000" b="1" dirty="0" smtClean="0"/>
              <a:t> 3 </a:t>
            </a:r>
            <a:r>
              <a:rPr lang="en-US" sz="3000" b="1" dirty="0" err="1" smtClean="0"/>
              <a:t>poin</a:t>
            </a:r>
            <a:r>
              <a:rPr lang="en-US" sz="3000" b="1" dirty="0" smtClean="0"/>
              <a:t>. </a:t>
            </a:r>
            <a:endParaRPr lang="en-US" sz="3000" b="1" dirty="0"/>
          </a:p>
        </p:txBody>
      </p:sp>
      <p:sp>
        <p:nvSpPr>
          <p:cNvPr id="6"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7867674" y="2508069"/>
            <a:ext cx="4318792" cy="3877966"/>
          </a:xfrm>
          <a:solidFill>
            <a:schemeClr val="accent3">
              <a:lumMod val="50000"/>
            </a:schemeClr>
          </a:solidFill>
        </p:spPr>
        <p:txBody>
          <a:bodyPr>
            <a:noAutofit/>
          </a:bodyPr>
          <a:lstStyle/>
          <a:p>
            <a:pPr marL="0" indent="0" algn="ctr">
              <a:buNone/>
            </a:pPr>
            <a:r>
              <a:rPr lang="en-ID" sz="2200" b="1" dirty="0" smtClean="0">
                <a:solidFill>
                  <a:schemeClr val="bg2"/>
                </a:solidFill>
              </a:rPr>
              <a:t>INDIKATOR PENILAIAN</a:t>
            </a:r>
          </a:p>
          <a:p>
            <a:pPr marL="0" indent="0" algn="ctr">
              <a:buNone/>
            </a:pPr>
            <a:r>
              <a:rPr lang="en-ID" sz="2600" b="1" dirty="0" err="1" smtClean="0">
                <a:solidFill>
                  <a:schemeClr val="bg2"/>
                </a:solidFill>
              </a:rPr>
              <a:t>Bobot</a:t>
            </a:r>
            <a:r>
              <a:rPr lang="en-ID" sz="2600" b="1" dirty="0" smtClean="0">
                <a:solidFill>
                  <a:schemeClr val="bg2"/>
                </a:solidFill>
              </a:rPr>
              <a:t> </a:t>
            </a:r>
            <a:r>
              <a:rPr lang="en-ID" sz="2600" b="1" dirty="0" err="1" smtClean="0">
                <a:solidFill>
                  <a:schemeClr val="bg2"/>
                </a:solidFill>
              </a:rPr>
              <a:t>sikap</a:t>
            </a:r>
            <a:r>
              <a:rPr lang="en-ID" sz="2600" b="1" dirty="0" smtClean="0">
                <a:solidFill>
                  <a:schemeClr val="bg2"/>
                </a:solidFill>
              </a:rPr>
              <a:t> </a:t>
            </a:r>
            <a:r>
              <a:rPr lang="en-ID" sz="2600" b="1" dirty="0" err="1" smtClean="0">
                <a:solidFill>
                  <a:schemeClr val="bg2"/>
                </a:solidFill>
              </a:rPr>
              <a:t>disiplin</a:t>
            </a:r>
            <a:r>
              <a:rPr lang="en-ID" sz="2600" b="1" dirty="0" smtClean="0">
                <a:solidFill>
                  <a:schemeClr val="bg2"/>
                </a:solidFill>
              </a:rPr>
              <a:t> </a:t>
            </a:r>
          </a:p>
          <a:p>
            <a:pPr marL="0" indent="0" algn="ctr">
              <a:buNone/>
            </a:pPr>
            <a:r>
              <a:rPr lang="en-ID" sz="2600" b="1" dirty="0" smtClean="0">
                <a:solidFill>
                  <a:schemeClr val="bg2"/>
                </a:solidFill>
              </a:rPr>
              <a:t>(</a:t>
            </a:r>
            <a:r>
              <a:rPr lang="en-ID" sz="2600" b="1" dirty="0" err="1" smtClean="0">
                <a:solidFill>
                  <a:schemeClr val="bg2"/>
                </a:solidFill>
              </a:rPr>
              <a:t>presensi</a:t>
            </a:r>
            <a:r>
              <a:rPr lang="en-ID" sz="2600" b="1" dirty="0" smtClean="0">
                <a:solidFill>
                  <a:schemeClr val="bg2"/>
                </a:solidFill>
              </a:rPr>
              <a:t> 100%) = </a:t>
            </a:r>
            <a:r>
              <a:rPr lang="en-ID" sz="2600" b="1" dirty="0" smtClean="0">
                <a:solidFill>
                  <a:schemeClr val="bg2"/>
                </a:solidFill>
              </a:rPr>
              <a:t>15+3</a:t>
            </a:r>
            <a:r>
              <a:rPr lang="en-ID" sz="2200" b="1" dirty="0" smtClean="0">
                <a:solidFill>
                  <a:schemeClr val="bg2"/>
                </a:solidFill>
              </a:rPr>
              <a:t>.</a:t>
            </a:r>
          </a:p>
          <a:p>
            <a:pPr marL="0" indent="0" algn="ctr">
              <a:buNone/>
            </a:pPr>
            <a:endParaRPr lang="en-ID" sz="2200" b="1" dirty="0" smtClean="0">
              <a:solidFill>
                <a:schemeClr val="bg2"/>
              </a:solidFill>
            </a:endParaRPr>
          </a:p>
          <a:p>
            <a:r>
              <a:rPr lang="en-ID" sz="2200" dirty="0" smtClean="0">
                <a:solidFill>
                  <a:schemeClr val="bg2"/>
                </a:solidFill>
              </a:rPr>
              <a:t>14 </a:t>
            </a:r>
            <a:r>
              <a:rPr lang="en-ID" sz="2200" dirty="0" err="1" smtClean="0">
                <a:solidFill>
                  <a:schemeClr val="bg2"/>
                </a:solidFill>
              </a:rPr>
              <a:t>sesi</a:t>
            </a:r>
            <a:r>
              <a:rPr lang="en-ID" sz="2200" dirty="0" smtClean="0">
                <a:solidFill>
                  <a:schemeClr val="bg2"/>
                </a:solidFill>
              </a:rPr>
              <a:t>	= </a:t>
            </a:r>
            <a:r>
              <a:rPr lang="en-ID" sz="2200" b="1" dirty="0" err="1" smtClean="0">
                <a:solidFill>
                  <a:schemeClr val="bg2"/>
                </a:solidFill>
              </a:rPr>
              <a:t>Nilai</a:t>
            </a:r>
            <a:r>
              <a:rPr lang="en-ID" sz="2200" b="1" dirty="0" smtClean="0">
                <a:solidFill>
                  <a:schemeClr val="bg2"/>
                </a:solidFill>
              </a:rPr>
              <a:t>  </a:t>
            </a:r>
            <a:r>
              <a:rPr lang="en-ID" sz="2200" b="1" dirty="0" smtClean="0">
                <a:solidFill>
                  <a:schemeClr val="bg2"/>
                </a:solidFill>
              </a:rPr>
              <a:t>18.</a:t>
            </a:r>
            <a:endParaRPr lang="en-ID" sz="2200" b="1" dirty="0" smtClean="0">
              <a:solidFill>
                <a:schemeClr val="bg2"/>
              </a:solidFill>
            </a:endParaRPr>
          </a:p>
          <a:p>
            <a:r>
              <a:rPr lang="en-ID" sz="2200" dirty="0" smtClean="0">
                <a:solidFill>
                  <a:schemeClr val="bg2"/>
                </a:solidFill>
              </a:rPr>
              <a:t>13 </a:t>
            </a:r>
            <a:r>
              <a:rPr lang="en-ID" sz="2200" dirty="0" err="1" smtClean="0">
                <a:solidFill>
                  <a:schemeClr val="bg2"/>
                </a:solidFill>
              </a:rPr>
              <a:t>sesi</a:t>
            </a:r>
            <a:r>
              <a:rPr lang="en-ID" sz="2200" dirty="0" smtClean="0">
                <a:solidFill>
                  <a:schemeClr val="bg2"/>
                </a:solidFill>
              </a:rPr>
              <a:t>	= </a:t>
            </a:r>
            <a:r>
              <a:rPr lang="en-ID" sz="2200" b="1" dirty="0" err="1" smtClean="0">
                <a:solidFill>
                  <a:schemeClr val="bg2"/>
                </a:solidFill>
              </a:rPr>
              <a:t>Nilai</a:t>
            </a:r>
            <a:r>
              <a:rPr lang="en-ID" sz="2200" b="1" dirty="0" smtClean="0">
                <a:solidFill>
                  <a:schemeClr val="bg2"/>
                </a:solidFill>
              </a:rPr>
              <a:t> 15	</a:t>
            </a:r>
          </a:p>
          <a:p>
            <a:r>
              <a:rPr lang="en-ID" sz="2200" dirty="0" smtClean="0">
                <a:solidFill>
                  <a:schemeClr val="bg2"/>
                </a:solidFill>
              </a:rPr>
              <a:t>11 </a:t>
            </a:r>
            <a:r>
              <a:rPr lang="en-ID" sz="2200" dirty="0" smtClean="0">
                <a:solidFill>
                  <a:schemeClr val="bg2"/>
                </a:solidFill>
              </a:rPr>
              <a:t>- 12 </a:t>
            </a:r>
            <a:r>
              <a:rPr lang="en-ID" sz="2200" dirty="0" err="1" smtClean="0">
                <a:solidFill>
                  <a:schemeClr val="bg2"/>
                </a:solidFill>
              </a:rPr>
              <a:t>sesi</a:t>
            </a:r>
            <a:r>
              <a:rPr lang="en-ID" sz="2200" dirty="0" smtClean="0">
                <a:solidFill>
                  <a:schemeClr val="bg2"/>
                </a:solidFill>
              </a:rPr>
              <a:t> 	= </a:t>
            </a:r>
            <a:r>
              <a:rPr lang="en-ID" sz="2200" b="1" dirty="0" err="1" smtClean="0">
                <a:solidFill>
                  <a:schemeClr val="bg2"/>
                </a:solidFill>
              </a:rPr>
              <a:t>Nilai</a:t>
            </a:r>
            <a:r>
              <a:rPr lang="en-ID" sz="2200" b="1" dirty="0" smtClean="0">
                <a:solidFill>
                  <a:schemeClr val="bg2"/>
                </a:solidFill>
              </a:rPr>
              <a:t> 10.</a:t>
            </a:r>
          </a:p>
          <a:p>
            <a:r>
              <a:rPr lang="en-ID" sz="2200" dirty="0" smtClean="0">
                <a:solidFill>
                  <a:schemeClr val="bg2"/>
                </a:solidFill>
              </a:rPr>
              <a:t>10 </a:t>
            </a:r>
            <a:r>
              <a:rPr lang="en-ID" sz="2200" dirty="0" err="1" smtClean="0">
                <a:solidFill>
                  <a:schemeClr val="bg2"/>
                </a:solidFill>
              </a:rPr>
              <a:t>sesi</a:t>
            </a:r>
            <a:r>
              <a:rPr lang="en-ID" sz="2200" dirty="0" smtClean="0">
                <a:solidFill>
                  <a:schemeClr val="bg2"/>
                </a:solidFill>
              </a:rPr>
              <a:t> </a:t>
            </a:r>
            <a:r>
              <a:rPr lang="en-ID" sz="2200" dirty="0" smtClean="0">
                <a:solidFill>
                  <a:schemeClr val="bg2"/>
                </a:solidFill>
              </a:rPr>
              <a:t>	= </a:t>
            </a:r>
            <a:r>
              <a:rPr lang="en-ID" sz="2200" b="1" dirty="0" err="1">
                <a:solidFill>
                  <a:schemeClr val="bg2"/>
                </a:solidFill>
              </a:rPr>
              <a:t>N</a:t>
            </a:r>
            <a:r>
              <a:rPr lang="en-ID" sz="2200" b="1" dirty="0" err="1" smtClean="0">
                <a:solidFill>
                  <a:schemeClr val="bg2"/>
                </a:solidFill>
              </a:rPr>
              <a:t>ilai</a:t>
            </a:r>
            <a:r>
              <a:rPr lang="en-ID" sz="2200" b="1" dirty="0" smtClean="0">
                <a:solidFill>
                  <a:schemeClr val="bg2"/>
                </a:solidFill>
              </a:rPr>
              <a:t>  </a:t>
            </a:r>
            <a:r>
              <a:rPr lang="en-ID" sz="2200" b="1" dirty="0" smtClean="0">
                <a:solidFill>
                  <a:schemeClr val="bg2"/>
                </a:solidFill>
              </a:rPr>
              <a:t>0 (failed).</a:t>
            </a:r>
            <a:endParaRPr lang="en-ID" sz="2200" dirty="0">
              <a:solidFill>
                <a:schemeClr val="bg2"/>
              </a:solidFill>
            </a:endParaRPr>
          </a:p>
          <a:p>
            <a:endParaRPr lang="en-ID" sz="2200" dirty="0">
              <a:solidFill>
                <a:schemeClr val="bg2"/>
              </a:solidFill>
            </a:endParaRPr>
          </a:p>
          <a:p>
            <a:endParaRPr lang="en-ID" sz="2200" dirty="0" smtClean="0">
              <a:solidFill>
                <a:schemeClr val="bg2"/>
              </a:solidFill>
            </a:endParaRPr>
          </a:p>
        </p:txBody>
      </p:sp>
      <p:pic>
        <p:nvPicPr>
          <p:cNvPr id="2050" name="Picture 2" descr="Top Higher Education Learning Trends to Look For in 2017 | Getting Sm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301" y="-8807"/>
            <a:ext cx="3809699" cy="2164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127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3558858" y="176391"/>
            <a:ext cx="8333104" cy="1798773"/>
          </a:xfrm>
        </p:spPr>
        <p:txBody>
          <a:bodyPr>
            <a:noAutofit/>
          </a:bodyPr>
          <a:lstStyle/>
          <a:p>
            <a:pPr algn="l"/>
            <a:r>
              <a:rPr lang="en-US" sz="2400" dirty="0" err="1" smtClean="0"/>
              <a:t>Aktif</a:t>
            </a:r>
            <a:r>
              <a:rPr lang="en-US" sz="2400" dirty="0" smtClean="0"/>
              <a:t> </a:t>
            </a:r>
            <a:r>
              <a:rPr lang="en-US" sz="2400" dirty="0" err="1" smtClean="0"/>
              <a:t>Bertanya</a:t>
            </a:r>
            <a:r>
              <a:rPr lang="en-US" sz="2400" dirty="0" smtClean="0"/>
              <a:t> &amp; </a:t>
            </a:r>
            <a:r>
              <a:rPr lang="en-US" sz="2400" dirty="0" err="1" smtClean="0"/>
              <a:t>berpendapat</a:t>
            </a:r>
            <a:r>
              <a:rPr lang="en-US" sz="2400" dirty="0" smtClean="0"/>
              <a:t> </a:t>
            </a:r>
            <a:r>
              <a:rPr lang="en-US" sz="2400" dirty="0" err="1" smtClean="0"/>
              <a:t>terkait</a:t>
            </a:r>
            <a:r>
              <a:rPr lang="en-US" sz="2400" dirty="0" smtClean="0"/>
              <a:t> </a:t>
            </a:r>
            <a:r>
              <a:rPr lang="en-US" sz="2400" dirty="0" err="1" smtClean="0"/>
              <a:t>konten</a:t>
            </a:r>
            <a:r>
              <a:rPr lang="en-US" sz="2400" dirty="0" smtClean="0"/>
              <a:t> </a:t>
            </a:r>
            <a:r>
              <a:rPr lang="en-US" sz="2400" dirty="0" err="1" smtClean="0"/>
              <a:t>materi</a:t>
            </a:r>
            <a:r>
              <a:rPr lang="en-US" sz="2400" dirty="0" smtClean="0"/>
              <a:t> </a:t>
            </a:r>
            <a:r>
              <a:rPr lang="en-US" sz="2400" dirty="0" err="1" smtClean="0"/>
              <a:t>kuliah</a:t>
            </a:r>
            <a:r>
              <a:rPr lang="en-US" sz="2400" dirty="0" smtClean="0"/>
              <a:t>. </a:t>
            </a:r>
            <a:br>
              <a:rPr lang="en-US" sz="2400" dirty="0" smtClean="0"/>
            </a:br>
            <a:r>
              <a:rPr lang="en-US" sz="2400" i="1" dirty="0" err="1" smtClean="0"/>
              <a:t>Mengapa</a:t>
            </a:r>
            <a:r>
              <a:rPr lang="en-US" sz="2400" i="1" dirty="0" smtClean="0"/>
              <a:t>? </a:t>
            </a:r>
            <a:r>
              <a:rPr lang="en-US" sz="2000" b="0" dirty="0" err="1"/>
              <a:t>Mahasiswa</a:t>
            </a:r>
            <a:r>
              <a:rPr lang="en-US" sz="2000" b="0" dirty="0"/>
              <a:t> yang </a:t>
            </a:r>
            <a:r>
              <a:rPr lang="en-US" sz="2000" b="0" dirty="0" err="1"/>
              <a:t>bertanya</a:t>
            </a:r>
            <a:r>
              <a:rPr lang="en-US" sz="2000" b="0" dirty="0"/>
              <a:t> </a:t>
            </a:r>
            <a:r>
              <a:rPr lang="en-US" sz="2000" b="0" dirty="0" err="1"/>
              <a:t>atau</a:t>
            </a:r>
            <a:r>
              <a:rPr lang="en-US" sz="2000" b="0" dirty="0"/>
              <a:t> </a:t>
            </a:r>
            <a:r>
              <a:rPr lang="en-US" sz="2000" b="0" dirty="0" err="1"/>
              <a:t>berpendapat</a:t>
            </a:r>
            <a:r>
              <a:rPr lang="en-US" sz="2000" b="0" dirty="0"/>
              <a:t> </a:t>
            </a:r>
            <a:r>
              <a:rPr lang="en-US" sz="2000" b="0" dirty="0" err="1"/>
              <a:t>dalam</a:t>
            </a:r>
            <a:r>
              <a:rPr lang="en-US" sz="2000" b="0" dirty="0"/>
              <a:t> proses </a:t>
            </a:r>
            <a:r>
              <a:rPr lang="en-US" sz="2000" b="0" dirty="0" err="1"/>
              <a:t>pembelajaran</a:t>
            </a:r>
            <a:r>
              <a:rPr lang="en-US" sz="2000" b="0" dirty="0"/>
              <a:t> </a:t>
            </a:r>
            <a:r>
              <a:rPr lang="en-US" sz="2000" b="0" dirty="0" err="1"/>
              <a:t>menunjukkan</a:t>
            </a:r>
            <a:r>
              <a:rPr lang="en-US" sz="2000" b="0" dirty="0"/>
              <a:t> </a:t>
            </a:r>
            <a:r>
              <a:rPr lang="en-US" sz="2000" b="0" dirty="0" err="1"/>
              <a:t>keseriusan</a:t>
            </a:r>
            <a:r>
              <a:rPr lang="en-US" sz="2000" b="0" dirty="0"/>
              <a:t> </a:t>
            </a:r>
            <a:r>
              <a:rPr lang="en-US" sz="2000" b="0" dirty="0" err="1"/>
              <a:t>dan</a:t>
            </a:r>
            <a:r>
              <a:rPr lang="en-US" sz="2000" b="0" dirty="0"/>
              <a:t> </a:t>
            </a:r>
            <a:r>
              <a:rPr lang="en-US" sz="2000" b="0" dirty="0" err="1"/>
              <a:t>kemauan</a:t>
            </a:r>
            <a:r>
              <a:rPr lang="en-US" sz="2000" b="0" dirty="0"/>
              <a:t> yang </a:t>
            </a:r>
            <a:r>
              <a:rPr lang="en-US" sz="2000" b="0" dirty="0" err="1"/>
              <a:t>kuat</a:t>
            </a:r>
            <a:r>
              <a:rPr lang="en-US" sz="2000" b="0" dirty="0"/>
              <a:t> </a:t>
            </a:r>
            <a:r>
              <a:rPr lang="en-US" sz="2000" b="0" dirty="0" err="1"/>
              <a:t>untuk</a:t>
            </a:r>
            <a:r>
              <a:rPr lang="en-US" sz="2000" b="0" dirty="0"/>
              <a:t> </a:t>
            </a:r>
            <a:r>
              <a:rPr lang="en-US" sz="2000" b="0" dirty="0" err="1" smtClean="0"/>
              <a:t>memahami</a:t>
            </a:r>
            <a:r>
              <a:rPr lang="en-US" sz="2000" b="0" dirty="0" smtClean="0"/>
              <a:t> </a:t>
            </a:r>
            <a:r>
              <a:rPr lang="en-US" sz="2000" b="0" dirty="0" err="1" smtClean="0"/>
              <a:t>materi</a:t>
            </a:r>
            <a:r>
              <a:rPr lang="en-US" sz="2000" b="0" dirty="0" smtClean="0"/>
              <a:t>. </a:t>
            </a:r>
            <a:r>
              <a:rPr lang="en-US" sz="2000" b="0" dirty="0" err="1" smtClean="0"/>
              <a:t>Mahasiswa</a:t>
            </a:r>
            <a:r>
              <a:rPr lang="en-US" sz="2000" b="0" dirty="0" smtClean="0"/>
              <a:t> </a:t>
            </a:r>
            <a:r>
              <a:rPr lang="en-US" sz="2000" b="0" dirty="0" err="1" smtClean="0"/>
              <a:t>juga</a:t>
            </a:r>
            <a:r>
              <a:rPr lang="en-US" sz="2000" b="0" dirty="0" smtClean="0"/>
              <a:t> </a:t>
            </a:r>
            <a:r>
              <a:rPr lang="en-US" sz="2000" b="0" dirty="0" err="1" smtClean="0"/>
              <a:t>belajar</a:t>
            </a:r>
            <a:r>
              <a:rPr lang="en-US" sz="2000" b="0" dirty="0" smtClean="0"/>
              <a:t> </a:t>
            </a:r>
            <a:r>
              <a:rPr lang="en-US" sz="2000" b="0" dirty="0" err="1" smtClean="0"/>
              <a:t>untuk</a:t>
            </a:r>
            <a:r>
              <a:rPr lang="en-US" sz="2000" b="0" dirty="0" smtClean="0"/>
              <a:t> </a:t>
            </a:r>
            <a:r>
              <a:rPr lang="en-US" sz="2000" b="0" dirty="0" err="1" smtClean="0"/>
              <a:t>menyampaikan</a:t>
            </a:r>
            <a:r>
              <a:rPr lang="en-US" sz="2000" b="0" dirty="0" smtClean="0"/>
              <a:t> ide, </a:t>
            </a:r>
            <a:r>
              <a:rPr lang="en-US" sz="2000" b="0" dirty="0" err="1" smtClean="0"/>
              <a:t>gagasan</a:t>
            </a:r>
            <a:r>
              <a:rPr lang="en-US" sz="2000" b="0" dirty="0" smtClean="0"/>
              <a:t> di </a:t>
            </a:r>
            <a:r>
              <a:rPr lang="en-US" sz="2000" b="0" dirty="0" err="1" smtClean="0"/>
              <a:t>depan</a:t>
            </a:r>
            <a:r>
              <a:rPr lang="en-US" sz="2000" b="0" dirty="0" smtClean="0"/>
              <a:t> </a:t>
            </a:r>
            <a:r>
              <a:rPr lang="en-US" sz="2000" b="0" dirty="0" err="1" smtClean="0"/>
              <a:t>umum</a:t>
            </a:r>
            <a:r>
              <a:rPr lang="en-US" sz="2000" b="0" dirty="0" smtClean="0"/>
              <a:t>. </a:t>
            </a:r>
            <a:r>
              <a:rPr lang="en-US" sz="2000" b="0" dirty="0" err="1" smtClean="0"/>
              <a:t>Melatih</a:t>
            </a:r>
            <a:r>
              <a:rPr lang="en-US" sz="2000" b="0" dirty="0" smtClean="0"/>
              <a:t> </a:t>
            </a:r>
            <a:r>
              <a:rPr lang="en-US" sz="2000" b="0" dirty="0" err="1" smtClean="0"/>
              <a:t>keberanian</a:t>
            </a:r>
            <a:r>
              <a:rPr lang="en-US" sz="2000" b="0" dirty="0" smtClean="0"/>
              <a:t> </a:t>
            </a:r>
            <a:r>
              <a:rPr lang="en-US" sz="2000" b="0" dirty="0" err="1" smtClean="0"/>
              <a:t>mahasiswa</a:t>
            </a:r>
            <a:r>
              <a:rPr lang="en-US" sz="2000" b="0" dirty="0" smtClean="0"/>
              <a:t> </a:t>
            </a:r>
            <a:r>
              <a:rPr lang="en-US" sz="2000" b="0" dirty="0" err="1" smtClean="0"/>
              <a:t>untuk</a:t>
            </a:r>
            <a:r>
              <a:rPr lang="en-US" sz="2000" b="0" dirty="0" smtClean="0"/>
              <a:t> </a:t>
            </a:r>
            <a:r>
              <a:rPr lang="en-US" sz="2000" b="0" dirty="0" err="1" smtClean="0"/>
              <a:t>menyusun</a:t>
            </a:r>
            <a:r>
              <a:rPr lang="en-US" sz="2000" b="0" dirty="0" smtClean="0"/>
              <a:t> </a:t>
            </a:r>
            <a:r>
              <a:rPr lang="en-US" sz="2000" b="0" dirty="0" err="1" smtClean="0"/>
              <a:t>gagasan</a:t>
            </a:r>
            <a:r>
              <a:rPr lang="en-US" sz="2000" b="0" dirty="0" smtClean="0"/>
              <a:t> </a:t>
            </a:r>
            <a:r>
              <a:rPr lang="en-US" sz="2000" b="0" dirty="0" err="1" smtClean="0"/>
              <a:t>dan</a:t>
            </a:r>
            <a:r>
              <a:rPr lang="en-US" sz="2000" b="0" dirty="0" smtClean="0"/>
              <a:t> </a:t>
            </a:r>
            <a:r>
              <a:rPr lang="en-US" sz="2000" b="0" dirty="0" err="1" smtClean="0"/>
              <a:t>pikiran</a:t>
            </a:r>
            <a:r>
              <a:rPr lang="en-US" sz="2000" b="0" dirty="0" smtClean="0"/>
              <a:t> yang </a:t>
            </a:r>
            <a:r>
              <a:rPr lang="en-US" sz="2000" b="0" dirty="0" err="1" smtClean="0"/>
              <a:t>logis</a:t>
            </a:r>
            <a:r>
              <a:rPr lang="en-US" sz="2000" b="0" dirty="0" smtClean="0"/>
              <a:t> </a:t>
            </a:r>
            <a:r>
              <a:rPr lang="en-US" sz="2000" b="0" dirty="0" err="1" smtClean="0"/>
              <a:t>dan</a:t>
            </a:r>
            <a:r>
              <a:rPr lang="en-US" sz="2000" b="0" dirty="0" smtClean="0"/>
              <a:t> </a:t>
            </a:r>
            <a:r>
              <a:rPr lang="en-US" sz="2000" b="0" dirty="0" err="1" smtClean="0"/>
              <a:t>sistimatis</a:t>
            </a:r>
            <a:r>
              <a:rPr lang="en-US" sz="2000" b="0" dirty="0" smtClean="0"/>
              <a:t>.</a:t>
            </a:r>
            <a:endParaRPr lang="en-US" sz="2000" b="0" dirty="0"/>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8</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811938" y="2508069"/>
            <a:ext cx="6346507" cy="3570989"/>
          </a:xfrm>
        </p:spPr>
        <p:txBody>
          <a:bodyPr>
            <a:noAutofit/>
          </a:bodyPr>
          <a:lstStyle/>
          <a:p>
            <a:r>
              <a:rPr lang="en-ID" sz="2400" dirty="0" err="1" smtClean="0"/>
              <a:t>Keaktifan</a:t>
            </a:r>
            <a:r>
              <a:rPr lang="en-ID" sz="2400" dirty="0" smtClean="0"/>
              <a:t> </a:t>
            </a:r>
            <a:r>
              <a:rPr lang="en-ID" sz="2400" dirty="0" err="1" smtClean="0"/>
              <a:t>bertanya</a:t>
            </a:r>
            <a:r>
              <a:rPr lang="en-ID" sz="2400" dirty="0" smtClean="0"/>
              <a:t> </a:t>
            </a:r>
            <a:r>
              <a:rPr lang="en-ID" sz="2400" dirty="0" err="1" smtClean="0"/>
              <a:t>atau</a:t>
            </a:r>
            <a:r>
              <a:rPr lang="en-ID" sz="2400" dirty="0" smtClean="0"/>
              <a:t> </a:t>
            </a:r>
            <a:r>
              <a:rPr lang="en-ID" sz="2400" dirty="0" err="1" smtClean="0"/>
              <a:t>berpendapat</a:t>
            </a:r>
            <a:r>
              <a:rPr lang="en-ID" sz="2400" dirty="0" smtClean="0"/>
              <a:t> </a:t>
            </a:r>
            <a:r>
              <a:rPr lang="en-ID" sz="2400" dirty="0" err="1" smtClean="0"/>
              <a:t>akan</a:t>
            </a:r>
            <a:r>
              <a:rPr lang="en-ID" sz="2400" dirty="0" smtClean="0"/>
              <a:t> </a:t>
            </a:r>
            <a:r>
              <a:rPr lang="en-ID" sz="2400" dirty="0" err="1" smtClean="0"/>
              <a:t>dihitung</a:t>
            </a:r>
            <a:r>
              <a:rPr lang="en-ID" sz="2400" dirty="0" smtClean="0"/>
              <a:t> </a:t>
            </a:r>
            <a:r>
              <a:rPr lang="en-ID" sz="2400" dirty="0" err="1" smtClean="0"/>
              <a:t>selama</a:t>
            </a:r>
            <a:r>
              <a:rPr lang="en-ID" sz="2400" dirty="0" smtClean="0"/>
              <a:t> </a:t>
            </a:r>
            <a:r>
              <a:rPr lang="en-ID" sz="2400" dirty="0" err="1" smtClean="0"/>
              <a:t>perkuliahan</a:t>
            </a:r>
            <a:r>
              <a:rPr lang="en-ID" sz="2400" dirty="0" smtClean="0"/>
              <a:t> </a:t>
            </a:r>
            <a:r>
              <a:rPr lang="en-ID" sz="2400" dirty="0" err="1" smtClean="0"/>
              <a:t>berlangsung</a:t>
            </a:r>
            <a:r>
              <a:rPr lang="en-ID" sz="2400" dirty="0" smtClean="0"/>
              <a:t>, </a:t>
            </a:r>
            <a:r>
              <a:rPr lang="en-ID" sz="2400" dirty="0" err="1" smtClean="0"/>
              <a:t>mulai</a:t>
            </a:r>
            <a:r>
              <a:rPr lang="en-ID" sz="2400" dirty="0" smtClean="0"/>
              <a:t> </a:t>
            </a:r>
            <a:r>
              <a:rPr lang="en-ID" sz="2400" dirty="0" err="1" smtClean="0"/>
              <a:t>dari</a:t>
            </a:r>
            <a:r>
              <a:rPr lang="en-ID" sz="2400" dirty="0" smtClean="0"/>
              <a:t> </a:t>
            </a:r>
            <a:r>
              <a:rPr lang="en-ID" sz="2400" dirty="0" err="1" smtClean="0"/>
              <a:t>sesi</a:t>
            </a:r>
            <a:r>
              <a:rPr lang="en-ID" sz="2400" dirty="0" smtClean="0"/>
              <a:t> </a:t>
            </a:r>
            <a:r>
              <a:rPr lang="en-ID" sz="2400" dirty="0" smtClean="0"/>
              <a:t>2 </a:t>
            </a:r>
            <a:r>
              <a:rPr lang="en-ID" sz="2400" dirty="0" smtClean="0"/>
              <a:t>– 14. </a:t>
            </a:r>
          </a:p>
          <a:p>
            <a:r>
              <a:rPr lang="en-ID" sz="2400" dirty="0" err="1" smtClean="0"/>
              <a:t>Bobot</a:t>
            </a:r>
            <a:r>
              <a:rPr lang="en-ID" sz="2400" dirty="0" smtClean="0"/>
              <a:t> </a:t>
            </a:r>
            <a:r>
              <a:rPr lang="en-ID" sz="2400" dirty="0" err="1" smtClean="0"/>
              <a:t>penilaian</a:t>
            </a:r>
            <a:r>
              <a:rPr lang="en-ID" sz="2400" dirty="0" smtClean="0"/>
              <a:t> </a:t>
            </a:r>
            <a:r>
              <a:rPr lang="en-ID" sz="2400" dirty="0" err="1" smtClean="0"/>
              <a:t>didasarkan</a:t>
            </a:r>
            <a:r>
              <a:rPr lang="en-ID" sz="2400" dirty="0" smtClean="0"/>
              <a:t> </a:t>
            </a:r>
            <a:r>
              <a:rPr lang="en-ID" sz="2400" dirty="0" err="1" smtClean="0"/>
              <a:t>pada</a:t>
            </a:r>
            <a:r>
              <a:rPr lang="en-ID" sz="2400" dirty="0" smtClean="0"/>
              <a:t> </a:t>
            </a:r>
            <a:r>
              <a:rPr lang="en-ID" sz="2400" dirty="0" err="1" smtClean="0"/>
              <a:t>jumlah</a:t>
            </a:r>
            <a:r>
              <a:rPr lang="en-ID" sz="2400" dirty="0" smtClean="0"/>
              <a:t> </a:t>
            </a:r>
            <a:r>
              <a:rPr lang="en-ID" sz="2400" dirty="0" err="1" smtClean="0"/>
              <a:t>pertanyaan</a:t>
            </a:r>
            <a:r>
              <a:rPr lang="en-ID" sz="2400" dirty="0" smtClean="0"/>
              <a:t>/</a:t>
            </a:r>
            <a:r>
              <a:rPr lang="en-ID" sz="2400" dirty="0" err="1" smtClean="0"/>
              <a:t>pendapat</a:t>
            </a:r>
            <a:r>
              <a:rPr lang="en-ID" sz="2400" dirty="0" smtClean="0"/>
              <a:t> </a:t>
            </a:r>
            <a:r>
              <a:rPr lang="en-ID" sz="2400" dirty="0" err="1" smtClean="0"/>
              <a:t>selama</a:t>
            </a:r>
            <a:r>
              <a:rPr lang="en-ID" sz="2400" dirty="0" smtClean="0"/>
              <a:t> 14 </a:t>
            </a:r>
            <a:r>
              <a:rPr lang="en-ID" sz="2400" dirty="0" err="1" smtClean="0"/>
              <a:t>pertemuan</a:t>
            </a:r>
            <a:r>
              <a:rPr lang="en-ID" sz="2400" dirty="0" smtClean="0"/>
              <a:t>.</a:t>
            </a:r>
            <a:endParaRPr lang="en-ID" sz="2400" dirty="0"/>
          </a:p>
          <a:p>
            <a:r>
              <a:rPr lang="en-ID" sz="2400" dirty="0" err="1" smtClean="0"/>
              <a:t>Pertanyaan</a:t>
            </a:r>
            <a:r>
              <a:rPr lang="en-ID" sz="2400" dirty="0"/>
              <a:t>/</a:t>
            </a:r>
            <a:r>
              <a:rPr lang="en-ID" sz="2400" dirty="0" err="1" smtClean="0"/>
              <a:t>pendapat</a:t>
            </a:r>
            <a:r>
              <a:rPr lang="en-ID" sz="2400" dirty="0" smtClean="0"/>
              <a:t> </a:t>
            </a:r>
            <a:r>
              <a:rPr lang="en-ID" sz="2400" dirty="0" err="1" smtClean="0"/>
              <a:t>akan</a:t>
            </a:r>
            <a:r>
              <a:rPr lang="en-ID" sz="2400" dirty="0" smtClean="0"/>
              <a:t> </a:t>
            </a:r>
            <a:r>
              <a:rPr lang="en-ID" sz="2400" dirty="0" err="1" smtClean="0"/>
              <a:t>dicatat</a:t>
            </a:r>
            <a:r>
              <a:rPr lang="en-ID" sz="2400" dirty="0" smtClean="0"/>
              <a:t> </a:t>
            </a:r>
            <a:r>
              <a:rPr lang="en-ID" sz="2400" dirty="0" err="1" smtClean="0"/>
              <a:t>nama</a:t>
            </a:r>
            <a:r>
              <a:rPr lang="en-ID" sz="2400" dirty="0" smtClean="0"/>
              <a:t> </a:t>
            </a:r>
            <a:r>
              <a:rPr lang="en-ID" sz="2400" dirty="0" err="1" smtClean="0"/>
              <a:t>dan</a:t>
            </a:r>
            <a:r>
              <a:rPr lang="en-ID" sz="2400" dirty="0" smtClean="0"/>
              <a:t> </a:t>
            </a:r>
            <a:r>
              <a:rPr lang="en-ID" sz="2400" dirty="0" err="1" smtClean="0"/>
              <a:t>jumlahnya</a:t>
            </a:r>
            <a:r>
              <a:rPr lang="en-ID" sz="2400" dirty="0" smtClean="0"/>
              <a:t> </a:t>
            </a:r>
            <a:r>
              <a:rPr lang="en-ID" sz="2400" dirty="0" err="1" smtClean="0"/>
              <a:t>oleh</a:t>
            </a:r>
            <a:r>
              <a:rPr lang="en-ID" sz="2400" dirty="0" smtClean="0"/>
              <a:t> </a:t>
            </a:r>
            <a:r>
              <a:rPr lang="en-ID" sz="2400" dirty="0" err="1" smtClean="0"/>
              <a:t>Ketua</a:t>
            </a:r>
            <a:r>
              <a:rPr lang="en-ID" sz="2400" dirty="0" smtClean="0"/>
              <a:t>/</a:t>
            </a:r>
            <a:r>
              <a:rPr lang="en-ID" sz="2400" dirty="0" err="1" smtClean="0"/>
              <a:t>Sekretaris</a:t>
            </a:r>
            <a:r>
              <a:rPr lang="en-ID" sz="2400" dirty="0" smtClean="0"/>
              <a:t> </a:t>
            </a:r>
            <a:r>
              <a:rPr lang="en-ID" sz="2400" dirty="0" err="1" smtClean="0"/>
              <a:t>Kelas</a:t>
            </a:r>
            <a:r>
              <a:rPr lang="en-ID" sz="2400" dirty="0" smtClean="0"/>
              <a:t> </a:t>
            </a:r>
            <a:r>
              <a:rPr lang="en-ID" sz="2400" dirty="0" err="1" smtClean="0"/>
              <a:t>pada</a:t>
            </a:r>
            <a:r>
              <a:rPr lang="en-ID" sz="2400" dirty="0" smtClean="0"/>
              <a:t> </a:t>
            </a:r>
            <a:r>
              <a:rPr lang="en-ID" sz="2400" dirty="0" err="1" smtClean="0"/>
              <a:t>setiap</a:t>
            </a:r>
            <a:r>
              <a:rPr lang="en-ID" sz="2400" dirty="0" smtClean="0"/>
              <a:t> </a:t>
            </a:r>
            <a:r>
              <a:rPr lang="en-ID" sz="2400" dirty="0" err="1" smtClean="0"/>
              <a:t>pertemuan</a:t>
            </a:r>
            <a:r>
              <a:rPr lang="en-ID" sz="2400" dirty="0" smtClean="0"/>
              <a:t>.</a:t>
            </a:r>
          </a:p>
          <a:p>
            <a:r>
              <a:rPr lang="en-ID" sz="2400" dirty="0" err="1" smtClean="0"/>
              <a:t>Pertanyaan</a:t>
            </a:r>
            <a:r>
              <a:rPr lang="en-ID" sz="2400" dirty="0" smtClean="0"/>
              <a:t>/</a:t>
            </a:r>
            <a:r>
              <a:rPr lang="en-ID" sz="2400" dirty="0" err="1" smtClean="0"/>
              <a:t>pendapat</a:t>
            </a:r>
            <a:r>
              <a:rPr lang="en-ID" sz="2400" dirty="0" smtClean="0"/>
              <a:t> yang </a:t>
            </a:r>
            <a:r>
              <a:rPr lang="en-ID" sz="2400" dirty="0" err="1" smtClean="0"/>
              <a:t>dinilai</a:t>
            </a:r>
            <a:r>
              <a:rPr lang="en-ID" sz="2400" dirty="0" smtClean="0"/>
              <a:t> </a:t>
            </a:r>
            <a:r>
              <a:rPr lang="en-ID" sz="2400" dirty="0" err="1" smtClean="0"/>
              <a:t>adalah</a:t>
            </a:r>
            <a:r>
              <a:rPr lang="en-ID" sz="2400" dirty="0" smtClean="0"/>
              <a:t> yang </a:t>
            </a:r>
            <a:r>
              <a:rPr lang="en-ID" sz="2400" dirty="0" err="1" smtClean="0"/>
              <a:t>berhubungan</a:t>
            </a:r>
            <a:r>
              <a:rPr lang="en-ID" sz="2400" dirty="0" smtClean="0"/>
              <a:t> </a:t>
            </a:r>
            <a:r>
              <a:rPr lang="en-ID" sz="2400" dirty="0" err="1" smtClean="0"/>
              <a:t>dengan</a:t>
            </a:r>
            <a:r>
              <a:rPr lang="en-ID" sz="2400" dirty="0" smtClean="0"/>
              <a:t> </a:t>
            </a:r>
            <a:r>
              <a:rPr lang="en-ID" sz="2400" dirty="0" err="1" smtClean="0"/>
              <a:t>konten</a:t>
            </a:r>
            <a:r>
              <a:rPr lang="en-ID" sz="2400" dirty="0" smtClean="0"/>
              <a:t> </a:t>
            </a:r>
            <a:r>
              <a:rPr lang="en-ID" sz="2400" dirty="0" err="1" smtClean="0"/>
              <a:t>materi</a:t>
            </a:r>
            <a:r>
              <a:rPr lang="en-ID" sz="2400" dirty="0" smtClean="0"/>
              <a:t> ajar yang </a:t>
            </a:r>
            <a:r>
              <a:rPr lang="en-ID" sz="2400" dirty="0" err="1" smtClean="0"/>
              <a:t>sedang</a:t>
            </a:r>
            <a:r>
              <a:rPr lang="en-ID" sz="2400" dirty="0" smtClean="0"/>
              <a:t> </a:t>
            </a:r>
            <a:r>
              <a:rPr lang="en-ID" sz="2400" dirty="0" err="1" smtClean="0"/>
              <a:t>didiskusikan</a:t>
            </a:r>
            <a:r>
              <a:rPr lang="en-ID" sz="2400" dirty="0" smtClean="0"/>
              <a:t>. </a:t>
            </a:r>
            <a:endParaRPr lang="en-US" sz="2400" dirty="0"/>
          </a:p>
        </p:txBody>
      </p:sp>
      <p:sp>
        <p:nvSpPr>
          <p:cNvPr id="5"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7867674" y="2508069"/>
            <a:ext cx="4318792" cy="3877966"/>
          </a:xfrm>
          <a:solidFill>
            <a:schemeClr val="accent3">
              <a:lumMod val="50000"/>
            </a:schemeClr>
          </a:solidFill>
        </p:spPr>
        <p:txBody>
          <a:bodyPr>
            <a:noAutofit/>
          </a:bodyPr>
          <a:lstStyle/>
          <a:p>
            <a:pPr marL="0" indent="0" algn="ctr">
              <a:buNone/>
            </a:pPr>
            <a:r>
              <a:rPr lang="en-ID" sz="2200" b="1" dirty="0" smtClean="0">
                <a:solidFill>
                  <a:schemeClr val="bg2"/>
                </a:solidFill>
              </a:rPr>
              <a:t>INDIKATOR PENILAIAN</a:t>
            </a:r>
          </a:p>
          <a:p>
            <a:pPr marL="0" indent="0" algn="ctr">
              <a:buNone/>
            </a:pPr>
            <a:r>
              <a:rPr lang="en-ID" sz="2600" b="1" dirty="0" err="1" smtClean="0">
                <a:solidFill>
                  <a:schemeClr val="bg2"/>
                </a:solidFill>
              </a:rPr>
              <a:t>Bobot</a:t>
            </a:r>
            <a:r>
              <a:rPr lang="en-ID" sz="2600" b="1" dirty="0" smtClean="0">
                <a:solidFill>
                  <a:schemeClr val="bg2"/>
                </a:solidFill>
              </a:rPr>
              <a:t> </a:t>
            </a:r>
            <a:r>
              <a:rPr lang="en-ID" sz="2600" b="1" dirty="0" err="1" smtClean="0">
                <a:solidFill>
                  <a:schemeClr val="bg2"/>
                </a:solidFill>
              </a:rPr>
              <a:t>sikap</a:t>
            </a:r>
            <a:r>
              <a:rPr lang="en-ID" sz="2600" b="1" dirty="0" smtClean="0">
                <a:solidFill>
                  <a:schemeClr val="bg2"/>
                </a:solidFill>
              </a:rPr>
              <a:t> </a:t>
            </a:r>
            <a:r>
              <a:rPr lang="en-ID" sz="2600" b="1" dirty="0" err="1" smtClean="0">
                <a:solidFill>
                  <a:schemeClr val="bg2"/>
                </a:solidFill>
              </a:rPr>
              <a:t>aktif</a:t>
            </a:r>
            <a:r>
              <a:rPr lang="en-ID" sz="2600" b="1" dirty="0" smtClean="0">
                <a:solidFill>
                  <a:schemeClr val="bg2"/>
                </a:solidFill>
              </a:rPr>
              <a:t> </a:t>
            </a:r>
            <a:r>
              <a:rPr lang="en-ID" sz="2600" b="1" dirty="0" err="1" smtClean="0">
                <a:solidFill>
                  <a:schemeClr val="bg2"/>
                </a:solidFill>
              </a:rPr>
              <a:t>bertanya</a:t>
            </a:r>
            <a:endParaRPr lang="en-ID" sz="2600" b="1" dirty="0" smtClean="0">
              <a:solidFill>
                <a:schemeClr val="bg2"/>
              </a:solidFill>
            </a:endParaRPr>
          </a:p>
          <a:p>
            <a:pPr marL="0" indent="0" algn="ctr">
              <a:buNone/>
            </a:pPr>
            <a:r>
              <a:rPr lang="en-ID" sz="2600" b="1" dirty="0" smtClean="0">
                <a:solidFill>
                  <a:schemeClr val="bg2"/>
                </a:solidFill>
              </a:rPr>
              <a:t>= 20</a:t>
            </a:r>
            <a:r>
              <a:rPr lang="en-ID" sz="2200" b="1" dirty="0" smtClean="0">
                <a:solidFill>
                  <a:schemeClr val="bg2"/>
                </a:solidFill>
              </a:rPr>
              <a:t>.</a:t>
            </a:r>
          </a:p>
          <a:p>
            <a:r>
              <a:rPr lang="en-ID" sz="2200" dirty="0" err="1" smtClean="0">
                <a:solidFill>
                  <a:schemeClr val="bg2"/>
                </a:solidFill>
              </a:rPr>
              <a:t>Bertanya</a:t>
            </a:r>
            <a:r>
              <a:rPr lang="en-ID" sz="2200" dirty="0" smtClean="0">
                <a:solidFill>
                  <a:schemeClr val="bg2"/>
                </a:solidFill>
              </a:rPr>
              <a:t>/</a:t>
            </a:r>
            <a:r>
              <a:rPr lang="en-ID" sz="2200" dirty="0" err="1" smtClean="0">
                <a:solidFill>
                  <a:schemeClr val="bg2"/>
                </a:solidFill>
              </a:rPr>
              <a:t>berpendapat</a:t>
            </a:r>
            <a:r>
              <a:rPr lang="en-ID" sz="2200" dirty="0" smtClean="0">
                <a:solidFill>
                  <a:schemeClr val="bg2"/>
                </a:solidFill>
              </a:rPr>
              <a:t> &gt; 15  kali	= </a:t>
            </a:r>
            <a:r>
              <a:rPr lang="en-ID" sz="2200" b="1" dirty="0" err="1" smtClean="0">
                <a:solidFill>
                  <a:schemeClr val="bg2"/>
                </a:solidFill>
              </a:rPr>
              <a:t>Nilai</a:t>
            </a:r>
            <a:r>
              <a:rPr lang="en-ID" sz="2200" b="1" dirty="0" smtClean="0">
                <a:solidFill>
                  <a:schemeClr val="bg2"/>
                </a:solidFill>
              </a:rPr>
              <a:t>  20.</a:t>
            </a:r>
          </a:p>
          <a:p>
            <a:r>
              <a:rPr lang="en-ID" sz="2200" dirty="0" smtClean="0">
                <a:solidFill>
                  <a:schemeClr val="bg2"/>
                </a:solidFill>
              </a:rPr>
              <a:t>10 - 14 kali 	= </a:t>
            </a:r>
            <a:r>
              <a:rPr lang="en-ID" sz="2200" b="1" dirty="0" err="1" smtClean="0">
                <a:solidFill>
                  <a:schemeClr val="bg2"/>
                </a:solidFill>
              </a:rPr>
              <a:t>Nilai</a:t>
            </a:r>
            <a:r>
              <a:rPr lang="en-ID" sz="2200" b="1" dirty="0" smtClean="0">
                <a:solidFill>
                  <a:schemeClr val="bg2"/>
                </a:solidFill>
              </a:rPr>
              <a:t> 15.</a:t>
            </a:r>
          </a:p>
          <a:p>
            <a:r>
              <a:rPr lang="en-ID" sz="2200" dirty="0" smtClean="0">
                <a:solidFill>
                  <a:schemeClr val="bg2"/>
                </a:solidFill>
              </a:rPr>
              <a:t>7 </a:t>
            </a:r>
            <a:r>
              <a:rPr lang="en-ID" sz="2200" dirty="0">
                <a:solidFill>
                  <a:schemeClr val="bg2"/>
                </a:solidFill>
              </a:rPr>
              <a:t>– </a:t>
            </a:r>
            <a:r>
              <a:rPr lang="en-ID" sz="2200" dirty="0" smtClean="0">
                <a:solidFill>
                  <a:schemeClr val="bg2"/>
                </a:solidFill>
              </a:rPr>
              <a:t>9  kali	= </a:t>
            </a:r>
            <a:r>
              <a:rPr lang="en-ID" sz="2200" b="1" dirty="0" err="1">
                <a:solidFill>
                  <a:schemeClr val="bg2"/>
                </a:solidFill>
              </a:rPr>
              <a:t>N</a:t>
            </a:r>
            <a:r>
              <a:rPr lang="en-ID" sz="2200" b="1" dirty="0" err="1" smtClean="0">
                <a:solidFill>
                  <a:schemeClr val="bg2"/>
                </a:solidFill>
              </a:rPr>
              <a:t>ilai</a:t>
            </a:r>
            <a:r>
              <a:rPr lang="en-ID" sz="2200" b="1" dirty="0" smtClean="0">
                <a:solidFill>
                  <a:schemeClr val="bg2"/>
                </a:solidFill>
              </a:rPr>
              <a:t>  10.</a:t>
            </a:r>
          </a:p>
          <a:p>
            <a:r>
              <a:rPr lang="en-ID" sz="2200" dirty="0" smtClean="0">
                <a:solidFill>
                  <a:schemeClr val="bg2"/>
                </a:solidFill>
              </a:rPr>
              <a:t>4 – 6 kali 	= </a:t>
            </a:r>
            <a:r>
              <a:rPr lang="en-ID" sz="2200" b="1" dirty="0" err="1">
                <a:solidFill>
                  <a:schemeClr val="bg2"/>
                </a:solidFill>
              </a:rPr>
              <a:t>N</a:t>
            </a:r>
            <a:r>
              <a:rPr lang="en-ID" sz="2200" b="1" dirty="0" err="1" smtClean="0">
                <a:solidFill>
                  <a:schemeClr val="bg2"/>
                </a:solidFill>
              </a:rPr>
              <a:t>ilai</a:t>
            </a:r>
            <a:r>
              <a:rPr lang="en-ID" sz="2200" b="1" dirty="0" smtClean="0">
                <a:solidFill>
                  <a:schemeClr val="bg2"/>
                </a:solidFill>
              </a:rPr>
              <a:t> 7.</a:t>
            </a:r>
          </a:p>
          <a:p>
            <a:r>
              <a:rPr lang="en-ID" sz="2200" dirty="0" smtClean="0">
                <a:solidFill>
                  <a:schemeClr val="bg2"/>
                </a:solidFill>
              </a:rPr>
              <a:t>1 </a:t>
            </a:r>
            <a:r>
              <a:rPr lang="en-ID" sz="2200" dirty="0">
                <a:solidFill>
                  <a:schemeClr val="bg2"/>
                </a:solidFill>
              </a:rPr>
              <a:t>– </a:t>
            </a:r>
            <a:r>
              <a:rPr lang="en-ID" sz="2200" dirty="0" smtClean="0">
                <a:solidFill>
                  <a:schemeClr val="bg2"/>
                </a:solidFill>
              </a:rPr>
              <a:t>3 kali	= </a:t>
            </a:r>
            <a:r>
              <a:rPr lang="en-ID" sz="2200" b="1" dirty="0" err="1" smtClean="0">
                <a:solidFill>
                  <a:schemeClr val="bg2"/>
                </a:solidFill>
              </a:rPr>
              <a:t>Nilai</a:t>
            </a:r>
            <a:r>
              <a:rPr lang="en-ID" sz="2200" b="1" dirty="0" smtClean="0">
                <a:solidFill>
                  <a:schemeClr val="bg2"/>
                </a:solidFill>
              </a:rPr>
              <a:t> 3.</a:t>
            </a:r>
            <a:endParaRPr lang="en-ID" sz="2200" b="1" dirty="0">
              <a:solidFill>
                <a:schemeClr val="bg2"/>
              </a:solidFill>
            </a:endParaRPr>
          </a:p>
          <a:p>
            <a:endParaRPr lang="en-ID" sz="2200" dirty="0">
              <a:solidFill>
                <a:schemeClr val="bg2"/>
              </a:solidFill>
            </a:endParaRPr>
          </a:p>
          <a:p>
            <a:endParaRPr lang="en-ID" sz="2200" dirty="0">
              <a:solidFill>
                <a:schemeClr val="bg2"/>
              </a:solidFill>
            </a:endParaRPr>
          </a:p>
          <a:p>
            <a:endParaRPr lang="en-ID" sz="2200" dirty="0" smtClean="0">
              <a:solidFill>
                <a:schemeClr val="bg2"/>
              </a:solidFill>
            </a:endParaRPr>
          </a:p>
        </p:txBody>
      </p:sp>
      <p:pic>
        <p:nvPicPr>
          <p:cNvPr id="3074" name="Picture 2" descr="International Ask a Question Day (14th March) | Days Of The Y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18531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594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253955" y="154351"/>
            <a:ext cx="8223839" cy="1798773"/>
          </a:xfrm>
        </p:spPr>
        <p:txBody>
          <a:bodyPr>
            <a:noAutofit/>
          </a:bodyPr>
          <a:lstStyle/>
          <a:p>
            <a:pPr algn="l"/>
            <a:r>
              <a:rPr lang="en-US" sz="3400" dirty="0" err="1" smtClean="0"/>
              <a:t>Jujur</a:t>
            </a:r>
            <a:r>
              <a:rPr lang="en-US" sz="3400" dirty="0" smtClean="0"/>
              <a:t> </a:t>
            </a:r>
            <a:r>
              <a:rPr lang="en-US" sz="3400" dirty="0" err="1" smtClean="0"/>
              <a:t>Akademis</a:t>
            </a:r>
            <a:r>
              <a:rPr lang="en-US" sz="3400" dirty="0" smtClean="0"/>
              <a:t> (</a:t>
            </a:r>
            <a:r>
              <a:rPr lang="en-US" sz="3400" dirty="0" err="1" smtClean="0"/>
              <a:t>tidak</a:t>
            </a:r>
            <a:r>
              <a:rPr lang="en-US" sz="3400" dirty="0" smtClean="0"/>
              <a:t> </a:t>
            </a:r>
            <a:r>
              <a:rPr lang="en-US" sz="3400" dirty="0" err="1" smtClean="0"/>
              <a:t>plagiat</a:t>
            </a:r>
            <a:r>
              <a:rPr lang="en-US" sz="3400" dirty="0" smtClean="0"/>
              <a:t>)</a:t>
            </a:r>
            <a:r>
              <a:rPr lang="en-US" sz="2000" dirty="0" smtClean="0"/>
              <a:t/>
            </a:r>
            <a:br>
              <a:rPr lang="en-US" sz="2000" dirty="0" smtClean="0"/>
            </a:br>
            <a:r>
              <a:rPr lang="en-US" sz="1800" dirty="0" err="1" smtClean="0"/>
              <a:t>Mengapa</a:t>
            </a:r>
            <a:r>
              <a:rPr lang="en-US" sz="1800" dirty="0" smtClean="0"/>
              <a:t>? </a:t>
            </a:r>
            <a:r>
              <a:rPr lang="en-US" sz="1800" b="0" dirty="0" err="1"/>
              <a:t>Plagiasi</a:t>
            </a:r>
            <a:r>
              <a:rPr lang="en-US" sz="1800" b="0" dirty="0"/>
              <a:t> </a:t>
            </a:r>
            <a:r>
              <a:rPr lang="en-US" sz="1800" b="0" dirty="0" err="1"/>
              <a:t>adalah</a:t>
            </a:r>
            <a:r>
              <a:rPr lang="en-US" sz="1800" b="0" dirty="0"/>
              <a:t> </a:t>
            </a:r>
            <a:r>
              <a:rPr lang="en-US" sz="1800" b="0" dirty="0" err="1"/>
              <a:t>penjiplakan</a:t>
            </a:r>
            <a:r>
              <a:rPr lang="en-US" sz="1800" b="0" dirty="0"/>
              <a:t> </a:t>
            </a:r>
            <a:r>
              <a:rPr lang="en-US" sz="1800" b="0" dirty="0" err="1"/>
              <a:t>atau</a:t>
            </a:r>
            <a:r>
              <a:rPr lang="en-US" sz="1800" b="0" dirty="0"/>
              <a:t> </a:t>
            </a:r>
            <a:r>
              <a:rPr lang="en-US" sz="1800" b="0" dirty="0" err="1"/>
              <a:t>pengambilan</a:t>
            </a:r>
            <a:r>
              <a:rPr lang="en-US" sz="1800" b="0" dirty="0"/>
              <a:t> </a:t>
            </a:r>
            <a:r>
              <a:rPr lang="en-US" sz="1800" b="0" dirty="0" err="1"/>
              <a:t>karangan</a:t>
            </a:r>
            <a:r>
              <a:rPr lang="en-US" sz="1800" b="0" dirty="0"/>
              <a:t>, </a:t>
            </a:r>
            <a:r>
              <a:rPr lang="en-US" sz="1800" b="0" dirty="0" err="1"/>
              <a:t>pendapat</a:t>
            </a:r>
            <a:r>
              <a:rPr lang="en-US" sz="1800" b="0" dirty="0"/>
              <a:t>, </a:t>
            </a:r>
            <a:r>
              <a:rPr lang="en-US" sz="1800" b="0" dirty="0" err="1"/>
              <a:t>dan</a:t>
            </a:r>
            <a:r>
              <a:rPr lang="en-US" sz="1800" b="0" dirty="0"/>
              <a:t> </a:t>
            </a:r>
            <a:r>
              <a:rPr lang="en-US" sz="1800" b="0" dirty="0" err="1"/>
              <a:t>sebagainya</a:t>
            </a:r>
            <a:r>
              <a:rPr lang="en-US" sz="1800" b="0" dirty="0"/>
              <a:t> </a:t>
            </a:r>
            <a:r>
              <a:rPr lang="en-US" sz="1800" b="0" dirty="0" err="1"/>
              <a:t>dari</a:t>
            </a:r>
            <a:r>
              <a:rPr lang="en-US" sz="1800" b="0" dirty="0"/>
              <a:t> orang lain </a:t>
            </a:r>
            <a:r>
              <a:rPr lang="en-US" sz="1800" b="0" dirty="0" err="1"/>
              <a:t>dan</a:t>
            </a:r>
            <a:r>
              <a:rPr lang="en-US" sz="1800" b="0" dirty="0"/>
              <a:t> </a:t>
            </a:r>
            <a:r>
              <a:rPr lang="en-US" sz="1800" b="0" dirty="0" err="1"/>
              <a:t>menjadikannya</a:t>
            </a:r>
            <a:r>
              <a:rPr lang="en-US" sz="1800" b="0" dirty="0"/>
              <a:t> </a:t>
            </a:r>
            <a:r>
              <a:rPr lang="en-US" sz="1800" b="0" dirty="0" err="1"/>
              <a:t>seolah</a:t>
            </a:r>
            <a:r>
              <a:rPr lang="en-US" sz="1800" b="0" dirty="0"/>
              <a:t> </a:t>
            </a:r>
            <a:r>
              <a:rPr lang="en-US" sz="1800" b="0" dirty="0" err="1"/>
              <a:t>karangan</a:t>
            </a:r>
            <a:r>
              <a:rPr lang="en-US" sz="1800" b="0" dirty="0"/>
              <a:t> </a:t>
            </a:r>
            <a:r>
              <a:rPr lang="en-US" sz="1800" b="0" dirty="0" err="1"/>
              <a:t>dan</a:t>
            </a:r>
            <a:r>
              <a:rPr lang="en-US" sz="1800" b="0" dirty="0"/>
              <a:t> </a:t>
            </a:r>
            <a:r>
              <a:rPr lang="en-US" sz="1800" b="0" dirty="0" err="1"/>
              <a:t>pendapat</a:t>
            </a:r>
            <a:r>
              <a:rPr lang="en-US" sz="1800" b="0" dirty="0"/>
              <a:t> </a:t>
            </a:r>
            <a:r>
              <a:rPr lang="en-US" sz="1800" b="0" dirty="0" err="1"/>
              <a:t>sendiri</a:t>
            </a:r>
            <a:r>
              <a:rPr lang="en-US" sz="1800" b="0" dirty="0"/>
              <a:t>. Di UMN </a:t>
            </a:r>
            <a:r>
              <a:rPr lang="en-US" sz="1800" b="0" dirty="0" err="1"/>
              <a:t>plagiasi</a:t>
            </a:r>
            <a:r>
              <a:rPr lang="en-US" sz="1800" b="0" dirty="0"/>
              <a:t> </a:t>
            </a:r>
            <a:r>
              <a:rPr lang="en-US" sz="1800" b="0" dirty="0" err="1"/>
              <a:t>dilarang</a:t>
            </a:r>
            <a:r>
              <a:rPr lang="en-US" sz="1800" b="0" dirty="0"/>
              <a:t>. </a:t>
            </a:r>
            <a:r>
              <a:rPr lang="en-US" sz="1800" b="0" dirty="0" err="1" smtClean="0"/>
              <a:t>Sikap</a:t>
            </a:r>
            <a:r>
              <a:rPr lang="en-US" sz="1800" b="0" dirty="0" smtClean="0"/>
              <a:t> </a:t>
            </a:r>
            <a:r>
              <a:rPr lang="en-US" sz="1800" b="0" dirty="0" err="1" smtClean="0"/>
              <a:t>jujur</a:t>
            </a:r>
            <a:r>
              <a:rPr lang="en-US" sz="1800" b="0" dirty="0" smtClean="0"/>
              <a:t> </a:t>
            </a:r>
            <a:r>
              <a:rPr lang="en-US" sz="1800" b="0" dirty="0" err="1" smtClean="0"/>
              <a:t>menjadi</a:t>
            </a:r>
            <a:r>
              <a:rPr lang="en-US" sz="1800" b="0" dirty="0" smtClean="0"/>
              <a:t> </a:t>
            </a:r>
            <a:r>
              <a:rPr lang="en-US" sz="1800" b="0" dirty="0" err="1" smtClean="0"/>
              <a:t>dasar</a:t>
            </a:r>
            <a:r>
              <a:rPr lang="en-US" sz="1800" b="0" dirty="0" smtClean="0"/>
              <a:t> </a:t>
            </a:r>
            <a:r>
              <a:rPr lang="en-US" sz="1800" b="0" dirty="0" err="1" smtClean="0"/>
              <a:t>hidup</a:t>
            </a:r>
            <a:r>
              <a:rPr lang="en-US" sz="1800" b="0" dirty="0" smtClean="0"/>
              <a:t> </a:t>
            </a:r>
            <a:r>
              <a:rPr lang="en-US" sz="1800" b="0" dirty="0" err="1" smtClean="0"/>
              <a:t>bersama</a:t>
            </a:r>
            <a:r>
              <a:rPr lang="en-US" sz="1800" b="0" dirty="0" smtClean="0"/>
              <a:t> orang lain </a:t>
            </a:r>
            <a:r>
              <a:rPr lang="en-US" sz="1800" b="0" dirty="0" err="1" smtClean="0"/>
              <a:t>dan</a:t>
            </a:r>
            <a:r>
              <a:rPr lang="en-US" sz="1800" b="0" dirty="0" smtClean="0"/>
              <a:t> </a:t>
            </a:r>
            <a:r>
              <a:rPr lang="en-US" sz="1800" b="0" dirty="0" err="1" smtClean="0"/>
              <a:t>menjadi</a:t>
            </a:r>
            <a:r>
              <a:rPr lang="en-US" sz="1800" b="0" dirty="0" smtClean="0"/>
              <a:t> </a:t>
            </a:r>
            <a:r>
              <a:rPr lang="en-US" sz="1800" b="0" dirty="0" err="1" smtClean="0"/>
              <a:t>keutamaan</a:t>
            </a:r>
            <a:r>
              <a:rPr lang="en-US" sz="1800" b="0" dirty="0" smtClean="0"/>
              <a:t> </a:t>
            </a:r>
            <a:r>
              <a:rPr lang="en-US" sz="1800" b="0" dirty="0" err="1" smtClean="0"/>
              <a:t>diri</a:t>
            </a:r>
            <a:r>
              <a:rPr lang="en-US" sz="1800" b="0" dirty="0" smtClean="0"/>
              <a:t> yang </a:t>
            </a:r>
            <a:r>
              <a:rPr lang="en-US" sz="1800" b="0" dirty="0" err="1" smtClean="0"/>
              <a:t>sangat</a:t>
            </a:r>
            <a:r>
              <a:rPr lang="en-US" sz="1800" b="0" dirty="0" smtClean="0"/>
              <a:t> </a:t>
            </a:r>
            <a:r>
              <a:rPr lang="en-US" sz="1800" b="0" dirty="0" err="1" smtClean="0"/>
              <a:t>dihargai</a:t>
            </a:r>
            <a:r>
              <a:rPr lang="en-US" sz="1800" b="0" dirty="0" smtClean="0"/>
              <a:t> </a:t>
            </a:r>
            <a:r>
              <a:rPr lang="en-US" sz="1800" b="0" dirty="0" err="1" smtClean="0"/>
              <a:t>oleh</a:t>
            </a:r>
            <a:r>
              <a:rPr lang="en-US" sz="1800" b="0" dirty="0" smtClean="0"/>
              <a:t> </a:t>
            </a:r>
            <a:r>
              <a:rPr lang="en-US" sz="1800" b="0" dirty="0" err="1" smtClean="0"/>
              <a:t>sesama</a:t>
            </a:r>
            <a:r>
              <a:rPr lang="en-US" sz="1800" b="0" dirty="0" smtClean="0"/>
              <a:t>. </a:t>
            </a:r>
            <a:r>
              <a:rPr lang="en-US" sz="1800" b="0" dirty="0" err="1" smtClean="0"/>
              <a:t>Jujur</a:t>
            </a:r>
            <a:r>
              <a:rPr lang="en-US" sz="1800" b="0" dirty="0" smtClean="0"/>
              <a:t> </a:t>
            </a:r>
            <a:r>
              <a:rPr lang="en-US" sz="1800" b="0" dirty="0" err="1" smtClean="0"/>
              <a:t>adalah</a:t>
            </a:r>
            <a:r>
              <a:rPr lang="en-US" sz="1800" b="0" dirty="0" smtClean="0"/>
              <a:t> </a:t>
            </a:r>
            <a:r>
              <a:rPr lang="en-US" sz="1800" b="0" dirty="0" err="1" smtClean="0"/>
              <a:t>nilai</a:t>
            </a:r>
            <a:r>
              <a:rPr lang="en-US" sz="1800" b="0" dirty="0" smtClean="0"/>
              <a:t> </a:t>
            </a:r>
            <a:r>
              <a:rPr lang="en-US" sz="1800" b="0" dirty="0" err="1" smtClean="0"/>
              <a:t>hidup</a:t>
            </a:r>
            <a:r>
              <a:rPr lang="en-US" sz="1800" b="0" dirty="0" smtClean="0"/>
              <a:t>. </a:t>
            </a:r>
            <a:r>
              <a:rPr lang="en-US" sz="1800" b="0" dirty="0" err="1" smtClean="0"/>
              <a:t>Melatih</a:t>
            </a:r>
            <a:r>
              <a:rPr lang="en-US" sz="1800" b="0" dirty="0" smtClean="0"/>
              <a:t> </a:t>
            </a:r>
            <a:r>
              <a:rPr lang="en-US" sz="1800" b="0" dirty="0" err="1" smtClean="0"/>
              <a:t>diri</a:t>
            </a:r>
            <a:r>
              <a:rPr lang="en-US" sz="1800" b="0" dirty="0" smtClean="0"/>
              <a:t> </a:t>
            </a:r>
            <a:r>
              <a:rPr lang="en-US" sz="1800" b="0" dirty="0" err="1" smtClean="0"/>
              <a:t>untuk</a:t>
            </a:r>
            <a:r>
              <a:rPr lang="en-US" sz="1800" b="0" dirty="0" smtClean="0"/>
              <a:t> </a:t>
            </a:r>
            <a:r>
              <a:rPr lang="en-US" sz="1800" b="0" dirty="0" err="1" smtClean="0"/>
              <a:t>jujur</a:t>
            </a:r>
            <a:r>
              <a:rPr lang="en-US" sz="1800" b="0" dirty="0" smtClean="0"/>
              <a:t> di </a:t>
            </a:r>
            <a:r>
              <a:rPr lang="en-US" sz="1800" b="0" dirty="0" err="1" smtClean="0"/>
              <a:t>bidang</a:t>
            </a:r>
            <a:r>
              <a:rPr lang="en-US" sz="1800" b="0" dirty="0" smtClean="0"/>
              <a:t> </a:t>
            </a:r>
            <a:r>
              <a:rPr lang="en-US" sz="1800" b="0" dirty="0" err="1" smtClean="0"/>
              <a:t>akademis</a:t>
            </a:r>
            <a:r>
              <a:rPr lang="en-US" sz="1800" b="0" dirty="0" smtClean="0"/>
              <a:t> </a:t>
            </a:r>
            <a:r>
              <a:rPr lang="en-US" sz="1800" b="0" dirty="0" err="1" smtClean="0"/>
              <a:t>adalah</a:t>
            </a:r>
            <a:r>
              <a:rPr lang="en-US" sz="1800" b="0" dirty="0" smtClean="0"/>
              <a:t> </a:t>
            </a:r>
            <a:r>
              <a:rPr lang="en-US" sz="1800" b="0" dirty="0" err="1" smtClean="0"/>
              <a:t>cermin</a:t>
            </a:r>
            <a:r>
              <a:rPr lang="en-US" sz="1800" b="0" dirty="0" smtClean="0"/>
              <a:t> </a:t>
            </a:r>
            <a:r>
              <a:rPr lang="en-US" sz="1800" b="0" dirty="0" err="1" smtClean="0"/>
              <a:t>kehidupan</a:t>
            </a:r>
            <a:r>
              <a:rPr lang="en-US" sz="1800" b="0" dirty="0" smtClean="0"/>
              <a:t> </a:t>
            </a:r>
            <a:r>
              <a:rPr lang="en-US" sz="1800" b="0" dirty="0" err="1" smtClean="0"/>
              <a:t>jujur</a:t>
            </a:r>
            <a:r>
              <a:rPr lang="en-US" sz="1800" b="0" dirty="0" smtClean="0"/>
              <a:t> di </a:t>
            </a:r>
            <a:r>
              <a:rPr lang="en-US" sz="1800" b="0" dirty="0" err="1" smtClean="0"/>
              <a:t>masyarakat</a:t>
            </a:r>
            <a:r>
              <a:rPr lang="en-US" sz="1800" b="0" dirty="0" smtClean="0"/>
              <a:t> </a:t>
            </a:r>
            <a:r>
              <a:rPr lang="en-US" sz="1800" b="0" dirty="0" err="1" smtClean="0"/>
              <a:t>dan</a:t>
            </a:r>
            <a:r>
              <a:rPr lang="en-US" sz="1800" b="0" dirty="0" smtClean="0"/>
              <a:t> </a:t>
            </a:r>
            <a:r>
              <a:rPr lang="en-US" sz="1800" b="0" dirty="0" err="1" smtClean="0"/>
              <a:t>tempat</a:t>
            </a:r>
            <a:r>
              <a:rPr lang="en-US" sz="1800" b="0" dirty="0" smtClean="0"/>
              <a:t> </a:t>
            </a:r>
            <a:r>
              <a:rPr lang="en-US" sz="1800" b="0" dirty="0" err="1" smtClean="0"/>
              <a:t>kerja</a:t>
            </a:r>
            <a:r>
              <a:rPr lang="en-US" sz="1800" b="0" dirty="0" smtClean="0"/>
              <a:t>.</a:t>
            </a:r>
            <a:endParaRPr lang="en-US" sz="1800" b="0" dirty="0"/>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9</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576807" y="2508069"/>
            <a:ext cx="4792027" cy="3709215"/>
          </a:xfrm>
        </p:spPr>
        <p:txBody>
          <a:bodyPr>
            <a:noAutofit/>
          </a:bodyPr>
          <a:lstStyle/>
          <a:p>
            <a:r>
              <a:rPr lang="en-US" sz="2600" dirty="0" err="1" smtClean="0"/>
              <a:t>Kecocokan</a:t>
            </a:r>
            <a:r>
              <a:rPr lang="en-US" sz="2600" dirty="0" smtClean="0"/>
              <a:t> </a:t>
            </a:r>
            <a:r>
              <a:rPr lang="en-US" sz="2600" dirty="0" err="1" smtClean="0"/>
              <a:t>karya</a:t>
            </a:r>
            <a:r>
              <a:rPr lang="en-US" sz="2600" dirty="0" smtClean="0"/>
              <a:t> </a:t>
            </a:r>
            <a:r>
              <a:rPr lang="en-US" sz="2600" dirty="0" err="1" smtClean="0"/>
              <a:t>dan</a:t>
            </a:r>
            <a:r>
              <a:rPr lang="en-US" sz="2600" dirty="0" smtClean="0"/>
              <a:t> </a:t>
            </a:r>
            <a:r>
              <a:rPr lang="en-US" sz="2600" dirty="0" err="1" smtClean="0"/>
              <a:t>pendapat</a:t>
            </a:r>
            <a:r>
              <a:rPr lang="en-US" sz="2600" dirty="0" smtClean="0"/>
              <a:t> yang </a:t>
            </a:r>
            <a:r>
              <a:rPr lang="en-US" sz="2600" dirty="0" err="1" smtClean="0"/>
              <a:t>diambil</a:t>
            </a:r>
            <a:r>
              <a:rPr lang="en-US" sz="2600" dirty="0" smtClean="0"/>
              <a:t> </a:t>
            </a:r>
            <a:r>
              <a:rPr lang="en-US" sz="2600" dirty="0" err="1" smtClean="0"/>
              <a:t>dari</a:t>
            </a:r>
            <a:r>
              <a:rPr lang="en-US" sz="2600" dirty="0" smtClean="0"/>
              <a:t> </a:t>
            </a:r>
            <a:r>
              <a:rPr lang="en-US" sz="2600" dirty="0" err="1" smtClean="0"/>
              <a:t>referensi</a:t>
            </a:r>
            <a:r>
              <a:rPr lang="en-US" sz="2600" dirty="0" smtClean="0"/>
              <a:t> lain </a:t>
            </a:r>
            <a:r>
              <a:rPr lang="en-US" sz="2600" dirty="0" err="1" smtClean="0"/>
              <a:t>untuk</a:t>
            </a:r>
            <a:r>
              <a:rPr lang="en-US" sz="2600" dirty="0" smtClean="0"/>
              <a:t> </a:t>
            </a:r>
            <a:r>
              <a:rPr lang="en-US" sz="2600" dirty="0" err="1" smtClean="0"/>
              <a:t>suatu</a:t>
            </a:r>
            <a:r>
              <a:rPr lang="en-US" sz="2600" dirty="0" smtClean="0"/>
              <a:t> </a:t>
            </a:r>
            <a:r>
              <a:rPr lang="en-US" sz="2600" dirty="0" err="1" smtClean="0"/>
              <a:t>tugas</a:t>
            </a:r>
            <a:r>
              <a:rPr lang="en-US" sz="2600" dirty="0" smtClean="0"/>
              <a:t>/</a:t>
            </a:r>
            <a:r>
              <a:rPr lang="en-US" sz="2600" dirty="0" err="1" smtClean="0"/>
              <a:t>ujian</a:t>
            </a:r>
            <a:r>
              <a:rPr lang="en-US" sz="2600" dirty="0" smtClean="0"/>
              <a:t> </a:t>
            </a:r>
            <a:r>
              <a:rPr lang="en-US" sz="2600" dirty="0" err="1" smtClean="0"/>
              <a:t>dapat</a:t>
            </a:r>
            <a:r>
              <a:rPr lang="en-US" sz="2600" dirty="0" smtClean="0"/>
              <a:t> </a:t>
            </a:r>
            <a:r>
              <a:rPr lang="en-US" sz="2600" dirty="0" err="1" smtClean="0"/>
              <a:t>diperkenankan</a:t>
            </a:r>
            <a:r>
              <a:rPr lang="en-US" sz="2600" dirty="0" smtClean="0"/>
              <a:t> </a:t>
            </a:r>
            <a:r>
              <a:rPr lang="en-US" sz="2600" dirty="0" err="1" smtClean="0"/>
              <a:t>dengan</a:t>
            </a:r>
            <a:r>
              <a:rPr lang="en-US" sz="2600" dirty="0" smtClean="0"/>
              <a:t> </a:t>
            </a:r>
            <a:r>
              <a:rPr lang="en-US" sz="2600" dirty="0" err="1" smtClean="0"/>
              <a:t>standar</a:t>
            </a:r>
            <a:r>
              <a:rPr lang="en-US" sz="2600" dirty="0" smtClean="0"/>
              <a:t> </a:t>
            </a:r>
            <a:r>
              <a:rPr lang="en-US" sz="2600" dirty="0" err="1" smtClean="0"/>
              <a:t>maksimal</a:t>
            </a:r>
            <a:r>
              <a:rPr lang="en-US" sz="2600" dirty="0" smtClean="0"/>
              <a:t> </a:t>
            </a:r>
            <a:r>
              <a:rPr lang="en-US" sz="2600" dirty="0" err="1" smtClean="0"/>
              <a:t>hanya</a:t>
            </a:r>
            <a:r>
              <a:rPr lang="en-US" sz="2600" dirty="0" smtClean="0"/>
              <a:t> 30% </a:t>
            </a:r>
            <a:r>
              <a:rPr lang="en-US" sz="2600" dirty="0" err="1" smtClean="0"/>
              <a:t>dari</a:t>
            </a:r>
            <a:r>
              <a:rPr lang="en-US" sz="2600" dirty="0" smtClean="0"/>
              <a:t> </a:t>
            </a:r>
            <a:r>
              <a:rPr lang="en-US" sz="2600" dirty="0" err="1" smtClean="0"/>
              <a:t>keseluruhan</a:t>
            </a:r>
            <a:r>
              <a:rPr lang="en-US" sz="2600" dirty="0" smtClean="0"/>
              <a:t> </a:t>
            </a:r>
            <a:r>
              <a:rPr lang="en-US" sz="2600" dirty="0" err="1" smtClean="0"/>
              <a:t>karya</a:t>
            </a:r>
            <a:r>
              <a:rPr lang="en-US" sz="2600" dirty="0" smtClean="0"/>
              <a:t>. </a:t>
            </a:r>
          </a:p>
          <a:p>
            <a:r>
              <a:rPr lang="en-US" sz="2600" dirty="0" err="1" smtClean="0"/>
              <a:t>Plagiasi</a:t>
            </a:r>
            <a:r>
              <a:rPr lang="en-US" sz="2600" dirty="0" smtClean="0"/>
              <a:t> </a:t>
            </a:r>
            <a:r>
              <a:rPr lang="en-US" sz="2600" dirty="0" err="1" smtClean="0"/>
              <a:t>akan</a:t>
            </a:r>
            <a:r>
              <a:rPr lang="en-US" sz="2600" dirty="0" smtClean="0"/>
              <a:t> </a:t>
            </a:r>
            <a:r>
              <a:rPr lang="en-US" sz="2600" dirty="0" err="1" smtClean="0"/>
              <a:t>dicek</a:t>
            </a:r>
            <a:r>
              <a:rPr lang="en-US" sz="2600" dirty="0" smtClean="0"/>
              <a:t> </a:t>
            </a:r>
            <a:r>
              <a:rPr lang="en-US" sz="2600" dirty="0" err="1" smtClean="0"/>
              <a:t>akurasinya</a:t>
            </a:r>
            <a:r>
              <a:rPr lang="en-US" sz="2600" dirty="0" smtClean="0"/>
              <a:t> </a:t>
            </a:r>
            <a:r>
              <a:rPr lang="en-US" sz="2600" dirty="0" err="1" smtClean="0"/>
              <a:t>melalui</a:t>
            </a:r>
            <a:r>
              <a:rPr lang="en-US" sz="2600" dirty="0" smtClean="0"/>
              <a:t> </a:t>
            </a:r>
            <a:r>
              <a:rPr lang="en-US" sz="2600" dirty="0" err="1" smtClean="0"/>
              <a:t>aplikasi</a:t>
            </a:r>
            <a:r>
              <a:rPr lang="en-US" sz="2600" dirty="0" smtClean="0"/>
              <a:t> </a:t>
            </a:r>
            <a:r>
              <a:rPr lang="en-US" sz="2600" i="1" dirty="0" err="1" smtClean="0"/>
              <a:t>turnitin</a:t>
            </a:r>
            <a:r>
              <a:rPr lang="en-US" sz="2600" dirty="0" smtClean="0"/>
              <a:t>.</a:t>
            </a:r>
            <a:endParaRPr lang="en-US" sz="2600" i="1" dirty="0" smtClean="0"/>
          </a:p>
        </p:txBody>
      </p:sp>
      <p:sp>
        <p:nvSpPr>
          <p:cNvPr id="5"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5891349" y="2508069"/>
            <a:ext cx="6295117" cy="3877966"/>
          </a:xfrm>
          <a:solidFill>
            <a:schemeClr val="accent3">
              <a:lumMod val="50000"/>
            </a:schemeClr>
          </a:solidFill>
        </p:spPr>
        <p:txBody>
          <a:bodyPr>
            <a:noAutofit/>
          </a:bodyPr>
          <a:lstStyle/>
          <a:p>
            <a:pPr marL="0" indent="0" algn="ctr">
              <a:buNone/>
            </a:pPr>
            <a:r>
              <a:rPr lang="en-ID" sz="2400" b="1" dirty="0" smtClean="0">
                <a:solidFill>
                  <a:schemeClr val="bg2">
                    <a:lumMod val="95000"/>
                  </a:schemeClr>
                </a:solidFill>
              </a:rPr>
              <a:t>INDIKATOR PENILAIAN</a:t>
            </a:r>
          </a:p>
          <a:p>
            <a:pPr marL="0" indent="0" algn="ctr">
              <a:buNone/>
            </a:pPr>
            <a:r>
              <a:rPr lang="en-ID" sz="2400" b="1" dirty="0" err="1" smtClean="0">
                <a:solidFill>
                  <a:schemeClr val="bg2">
                    <a:lumMod val="95000"/>
                  </a:schemeClr>
                </a:solidFill>
              </a:rPr>
              <a:t>Bobot</a:t>
            </a:r>
            <a:r>
              <a:rPr lang="en-ID" sz="2400" b="1" dirty="0" smtClean="0">
                <a:solidFill>
                  <a:schemeClr val="bg2">
                    <a:lumMod val="95000"/>
                  </a:schemeClr>
                </a:solidFill>
              </a:rPr>
              <a:t> </a:t>
            </a:r>
            <a:r>
              <a:rPr lang="en-ID" sz="2400" b="1" dirty="0" err="1" smtClean="0">
                <a:solidFill>
                  <a:schemeClr val="bg2">
                    <a:lumMod val="95000"/>
                  </a:schemeClr>
                </a:solidFill>
              </a:rPr>
              <a:t>sikap</a:t>
            </a:r>
            <a:r>
              <a:rPr lang="en-ID" sz="2400" b="1" dirty="0" smtClean="0">
                <a:solidFill>
                  <a:schemeClr val="bg2">
                    <a:lumMod val="95000"/>
                  </a:schemeClr>
                </a:solidFill>
              </a:rPr>
              <a:t> </a:t>
            </a:r>
            <a:r>
              <a:rPr lang="en-ID" sz="2400" b="1" dirty="0" err="1" smtClean="0">
                <a:solidFill>
                  <a:schemeClr val="bg2">
                    <a:lumMod val="95000"/>
                  </a:schemeClr>
                </a:solidFill>
              </a:rPr>
              <a:t>Jujur</a:t>
            </a:r>
            <a:r>
              <a:rPr lang="en-ID" sz="2400" b="1" dirty="0" smtClean="0">
                <a:solidFill>
                  <a:schemeClr val="bg2">
                    <a:lumMod val="95000"/>
                  </a:schemeClr>
                </a:solidFill>
              </a:rPr>
              <a:t> </a:t>
            </a:r>
            <a:r>
              <a:rPr lang="en-ID" sz="2400" b="1" dirty="0" err="1" smtClean="0">
                <a:solidFill>
                  <a:schemeClr val="bg2">
                    <a:lumMod val="95000"/>
                  </a:schemeClr>
                </a:solidFill>
              </a:rPr>
              <a:t>Akademis</a:t>
            </a:r>
            <a:r>
              <a:rPr lang="en-ID" sz="2400" b="1" dirty="0" smtClean="0">
                <a:solidFill>
                  <a:schemeClr val="bg2">
                    <a:lumMod val="95000"/>
                  </a:schemeClr>
                </a:solidFill>
              </a:rPr>
              <a:t> = 30.</a:t>
            </a:r>
          </a:p>
          <a:p>
            <a:r>
              <a:rPr lang="en-US" sz="2400" dirty="0" err="1" smtClean="0">
                <a:solidFill>
                  <a:schemeClr val="bg2">
                    <a:lumMod val="95000"/>
                  </a:schemeClr>
                </a:solidFill>
              </a:rPr>
              <a:t>Tidak</a:t>
            </a:r>
            <a:r>
              <a:rPr lang="en-US" sz="2400" dirty="0" smtClean="0">
                <a:solidFill>
                  <a:schemeClr val="bg2">
                    <a:lumMod val="95000"/>
                  </a:schemeClr>
                </a:solidFill>
              </a:rPr>
              <a:t> </a:t>
            </a:r>
            <a:r>
              <a:rPr lang="en-US" sz="2400" dirty="0" err="1" smtClean="0">
                <a:solidFill>
                  <a:schemeClr val="bg2">
                    <a:lumMod val="95000"/>
                  </a:schemeClr>
                </a:solidFill>
              </a:rPr>
              <a:t>plagiat</a:t>
            </a:r>
            <a:r>
              <a:rPr lang="en-US" sz="2400" dirty="0" smtClean="0">
                <a:solidFill>
                  <a:schemeClr val="bg2">
                    <a:lumMod val="95000"/>
                  </a:schemeClr>
                </a:solidFill>
              </a:rPr>
              <a:t>, </a:t>
            </a:r>
            <a:r>
              <a:rPr lang="en-US" sz="2400" dirty="0" err="1" smtClean="0">
                <a:solidFill>
                  <a:schemeClr val="bg2">
                    <a:lumMod val="95000"/>
                  </a:schemeClr>
                </a:solidFill>
              </a:rPr>
              <a:t>maka</a:t>
            </a:r>
            <a:r>
              <a:rPr lang="en-US" sz="2400" dirty="0" smtClean="0">
                <a:solidFill>
                  <a:schemeClr val="bg2">
                    <a:lumMod val="95000"/>
                  </a:schemeClr>
                </a:solidFill>
              </a:rPr>
              <a:t> </a:t>
            </a:r>
            <a:r>
              <a:rPr lang="en-US" sz="2400" dirty="0" err="1" smtClean="0">
                <a:solidFill>
                  <a:schemeClr val="bg2">
                    <a:lumMod val="95000"/>
                  </a:schemeClr>
                </a:solidFill>
              </a:rPr>
              <a:t>nilai</a:t>
            </a:r>
            <a:r>
              <a:rPr lang="en-US" sz="2400" dirty="0" smtClean="0">
                <a:solidFill>
                  <a:schemeClr val="bg2">
                    <a:lumMod val="95000"/>
                  </a:schemeClr>
                </a:solidFill>
              </a:rPr>
              <a:t> </a:t>
            </a:r>
            <a:r>
              <a:rPr lang="en-US" sz="2400" dirty="0" err="1" smtClean="0">
                <a:solidFill>
                  <a:schemeClr val="bg2">
                    <a:lumMod val="95000"/>
                  </a:schemeClr>
                </a:solidFill>
              </a:rPr>
              <a:t>sikap</a:t>
            </a:r>
            <a:r>
              <a:rPr lang="en-US" sz="2400" dirty="0" smtClean="0">
                <a:solidFill>
                  <a:schemeClr val="bg2">
                    <a:lumMod val="95000"/>
                  </a:schemeClr>
                </a:solidFill>
              </a:rPr>
              <a:t> = 30. </a:t>
            </a:r>
          </a:p>
          <a:p>
            <a:r>
              <a:rPr lang="en-ID" sz="2400" dirty="0" err="1" smtClean="0">
                <a:solidFill>
                  <a:schemeClr val="bg2">
                    <a:lumMod val="95000"/>
                  </a:schemeClr>
                </a:solidFill>
              </a:rPr>
              <a:t>Plagiasi</a:t>
            </a:r>
            <a:r>
              <a:rPr lang="en-ID" sz="2400" dirty="0" smtClean="0">
                <a:solidFill>
                  <a:schemeClr val="bg2">
                    <a:lumMod val="95000"/>
                  </a:schemeClr>
                </a:solidFill>
              </a:rPr>
              <a:t> 15-30%, </a:t>
            </a:r>
            <a:r>
              <a:rPr lang="en-ID" sz="2400" dirty="0" err="1" smtClean="0">
                <a:solidFill>
                  <a:schemeClr val="bg2">
                    <a:lumMod val="95000"/>
                  </a:schemeClr>
                </a:solidFill>
              </a:rPr>
              <a:t>nilai</a:t>
            </a:r>
            <a:r>
              <a:rPr lang="en-ID" sz="2400" dirty="0" smtClean="0">
                <a:solidFill>
                  <a:schemeClr val="bg2">
                    <a:lumMod val="95000"/>
                  </a:schemeClr>
                </a:solidFill>
              </a:rPr>
              <a:t> </a:t>
            </a:r>
            <a:r>
              <a:rPr lang="en-ID" sz="2400" dirty="0" err="1" smtClean="0">
                <a:solidFill>
                  <a:schemeClr val="bg2">
                    <a:lumMod val="95000"/>
                  </a:schemeClr>
                </a:solidFill>
              </a:rPr>
              <a:t>sikap</a:t>
            </a:r>
            <a:r>
              <a:rPr lang="en-ID" sz="2400" dirty="0" smtClean="0">
                <a:solidFill>
                  <a:schemeClr val="bg2">
                    <a:lumMod val="95000"/>
                  </a:schemeClr>
                </a:solidFill>
              </a:rPr>
              <a:t> = 15</a:t>
            </a:r>
            <a:endParaRPr lang="en-US" sz="2400" dirty="0" smtClean="0">
              <a:solidFill>
                <a:schemeClr val="bg2">
                  <a:lumMod val="95000"/>
                </a:schemeClr>
              </a:solidFill>
            </a:endParaRPr>
          </a:p>
          <a:p>
            <a:r>
              <a:rPr lang="en-US" sz="2400" dirty="0" err="1" smtClean="0">
                <a:solidFill>
                  <a:schemeClr val="bg2">
                    <a:lumMod val="95000"/>
                  </a:schemeClr>
                </a:solidFill>
              </a:rPr>
              <a:t>Plagiasi</a:t>
            </a:r>
            <a:r>
              <a:rPr lang="en-US" sz="2400" dirty="0" smtClean="0">
                <a:solidFill>
                  <a:schemeClr val="bg2">
                    <a:lumMod val="95000"/>
                  </a:schemeClr>
                </a:solidFill>
              </a:rPr>
              <a:t> </a:t>
            </a:r>
            <a:r>
              <a:rPr lang="en-US" sz="2400" dirty="0" err="1">
                <a:solidFill>
                  <a:schemeClr val="bg2">
                    <a:lumMod val="95000"/>
                  </a:schemeClr>
                </a:solidFill>
              </a:rPr>
              <a:t>untuk</a:t>
            </a:r>
            <a:r>
              <a:rPr lang="en-US" sz="2400" dirty="0">
                <a:solidFill>
                  <a:schemeClr val="bg2">
                    <a:lumMod val="95000"/>
                  </a:schemeClr>
                </a:solidFill>
              </a:rPr>
              <a:t> </a:t>
            </a:r>
            <a:r>
              <a:rPr lang="en-US" sz="2400" dirty="0" err="1">
                <a:solidFill>
                  <a:schemeClr val="bg2">
                    <a:lumMod val="95000"/>
                  </a:schemeClr>
                </a:solidFill>
              </a:rPr>
              <a:t>tugas</a:t>
            </a:r>
            <a:r>
              <a:rPr lang="en-US" sz="2400" dirty="0">
                <a:solidFill>
                  <a:schemeClr val="bg2">
                    <a:lumMod val="95000"/>
                  </a:schemeClr>
                </a:solidFill>
              </a:rPr>
              <a:t> </a:t>
            </a:r>
            <a:r>
              <a:rPr lang="en-US" sz="2400" dirty="0" err="1">
                <a:solidFill>
                  <a:schemeClr val="bg2">
                    <a:lumMod val="95000"/>
                  </a:schemeClr>
                </a:solidFill>
              </a:rPr>
              <a:t>dalam</a:t>
            </a:r>
            <a:r>
              <a:rPr lang="en-US" sz="2400" dirty="0">
                <a:solidFill>
                  <a:schemeClr val="bg2">
                    <a:lumMod val="95000"/>
                  </a:schemeClr>
                </a:solidFill>
              </a:rPr>
              <a:t> </a:t>
            </a:r>
            <a:r>
              <a:rPr lang="en-US" sz="2400" b="1" dirty="0" err="1">
                <a:solidFill>
                  <a:schemeClr val="bg2">
                    <a:lumMod val="95000"/>
                  </a:schemeClr>
                </a:solidFill>
              </a:rPr>
              <a:t>salah</a:t>
            </a:r>
            <a:r>
              <a:rPr lang="en-US" sz="2400" b="1" dirty="0">
                <a:solidFill>
                  <a:schemeClr val="bg2">
                    <a:lumMod val="95000"/>
                  </a:schemeClr>
                </a:solidFill>
              </a:rPr>
              <a:t> </a:t>
            </a:r>
            <a:r>
              <a:rPr lang="en-US" sz="2400" b="1" dirty="0" err="1">
                <a:solidFill>
                  <a:schemeClr val="bg2">
                    <a:lumMod val="95000"/>
                  </a:schemeClr>
                </a:solidFill>
              </a:rPr>
              <a:t>satu</a:t>
            </a:r>
            <a:r>
              <a:rPr lang="en-US" sz="2400" b="1" dirty="0">
                <a:solidFill>
                  <a:schemeClr val="bg2">
                    <a:lumMod val="95000"/>
                  </a:schemeClr>
                </a:solidFill>
              </a:rPr>
              <a:t> </a:t>
            </a:r>
            <a:r>
              <a:rPr lang="en-US" sz="2400" b="1" dirty="0" err="1">
                <a:solidFill>
                  <a:schemeClr val="bg2">
                    <a:lumMod val="95000"/>
                  </a:schemeClr>
                </a:solidFill>
              </a:rPr>
              <a:t>pertemuan</a:t>
            </a:r>
            <a:r>
              <a:rPr lang="en-US" sz="2400" b="1" dirty="0">
                <a:solidFill>
                  <a:schemeClr val="bg2">
                    <a:lumMod val="95000"/>
                  </a:schemeClr>
                </a:solidFill>
              </a:rPr>
              <a:t> </a:t>
            </a:r>
            <a:r>
              <a:rPr lang="en-US" sz="2400" dirty="0" err="1">
                <a:solidFill>
                  <a:schemeClr val="bg2">
                    <a:lumMod val="95000"/>
                  </a:schemeClr>
                </a:solidFill>
              </a:rPr>
              <a:t>maka</a:t>
            </a:r>
            <a:r>
              <a:rPr lang="en-US" sz="2400" dirty="0">
                <a:solidFill>
                  <a:schemeClr val="bg2">
                    <a:lumMod val="95000"/>
                  </a:schemeClr>
                </a:solidFill>
              </a:rPr>
              <a:t> </a:t>
            </a:r>
            <a:r>
              <a:rPr lang="en-US" sz="2400" dirty="0" err="1">
                <a:solidFill>
                  <a:schemeClr val="bg2">
                    <a:lumMod val="95000"/>
                  </a:schemeClr>
                </a:solidFill>
              </a:rPr>
              <a:t>nilai</a:t>
            </a:r>
            <a:r>
              <a:rPr lang="en-US" sz="2400" dirty="0">
                <a:solidFill>
                  <a:schemeClr val="bg2">
                    <a:lumMod val="95000"/>
                  </a:schemeClr>
                </a:solidFill>
              </a:rPr>
              <a:t> </a:t>
            </a:r>
            <a:r>
              <a:rPr lang="en-US" sz="2400" dirty="0" err="1">
                <a:solidFill>
                  <a:schemeClr val="bg2">
                    <a:lumMod val="95000"/>
                  </a:schemeClr>
                </a:solidFill>
              </a:rPr>
              <a:t>tugas</a:t>
            </a:r>
            <a:r>
              <a:rPr lang="en-US" sz="2400" dirty="0">
                <a:solidFill>
                  <a:schemeClr val="bg2">
                    <a:lumMod val="95000"/>
                  </a:schemeClr>
                </a:solidFill>
              </a:rPr>
              <a:t> </a:t>
            </a:r>
            <a:r>
              <a:rPr lang="en-US" sz="2400" dirty="0" err="1">
                <a:solidFill>
                  <a:schemeClr val="bg2">
                    <a:lumMod val="95000"/>
                  </a:schemeClr>
                </a:solidFill>
              </a:rPr>
              <a:t>untuk</a:t>
            </a:r>
            <a:r>
              <a:rPr lang="en-US" sz="2400" dirty="0">
                <a:solidFill>
                  <a:schemeClr val="bg2">
                    <a:lumMod val="95000"/>
                  </a:schemeClr>
                </a:solidFill>
              </a:rPr>
              <a:t> </a:t>
            </a:r>
            <a:r>
              <a:rPr lang="en-US" sz="2400" dirty="0" err="1">
                <a:solidFill>
                  <a:schemeClr val="bg2">
                    <a:lumMod val="95000"/>
                  </a:schemeClr>
                </a:solidFill>
              </a:rPr>
              <a:t>pertemuan</a:t>
            </a:r>
            <a:r>
              <a:rPr lang="en-US" sz="2400" dirty="0">
                <a:solidFill>
                  <a:schemeClr val="bg2">
                    <a:lumMod val="95000"/>
                  </a:schemeClr>
                </a:solidFill>
              </a:rPr>
              <a:t> </a:t>
            </a:r>
            <a:r>
              <a:rPr lang="en-US" sz="2400" dirty="0" err="1">
                <a:solidFill>
                  <a:schemeClr val="bg2">
                    <a:lumMod val="95000"/>
                  </a:schemeClr>
                </a:solidFill>
              </a:rPr>
              <a:t>tersebut</a:t>
            </a:r>
            <a:r>
              <a:rPr lang="en-US" sz="2400" dirty="0">
                <a:solidFill>
                  <a:schemeClr val="bg2">
                    <a:lumMod val="95000"/>
                  </a:schemeClr>
                </a:solidFill>
              </a:rPr>
              <a:t> </a:t>
            </a:r>
            <a:r>
              <a:rPr lang="en-US" sz="2400" dirty="0" err="1">
                <a:solidFill>
                  <a:schemeClr val="bg2">
                    <a:lumMod val="95000"/>
                  </a:schemeClr>
                </a:solidFill>
              </a:rPr>
              <a:t>adalah</a:t>
            </a:r>
            <a:r>
              <a:rPr lang="en-US" sz="2400" dirty="0">
                <a:solidFill>
                  <a:schemeClr val="bg2">
                    <a:lumMod val="95000"/>
                  </a:schemeClr>
                </a:solidFill>
              </a:rPr>
              <a:t> </a:t>
            </a:r>
            <a:r>
              <a:rPr lang="en-US" sz="2400" b="1" dirty="0">
                <a:solidFill>
                  <a:schemeClr val="bg2">
                    <a:lumMod val="95000"/>
                  </a:schemeClr>
                </a:solidFill>
              </a:rPr>
              <a:t>0 (</a:t>
            </a:r>
            <a:r>
              <a:rPr lang="en-US" sz="2400" b="1" dirty="0" err="1">
                <a:solidFill>
                  <a:schemeClr val="bg2">
                    <a:lumMod val="95000"/>
                  </a:schemeClr>
                </a:solidFill>
              </a:rPr>
              <a:t>nol</a:t>
            </a:r>
            <a:r>
              <a:rPr lang="en-US" sz="2400" b="1" dirty="0" smtClean="0">
                <a:solidFill>
                  <a:schemeClr val="bg2">
                    <a:lumMod val="95000"/>
                  </a:schemeClr>
                </a:solidFill>
              </a:rPr>
              <a:t>), </a:t>
            </a:r>
            <a:r>
              <a:rPr lang="en-US" sz="2400" b="1" dirty="0" err="1" smtClean="0">
                <a:solidFill>
                  <a:schemeClr val="bg2">
                    <a:lumMod val="95000"/>
                  </a:schemeClr>
                </a:solidFill>
              </a:rPr>
              <a:t>nilai</a:t>
            </a:r>
            <a:r>
              <a:rPr lang="en-US" sz="2400" b="1" dirty="0" smtClean="0">
                <a:solidFill>
                  <a:schemeClr val="bg2">
                    <a:lumMod val="95000"/>
                  </a:schemeClr>
                </a:solidFill>
              </a:rPr>
              <a:t> </a:t>
            </a:r>
            <a:r>
              <a:rPr lang="en-US" sz="2400" b="1" dirty="0" err="1" smtClean="0">
                <a:solidFill>
                  <a:schemeClr val="bg2">
                    <a:lumMod val="95000"/>
                  </a:schemeClr>
                </a:solidFill>
              </a:rPr>
              <a:t>sikap</a:t>
            </a:r>
            <a:r>
              <a:rPr lang="en-US" sz="2400" b="1" dirty="0">
                <a:solidFill>
                  <a:schemeClr val="bg2">
                    <a:lumMod val="95000"/>
                  </a:schemeClr>
                </a:solidFill>
              </a:rPr>
              <a:t> </a:t>
            </a:r>
            <a:r>
              <a:rPr lang="en-US" sz="2400" b="1" dirty="0" smtClean="0">
                <a:solidFill>
                  <a:schemeClr val="bg2">
                    <a:lumMod val="95000"/>
                  </a:schemeClr>
                </a:solidFill>
              </a:rPr>
              <a:t>= </a:t>
            </a:r>
            <a:r>
              <a:rPr lang="en-US" sz="2400" b="1" dirty="0" smtClean="0">
                <a:solidFill>
                  <a:schemeClr val="bg2">
                    <a:lumMod val="95000"/>
                  </a:schemeClr>
                </a:solidFill>
              </a:rPr>
              <a:t>0</a:t>
            </a:r>
            <a:endParaRPr lang="en-US" sz="2400" b="1" dirty="0">
              <a:solidFill>
                <a:schemeClr val="bg2">
                  <a:lumMod val="95000"/>
                </a:schemeClr>
              </a:solidFill>
            </a:endParaRPr>
          </a:p>
          <a:p>
            <a:r>
              <a:rPr lang="en-US" sz="2400" dirty="0" err="1">
                <a:solidFill>
                  <a:schemeClr val="bg2">
                    <a:lumMod val="95000"/>
                  </a:schemeClr>
                </a:solidFill>
              </a:rPr>
              <a:t>Plagiasi</a:t>
            </a:r>
            <a:r>
              <a:rPr lang="en-US" sz="2400" dirty="0">
                <a:solidFill>
                  <a:schemeClr val="bg2">
                    <a:lumMod val="95000"/>
                  </a:schemeClr>
                </a:solidFill>
              </a:rPr>
              <a:t> </a:t>
            </a:r>
            <a:r>
              <a:rPr lang="en-US" sz="2400" dirty="0" err="1">
                <a:solidFill>
                  <a:schemeClr val="bg2">
                    <a:lumMod val="95000"/>
                  </a:schemeClr>
                </a:solidFill>
              </a:rPr>
              <a:t>untuk</a:t>
            </a:r>
            <a:r>
              <a:rPr lang="en-US" sz="2400" dirty="0">
                <a:solidFill>
                  <a:schemeClr val="bg2">
                    <a:lumMod val="95000"/>
                  </a:schemeClr>
                </a:solidFill>
              </a:rPr>
              <a:t> </a:t>
            </a:r>
            <a:r>
              <a:rPr lang="en-US" sz="2400" b="1" dirty="0">
                <a:solidFill>
                  <a:schemeClr val="bg2">
                    <a:lumMod val="95000"/>
                  </a:schemeClr>
                </a:solidFill>
              </a:rPr>
              <a:t>UJIAN (UTS/UAS) </a:t>
            </a:r>
            <a:r>
              <a:rPr lang="en-US" sz="2400" dirty="0" err="1">
                <a:solidFill>
                  <a:schemeClr val="bg2">
                    <a:lumMod val="95000"/>
                  </a:schemeClr>
                </a:solidFill>
              </a:rPr>
              <a:t>maka</a:t>
            </a:r>
            <a:r>
              <a:rPr lang="en-US" sz="2400" dirty="0">
                <a:solidFill>
                  <a:schemeClr val="bg2">
                    <a:lumMod val="95000"/>
                  </a:schemeClr>
                </a:solidFill>
              </a:rPr>
              <a:t> </a:t>
            </a:r>
            <a:r>
              <a:rPr lang="en-US" sz="2400" dirty="0" err="1">
                <a:solidFill>
                  <a:schemeClr val="bg2">
                    <a:lumMod val="95000"/>
                  </a:schemeClr>
                </a:solidFill>
              </a:rPr>
              <a:t>nilai</a:t>
            </a:r>
            <a:r>
              <a:rPr lang="en-US" sz="2400" dirty="0">
                <a:solidFill>
                  <a:schemeClr val="bg2">
                    <a:lumMod val="95000"/>
                  </a:schemeClr>
                </a:solidFill>
              </a:rPr>
              <a:t> </a:t>
            </a:r>
            <a:r>
              <a:rPr lang="en-US" sz="2400" dirty="0" err="1">
                <a:solidFill>
                  <a:schemeClr val="bg2">
                    <a:lumMod val="95000"/>
                  </a:schemeClr>
                </a:solidFill>
              </a:rPr>
              <a:t>ujian</a:t>
            </a:r>
            <a:r>
              <a:rPr lang="en-US" sz="2400" dirty="0">
                <a:solidFill>
                  <a:schemeClr val="bg2">
                    <a:lumMod val="95000"/>
                  </a:schemeClr>
                </a:solidFill>
              </a:rPr>
              <a:t> </a:t>
            </a:r>
            <a:r>
              <a:rPr lang="en-US" sz="2400" dirty="0" err="1">
                <a:solidFill>
                  <a:schemeClr val="bg2">
                    <a:lumMod val="95000"/>
                  </a:schemeClr>
                </a:solidFill>
              </a:rPr>
              <a:t>tersebut</a:t>
            </a:r>
            <a:r>
              <a:rPr lang="en-US" sz="2400" dirty="0">
                <a:solidFill>
                  <a:schemeClr val="bg2">
                    <a:lumMod val="95000"/>
                  </a:schemeClr>
                </a:solidFill>
              </a:rPr>
              <a:t> </a:t>
            </a:r>
            <a:r>
              <a:rPr lang="en-US" sz="2400" dirty="0" err="1">
                <a:solidFill>
                  <a:schemeClr val="bg2">
                    <a:lumMod val="95000"/>
                  </a:schemeClr>
                </a:solidFill>
              </a:rPr>
              <a:t>adalah</a:t>
            </a:r>
            <a:r>
              <a:rPr lang="en-US" sz="2400" dirty="0">
                <a:solidFill>
                  <a:schemeClr val="bg2">
                    <a:lumMod val="95000"/>
                  </a:schemeClr>
                </a:solidFill>
              </a:rPr>
              <a:t> </a:t>
            </a:r>
            <a:r>
              <a:rPr lang="en-US" sz="2400" b="1" dirty="0">
                <a:solidFill>
                  <a:schemeClr val="bg2">
                    <a:lumMod val="95000"/>
                  </a:schemeClr>
                </a:solidFill>
              </a:rPr>
              <a:t>0 (</a:t>
            </a:r>
            <a:r>
              <a:rPr lang="en-US" sz="2400" b="1" dirty="0" err="1">
                <a:solidFill>
                  <a:schemeClr val="bg2">
                    <a:lumMod val="95000"/>
                  </a:schemeClr>
                </a:solidFill>
              </a:rPr>
              <a:t>nol</a:t>
            </a:r>
            <a:r>
              <a:rPr lang="en-US" sz="2400" b="1" dirty="0" smtClean="0">
                <a:solidFill>
                  <a:schemeClr val="bg2">
                    <a:lumMod val="95000"/>
                  </a:schemeClr>
                </a:solidFill>
              </a:rPr>
              <a:t>), </a:t>
            </a:r>
            <a:r>
              <a:rPr lang="en-US" sz="2400" b="1" dirty="0" err="1" smtClean="0">
                <a:solidFill>
                  <a:schemeClr val="bg2">
                    <a:lumMod val="95000"/>
                  </a:schemeClr>
                </a:solidFill>
              </a:rPr>
              <a:t>nilai</a:t>
            </a:r>
            <a:r>
              <a:rPr lang="en-US" sz="2400" b="1" dirty="0" smtClean="0">
                <a:solidFill>
                  <a:schemeClr val="bg2">
                    <a:lumMod val="95000"/>
                  </a:schemeClr>
                </a:solidFill>
              </a:rPr>
              <a:t> </a:t>
            </a:r>
            <a:r>
              <a:rPr lang="en-US" sz="2400" b="1" dirty="0" err="1" smtClean="0">
                <a:solidFill>
                  <a:schemeClr val="bg2">
                    <a:lumMod val="95000"/>
                  </a:schemeClr>
                </a:solidFill>
              </a:rPr>
              <a:t>sikap</a:t>
            </a:r>
            <a:r>
              <a:rPr lang="en-US" sz="2400" b="1" dirty="0" smtClean="0">
                <a:solidFill>
                  <a:schemeClr val="bg2">
                    <a:lumMod val="95000"/>
                  </a:schemeClr>
                </a:solidFill>
              </a:rPr>
              <a:t> = 0.</a:t>
            </a:r>
            <a:endParaRPr lang="en-ID" sz="2400" dirty="0">
              <a:solidFill>
                <a:schemeClr val="bg2">
                  <a:lumMod val="95000"/>
                </a:schemeClr>
              </a:solidFill>
            </a:endParaRPr>
          </a:p>
          <a:p>
            <a:endParaRPr lang="en-ID" sz="2000" dirty="0" smtClean="0">
              <a:solidFill>
                <a:schemeClr val="bg2">
                  <a:lumMod val="95000"/>
                </a:schemeClr>
              </a:solidFill>
            </a:endParaRPr>
          </a:p>
        </p:txBody>
      </p:sp>
      <p:pic>
        <p:nvPicPr>
          <p:cNvPr id="4098" name="Picture 2" descr="Software dan Layanan Untuk Mengecek Plagi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3256" y="0"/>
            <a:ext cx="3548743" cy="2129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347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Classic_Bold_Block_01_MS_v5" id="{AA60D5CE-876A-47D1-9228-3D76491083AD}" vid="{07E49AEA-13A3-4305-88B7-82B9D72D09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B6A5B5-1BEC-4EEA-9356-9BFD758ACB72}">
  <ds:schemaRefs>
    <ds:schemaRef ds:uri="http://schemas.microsoft.com/sharepoint/v3/contenttype/forms"/>
  </ds:schemaRefs>
</ds:datastoreItem>
</file>

<file path=customXml/itemProps2.xml><?xml version="1.0" encoding="utf-8"?>
<ds:datastoreItem xmlns:ds="http://schemas.openxmlformats.org/officeDocument/2006/customXml" ds:itemID="{C360C99C-4D9A-4DAB-AA53-E488AEBCAE16}">
  <ds:schemaRefs>
    <ds:schemaRef ds:uri="http://schemas.microsoft.com/office/2006/metadata/properties"/>
    <ds:schemaRef ds:uri="http://schemas.openxmlformats.org/package/2006/metadata/core-properties"/>
    <ds:schemaRef ds:uri="http://schemas.microsoft.com/office/2006/documentManagement/types"/>
    <ds:schemaRef ds:uri="16c05727-aa75-4e4a-9b5f-8a80a1165891"/>
    <ds:schemaRef ds:uri="http://purl.org/dc/dcmitype/"/>
    <ds:schemaRef ds:uri="http://purl.org/dc/terms/"/>
    <ds:schemaRef ds:uri="http://purl.org/dc/elements/1.1/"/>
    <ds:schemaRef ds:uri="71af3243-3dd4-4a8d-8c0d-dd76da1f02a5"/>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D1F562-76A4-4CE4-B3CA-758D572E94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bold block presentation</Template>
  <TotalTime>0</TotalTime>
  <Words>572</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Panduan Penilaian Sikap Mahasiswa</vt:lpstr>
      <vt:lpstr>Tujuan</vt:lpstr>
      <vt:lpstr>Prinsip: Sikap dan perilaku mahasiswa selama pembelajaran online perlu mendapat perhatian baik dari mahasiswa maupun dari dosen. Sikap dan perilaku yang baik (sesuai standar yang disepakati) menunjukkan keaslian karakter mahasiswa. </vt:lpstr>
      <vt:lpstr>Komitmen Sikap dalam Proses Pembelajaran</vt:lpstr>
      <vt:lpstr>Tepat waktu Mengapa?  - Tepat waktu menunjukkan keseriusan seseorang untuk konsisten, patuh pada aturan dan belajar menata diri menjadi pribadi yang berkomitmen pada kesepakatan.</vt:lpstr>
      <vt:lpstr>Interaktif (interaksi yang efektif) - kamera gadget aktif.  Mengapa? Wajah yang terlihat di layar gadget sangat membantu komunikasi interaktif antara dosen dan mahasiswa. “On cam” menunjukkan keseriusan dosen dan mahasiswa untuk belajar. Juga, memberi kesan yang kuat bagi dosen bahwa mahasiswa mau memperhatikan dengan serius materi yang didiskusikan.</vt:lpstr>
      <vt:lpstr>Presensi 100% dalam 14 sesi. Mengapa? Presensi 100% menunjukkan komitmen yang tinggi untuk belajar. Juga presensi 100% menunjukkan sikap penghargaan terhadap orang tua yang telah membiayai pendidikan.</vt:lpstr>
      <vt:lpstr>Aktif Bertanya &amp; berpendapat terkait konten materi kuliah.  Mengapa? Mahasiswa yang bertanya atau berpendapat dalam proses pembelajaran menunjukkan keseriusan dan kemauan yang kuat untuk memahami materi. Mahasiswa juga belajar untuk menyampaikan ide, gagasan di depan umum. Melatih keberanian mahasiswa untuk menyusun gagasan dan pikiran yang logis dan sistimatis.</vt:lpstr>
      <vt:lpstr>Jujur Akademis (tidak plagiat) Mengapa? Plagiasi adalah penjiplakan atau pengambilan karangan, pendapat, dan sebagainya dari orang lain dan menjadikannya seolah karangan dan pendapat sendiri. Di UMN plagiasi dilarang. Sikap jujur menjadi dasar hidup bersama orang lain dan menjadi keutamaan diri yang sangat dihargai oleh sesama. Jujur adalah nilai hidup. Melatih diri untuk jujur di bidang akademis adalah cermin kehidupan jujur di masyarakat dan tempat kerja.</vt:lpstr>
      <vt:lpstr>Perhitungan Nilai Sikap  untuk Mata Kuliah ini:</vt:lpstr>
      <vt:lpstr>Terima Kasih</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2021-01-21T09:44:29Z</dcterms:created>
  <dcterms:modified xsi:type="dcterms:W3CDTF">2021-08-09T15:33:20Z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