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29A9-C760-4AFF-8264-827F0900AA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F82D-8963-47DD-9E21-B675432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29A9-C760-4AFF-8264-827F0900AA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F82D-8963-47DD-9E21-B675432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2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29A9-C760-4AFF-8264-827F0900AA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F82D-8963-47DD-9E21-B675432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0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29A9-C760-4AFF-8264-827F0900AA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F82D-8963-47DD-9E21-B675432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4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29A9-C760-4AFF-8264-827F0900AA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F82D-8963-47DD-9E21-B675432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29A9-C760-4AFF-8264-827F0900AA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F82D-8963-47DD-9E21-B675432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29A9-C760-4AFF-8264-827F0900AA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F82D-8963-47DD-9E21-B675432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29A9-C760-4AFF-8264-827F0900AA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F82D-8963-47DD-9E21-B675432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29A9-C760-4AFF-8264-827F0900AA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F82D-8963-47DD-9E21-B675432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29A9-C760-4AFF-8264-827F0900AA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F82D-8963-47DD-9E21-B675432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29A9-C760-4AFF-8264-827F0900AA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F82D-8963-47DD-9E21-B675432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29A9-C760-4AFF-8264-827F0900AA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F82D-8963-47DD-9E21-B67543265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4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3353" y="1122363"/>
            <a:ext cx="6147581" cy="3407434"/>
          </a:xfrm>
        </p:spPr>
        <p:txBody>
          <a:bodyPr>
            <a:normAutofit fontScale="90000"/>
          </a:bodyPr>
          <a:lstStyle/>
          <a:p>
            <a:pPr algn="l"/>
            <a:r>
              <a:rPr lang="en-ID" b="1" dirty="0" smtClean="0">
                <a:solidFill>
                  <a:schemeClr val="bg2"/>
                </a:solidFill>
              </a:rPr>
              <a:t>Tips#</a:t>
            </a:r>
            <a:br>
              <a:rPr lang="en-ID" b="1" dirty="0" smtClean="0">
                <a:solidFill>
                  <a:schemeClr val="bg2"/>
                </a:solidFill>
              </a:rPr>
            </a:br>
            <a:r>
              <a:rPr lang="en-ID" b="1" dirty="0" err="1" smtClean="0">
                <a:solidFill>
                  <a:schemeClr val="bg2"/>
                </a:solidFill>
              </a:rPr>
              <a:t>Menjadi</a:t>
            </a:r>
            <a:r>
              <a:rPr lang="en-ID" b="1" dirty="0" smtClean="0">
                <a:solidFill>
                  <a:schemeClr val="bg2"/>
                </a:solidFill>
              </a:rPr>
              <a:t> </a:t>
            </a:r>
            <a:r>
              <a:rPr lang="en-ID" b="1" dirty="0" err="1" smtClean="0">
                <a:solidFill>
                  <a:schemeClr val="bg2"/>
                </a:solidFill>
              </a:rPr>
              <a:t>Mahasiswa</a:t>
            </a:r>
            <a:r>
              <a:rPr lang="en-ID" b="1" dirty="0" smtClean="0">
                <a:solidFill>
                  <a:schemeClr val="bg2"/>
                </a:solidFill>
              </a:rPr>
              <a:t> </a:t>
            </a:r>
            <a:r>
              <a:rPr lang="en-ID" b="1" dirty="0" err="1" smtClean="0">
                <a:solidFill>
                  <a:schemeClr val="bg2"/>
                </a:solidFill>
              </a:rPr>
              <a:t>Cerdas</a:t>
            </a:r>
            <a:r>
              <a:rPr lang="en-ID" dirty="0" smtClean="0">
                <a:solidFill>
                  <a:schemeClr val="bg2"/>
                </a:solidFill>
              </a:rPr>
              <a:t> </a:t>
            </a:r>
            <a:br>
              <a:rPr lang="en-ID" dirty="0" smtClean="0">
                <a:solidFill>
                  <a:schemeClr val="bg2"/>
                </a:solidFill>
              </a:rPr>
            </a:br>
            <a:r>
              <a:rPr lang="en-ID" i="1" dirty="0" err="1" smtClean="0">
                <a:solidFill>
                  <a:schemeClr val="bg2"/>
                </a:solidFill>
              </a:rPr>
              <a:t>Mesti</a:t>
            </a:r>
            <a:r>
              <a:rPr lang="en-ID" i="1" dirty="0" smtClean="0">
                <a:solidFill>
                  <a:schemeClr val="bg2"/>
                </a:solidFill>
              </a:rPr>
              <a:t> </a:t>
            </a:r>
            <a:r>
              <a:rPr lang="en-ID" i="1" dirty="0" err="1" smtClean="0">
                <a:solidFill>
                  <a:schemeClr val="bg2"/>
                </a:solidFill>
              </a:rPr>
              <a:t>Bagaimana</a:t>
            </a:r>
            <a:r>
              <a:rPr lang="en-ID" i="1" dirty="0" smtClean="0">
                <a:solidFill>
                  <a:schemeClr val="bg2"/>
                </a:solidFill>
              </a:rPr>
              <a:t> </a:t>
            </a:r>
            <a:r>
              <a:rPr lang="en-ID" i="1" dirty="0" err="1" smtClean="0">
                <a:solidFill>
                  <a:schemeClr val="bg2"/>
                </a:solidFill>
              </a:rPr>
              <a:t>ya</a:t>
            </a:r>
            <a:r>
              <a:rPr lang="en-ID" i="1" dirty="0" smtClean="0">
                <a:solidFill>
                  <a:schemeClr val="bg2"/>
                </a:solidFill>
              </a:rPr>
              <a:t>? </a:t>
            </a:r>
            <a:endParaRPr lang="en-US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61"/>
            <a:ext cx="9081655" cy="854075"/>
          </a:xfrm>
        </p:spPr>
        <p:txBody>
          <a:bodyPr/>
          <a:lstStyle/>
          <a:p>
            <a:pPr algn="ctr"/>
            <a:r>
              <a:rPr lang="en-ID" b="1" dirty="0" err="1" smtClean="0">
                <a:solidFill>
                  <a:schemeClr val="bg2"/>
                </a:solidFill>
              </a:rPr>
              <a:t>Tugas</a:t>
            </a:r>
            <a:r>
              <a:rPr lang="en-ID" b="1" dirty="0" smtClean="0">
                <a:solidFill>
                  <a:schemeClr val="bg2"/>
                </a:solidFill>
              </a:rPr>
              <a:t> </a:t>
            </a:r>
            <a:r>
              <a:rPr lang="en-ID" b="1" dirty="0" err="1" smtClean="0">
                <a:solidFill>
                  <a:schemeClr val="bg2"/>
                </a:solidFill>
              </a:rPr>
              <a:t>Pengembangan</a:t>
            </a:r>
            <a:r>
              <a:rPr lang="en-ID" b="1" dirty="0" smtClean="0">
                <a:solidFill>
                  <a:schemeClr val="bg2"/>
                </a:solidFill>
              </a:rPr>
              <a:t> </a:t>
            </a:r>
            <a:r>
              <a:rPr lang="en-ID" b="1" dirty="0" err="1" smtClean="0">
                <a:solidFill>
                  <a:schemeClr val="bg2"/>
                </a:solidFill>
              </a:rPr>
              <a:t>Diri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dirty="0" err="1" smtClean="0"/>
              <a:t>Tulislah</a:t>
            </a:r>
            <a:r>
              <a:rPr lang="en-ID" dirty="0" smtClean="0"/>
              <a:t> </a:t>
            </a:r>
            <a:r>
              <a:rPr lang="en-ID" dirty="0" err="1" smtClean="0"/>
              <a:t>pernyataan</a:t>
            </a:r>
            <a:r>
              <a:rPr lang="en-ID" dirty="0" smtClean="0"/>
              <a:t> </a:t>
            </a:r>
            <a:r>
              <a:rPr lang="en-ID" b="1" i="1" dirty="0" smtClean="0"/>
              <a:t>personal goal </a:t>
            </a:r>
            <a:r>
              <a:rPr lang="en-ID" dirty="0" err="1" smtClean="0"/>
              <a:t>Anda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mahasiswa</a:t>
            </a:r>
            <a:r>
              <a:rPr lang="en-ID" dirty="0" smtClean="0"/>
              <a:t> di UMN. </a:t>
            </a:r>
            <a:r>
              <a:rPr lang="en-ID" dirty="0" err="1" smtClean="0"/>
              <a:t>Maksimal</a:t>
            </a:r>
            <a:r>
              <a:rPr lang="en-ID" dirty="0" smtClean="0"/>
              <a:t> 3 </a:t>
            </a:r>
            <a:r>
              <a:rPr lang="en-ID" dirty="0" err="1" smtClean="0"/>
              <a:t>pernyataan</a:t>
            </a:r>
            <a:r>
              <a:rPr lang="en-ID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 smtClean="0"/>
              <a:t>Tulislah</a:t>
            </a:r>
            <a:r>
              <a:rPr lang="en-ID" dirty="0" smtClean="0"/>
              <a:t> </a:t>
            </a:r>
            <a:r>
              <a:rPr lang="en-ID" b="1" i="1" dirty="0" smtClean="0"/>
              <a:t>personal path </a:t>
            </a:r>
            <a:r>
              <a:rPr lang="en-ID" dirty="0" err="1" smtClean="0"/>
              <a:t>Anda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mencapai</a:t>
            </a:r>
            <a:r>
              <a:rPr lang="en-ID" dirty="0" smtClean="0"/>
              <a:t> </a:t>
            </a:r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. </a:t>
            </a:r>
            <a:r>
              <a:rPr lang="en-ID" dirty="0" err="1" smtClean="0"/>
              <a:t>Pertanyaan</a:t>
            </a:r>
            <a:r>
              <a:rPr lang="en-ID" dirty="0" smtClean="0"/>
              <a:t> </a:t>
            </a:r>
            <a:r>
              <a:rPr lang="en-ID" dirty="0" err="1" smtClean="0"/>
              <a:t>kunci</a:t>
            </a:r>
            <a:r>
              <a:rPr lang="en-ID" dirty="0" smtClean="0"/>
              <a:t>: </a:t>
            </a:r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saja</a:t>
            </a:r>
            <a:r>
              <a:rPr lang="en-ID" dirty="0" smtClean="0"/>
              <a:t> </a:t>
            </a:r>
            <a:r>
              <a:rPr lang="en-ID" b="1" i="1" dirty="0" smtClean="0"/>
              <a:t>program </a:t>
            </a:r>
            <a:r>
              <a:rPr lang="en-ID" b="1" i="1" dirty="0" err="1" smtClean="0"/>
              <a:t>pribadi</a:t>
            </a:r>
            <a:r>
              <a:rPr lang="en-ID" b="1" i="1" dirty="0" smtClean="0"/>
              <a:t> </a:t>
            </a:r>
            <a:r>
              <a:rPr lang="en-ID" b="1" i="1" dirty="0" err="1" smtClean="0"/>
              <a:t>Anda</a:t>
            </a:r>
            <a:r>
              <a:rPr lang="en-ID" b="1" i="1" dirty="0" smtClean="0"/>
              <a:t> </a:t>
            </a:r>
            <a:r>
              <a:rPr lang="en-ID" dirty="0" smtClean="0"/>
              <a:t>yang </a:t>
            </a:r>
            <a:r>
              <a:rPr lang="en-ID" dirty="0" err="1" smtClean="0"/>
              <a:t>Anda</a:t>
            </a:r>
            <a:r>
              <a:rPr lang="en-ID" dirty="0" smtClean="0"/>
              <a:t> </a:t>
            </a:r>
            <a:r>
              <a:rPr lang="en-ID" dirty="0" err="1" smtClean="0"/>
              <a:t>rencanakan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mencapai</a:t>
            </a:r>
            <a:r>
              <a:rPr lang="en-ID" dirty="0" smtClean="0"/>
              <a:t> </a:t>
            </a:r>
            <a:r>
              <a:rPr lang="en-ID" dirty="0" err="1" smtClean="0"/>
              <a:t>tujuan</a:t>
            </a:r>
            <a:r>
              <a:rPr lang="en-ID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 smtClean="0"/>
              <a:t>Buatlah</a:t>
            </a:r>
            <a:r>
              <a:rPr lang="en-ID" dirty="0" smtClean="0"/>
              <a:t> </a:t>
            </a:r>
            <a:r>
              <a:rPr lang="en-ID" b="1" i="1" dirty="0" err="1" smtClean="0"/>
              <a:t>jadwal</a:t>
            </a:r>
            <a:r>
              <a:rPr lang="en-ID" b="1" i="1" dirty="0" smtClean="0"/>
              <a:t> </a:t>
            </a:r>
            <a:r>
              <a:rPr lang="en-ID" b="1" i="1" dirty="0" err="1" smtClean="0"/>
              <a:t>harian</a:t>
            </a:r>
            <a:r>
              <a:rPr lang="en-ID" b="1" i="1" dirty="0" smtClean="0"/>
              <a:t>/</a:t>
            </a:r>
            <a:r>
              <a:rPr lang="en-ID" b="1" i="1" dirty="0" err="1" smtClean="0"/>
              <a:t>rutinitas</a:t>
            </a:r>
            <a:r>
              <a:rPr lang="en-ID" b="1" i="1" dirty="0" smtClean="0"/>
              <a:t> </a:t>
            </a:r>
            <a:r>
              <a:rPr lang="en-ID" b="1" i="1" dirty="0" err="1" smtClean="0"/>
              <a:t>Anda</a:t>
            </a:r>
            <a:r>
              <a:rPr lang="en-ID" b="1" i="1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memerhatikan</a:t>
            </a:r>
            <a:r>
              <a:rPr lang="en-ID" dirty="0" smtClean="0"/>
              <a:t> </a:t>
            </a:r>
            <a:r>
              <a:rPr lang="en-ID" dirty="0" err="1" smtClean="0"/>
              <a:t>prioritas</a:t>
            </a:r>
            <a:r>
              <a:rPr lang="en-ID" dirty="0" smtClean="0"/>
              <a:t> </a:t>
            </a:r>
            <a:r>
              <a:rPr lang="en-ID" dirty="0" err="1" smtClean="0"/>
              <a:t>aktivitas</a:t>
            </a:r>
            <a:r>
              <a:rPr lang="en-ID" dirty="0" smtClean="0"/>
              <a:t> </a:t>
            </a:r>
            <a:r>
              <a:rPr lang="en-ID" dirty="0" err="1" smtClean="0"/>
              <a:t>Anda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kuadran</a:t>
            </a:r>
            <a:r>
              <a:rPr lang="en-ID" dirty="0" smtClean="0"/>
              <a:t> </a:t>
            </a:r>
            <a:r>
              <a:rPr lang="en-ID" dirty="0" err="1" smtClean="0"/>
              <a:t>prioritas</a:t>
            </a:r>
            <a:r>
              <a:rPr lang="en-ID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 smtClean="0"/>
              <a:t>Gambarkanlah</a:t>
            </a:r>
            <a:r>
              <a:rPr lang="en-ID" dirty="0" smtClean="0"/>
              <a:t> </a:t>
            </a:r>
            <a:r>
              <a:rPr lang="en-ID" dirty="0" err="1" smtClean="0"/>
              <a:t>poin</a:t>
            </a:r>
            <a:r>
              <a:rPr lang="en-ID" dirty="0" smtClean="0"/>
              <a:t> 1-3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bentuk</a:t>
            </a:r>
            <a:r>
              <a:rPr lang="en-ID" dirty="0" smtClean="0"/>
              <a:t> </a:t>
            </a:r>
            <a:r>
              <a:rPr lang="en-ID" b="1" i="1" dirty="0" err="1" smtClean="0"/>
              <a:t>infografis</a:t>
            </a:r>
            <a:r>
              <a:rPr lang="en-ID" b="1" i="1" dirty="0" smtClean="0"/>
              <a:t> </a:t>
            </a:r>
            <a:r>
              <a:rPr lang="en-ID" b="1" dirty="0" err="1" smtClean="0"/>
              <a:t>atau</a:t>
            </a:r>
            <a:r>
              <a:rPr lang="en-ID" b="1" dirty="0" smtClean="0"/>
              <a:t> </a:t>
            </a:r>
            <a:r>
              <a:rPr lang="en-ID" b="1" i="1" dirty="0" smtClean="0"/>
              <a:t>mind map</a:t>
            </a:r>
            <a:r>
              <a:rPr lang="en-ID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 smtClean="0"/>
              <a:t>Tugas</a:t>
            </a:r>
            <a:r>
              <a:rPr lang="en-ID" dirty="0" smtClean="0"/>
              <a:t> </a:t>
            </a:r>
            <a:r>
              <a:rPr lang="en-ID" dirty="0" err="1" smtClean="0"/>
              <a:t>dikumpulkan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minggu</a:t>
            </a:r>
            <a:r>
              <a:rPr lang="en-ID" dirty="0" smtClean="0"/>
              <a:t> ke-3 </a:t>
            </a:r>
            <a:r>
              <a:rPr lang="en-ID" dirty="0" err="1" smtClean="0"/>
              <a:t>perkuliahan</a:t>
            </a:r>
            <a:r>
              <a:rPr lang="en-ID" dirty="0" smtClean="0"/>
              <a:t> </a:t>
            </a:r>
            <a:r>
              <a:rPr lang="en-ID" dirty="0" err="1" smtClean="0"/>
              <a:t>melalui</a:t>
            </a:r>
            <a:r>
              <a:rPr lang="en-ID" dirty="0" smtClean="0"/>
              <a:t> </a:t>
            </a:r>
            <a:r>
              <a:rPr lang="en-ID" dirty="0" err="1" smtClean="0"/>
              <a:t>elearning</a:t>
            </a:r>
            <a:r>
              <a:rPr lang="en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883" y="3220867"/>
            <a:ext cx="5717345" cy="1325563"/>
          </a:xfrm>
        </p:spPr>
        <p:txBody>
          <a:bodyPr>
            <a:normAutofit/>
          </a:bodyPr>
          <a:lstStyle/>
          <a:p>
            <a:r>
              <a:rPr lang="en-ID" sz="6000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</a:t>
            </a:r>
            <a:r>
              <a:rPr lang="en-ID" sz="6000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sz="6000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kasih</a:t>
            </a:r>
            <a:endParaRPr lang="en-US" sz="6000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5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6220374" y="2164906"/>
            <a:ext cx="1" cy="22782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273063" y="3387170"/>
            <a:ext cx="14067" cy="39736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15066" y="3406616"/>
            <a:ext cx="14067" cy="39736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782063" y="5541581"/>
            <a:ext cx="2918827" cy="56803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Foundational Motivation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25219" y="3636799"/>
            <a:ext cx="2355272" cy="56803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Learning Skills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63840" y="3636799"/>
            <a:ext cx="2355272" cy="56803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Learning Process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102461" y="3636800"/>
            <a:ext cx="2355272" cy="56803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Time Management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025219" y="2431454"/>
            <a:ext cx="2355272" cy="10393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Critical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Languages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63840" y="2431455"/>
            <a:ext cx="2355272" cy="10393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Pre-Class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Post-Class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102461" y="2431455"/>
            <a:ext cx="2355272" cy="10393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As UMN’s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As human being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816061" y="1220245"/>
            <a:ext cx="2918827" cy="56803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/>
              <a:t>Personal Goal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782063" y="4807507"/>
            <a:ext cx="2918827" cy="56803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Foundational UMN Values</a:t>
            </a:r>
            <a:endParaRPr lang="en-US" dirty="0"/>
          </a:p>
        </p:txBody>
      </p:sp>
      <p:sp>
        <p:nvSpPr>
          <p:cNvPr id="3" name="Up Arrow 2"/>
          <p:cNvSpPr/>
          <p:nvPr/>
        </p:nvSpPr>
        <p:spPr>
          <a:xfrm>
            <a:off x="5937052" y="5269194"/>
            <a:ext cx="608848" cy="378737"/>
          </a:xfrm>
          <a:prstGeom prst="upArrow">
            <a:avLst>
              <a:gd name="adj1" fmla="val 67819"/>
              <a:gd name="adj2" fmla="val 7099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5937052" y="4478850"/>
            <a:ext cx="608848" cy="378737"/>
          </a:xfrm>
          <a:prstGeom prst="upArrow">
            <a:avLst>
              <a:gd name="adj1" fmla="val 67819"/>
              <a:gd name="adj2" fmla="val 7099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5937052" y="1788281"/>
            <a:ext cx="608848" cy="378737"/>
          </a:xfrm>
          <a:prstGeom prst="upArrow">
            <a:avLst>
              <a:gd name="adj1" fmla="val 67819"/>
              <a:gd name="adj2" fmla="val 7099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 rot="16200000">
            <a:off x="5887452" y="1037790"/>
            <a:ext cx="238908" cy="6555546"/>
          </a:xfrm>
          <a:prstGeom prst="leftBracke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/>
          <p:cNvSpPr/>
          <p:nvPr/>
        </p:nvSpPr>
        <p:spPr>
          <a:xfrm rot="16200000" flipH="1">
            <a:off x="5881070" y="-984919"/>
            <a:ext cx="251672" cy="6555546"/>
          </a:xfrm>
          <a:prstGeom prst="leftBracke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1"/>
            <a:ext cx="9053945" cy="660111"/>
          </a:xfrm>
        </p:spPr>
        <p:txBody>
          <a:bodyPr>
            <a:normAutofit fontScale="90000"/>
          </a:bodyPr>
          <a:lstStyle/>
          <a:p>
            <a:pPr algn="ctr"/>
            <a:r>
              <a:rPr lang="en-ID" b="1" dirty="0" smtClean="0">
                <a:solidFill>
                  <a:schemeClr val="bg2"/>
                </a:solidFill>
              </a:rPr>
              <a:t>Foundational Motivation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854" y="1451552"/>
            <a:ext cx="9150927" cy="4351338"/>
          </a:xfrm>
        </p:spPr>
        <p:txBody>
          <a:bodyPr/>
          <a:lstStyle/>
          <a:p>
            <a:r>
              <a:rPr lang="en-ID" b="1" i="1" dirty="0" smtClean="0"/>
              <a:t>Problem</a:t>
            </a:r>
            <a:r>
              <a:rPr lang="en-ID" dirty="0" smtClean="0"/>
              <a:t>: </a:t>
            </a:r>
            <a:r>
              <a:rPr lang="en-ID" dirty="0" err="1" smtClean="0"/>
              <a:t>Menemukan</a:t>
            </a:r>
            <a:r>
              <a:rPr lang="en-ID" dirty="0" smtClean="0"/>
              <a:t> </a:t>
            </a:r>
            <a:r>
              <a:rPr lang="en-ID" dirty="0" err="1" smtClean="0"/>
              <a:t>motivasi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bertindak</a:t>
            </a:r>
            <a:r>
              <a:rPr lang="en-ID" dirty="0" smtClean="0"/>
              <a:t>. </a:t>
            </a:r>
          </a:p>
          <a:p>
            <a:r>
              <a:rPr lang="en-ID" b="1" i="1" dirty="0" err="1" smtClean="0"/>
              <a:t>Metode</a:t>
            </a:r>
            <a:r>
              <a:rPr lang="en-ID" dirty="0" smtClean="0"/>
              <a:t>: </a:t>
            </a:r>
            <a:r>
              <a:rPr lang="en-ID" dirty="0" err="1" smtClean="0"/>
              <a:t>Reflektif</a:t>
            </a:r>
            <a:endParaRPr lang="en-ID" dirty="0" smtClean="0"/>
          </a:p>
          <a:p>
            <a:pPr lvl="1"/>
            <a:r>
              <a:rPr lang="en-ID" dirty="0" err="1" smtClean="0"/>
              <a:t>Mengajukan</a:t>
            </a:r>
            <a:r>
              <a:rPr lang="en-ID" dirty="0" smtClean="0"/>
              <a:t> </a:t>
            </a:r>
            <a:r>
              <a:rPr lang="en-ID" dirty="0" err="1" smtClean="0"/>
              <a:t>pertanyaan</a:t>
            </a:r>
            <a:r>
              <a:rPr lang="en-ID" dirty="0" smtClean="0"/>
              <a:t>: </a:t>
            </a:r>
            <a:r>
              <a:rPr lang="en-ID" dirty="0" err="1" smtClean="0"/>
              <a:t>mengapa</a:t>
            </a:r>
            <a:r>
              <a:rPr lang="en-ID" dirty="0" smtClean="0"/>
              <a:t> </a:t>
            </a:r>
            <a:r>
              <a:rPr lang="en-ID" dirty="0" err="1" smtClean="0"/>
              <a:t>aku</a:t>
            </a:r>
            <a:r>
              <a:rPr lang="en-ID" dirty="0" smtClean="0"/>
              <a:t> </a:t>
            </a:r>
            <a:r>
              <a:rPr lang="en-ID" dirty="0" err="1" smtClean="0"/>
              <a:t>memilih</a:t>
            </a:r>
            <a:r>
              <a:rPr lang="en-ID" dirty="0" smtClean="0"/>
              <a:t> </a:t>
            </a:r>
            <a:r>
              <a:rPr lang="en-ID" dirty="0" err="1" smtClean="0"/>
              <a:t>jurusan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? </a:t>
            </a:r>
            <a:r>
              <a:rPr lang="en-ID" dirty="0" err="1" smtClean="0"/>
              <a:t>Apa</a:t>
            </a:r>
            <a:r>
              <a:rPr lang="en-ID" dirty="0" smtClean="0"/>
              <a:t> yang </a:t>
            </a:r>
            <a:r>
              <a:rPr lang="en-ID" dirty="0" err="1" smtClean="0"/>
              <a:t>mau</a:t>
            </a:r>
            <a:r>
              <a:rPr lang="en-ID" dirty="0" smtClean="0"/>
              <a:t> </a:t>
            </a:r>
            <a:r>
              <a:rPr lang="en-ID" dirty="0" err="1" smtClean="0"/>
              <a:t>aku</a:t>
            </a:r>
            <a:r>
              <a:rPr lang="en-ID" dirty="0" smtClean="0"/>
              <a:t> </a:t>
            </a:r>
            <a:r>
              <a:rPr lang="en-ID" dirty="0" err="1" smtClean="0"/>
              <a:t>capai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semester </a:t>
            </a:r>
            <a:r>
              <a:rPr lang="en-ID" dirty="0" err="1" smtClean="0"/>
              <a:t>ini</a:t>
            </a:r>
            <a:r>
              <a:rPr lang="en-ID" dirty="0" smtClean="0"/>
              <a:t>? </a:t>
            </a:r>
          </a:p>
          <a:p>
            <a:pPr lvl="1"/>
            <a:r>
              <a:rPr lang="en-ID" dirty="0" err="1" smtClean="0"/>
              <a:t>Menemukan</a:t>
            </a:r>
            <a:r>
              <a:rPr lang="en-ID" dirty="0" smtClean="0"/>
              <a:t> </a:t>
            </a:r>
            <a:r>
              <a:rPr lang="en-ID" dirty="0" err="1" smtClean="0"/>
              <a:t>alasan</a:t>
            </a:r>
            <a:r>
              <a:rPr lang="en-ID" dirty="0" smtClean="0"/>
              <a:t> yang </a:t>
            </a:r>
            <a:r>
              <a:rPr lang="en-ID" dirty="0" err="1" smtClean="0"/>
              <a:t>tepat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jujur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menjawab</a:t>
            </a:r>
            <a:r>
              <a:rPr lang="en-ID" dirty="0" smtClean="0"/>
              <a:t> </a:t>
            </a:r>
            <a:r>
              <a:rPr lang="en-ID" dirty="0" err="1" smtClean="0"/>
              <a:t>pertanyaan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. </a:t>
            </a:r>
            <a:endParaRPr lang="en-ID" dirty="0"/>
          </a:p>
          <a:p>
            <a:r>
              <a:rPr lang="en-ID" b="1" i="1" dirty="0" err="1" smtClean="0"/>
              <a:t>Hasil</a:t>
            </a:r>
            <a:r>
              <a:rPr lang="en-ID" dirty="0" smtClean="0"/>
              <a:t>: </a:t>
            </a:r>
          </a:p>
          <a:p>
            <a:pPr lvl="1"/>
            <a:r>
              <a:rPr lang="en-ID" dirty="0" err="1" smtClean="0"/>
              <a:t>Menetapkan</a:t>
            </a:r>
            <a:r>
              <a:rPr lang="en-ID" dirty="0" smtClean="0"/>
              <a:t> </a:t>
            </a:r>
            <a:r>
              <a:rPr lang="en-ID" dirty="0" err="1" smtClean="0"/>
              <a:t>orientasi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belajar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bertindak</a:t>
            </a:r>
            <a:r>
              <a:rPr lang="en-ID" dirty="0" smtClean="0"/>
              <a:t> </a:t>
            </a:r>
            <a:r>
              <a:rPr lang="en-ID" dirty="0" err="1" smtClean="0"/>
              <a:t>selama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</a:t>
            </a:r>
            <a:r>
              <a:rPr lang="en-ID" dirty="0" err="1" smtClean="0"/>
              <a:t>mahasiswa</a:t>
            </a:r>
            <a:r>
              <a:rPr lang="en-ID" dirty="0" smtClean="0"/>
              <a:t>. </a:t>
            </a:r>
          </a:p>
          <a:p>
            <a:pPr lvl="1"/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peta</a:t>
            </a:r>
            <a:r>
              <a:rPr lang="en-ID" dirty="0" smtClean="0"/>
              <a:t> </a:t>
            </a:r>
            <a:r>
              <a:rPr lang="en-ID" dirty="0" err="1" smtClean="0"/>
              <a:t>jalan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bentuk</a:t>
            </a:r>
            <a:r>
              <a:rPr lang="en-ID" dirty="0" smtClean="0"/>
              <a:t> </a:t>
            </a:r>
            <a:r>
              <a:rPr lang="en-ID" i="1" dirty="0" err="1" smtClean="0"/>
              <a:t>mindmap</a:t>
            </a:r>
            <a:r>
              <a:rPr lang="en-ID" i="1" dirty="0" smtClean="0"/>
              <a:t>/</a:t>
            </a:r>
            <a:r>
              <a:rPr lang="en-ID" i="1" dirty="0" err="1" smtClean="0"/>
              <a:t>infografis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970818" cy="803564"/>
          </a:xfrm>
        </p:spPr>
        <p:txBody>
          <a:bodyPr/>
          <a:lstStyle/>
          <a:p>
            <a:pPr algn="ctr"/>
            <a:r>
              <a:rPr lang="en-ID" b="1" dirty="0" smtClean="0">
                <a:solidFill>
                  <a:schemeClr val="bg2"/>
                </a:solidFill>
              </a:rPr>
              <a:t>Foundational Value of UMN (5C)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35" y="1382280"/>
            <a:ext cx="8638309" cy="4351338"/>
          </a:xfrm>
        </p:spPr>
        <p:txBody>
          <a:bodyPr/>
          <a:lstStyle/>
          <a:p>
            <a:r>
              <a:rPr lang="en-ID" b="1" i="1" dirty="0" smtClean="0"/>
              <a:t>Problem</a:t>
            </a:r>
            <a:r>
              <a:rPr lang="en-ID" dirty="0" smtClean="0"/>
              <a:t>: </a:t>
            </a:r>
            <a:r>
              <a:rPr lang="en-ID" dirty="0" err="1" smtClean="0"/>
              <a:t>Menemukan</a:t>
            </a:r>
            <a:r>
              <a:rPr lang="en-ID" dirty="0" smtClean="0"/>
              <a:t> </a:t>
            </a:r>
            <a:r>
              <a:rPr lang="en-ID" dirty="0" err="1" smtClean="0"/>
              <a:t>nilai-nilai</a:t>
            </a:r>
            <a:r>
              <a:rPr lang="en-ID" dirty="0" smtClean="0"/>
              <a:t> </a:t>
            </a:r>
            <a:r>
              <a:rPr lang="en-ID" dirty="0" err="1" smtClean="0"/>
              <a:t>penting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kehidupan</a:t>
            </a:r>
            <a:r>
              <a:rPr lang="en-ID" dirty="0" smtClean="0"/>
              <a:t> (yang </a:t>
            </a:r>
            <a:r>
              <a:rPr lang="en-ID" dirty="0" err="1" smtClean="0"/>
              <a:t>mendukung</a:t>
            </a:r>
            <a:r>
              <a:rPr lang="en-ID" dirty="0" smtClean="0"/>
              <a:t> proses </a:t>
            </a:r>
            <a:r>
              <a:rPr lang="en-ID" dirty="0" err="1" smtClean="0"/>
              <a:t>menuju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yang </a:t>
            </a:r>
            <a:r>
              <a:rPr lang="en-ID" dirty="0" err="1" smtClean="0"/>
              <a:t>dicita-citakan</a:t>
            </a:r>
            <a:r>
              <a:rPr lang="en-ID" dirty="0" smtClean="0"/>
              <a:t>)</a:t>
            </a:r>
          </a:p>
          <a:p>
            <a:r>
              <a:rPr lang="en-ID" b="1" i="1" dirty="0" err="1" smtClean="0"/>
              <a:t>Metode</a:t>
            </a:r>
            <a:r>
              <a:rPr lang="en-ID" dirty="0" smtClean="0"/>
              <a:t>: Dialog</a:t>
            </a:r>
          </a:p>
          <a:p>
            <a:pPr lvl="1"/>
            <a:r>
              <a:rPr lang="en-ID" i="1" dirty="0" err="1" smtClean="0"/>
              <a:t>Imajinatif</a:t>
            </a:r>
            <a:r>
              <a:rPr lang="en-ID" dirty="0" smtClean="0"/>
              <a:t>: </a:t>
            </a:r>
            <a:r>
              <a:rPr lang="en-ID" dirty="0" err="1" smtClean="0"/>
              <a:t>kira-kira</a:t>
            </a:r>
            <a:r>
              <a:rPr lang="en-ID" dirty="0" smtClean="0"/>
              <a:t>, orang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sifat</a:t>
            </a:r>
            <a:r>
              <a:rPr lang="en-ID" dirty="0" smtClean="0"/>
              <a:t> </a:t>
            </a:r>
            <a:r>
              <a:rPr lang="en-ID" dirty="0" err="1" smtClean="0"/>
              <a:t>bagaimana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sukses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/>
              <a:t> </a:t>
            </a:r>
            <a:r>
              <a:rPr lang="en-ID" dirty="0" smtClean="0"/>
              <a:t>5, 10, 15 </a:t>
            </a:r>
            <a:r>
              <a:rPr lang="en-ID" dirty="0" err="1" smtClean="0"/>
              <a:t>tahun</a:t>
            </a:r>
            <a:r>
              <a:rPr lang="en-ID" dirty="0" smtClean="0"/>
              <a:t> </a:t>
            </a:r>
            <a:r>
              <a:rPr lang="en-ID" dirty="0" err="1" smtClean="0"/>
              <a:t>mendatang</a:t>
            </a:r>
            <a:r>
              <a:rPr lang="en-ID" dirty="0" smtClean="0"/>
              <a:t>. </a:t>
            </a:r>
          </a:p>
          <a:p>
            <a:pPr lvl="1"/>
            <a:r>
              <a:rPr lang="en-ID" dirty="0" err="1" smtClean="0"/>
              <a:t>Mendiskusikan</a:t>
            </a:r>
            <a:r>
              <a:rPr lang="en-ID" dirty="0" smtClean="0"/>
              <a:t> </a:t>
            </a:r>
            <a:r>
              <a:rPr lang="en-ID" dirty="0" err="1" smtClean="0"/>
              <a:t>hasil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temuan-temuan</a:t>
            </a:r>
            <a:r>
              <a:rPr lang="en-ID" dirty="0" smtClean="0"/>
              <a:t>.  </a:t>
            </a:r>
          </a:p>
          <a:p>
            <a:r>
              <a:rPr lang="en-ID" b="1" i="1" dirty="0" err="1" smtClean="0"/>
              <a:t>Hasil</a:t>
            </a:r>
            <a:r>
              <a:rPr lang="en-ID" dirty="0" smtClean="0"/>
              <a:t>: </a:t>
            </a:r>
            <a:r>
              <a:rPr lang="en-ID" dirty="0" err="1" smtClean="0"/>
              <a:t>Mengenalkan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mengupayakan</a:t>
            </a:r>
            <a:r>
              <a:rPr lang="en-ID" dirty="0" smtClean="0"/>
              <a:t> </a:t>
            </a:r>
            <a:r>
              <a:rPr lang="en-ID" dirty="0" err="1" smtClean="0"/>
              <a:t>internalisasi</a:t>
            </a:r>
            <a:r>
              <a:rPr lang="en-ID" dirty="0" smtClean="0"/>
              <a:t> 5C </a:t>
            </a:r>
            <a:r>
              <a:rPr lang="en-ID" i="1" dirty="0" smtClean="0"/>
              <a:t>(Caring, Credible, Competent, Competitive and Customer Delight)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49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9053945" cy="845127"/>
          </a:xfrm>
        </p:spPr>
        <p:txBody>
          <a:bodyPr/>
          <a:lstStyle/>
          <a:p>
            <a:pPr algn="ctr"/>
            <a:r>
              <a:rPr lang="en-ID" b="1" dirty="0" smtClean="0">
                <a:solidFill>
                  <a:schemeClr val="bg2"/>
                </a:solidFill>
              </a:rPr>
              <a:t>Learning Skills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344" y="1243734"/>
            <a:ext cx="10148455" cy="4351338"/>
          </a:xfrm>
        </p:spPr>
        <p:txBody>
          <a:bodyPr>
            <a:normAutofit lnSpcReduction="10000"/>
          </a:bodyPr>
          <a:lstStyle/>
          <a:p>
            <a:r>
              <a:rPr lang="en-ID" b="1" i="1" dirty="0" smtClean="0"/>
              <a:t>Critical Thinking</a:t>
            </a:r>
          </a:p>
          <a:p>
            <a:pPr lvl="1"/>
            <a:r>
              <a:rPr lang="en-ID" b="1" i="1" dirty="0" smtClean="0"/>
              <a:t>Problem</a:t>
            </a:r>
            <a:r>
              <a:rPr lang="en-ID" dirty="0" smtClean="0"/>
              <a:t>: </a:t>
            </a:r>
            <a:r>
              <a:rPr lang="en-ID" dirty="0" err="1" smtClean="0"/>
              <a:t>Meningkatkan</a:t>
            </a:r>
            <a:r>
              <a:rPr lang="en-ID" dirty="0" smtClean="0"/>
              <a:t> </a:t>
            </a:r>
            <a:r>
              <a:rPr lang="en-ID" dirty="0" err="1" smtClean="0"/>
              <a:t>kemampuan</a:t>
            </a:r>
            <a:r>
              <a:rPr lang="en-ID" dirty="0" smtClean="0"/>
              <a:t> </a:t>
            </a:r>
            <a:r>
              <a:rPr lang="en-ID" dirty="0" err="1" smtClean="0"/>
              <a:t>berpikir</a:t>
            </a:r>
            <a:endParaRPr lang="en-ID" dirty="0" smtClean="0"/>
          </a:p>
          <a:p>
            <a:pPr lvl="1"/>
            <a:r>
              <a:rPr lang="en-ID" b="1" i="1" dirty="0" err="1" smtClean="0"/>
              <a:t>Metode</a:t>
            </a:r>
            <a:r>
              <a:rPr lang="en-ID" dirty="0" smtClean="0"/>
              <a:t>: </a:t>
            </a:r>
            <a:r>
              <a:rPr lang="en-ID" dirty="0" err="1" smtClean="0"/>
              <a:t>Latihan</a:t>
            </a:r>
            <a:r>
              <a:rPr lang="en-ID" dirty="0" smtClean="0"/>
              <a:t> (</a:t>
            </a:r>
            <a:r>
              <a:rPr lang="en-ID" i="1" dirty="0" smtClean="0"/>
              <a:t>problem based learning</a:t>
            </a:r>
            <a:r>
              <a:rPr lang="en-ID" dirty="0" smtClean="0"/>
              <a:t>)</a:t>
            </a:r>
          </a:p>
          <a:p>
            <a:pPr lvl="1"/>
            <a:r>
              <a:rPr lang="en-ID" b="1" i="1" dirty="0" err="1" smtClean="0"/>
              <a:t>Hasil</a:t>
            </a:r>
            <a:r>
              <a:rPr lang="en-ID" dirty="0" smtClean="0"/>
              <a:t>: </a:t>
            </a:r>
            <a:r>
              <a:rPr lang="en-ID" dirty="0" err="1" smtClean="0"/>
              <a:t>Mampu</a:t>
            </a:r>
            <a:r>
              <a:rPr lang="en-ID" dirty="0" smtClean="0"/>
              <a:t> </a:t>
            </a:r>
            <a:r>
              <a:rPr lang="en-ID" dirty="0" err="1" smtClean="0"/>
              <a:t>berpikir</a:t>
            </a:r>
            <a:r>
              <a:rPr lang="en-ID" dirty="0" smtClean="0"/>
              <a:t> </a:t>
            </a:r>
            <a:r>
              <a:rPr lang="en-ID" dirty="0" err="1" smtClean="0"/>
              <a:t>kritis</a:t>
            </a:r>
            <a:r>
              <a:rPr lang="en-ID" dirty="0" smtClean="0"/>
              <a:t> (</a:t>
            </a:r>
            <a:r>
              <a:rPr lang="en-ID" dirty="0" err="1" smtClean="0"/>
              <a:t>mengkonstruksi</a:t>
            </a:r>
            <a:r>
              <a:rPr lang="en-ID" dirty="0" smtClean="0"/>
              <a:t> </a:t>
            </a:r>
            <a:r>
              <a:rPr lang="en-ID" dirty="0" err="1" smtClean="0"/>
              <a:t>argumen</a:t>
            </a:r>
            <a:r>
              <a:rPr lang="en-ID" dirty="0" smtClean="0"/>
              <a:t> </a:t>
            </a:r>
            <a:r>
              <a:rPr lang="en-ID" dirty="0" err="1" smtClean="0"/>
              <a:t>sendiri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memberikan</a:t>
            </a:r>
            <a:r>
              <a:rPr lang="en-ID" dirty="0" smtClean="0"/>
              <a:t> </a:t>
            </a:r>
            <a:r>
              <a:rPr lang="en-ID" dirty="0" err="1" smtClean="0"/>
              <a:t>tanggapan</a:t>
            </a:r>
            <a:r>
              <a:rPr lang="en-ID" dirty="0" smtClean="0"/>
              <a:t> </a:t>
            </a:r>
            <a:r>
              <a:rPr lang="en-ID" dirty="0" err="1" smtClean="0"/>
              <a:t>kritis</a:t>
            </a:r>
            <a:r>
              <a:rPr lang="en-ID" dirty="0" smtClean="0"/>
              <a:t> </a:t>
            </a:r>
            <a:r>
              <a:rPr lang="en-ID" dirty="0" err="1" smtClean="0"/>
              <a:t>terhadap</a:t>
            </a:r>
            <a:r>
              <a:rPr lang="en-ID" dirty="0" smtClean="0"/>
              <a:t> </a:t>
            </a:r>
            <a:r>
              <a:rPr lang="en-ID" dirty="0" err="1" smtClean="0"/>
              <a:t>argumen</a:t>
            </a:r>
            <a:r>
              <a:rPr lang="en-ID" dirty="0" smtClean="0"/>
              <a:t> orang lain </a:t>
            </a: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objektif</a:t>
            </a:r>
            <a:r>
              <a:rPr lang="en-ID" dirty="0" smtClean="0"/>
              <a:t>)</a:t>
            </a:r>
          </a:p>
          <a:p>
            <a:pPr lvl="1"/>
            <a:r>
              <a:rPr lang="en-ID" b="1" i="1" dirty="0" err="1" smtClean="0"/>
              <a:t>Fungsi</a:t>
            </a:r>
            <a:r>
              <a:rPr lang="en-ID" dirty="0" smtClean="0"/>
              <a:t>: </a:t>
            </a:r>
            <a:r>
              <a:rPr lang="en-ID" dirty="0" err="1" smtClean="0"/>
              <a:t>Mempermudah</a:t>
            </a:r>
            <a:r>
              <a:rPr lang="en-ID" dirty="0" smtClean="0"/>
              <a:t> </a:t>
            </a:r>
            <a:r>
              <a:rPr lang="en-ID" dirty="0" err="1" smtClean="0"/>
              <a:t>mengikuti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memahami</a:t>
            </a:r>
            <a:r>
              <a:rPr lang="en-ID" dirty="0" smtClean="0"/>
              <a:t> </a:t>
            </a:r>
            <a:r>
              <a:rPr lang="en-ID" dirty="0" err="1" smtClean="0"/>
              <a:t>perkuliahan</a:t>
            </a:r>
            <a:endParaRPr lang="en-US" dirty="0" smtClean="0"/>
          </a:p>
          <a:p>
            <a:r>
              <a:rPr lang="en-ID" b="1" i="1" dirty="0" smtClean="0"/>
              <a:t>Languages</a:t>
            </a:r>
          </a:p>
          <a:p>
            <a:pPr lvl="1"/>
            <a:r>
              <a:rPr lang="en-ID" b="1" i="1" dirty="0" smtClean="0"/>
              <a:t>Problem</a:t>
            </a:r>
            <a:r>
              <a:rPr lang="en-ID" dirty="0" smtClean="0"/>
              <a:t>: </a:t>
            </a:r>
            <a:r>
              <a:rPr lang="en-ID" dirty="0" err="1" smtClean="0"/>
              <a:t>Meningkatkan</a:t>
            </a:r>
            <a:r>
              <a:rPr lang="en-ID" dirty="0" smtClean="0"/>
              <a:t> </a:t>
            </a:r>
            <a:r>
              <a:rPr lang="en-ID" dirty="0" err="1" smtClean="0"/>
              <a:t>kemampuan</a:t>
            </a:r>
            <a:r>
              <a:rPr lang="en-ID" dirty="0" smtClean="0"/>
              <a:t> </a:t>
            </a:r>
            <a:r>
              <a:rPr lang="en-ID" dirty="0" err="1" smtClean="0"/>
              <a:t>berbahasa</a:t>
            </a:r>
            <a:r>
              <a:rPr lang="en-ID" dirty="0" smtClean="0"/>
              <a:t> Indonesia </a:t>
            </a:r>
            <a:r>
              <a:rPr lang="en-ID" dirty="0" err="1" smtClean="0"/>
              <a:t>dan</a:t>
            </a:r>
            <a:r>
              <a:rPr lang="en-ID" dirty="0" smtClean="0"/>
              <a:t> English</a:t>
            </a:r>
          </a:p>
          <a:p>
            <a:pPr lvl="1"/>
            <a:r>
              <a:rPr lang="en-ID" b="1" i="1" dirty="0" err="1" smtClean="0"/>
              <a:t>Metode</a:t>
            </a:r>
            <a:r>
              <a:rPr lang="en-ID" dirty="0" smtClean="0"/>
              <a:t>: </a:t>
            </a:r>
            <a:r>
              <a:rPr lang="en-ID" dirty="0" err="1" smtClean="0"/>
              <a:t>Latihan</a:t>
            </a:r>
            <a:r>
              <a:rPr lang="en-ID" dirty="0" smtClean="0"/>
              <a:t> (</a:t>
            </a:r>
            <a:r>
              <a:rPr lang="en-ID" i="1" dirty="0" smtClean="0"/>
              <a:t>speaking – conversation – writing article</a:t>
            </a:r>
            <a:r>
              <a:rPr lang="en-ID" dirty="0" smtClean="0"/>
              <a:t>)</a:t>
            </a:r>
          </a:p>
          <a:p>
            <a:pPr lvl="1"/>
            <a:r>
              <a:rPr lang="en-ID" i="1" dirty="0" err="1" smtClean="0"/>
              <a:t>Hasil</a:t>
            </a:r>
            <a:r>
              <a:rPr lang="en-ID" dirty="0" smtClean="0"/>
              <a:t>: </a:t>
            </a:r>
            <a:r>
              <a:rPr lang="en-ID" dirty="0" err="1" smtClean="0"/>
              <a:t>Menguasi</a:t>
            </a:r>
            <a:r>
              <a:rPr lang="en-ID" dirty="0" smtClean="0"/>
              <a:t> </a:t>
            </a:r>
            <a:r>
              <a:rPr lang="en-ID" dirty="0" err="1" smtClean="0"/>
              <a:t>kemampuan</a:t>
            </a:r>
            <a:r>
              <a:rPr lang="en-ID" dirty="0" smtClean="0"/>
              <a:t> </a:t>
            </a:r>
            <a:r>
              <a:rPr lang="en-ID" dirty="0" err="1" smtClean="0"/>
              <a:t>berbahasa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tingkat</a:t>
            </a:r>
            <a:r>
              <a:rPr lang="en-ID" dirty="0" smtClean="0"/>
              <a:t> </a:t>
            </a:r>
            <a:r>
              <a:rPr lang="en-ID" dirty="0" err="1" smtClean="0"/>
              <a:t>mahir</a:t>
            </a:r>
            <a:endParaRPr lang="en-ID" dirty="0" smtClean="0"/>
          </a:p>
          <a:p>
            <a:pPr lvl="1"/>
            <a:r>
              <a:rPr lang="en-ID" i="1" dirty="0" err="1" smtClean="0"/>
              <a:t>Fungsi</a:t>
            </a:r>
            <a:r>
              <a:rPr lang="en-ID" dirty="0" smtClean="0"/>
              <a:t>: </a:t>
            </a:r>
            <a:r>
              <a:rPr lang="en-ID" dirty="0" err="1" smtClean="0"/>
              <a:t>Memperluas</a:t>
            </a:r>
            <a:r>
              <a:rPr lang="en-ID" dirty="0" smtClean="0"/>
              <a:t> </a:t>
            </a:r>
            <a:r>
              <a:rPr lang="en-ID" dirty="0" err="1" smtClean="0"/>
              <a:t>wawasan</a:t>
            </a:r>
            <a:r>
              <a:rPr lang="en-ID" dirty="0" smtClean="0"/>
              <a:t> (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mengakses</a:t>
            </a:r>
            <a:r>
              <a:rPr lang="en-ID" dirty="0" smtClean="0"/>
              <a:t> </a:t>
            </a:r>
            <a:r>
              <a:rPr lang="en-ID" dirty="0" err="1" smtClean="0"/>
              <a:t>sumber</a:t>
            </a:r>
            <a:r>
              <a:rPr lang="en-ID" dirty="0" smtClean="0"/>
              <a:t> </a:t>
            </a:r>
            <a:r>
              <a:rPr lang="en-ID" dirty="0" err="1" smtClean="0"/>
              <a:t>referensi</a:t>
            </a:r>
            <a:r>
              <a:rPr lang="en-ID" dirty="0" smtClean="0"/>
              <a:t> </a:t>
            </a:r>
            <a:r>
              <a:rPr lang="en-ID" dirty="0" err="1" smtClean="0"/>
              <a:t>berbahasa</a:t>
            </a:r>
            <a:r>
              <a:rPr lang="en-ID" dirty="0" smtClean="0"/>
              <a:t> </a:t>
            </a:r>
            <a:r>
              <a:rPr lang="en-ID" dirty="0" err="1" smtClean="0"/>
              <a:t>asing</a:t>
            </a:r>
            <a:r>
              <a:rPr lang="en-ID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304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970818" cy="872836"/>
          </a:xfrm>
        </p:spPr>
        <p:txBody>
          <a:bodyPr/>
          <a:lstStyle/>
          <a:p>
            <a:pPr algn="ctr"/>
            <a:r>
              <a:rPr lang="en-ID" b="1" dirty="0" smtClean="0">
                <a:solidFill>
                  <a:schemeClr val="bg2"/>
                </a:solidFill>
              </a:rPr>
              <a:t>Learning Process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1300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ID" b="1" dirty="0" smtClean="0"/>
              <a:t>Pre-Class Activity</a:t>
            </a:r>
          </a:p>
          <a:p>
            <a:pPr lvl="1"/>
            <a:r>
              <a:rPr lang="en-ID" i="1" dirty="0" smtClean="0"/>
              <a:t>Problem	</a:t>
            </a:r>
            <a:r>
              <a:rPr lang="en-ID" dirty="0" smtClean="0"/>
              <a:t>: </a:t>
            </a:r>
            <a:r>
              <a:rPr lang="en-ID" dirty="0" err="1" smtClean="0"/>
              <a:t>Mempersiapkan</a:t>
            </a:r>
            <a:r>
              <a:rPr lang="en-ID" dirty="0" smtClean="0"/>
              <a:t> </a:t>
            </a:r>
            <a:r>
              <a:rPr lang="en-ID" dirty="0" err="1" smtClean="0"/>
              <a:t>diri</a:t>
            </a:r>
            <a:r>
              <a:rPr lang="en-ID" dirty="0" smtClean="0"/>
              <a:t> </a:t>
            </a:r>
            <a:r>
              <a:rPr lang="en-ID" dirty="0" err="1" smtClean="0"/>
              <a:t>menghadapi</a:t>
            </a:r>
            <a:r>
              <a:rPr lang="en-ID" dirty="0" smtClean="0"/>
              <a:t> </a:t>
            </a:r>
            <a:r>
              <a:rPr lang="en-ID" dirty="0" err="1" smtClean="0"/>
              <a:t>materi</a:t>
            </a:r>
            <a:r>
              <a:rPr lang="en-ID" dirty="0" smtClean="0"/>
              <a:t> </a:t>
            </a:r>
            <a:r>
              <a:rPr lang="en-ID" dirty="0" err="1" smtClean="0"/>
              <a:t>perkuliahan</a:t>
            </a:r>
            <a:r>
              <a:rPr lang="en-ID" dirty="0" smtClean="0"/>
              <a:t>.</a:t>
            </a:r>
          </a:p>
          <a:p>
            <a:pPr lvl="1"/>
            <a:r>
              <a:rPr lang="en-ID" i="1" dirty="0" err="1" smtClean="0"/>
              <a:t>Metode</a:t>
            </a:r>
            <a:r>
              <a:rPr lang="en-ID" i="1" dirty="0" smtClean="0"/>
              <a:t>	</a:t>
            </a:r>
            <a:r>
              <a:rPr lang="en-ID" dirty="0" smtClean="0"/>
              <a:t>: </a:t>
            </a:r>
            <a:r>
              <a:rPr lang="en-ID" dirty="0" err="1" smtClean="0"/>
              <a:t>Belajar</a:t>
            </a:r>
            <a:r>
              <a:rPr lang="en-ID" dirty="0" smtClean="0"/>
              <a:t> </a:t>
            </a:r>
            <a:r>
              <a:rPr lang="en-ID" dirty="0" err="1" smtClean="0"/>
              <a:t>mandiri</a:t>
            </a:r>
            <a:endParaRPr lang="en-ID" dirty="0" smtClean="0"/>
          </a:p>
          <a:p>
            <a:pPr lvl="1"/>
            <a:r>
              <a:rPr lang="en-ID" i="1" dirty="0" err="1" smtClean="0"/>
              <a:t>Hasil</a:t>
            </a:r>
            <a:r>
              <a:rPr lang="en-ID" i="1" dirty="0" smtClean="0"/>
              <a:t>	</a:t>
            </a:r>
            <a:r>
              <a:rPr lang="en-ID" dirty="0" smtClean="0"/>
              <a:t>: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siap</a:t>
            </a:r>
            <a:r>
              <a:rPr lang="en-ID" dirty="0" smtClean="0"/>
              <a:t> </a:t>
            </a:r>
            <a:r>
              <a:rPr lang="en-ID" dirty="0" err="1" smtClean="0"/>
              <a:t>menghadapi</a:t>
            </a:r>
            <a:r>
              <a:rPr lang="en-ID" dirty="0" smtClean="0"/>
              <a:t> </a:t>
            </a:r>
            <a:r>
              <a:rPr lang="en-ID" dirty="0" err="1" smtClean="0"/>
              <a:t>perkuliahan</a:t>
            </a:r>
            <a:endParaRPr lang="en-ID" dirty="0" smtClean="0"/>
          </a:p>
          <a:p>
            <a:pPr lvl="1"/>
            <a:r>
              <a:rPr lang="en-ID" i="1" dirty="0" err="1" smtClean="0"/>
              <a:t>Fungsi</a:t>
            </a:r>
            <a:r>
              <a:rPr lang="en-ID" i="1" dirty="0" smtClean="0"/>
              <a:t>	</a:t>
            </a:r>
            <a:r>
              <a:rPr lang="en-ID" dirty="0" smtClean="0"/>
              <a:t>: </a:t>
            </a:r>
            <a:r>
              <a:rPr lang="en-ID" dirty="0" err="1" smtClean="0"/>
              <a:t>Mempermudah</a:t>
            </a:r>
            <a:r>
              <a:rPr lang="en-ID" dirty="0" smtClean="0"/>
              <a:t> </a:t>
            </a:r>
            <a:r>
              <a:rPr lang="en-ID" dirty="0" err="1" smtClean="0"/>
              <a:t>mengikuti</a:t>
            </a:r>
            <a:r>
              <a:rPr lang="en-ID" dirty="0" smtClean="0"/>
              <a:t> </a:t>
            </a:r>
            <a:r>
              <a:rPr lang="en-ID" dirty="0" err="1" smtClean="0"/>
              <a:t>perkuliahan</a:t>
            </a:r>
            <a:endParaRPr lang="en-ID" dirty="0" smtClean="0"/>
          </a:p>
          <a:p>
            <a:r>
              <a:rPr lang="en-ID" b="1" dirty="0" smtClean="0"/>
              <a:t>Class Activity</a:t>
            </a:r>
          </a:p>
          <a:p>
            <a:pPr lvl="1"/>
            <a:r>
              <a:rPr lang="en-ID" i="1" dirty="0" smtClean="0"/>
              <a:t>Problem	</a:t>
            </a:r>
            <a:r>
              <a:rPr lang="en-ID" dirty="0" smtClean="0"/>
              <a:t>: </a:t>
            </a:r>
            <a:r>
              <a:rPr lang="en-ID" dirty="0" err="1" smtClean="0"/>
              <a:t>Meningkatkan</a:t>
            </a:r>
            <a:r>
              <a:rPr lang="en-ID" dirty="0" smtClean="0"/>
              <a:t> </a:t>
            </a:r>
            <a:r>
              <a:rPr lang="en-ID" dirty="0" err="1" smtClean="0"/>
              <a:t>daya</a:t>
            </a:r>
            <a:r>
              <a:rPr lang="en-ID" dirty="0" smtClean="0"/>
              <a:t> </a:t>
            </a:r>
            <a:r>
              <a:rPr lang="en-ID" dirty="0" err="1" smtClean="0"/>
              <a:t>kritis</a:t>
            </a:r>
            <a:endParaRPr lang="en-ID" dirty="0" smtClean="0"/>
          </a:p>
          <a:p>
            <a:pPr lvl="1"/>
            <a:r>
              <a:rPr lang="en-ID" i="1" dirty="0" err="1" smtClean="0"/>
              <a:t>Metode</a:t>
            </a:r>
            <a:r>
              <a:rPr lang="en-ID" i="1" dirty="0" smtClean="0"/>
              <a:t>	</a:t>
            </a:r>
            <a:r>
              <a:rPr lang="en-ID" dirty="0" smtClean="0"/>
              <a:t>: </a:t>
            </a:r>
            <a:r>
              <a:rPr lang="en-ID" dirty="0" err="1" smtClean="0"/>
              <a:t>Diskusi</a:t>
            </a:r>
            <a:endParaRPr lang="en-ID" dirty="0" smtClean="0"/>
          </a:p>
          <a:p>
            <a:pPr lvl="1"/>
            <a:r>
              <a:rPr lang="en-ID" i="1" dirty="0" err="1" smtClean="0"/>
              <a:t>Hasil</a:t>
            </a:r>
            <a:r>
              <a:rPr lang="en-ID" i="1" dirty="0" smtClean="0"/>
              <a:t>	</a:t>
            </a:r>
            <a:r>
              <a:rPr lang="en-ID" dirty="0" smtClean="0"/>
              <a:t>: </a:t>
            </a:r>
            <a:r>
              <a:rPr lang="en-ID" dirty="0" err="1" smtClean="0"/>
              <a:t>Memperdalam</a:t>
            </a:r>
            <a:r>
              <a:rPr lang="en-ID" dirty="0" smtClean="0"/>
              <a:t> </a:t>
            </a:r>
            <a:r>
              <a:rPr lang="en-ID" dirty="0" err="1" smtClean="0"/>
              <a:t>pengetahuan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memperluas</a:t>
            </a:r>
            <a:r>
              <a:rPr lang="en-ID" dirty="0" smtClean="0"/>
              <a:t> </a:t>
            </a:r>
            <a:r>
              <a:rPr lang="en-ID" dirty="0" err="1" smtClean="0"/>
              <a:t>wawasan</a:t>
            </a:r>
            <a:r>
              <a:rPr lang="en-ID" dirty="0" smtClean="0"/>
              <a:t>. </a:t>
            </a:r>
          </a:p>
          <a:p>
            <a:pPr lvl="1"/>
            <a:r>
              <a:rPr lang="en-ID" i="1" dirty="0" err="1" smtClean="0"/>
              <a:t>Fungsi</a:t>
            </a:r>
            <a:r>
              <a:rPr lang="en-ID" i="1" dirty="0" smtClean="0"/>
              <a:t>	</a:t>
            </a:r>
            <a:r>
              <a:rPr lang="en-ID" dirty="0" smtClean="0"/>
              <a:t>: </a:t>
            </a:r>
            <a:r>
              <a:rPr lang="en-ID" dirty="0" err="1" smtClean="0"/>
              <a:t>Menguji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yang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diketahui</a:t>
            </a:r>
            <a:r>
              <a:rPr lang="en-ID" dirty="0" smtClean="0"/>
              <a:t> (</a:t>
            </a:r>
            <a:r>
              <a:rPr lang="en-ID" dirty="0" err="1" smtClean="0"/>
              <a:t>dari</a:t>
            </a:r>
            <a:r>
              <a:rPr lang="en-ID" dirty="0" smtClean="0"/>
              <a:t> pre-class activity)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memperluas</a:t>
            </a:r>
            <a:r>
              <a:rPr lang="en-ID" dirty="0" smtClean="0"/>
              <a:t> </a:t>
            </a:r>
            <a:r>
              <a:rPr lang="en-ID" dirty="0" err="1" smtClean="0"/>
              <a:t>wawasan</a:t>
            </a:r>
            <a:r>
              <a:rPr lang="en-ID" dirty="0" smtClean="0"/>
              <a:t>. </a:t>
            </a:r>
          </a:p>
          <a:p>
            <a:r>
              <a:rPr lang="en-ID" b="1" dirty="0" smtClean="0"/>
              <a:t>Post-Class Activity</a:t>
            </a:r>
          </a:p>
          <a:p>
            <a:pPr lvl="1"/>
            <a:r>
              <a:rPr lang="en-ID" i="1" dirty="0" smtClean="0"/>
              <a:t>Problem	</a:t>
            </a:r>
            <a:r>
              <a:rPr lang="en-ID" dirty="0" smtClean="0"/>
              <a:t>: </a:t>
            </a:r>
            <a:r>
              <a:rPr lang="en-ID" dirty="0" err="1" smtClean="0"/>
              <a:t>Menguji</a:t>
            </a:r>
            <a:r>
              <a:rPr lang="en-ID" dirty="0" smtClean="0"/>
              <a:t> </a:t>
            </a:r>
            <a:r>
              <a:rPr lang="en-ID" dirty="0" err="1" smtClean="0"/>
              <a:t>pemahaman</a:t>
            </a:r>
            <a:r>
              <a:rPr lang="en-ID" dirty="0" smtClean="0"/>
              <a:t> </a:t>
            </a: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komprehensif</a:t>
            </a:r>
            <a:endParaRPr lang="en-ID" dirty="0" smtClean="0"/>
          </a:p>
          <a:p>
            <a:pPr lvl="1"/>
            <a:r>
              <a:rPr lang="en-ID" i="1" dirty="0" err="1" smtClean="0"/>
              <a:t>Metode</a:t>
            </a:r>
            <a:r>
              <a:rPr lang="en-ID" i="1" dirty="0" smtClean="0"/>
              <a:t>	</a:t>
            </a:r>
            <a:r>
              <a:rPr lang="en-ID" dirty="0" smtClean="0"/>
              <a:t>: </a:t>
            </a:r>
            <a:r>
              <a:rPr lang="en-ID" dirty="0" err="1" smtClean="0"/>
              <a:t>Belajar</a:t>
            </a:r>
            <a:r>
              <a:rPr lang="en-ID" dirty="0" smtClean="0"/>
              <a:t> </a:t>
            </a:r>
            <a:r>
              <a:rPr lang="en-ID" dirty="0" err="1" smtClean="0"/>
              <a:t>mandiri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kelompok</a:t>
            </a:r>
            <a:endParaRPr lang="en-ID" dirty="0" smtClean="0"/>
          </a:p>
          <a:p>
            <a:pPr lvl="1"/>
            <a:r>
              <a:rPr lang="en-ID" i="1" dirty="0" err="1" smtClean="0"/>
              <a:t>Hasil</a:t>
            </a:r>
            <a:r>
              <a:rPr lang="en-ID" i="1" dirty="0" smtClean="0"/>
              <a:t>	</a:t>
            </a:r>
            <a:r>
              <a:rPr lang="en-ID" dirty="0" smtClean="0"/>
              <a:t>: </a:t>
            </a:r>
            <a:r>
              <a:rPr lang="en-ID" dirty="0" err="1" smtClean="0"/>
              <a:t>Menuntaskan</a:t>
            </a:r>
            <a:r>
              <a:rPr lang="en-ID" dirty="0" smtClean="0"/>
              <a:t> </a:t>
            </a:r>
            <a:r>
              <a:rPr lang="en-ID" dirty="0" err="1" smtClean="0"/>
              <a:t>tugas</a:t>
            </a:r>
            <a:r>
              <a:rPr lang="en-ID" dirty="0" smtClean="0"/>
              <a:t> yang </a:t>
            </a:r>
            <a:r>
              <a:rPr lang="en-ID" dirty="0" err="1" smtClean="0"/>
              <a:t>relevan</a:t>
            </a:r>
            <a:endParaRPr lang="en-ID" dirty="0" smtClean="0"/>
          </a:p>
          <a:p>
            <a:pPr lvl="1"/>
            <a:r>
              <a:rPr lang="en-ID" i="1" dirty="0" err="1" smtClean="0"/>
              <a:t>Fungsi</a:t>
            </a:r>
            <a:r>
              <a:rPr lang="en-ID" i="1" dirty="0" smtClean="0"/>
              <a:t>	</a:t>
            </a:r>
            <a:r>
              <a:rPr lang="en-ID" dirty="0" smtClean="0"/>
              <a:t>: </a:t>
            </a:r>
            <a:r>
              <a:rPr lang="en-ID" dirty="0" err="1" smtClean="0"/>
              <a:t>Mengasah</a:t>
            </a:r>
            <a:r>
              <a:rPr lang="en-ID" dirty="0" smtClean="0"/>
              <a:t> </a:t>
            </a:r>
            <a:r>
              <a:rPr lang="en-ID" dirty="0" err="1" smtClean="0"/>
              <a:t>kemampuan</a:t>
            </a:r>
            <a:r>
              <a:rPr lang="en-ID" dirty="0" smtClean="0"/>
              <a:t> </a:t>
            </a:r>
            <a:r>
              <a:rPr lang="en-ID" dirty="0" err="1" smtClean="0"/>
              <a:t>analisis</a:t>
            </a:r>
            <a:r>
              <a:rPr lang="en-ID" dirty="0" smtClean="0"/>
              <a:t> juga </a:t>
            </a:r>
            <a:r>
              <a:rPr lang="en-ID" dirty="0" err="1" smtClean="0"/>
              <a:t>keahlian</a:t>
            </a:r>
            <a:r>
              <a:rPr lang="en-ID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9164782" cy="803564"/>
          </a:xfrm>
        </p:spPr>
        <p:txBody>
          <a:bodyPr/>
          <a:lstStyle/>
          <a:p>
            <a:pPr algn="ctr"/>
            <a:r>
              <a:rPr lang="en-ID" b="1" dirty="0" smtClean="0">
                <a:solidFill>
                  <a:schemeClr val="bg2"/>
                </a:solidFill>
              </a:rPr>
              <a:t>Time Management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72" y="1299152"/>
            <a:ext cx="8049491" cy="4351338"/>
          </a:xfrm>
        </p:spPr>
        <p:txBody>
          <a:bodyPr>
            <a:normAutofit/>
          </a:bodyPr>
          <a:lstStyle/>
          <a:p>
            <a:r>
              <a:rPr lang="en-ID" sz="2400" b="1" i="1" dirty="0" smtClean="0"/>
              <a:t>As UMN’s student</a:t>
            </a:r>
          </a:p>
          <a:p>
            <a:pPr lvl="1"/>
            <a:r>
              <a:rPr lang="en-ID" i="1" dirty="0" err="1" smtClean="0"/>
              <a:t>Fokus</a:t>
            </a:r>
            <a:r>
              <a:rPr lang="en-ID" dirty="0" smtClean="0"/>
              <a:t>: </a:t>
            </a:r>
            <a:r>
              <a:rPr lang="en-ID" dirty="0" err="1" smtClean="0"/>
              <a:t>Alokasi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menyelesaikan</a:t>
            </a:r>
            <a:r>
              <a:rPr lang="en-ID" dirty="0" smtClean="0"/>
              <a:t> </a:t>
            </a:r>
            <a:r>
              <a:rPr lang="en-ID" dirty="0" err="1" smtClean="0"/>
              <a:t>tanggungjawab</a:t>
            </a:r>
            <a:r>
              <a:rPr lang="en-ID" dirty="0" smtClean="0"/>
              <a:t> </a:t>
            </a:r>
            <a:r>
              <a:rPr lang="en-ID" dirty="0" err="1" smtClean="0"/>
              <a:t>perkuliahan</a:t>
            </a:r>
            <a:endParaRPr lang="en-ID" dirty="0" smtClean="0"/>
          </a:p>
          <a:p>
            <a:r>
              <a:rPr lang="en-ID" sz="2400" b="1" i="1" dirty="0" smtClean="0"/>
              <a:t>As human being</a:t>
            </a:r>
          </a:p>
          <a:p>
            <a:pPr lvl="1"/>
            <a:r>
              <a:rPr lang="en-ID" i="1" dirty="0" err="1" smtClean="0"/>
              <a:t>Fokus</a:t>
            </a:r>
            <a:r>
              <a:rPr lang="en-ID" dirty="0" smtClean="0"/>
              <a:t>: </a:t>
            </a:r>
            <a:r>
              <a:rPr lang="en-ID" dirty="0" err="1" smtClean="0"/>
              <a:t>Alokasi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hal-hal</a:t>
            </a:r>
            <a:r>
              <a:rPr lang="en-ID" dirty="0" smtClean="0"/>
              <a:t> yang </a:t>
            </a:r>
            <a:r>
              <a:rPr lang="en-ID" dirty="0" err="1" smtClean="0"/>
              <a:t>mengembangkan</a:t>
            </a:r>
            <a:r>
              <a:rPr lang="en-ID" dirty="0" smtClean="0"/>
              <a:t> </a:t>
            </a:r>
            <a:r>
              <a:rPr lang="en-ID" dirty="0" err="1" smtClean="0"/>
              <a:t>diri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aktivitas</a:t>
            </a:r>
            <a:r>
              <a:rPr lang="en-ID" dirty="0" smtClean="0"/>
              <a:t> re-</a:t>
            </a:r>
            <a:r>
              <a:rPr lang="en-ID" dirty="0" err="1" smtClean="0"/>
              <a:t>kreatif</a:t>
            </a:r>
            <a:r>
              <a:rPr lang="en-ID" dirty="0" smtClean="0"/>
              <a:t> (</a:t>
            </a:r>
            <a:r>
              <a:rPr lang="en-ID" dirty="0" err="1" smtClean="0"/>
              <a:t>pemulihan</a:t>
            </a:r>
            <a:r>
              <a:rPr lang="en-ID" dirty="0" smtClean="0"/>
              <a:t> </a:t>
            </a:r>
            <a:r>
              <a:rPr lang="en-ID" dirty="0" err="1" smtClean="0"/>
              <a:t>daya</a:t>
            </a:r>
            <a:r>
              <a:rPr lang="en-ID" dirty="0" smtClean="0"/>
              <a:t> </a:t>
            </a:r>
            <a:r>
              <a:rPr lang="en-ID" dirty="0" err="1" smtClean="0"/>
              <a:t>kreatif</a:t>
            </a:r>
            <a:r>
              <a:rPr lang="en-ID" dirty="0" smtClean="0"/>
              <a:t>) </a:t>
            </a:r>
          </a:p>
          <a:p>
            <a:pPr marL="228600" lvl="1">
              <a:spcBef>
                <a:spcPts val="1000"/>
              </a:spcBef>
            </a:pPr>
            <a:r>
              <a:rPr lang="en-ID" b="1" i="1" dirty="0" err="1"/>
              <a:t>Hasil</a:t>
            </a:r>
            <a:r>
              <a:rPr lang="en-ID" dirty="0"/>
              <a:t>: </a:t>
            </a:r>
            <a:endParaRPr lang="en-ID" dirty="0" smtClean="0"/>
          </a:p>
          <a:p>
            <a:pPr marL="685800" lvl="2">
              <a:spcBef>
                <a:spcPts val="1000"/>
              </a:spcBef>
            </a:pPr>
            <a:r>
              <a:rPr lang="en-ID" sz="2400" dirty="0" err="1" smtClean="0"/>
              <a:t>Mampu</a:t>
            </a:r>
            <a:r>
              <a:rPr lang="en-ID" sz="2400" dirty="0" smtClean="0"/>
              <a:t> </a:t>
            </a:r>
            <a:r>
              <a:rPr lang="en-ID" sz="2400" dirty="0" err="1" smtClean="0"/>
              <a:t>membedakan</a:t>
            </a:r>
            <a:r>
              <a:rPr lang="en-ID" sz="2400" dirty="0" smtClean="0"/>
              <a:t> </a:t>
            </a:r>
            <a:r>
              <a:rPr lang="en-ID" sz="2400" dirty="0" err="1" smtClean="0"/>
              <a:t>kegiatan</a:t>
            </a:r>
            <a:r>
              <a:rPr lang="en-ID" sz="2400" dirty="0" smtClean="0"/>
              <a:t> </a:t>
            </a:r>
            <a:r>
              <a:rPr lang="en-ID" sz="2400" dirty="0" err="1" smtClean="0"/>
              <a:t>dalam</a:t>
            </a:r>
            <a:r>
              <a:rPr lang="en-ID" sz="2400" dirty="0" smtClean="0"/>
              <a:t> </a:t>
            </a:r>
            <a:r>
              <a:rPr lang="en-ID" sz="2400" dirty="0" err="1" smtClean="0"/>
              <a:t>kuadran</a:t>
            </a:r>
            <a:r>
              <a:rPr lang="en-ID" sz="2400" dirty="0" smtClean="0"/>
              <a:t> </a:t>
            </a:r>
            <a:r>
              <a:rPr lang="en-ID" sz="2400" b="1" dirty="0" smtClean="0"/>
              <a:t>“</a:t>
            </a:r>
            <a:r>
              <a:rPr lang="en-ID" sz="2400" b="1" dirty="0" err="1" smtClean="0"/>
              <a:t>penting</a:t>
            </a:r>
            <a:r>
              <a:rPr lang="en-ID" sz="2400" b="1" dirty="0" smtClean="0"/>
              <a:t> </a:t>
            </a:r>
            <a:r>
              <a:rPr lang="en-ID" sz="2400" b="1" dirty="0" err="1" smtClean="0"/>
              <a:t>dan</a:t>
            </a:r>
            <a:r>
              <a:rPr lang="en-ID" sz="2400" b="1" dirty="0" smtClean="0"/>
              <a:t> </a:t>
            </a:r>
            <a:r>
              <a:rPr lang="en-ID" sz="2400" b="1" dirty="0" err="1" smtClean="0"/>
              <a:t>mendesak</a:t>
            </a:r>
            <a:r>
              <a:rPr lang="en-ID" sz="2400" b="1" dirty="0" smtClean="0"/>
              <a:t>”</a:t>
            </a:r>
          </a:p>
          <a:p>
            <a:pPr marL="685800" lvl="2">
              <a:spcBef>
                <a:spcPts val="1000"/>
              </a:spcBef>
            </a:pPr>
            <a:r>
              <a:rPr lang="en-ID" sz="2400" dirty="0" err="1" smtClean="0"/>
              <a:t>Memiliki</a:t>
            </a:r>
            <a:r>
              <a:rPr lang="en-ID" sz="2400" dirty="0" smtClean="0"/>
              <a:t> </a:t>
            </a:r>
            <a:r>
              <a:rPr lang="en-ID" sz="2400" dirty="0" err="1"/>
              <a:t>jadwal</a:t>
            </a:r>
            <a:r>
              <a:rPr lang="en-ID" sz="2400" dirty="0"/>
              <a:t> </a:t>
            </a:r>
            <a:r>
              <a:rPr lang="en-ID" sz="2400" dirty="0" err="1"/>
              <a:t>harian</a:t>
            </a:r>
            <a:r>
              <a:rPr lang="en-ID" sz="2400" dirty="0"/>
              <a:t> (</a:t>
            </a:r>
            <a:r>
              <a:rPr lang="en-ID" sz="2400" dirty="0" err="1"/>
              <a:t>rutinitas</a:t>
            </a:r>
            <a:r>
              <a:rPr lang="en-ID" sz="2400" dirty="0" smtClean="0"/>
              <a:t>) </a:t>
            </a:r>
            <a:r>
              <a:rPr lang="en-ID" sz="2400" dirty="0" err="1" smtClean="0"/>
              <a:t>berdasarkan</a:t>
            </a:r>
            <a:r>
              <a:rPr lang="en-ID" sz="2400" dirty="0" smtClean="0"/>
              <a:t> </a:t>
            </a:r>
            <a:r>
              <a:rPr lang="en-ID" sz="2400" b="1" dirty="0" err="1" smtClean="0"/>
              <a:t>prioritas</a:t>
            </a:r>
            <a:r>
              <a:rPr lang="en-ID" sz="2400" b="1" dirty="0"/>
              <a:t> </a:t>
            </a:r>
            <a:r>
              <a:rPr lang="en-ID" sz="2400" b="1" dirty="0" err="1" smtClean="0"/>
              <a:t>kegiatan</a:t>
            </a:r>
            <a:endParaRPr lang="en-ID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5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390"/>
            <a:ext cx="9026236" cy="638320"/>
          </a:xfrm>
        </p:spPr>
        <p:txBody>
          <a:bodyPr>
            <a:normAutofit fontScale="90000"/>
          </a:bodyPr>
          <a:lstStyle/>
          <a:p>
            <a:pPr algn="ctr"/>
            <a:r>
              <a:rPr lang="en-ID" b="1" dirty="0" err="1" smtClean="0">
                <a:solidFill>
                  <a:schemeClr val="bg2"/>
                </a:solidFill>
              </a:rPr>
              <a:t>Kuadran</a:t>
            </a:r>
            <a:r>
              <a:rPr lang="en-ID" b="1" dirty="0" smtClean="0">
                <a:solidFill>
                  <a:schemeClr val="bg2"/>
                </a:solidFill>
              </a:rPr>
              <a:t> </a:t>
            </a:r>
            <a:r>
              <a:rPr lang="en-ID" b="1" dirty="0" err="1" smtClean="0">
                <a:solidFill>
                  <a:schemeClr val="bg2"/>
                </a:solidFill>
              </a:rPr>
              <a:t>Prioritas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49557" y="2590763"/>
            <a:ext cx="2355272" cy="56803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/>
              <a:t>PENTING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49557" y="4391816"/>
            <a:ext cx="2355272" cy="56803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/>
              <a:t>TAK PENTING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954213" y="1281475"/>
            <a:ext cx="2889932" cy="5957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/>
              <a:t>MENDESAK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974816" y="1291685"/>
            <a:ext cx="3069729" cy="5855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/>
              <a:t>TAK MENDESAK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954213" y="2116190"/>
            <a:ext cx="2889932" cy="1600308"/>
          </a:xfrm>
          <a:prstGeom prst="roundRect">
            <a:avLst>
              <a:gd name="adj" fmla="val 3355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/>
              <a:t>KUADRAN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Masalah</a:t>
            </a:r>
            <a:endParaRPr lang="en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Krisis</a:t>
            </a:r>
            <a:endParaRPr lang="en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Urusan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tenggat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74816" y="2130043"/>
            <a:ext cx="3069729" cy="1600308"/>
          </a:xfrm>
          <a:prstGeom prst="roundRect">
            <a:avLst>
              <a:gd name="adj" fmla="val 33551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/>
              <a:t>KUADRAN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 smtClean="0"/>
              <a:t>Pengembangan</a:t>
            </a:r>
            <a:r>
              <a:rPr lang="en-ID" sz="1600" dirty="0" smtClean="0"/>
              <a:t> </a:t>
            </a:r>
            <a:r>
              <a:rPr lang="en-ID" sz="1600" dirty="0" err="1" smtClean="0"/>
              <a:t>diri</a:t>
            </a:r>
            <a:endParaRPr lang="en-ID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 smtClean="0"/>
              <a:t>Mencari</a:t>
            </a:r>
            <a:r>
              <a:rPr lang="en-ID" sz="1600" dirty="0" smtClean="0"/>
              <a:t> </a:t>
            </a:r>
            <a:r>
              <a:rPr lang="en-ID" sz="1600" dirty="0" err="1" smtClean="0"/>
              <a:t>peluang</a:t>
            </a:r>
            <a:endParaRPr lang="en-ID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 smtClean="0"/>
              <a:t>Perencanaan</a:t>
            </a:r>
            <a:r>
              <a:rPr lang="en-ID" sz="1600" dirty="0" smtClean="0"/>
              <a:t> </a:t>
            </a:r>
            <a:r>
              <a:rPr lang="en-ID" sz="1600" dirty="0" err="1" smtClean="0"/>
              <a:t>hidup</a:t>
            </a:r>
            <a:endParaRPr lang="en-ID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 smtClean="0"/>
              <a:t>Pengembangan</a:t>
            </a:r>
            <a:r>
              <a:rPr lang="en-ID" sz="1600" dirty="0" smtClean="0"/>
              <a:t> </a:t>
            </a:r>
            <a:r>
              <a:rPr lang="en-ID" sz="1600" dirty="0" err="1" smtClean="0"/>
              <a:t>relasi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954213" y="3774787"/>
            <a:ext cx="2889932" cy="1600308"/>
          </a:xfrm>
          <a:prstGeom prst="roundRect">
            <a:avLst>
              <a:gd name="adj" fmla="val 3355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>
                <a:solidFill>
                  <a:schemeClr val="tx1"/>
                </a:solidFill>
              </a:rPr>
              <a:t>KUADRAN III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 smtClean="0">
                <a:solidFill>
                  <a:schemeClr val="tx1"/>
                </a:solidFill>
              </a:rPr>
              <a:t>Permintaan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mendadak</a:t>
            </a:r>
            <a:endParaRPr lang="en-ID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 smtClean="0">
                <a:solidFill>
                  <a:schemeClr val="tx1"/>
                </a:solidFill>
              </a:rPr>
              <a:t>Undangan</a:t>
            </a:r>
            <a:r>
              <a:rPr lang="en-ID" dirty="0" smtClean="0">
                <a:solidFill>
                  <a:schemeClr val="tx1"/>
                </a:solidFill>
              </a:rPr>
              <a:t>, </a:t>
            </a:r>
            <a:r>
              <a:rPr lang="en-ID" dirty="0" err="1" smtClean="0">
                <a:solidFill>
                  <a:schemeClr val="tx1"/>
                </a:solidFill>
              </a:rPr>
              <a:t>telepon</a:t>
            </a:r>
            <a:r>
              <a:rPr lang="en-ID" dirty="0" smtClean="0">
                <a:solidFill>
                  <a:schemeClr val="tx1"/>
                </a:solidFill>
              </a:rPr>
              <a:t>, email, </a:t>
            </a:r>
            <a:r>
              <a:rPr lang="en-ID" dirty="0" err="1" smtClean="0">
                <a:solidFill>
                  <a:schemeClr val="tx1"/>
                </a:solidFill>
              </a:rPr>
              <a:t>dll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74816" y="3788640"/>
            <a:ext cx="3069729" cy="1600308"/>
          </a:xfrm>
          <a:prstGeom prst="roundRect">
            <a:avLst>
              <a:gd name="adj" fmla="val 33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/>
              <a:t>KUADRAN 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Hal-</a:t>
            </a:r>
            <a:r>
              <a:rPr lang="en-ID" sz="1600" dirty="0" err="1" smtClean="0"/>
              <a:t>hal</a:t>
            </a:r>
            <a:r>
              <a:rPr lang="en-ID" sz="1600" dirty="0" smtClean="0"/>
              <a:t> </a:t>
            </a:r>
            <a:r>
              <a:rPr lang="en-ID" sz="1600" dirty="0" err="1" smtClean="0"/>
              <a:t>sepele</a:t>
            </a:r>
            <a:endParaRPr lang="en-ID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 smtClean="0"/>
              <a:t>Kegiatan</a:t>
            </a:r>
            <a:r>
              <a:rPr lang="en-ID" sz="1600" dirty="0" smtClean="0"/>
              <a:t> </a:t>
            </a:r>
            <a:r>
              <a:rPr lang="en-ID" sz="1600" dirty="0" err="1" smtClean="0"/>
              <a:t>rileks</a:t>
            </a:r>
            <a:r>
              <a:rPr lang="en-ID" sz="1600" dirty="0" smtClean="0"/>
              <a:t> &amp; </a:t>
            </a:r>
            <a:r>
              <a:rPr lang="en-ID" sz="1600" dirty="0" err="1" smtClean="0"/>
              <a:t>menyenangkan</a:t>
            </a:r>
            <a:endParaRPr lang="en-ID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 smtClean="0"/>
              <a:t>Mengisi</a:t>
            </a:r>
            <a:r>
              <a:rPr lang="en-ID" sz="1600" dirty="0" smtClean="0"/>
              <a:t> </a:t>
            </a:r>
            <a:r>
              <a:rPr lang="en-ID" sz="1600" dirty="0" err="1" smtClean="0"/>
              <a:t>waktu</a:t>
            </a:r>
            <a:r>
              <a:rPr lang="en-ID" sz="1600" dirty="0" smtClean="0"/>
              <a:t> </a:t>
            </a:r>
            <a:r>
              <a:rPr lang="en-ID" sz="1600" dirty="0" err="1" smtClean="0"/>
              <a:t>luang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85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9095509" cy="831273"/>
          </a:xfrm>
        </p:spPr>
        <p:txBody>
          <a:bodyPr/>
          <a:lstStyle/>
          <a:p>
            <a:pPr algn="ctr"/>
            <a:r>
              <a:rPr lang="en-ID" b="1" dirty="0" smtClean="0">
                <a:solidFill>
                  <a:schemeClr val="bg2"/>
                </a:solidFill>
              </a:rPr>
              <a:t>Personal Goal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436" y="1257588"/>
            <a:ext cx="8714509" cy="4351338"/>
          </a:xfrm>
        </p:spPr>
        <p:txBody>
          <a:bodyPr/>
          <a:lstStyle/>
          <a:p>
            <a:r>
              <a:rPr lang="en-ID" dirty="0" err="1" smtClean="0"/>
              <a:t>Pernyataan</a:t>
            </a:r>
            <a:r>
              <a:rPr lang="en-ID" dirty="0" smtClean="0"/>
              <a:t> </a:t>
            </a:r>
            <a:r>
              <a:rPr lang="en-ID" dirty="0" err="1"/>
              <a:t>misi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smtClean="0"/>
              <a:t>di UMN (</a:t>
            </a:r>
            <a:r>
              <a:rPr lang="en-ID" dirty="0" err="1" smtClean="0"/>
              <a:t>gunakan</a:t>
            </a:r>
            <a:r>
              <a:rPr lang="en-ID" dirty="0" smtClean="0"/>
              <a:t> kata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: </a:t>
            </a:r>
            <a:r>
              <a:rPr lang="en-ID" b="1" dirty="0" err="1"/>
              <a:t>saya</a:t>
            </a:r>
            <a:r>
              <a:rPr lang="en-ID" b="1" dirty="0"/>
              <a:t> </a:t>
            </a:r>
            <a:r>
              <a:rPr lang="en-ID" b="1" dirty="0" err="1"/>
              <a:t>mampu</a:t>
            </a:r>
            <a:r>
              <a:rPr lang="en-ID" dirty="0"/>
              <a:t>, </a:t>
            </a:r>
            <a:r>
              <a:rPr lang="en-ID" b="1" dirty="0" err="1"/>
              <a:t>saya</a:t>
            </a:r>
            <a:r>
              <a:rPr lang="en-ID" b="1" dirty="0"/>
              <a:t> </a:t>
            </a:r>
            <a:r>
              <a:rPr lang="en-ID" b="1" dirty="0" err="1" smtClean="0"/>
              <a:t>menjadi</a:t>
            </a:r>
            <a:r>
              <a:rPr lang="en-ID" dirty="0" smtClean="0"/>
              <a:t>, </a:t>
            </a:r>
            <a:r>
              <a:rPr lang="en-ID" dirty="0" err="1" smtClean="0"/>
              <a:t>dll</a:t>
            </a:r>
            <a:r>
              <a:rPr lang="en-ID" dirty="0" smtClean="0"/>
              <a:t>)</a:t>
            </a:r>
            <a:endParaRPr lang="en-ID" dirty="0"/>
          </a:p>
          <a:p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profesi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dituju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smtClean="0"/>
              <a:t>(</a:t>
            </a:r>
            <a:r>
              <a:rPr lang="en-ID" dirty="0" err="1" smtClean="0"/>
              <a:t>gunakan</a:t>
            </a:r>
            <a:r>
              <a:rPr lang="en-ID" dirty="0" smtClean="0"/>
              <a:t> kata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: </a:t>
            </a:r>
            <a:r>
              <a:rPr lang="en-ID" b="1" i="1" dirty="0" err="1"/>
              <a:t>saya</a:t>
            </a:r>
            <a:r>
              <a:rPr lang="en-ID" b="1" i="1" dirty="0"/>
              <a:t> </a:t>
            </a:r>
            <a:r>
              <a:rPr lang="en-ID" b="1" i="1" dirty="0" err="1"/>
              <a:t>menjadi</a:t>
            </a:r>
            <a:r>
              <a:rPr lang="en-ID" b="1" i="1" dirty="0"/>
              <a:t> </a:t>
            </a:r>
            <a:r>
              <a:rPr lang="en-ID" b="1" i="1" dirty="0" err="1" smtClean="0"/>
              <a:t>seorang</a:t>
            </a:r>
            <a:r>
              <a:rPr lang="en-ID" dirty="0" smtClean="0"/>
              <a:t>…</a:t>
            </a:r>
            <a:r>
              <a:rPr lang="en-ID" b="1" i="1" dirty="0" err="1" smtClean="0"/>
              <a:t>saya</a:t>
            </a:r>
            <a:r>
              <a:rPr lang="en-ID" b="1" i="1" dirty="0" smtClean="0"/>
              <a:t> </a:t>
            </a:r>
            <a:r>
              <a:rPr lang="en-ID" b="1" i="1" dirty="0" err="1"/>
              <a:t>menjadi</a:t>
            </a:r>
            <a:r>
              <a:rPr lang="en-ID" b="1" i="1" dirty="0"/>
              <a:t> </a:t>
            </a:r>
            <a:r>
              <a:rPr lang="en-ID" b="1" i="1" dirty="0" err="1" smtClean="0"/>
              <a:t>pribadi</a:t>
            </a:r>
            <a:r>
              <a:rPr lang="en-ID" b="1" i="1" dirty="0" smtClean="0"/>
              <a:t> yang</a:t>
            </a:r>
            <a:r>
              <a:rPr lang="en-ID" i="1" dirty="0" smtClean="0"/>
              <a:t>)</a:t>
            </a:r>
            <a:endParaRPr lang="en-ID" dirty="0"/>
          </a:p>
          <a:p>
            <a:r>
              <a:rPr lang="en-ID" dirty="0" err="1" smtClean="0"/>
              <a:t>Pernyataan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terkait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:</a:t>
            </a:r>
          </a:p>
          <a:p>
            <a:pPr lvl="1"/>
            <a:r>
              <a:rPr lang="en-ID" i="1" dirty="0" smtClean="0"/>
              <a:t>Life Achievement.</a:t>
            </a:r>
          </a:p>
          <a:p>
            <a:pPr lvl="1"/>
            <a:r>
              <a:rPr lang="en-ID" i="1" dirty="0" smtClean="0"/>
              <a:t>Self-Respect.</a:t>
            </a:r>
          </a:p>
          <a:p>
            <a:pPr lvl="1"/>
            <a:r>
              <a:rPr lang="en-ID" i="1" dirty="0" err="1" smtClean="0"/>
              <a:t>Penghargaan</a:t>
            </a:r>
            <a:r>
              <a:rPr lang="en-ID" i="1" dirty="0" smtClean="0"/>
              <a:t> </a:t>
            </a:r>
            <a:r>
              <a:rPr lang="en-ID" i="1" dirty="0" err="1" smtClean="0"/>
              <a:t>kepada</a:t>
            </a:r>
            <a:r>
              <a:rPr lang="en-ID" i="1" dirty="0" smtClean="0"/>
              <a:t> </a:t>
            </a:r>
            <a:r>
              <a:rPr lang="en-ID" i="1" dirty="0" err="1" smtClean="0"/>
              <a:t>keluarga</a:t>
            </a:r>
            <a:r>
              <a:rPr lang="en-ID" i="1" dirty="0" smtClean="0"/>
              <a:t>.</a:t>
            </a:r>
          </a:p>
          <a:p>
            <a:pPr lvl="1"/>
            <a:r>
              <a:rPr lang="en-ID" i="1" dirty="0" err="1" smtClean="0"/>
              <a:t>Dll</a:t>
            </a:r>
            <a:r>
              <a:rPr lang="en-ID" i="1" dirty="0" smtClean="0"/>
              <a:t>.,</a:t>
            </a:r>
          </a:p>
        </p:txBody>
      </p:sp>
    </p:spTree>
    <p:extLst>
      <p:ext uri="{BB962C8B-B14F-4D97-AF65-F5344CB8AC3E}">
        <p14:creationId xmlns:p14="http://schemas.microsoft.com/office/powerpoint/2010/main" val="33611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484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Tips# Menjadi Mahasiswa Cerdas  Mesti Bagaimana ya? </vt:lpstr>
      <vt:lpstr>PowerPoint Presentation</vt:lpstr>
      <vt:lpstr>Foundational Motivation</vt:lpstr>
      <vt:lpstr>Foundational Value of UMN (5C)</vt:lpstr>
      <vt:lpstr>Learning Skills</vt:lpstr>
      <vt:lpstr>Learning Process</vt:lpstr>
      <vt:lpstr>Time Management</vt:lpstr>
      <vt:lpstr>Kuadran Prioritas</vt:lpstr>
      <vt:lpstr>Personal Goal</vt:lpstr>
      <vt:lpstr>Tugas Pengembangan Diri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simon wenehen</cp:lastModifiedBy>
  <cp:revision>22</cp:revision>
  <dcterms:created xsi:type="dcterms:W3CDTF">2021-07-22T10:12:24Z</dcterms:created>
  <dcterms:modified xsi:type="dcterms:W3CDTF">2021-08-10T04:21:56Z</dcterms:modified>
</cp:coreProperties>
</file>