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handoutMasterIdLst>
    <p:handoutMasterId r:id="rId32"/>
  </p:handoutMasterIdLst>
  <p:sldIdLst>
    <p:sldId id="256" r:id="rId3"/>
    <p:sldId id="305" r:id="rId4"/>
    <p:sldId id="262" r:id="rId5"/>
    <p:sldId id="263" r:id="rId6"/>
    <p:sldId id="264" r:id="rId7"/>
    <p:sldId id="265" r:id="rId8"/>
    <p:sldId id="287" r:id="rId9"/>
    <p:sldId id="289" r:id="rId10"/>
    <p:sldId id="291" r:id="rId11"/>
    <p:sldId id="292" r:id="rId12"/>
    <p:sldId id="293" r:id="rId13"/>
    <p:sldId id="294" r:id="rId14"/>
    <p:sldId id="295" r:id="rId15"/>
    <p:sldId id="296" r:id="rId16"/>
    <p:sldId id="273" r:id="rId17"/>
    <p:sldId id="274" r:id="rId18"/>
    <p:sldId id="275" r:id="rId19"/>
    <p:sldId id="303" r:id="rId20"/>
    <p:sldId id="277" r:id="rId21"/>
    <p:sldId id="278" r:id="rId22"/>
    <p:sldId id="279" r:id="rId23"/>
    <p:sldId id="280" r:id="rId24"/>
    <p:sldId id="297" r:id="rId25"/>
    <p:sldId id="298" r:id="rId26"/>
    <p:sldId id="299" r:id="rId27"/>
    <p:sldId id="257" r:id="rId28"/>
    <p:sldId id="259" r:id="rId29"/>
    <p:sldId id="258" r:id="rId30"/>
    <p:sldId id="302" r:id="rId3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s. Ign. Joko Suyanto M. Hum" initials="DIJSMH" lastIdx="1" clrIdx="0">
    <p:extLst>
      <p:ext uri="{19B8F6BF-5375-455C-9EA6-DF929625EA0E}">
        <p15:presenceInfo xmlns:p15="http://schemas.microsoft.com/office/powerpoint/2012/main" xmlns="" userId="Drs. Ign. Joko Suyanto M. Hu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CC99"/>
    <a:srgbClr val="0066C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19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0C7F5-0865-43C2-9560-BA50E793D6D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AC5A0-22F2-45E7-901A-FA906764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32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2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66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23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74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92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719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247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013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9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41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65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3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9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04748-22DE-4549-A047-C2BFF50BDD3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0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04748-22DE-4549-A047-C2BFF50BDD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30522-64B4-421F-B2AD-D89A08A44B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2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demia.edu/26995493/VIKTOR_E_FRANKL_LOGOTHERAPY" TargetMode="External"/><Relationship Id="rId2" Type="http://schemas.openxmlformats.org/officeDocument/2006/relationships/hyperlink" Target="https://www.kompas.com/skola/read/2020/12/31/140134369/teori-hierarki-kebutuhan-abraham-maslow?page=al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1662" y="1122363"/>
            <a:ext cx="6166338" cy="2387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Pertemuan</a:t>
            </a:r>
            <a:r>
              <a:rPr lang="en-US" dirty="0">
                <a:solidFill>
                  <a:schemeClr val="bg2"/>
                </a:solidFill>
              </a:rPr>
              <a:t> 3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 err="1">
                <a:solidFill>
                  <a:schemeClr val="bg2"/>
                </a:solidFill>
              </a:rPr>
              <a:t>Kebutuhan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Dasar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Manusia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7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77EC7-0531-4F89-B292-D518D3C1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c.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Kebutuhan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cinta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068417-7D0F-4F2E-A351-F0CB12F82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878305"/>
            <a:ext cx="6906491" cy="6485021"/>
          </a:xfrm>
        </p:spPr>
        <p:txBody>
          <a:bodyPr anchor="ctr">
            <a:normAutofit/>
          </a:bodyPr>
          <a:lstStyle/>
          <a:p>
            <a:r>
              <a:rPr lang="en-ID" dirty="0"/>
              <a:t>Setelah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fisiologis</a:t>
            </a:r>
            <a:r>
              <a:rPr lang="en-ID" dirty="0"/>
              <a:t> dan </a:t>
            </a:r>
            <a:r>
              <a:rPr lang="en-ID" dirty="0" err="1"/>
              <a:t>keamanan</a:t>
            </a:r>
            <a:r>
              <a:rPr lang="en-ID" dirty="0"/>
              <a:t> </a:t>
            </a:r>
            <a:r>
              <a:rPr lang="en-ID" dirty="0" err="1"/>
              <a:t>terpenuhi</a:t>
            </a:r>
            <a:r>
              <a:rPr lang="en-ID" dirty="0"/>
              <a:t>, orang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cinta</a:t>
            </a:r>
            <a:r>
              <a:rPr lang="en-ID" dirty="0"/>
              <a:t> dan orang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(</a:t>
            </a:r>
            <a:r>
              <a:rPr lang="en-ID" dirty="0" err="1"/>
              <a:t>komunitas</a:t>
            </a:r>
            <a:r>
              <a:rPr lang="en-ID" dirty="0"/>
              <a:t>).</a:t>
            </a:r>
          </a:p>
          <a:p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cinta</a:t>
            </a:r>
            <a:r>
              <a:rPr lang="en-ID" dirty="0"/>
              <a:t> dan </a:t>
            </a:r>
            <a:r>
              <a:rPr lang="en-ID" dirty="0" err="1"/>
              <a:t>kasih</a:t>
            </a:r>
            <a:r>
              <a:rPr lang="en-ID" dirty="0"/>
              <a:t> </a:t>
            </a:r>
            <a:r>
              <a:rPr lang="en-ID" dirty="0" err="1"/>
              <a:t>sayang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mengatasi</a:t>
            </a:r>
            <a:r>
              <a:rPr lang="en-ID" dirty="0"/>
              <a:t> rasa </a:t>
            </a:r>
            <a:r>
              <a:rPr lang="en-ID" dirty="0" err="1"/>
              <a:t>kesepian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kesendiriannya</a:t>
            </a:r>
            <a:r>
              <a:rPr lang="en-ID" dirty="0"/>
              <a:t>.</a:t>
            </a:r>
          </a:p>
          <a:p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mencintai</a:t>
            </a:r>
            <a:r>
              <a:rPr lang="en-ID" dirty="0"/>
              <a:t> pada </a:t>
            </a:r>
            <a:r>
              <a:rPr lang="en-ID" dirty="0" err="1"/>
              <a:t>hakikatnya</a:t>
            </a:r>
            <a:r>
              <a:rPr lang="en-ID" dirty="0"/>
              <a:t> </a:t>
            </a:r>
            <a:r>
              <a:rPr lang="en-ID" dirty="0" err="1"/>
              <a:t>ia</a:t>
            </a:r>
            <a:r>
              <a:rPr lang="en-ID" dirty="0"/>
              <a:t> juga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dasarnya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</a:t>
            </a:r>
          </a:p>
          <a:p>
            <a:r>
              <a:rPr lang="en-ID" dirty="0" err="1"/>
              <a:t>Cinta</a:t>
            </a:r>
            <a:r>
              <a:rPr lang="en-ID" dirty="0"/>
              <a:t>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memberi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juga </a:t>
            </a:r>
            <a:r>
              <a:rPr lang="en-ID" dirty="0" err="1"/>
              <a:t>menerima</a:t>
            </a:r>
            <a:r>
              <a:rPr lang="en-ID" dirty="0"/>
              <a:t>.</a:t>
            </a:r>
          </a:p>
          <a:p>
            <a:endParaRPr lang="en-ID" dirty="0"/>
          </a:p>
          <a:p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7" y="241216"/>
            <a:ext cx="540000" cy="9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4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D7D6C-EADB-4C94-BC30-D20B1DE3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233552"/>
            <a:ext cx="3760475" cy="4381183"/>
          </a:xfrm>
        </p:spPr>
        <p:txBody>
          <a:bodyPr>
            <a:normAutofit/>
          </a:bodyPr>
          <a:lstStyle/>
          <a:p>
            <a:r>
              <a:rPr lang="en-ID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ID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d.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Kebutuhan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harga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solidFill>
                  <a:srgbClr val="FFFFFF"/>
                </a:solidFill>
              </a:rPr>
              <a:t>AN ABRAHAM3. MASLOW 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9C95C4-96DA-437D-9A8D-99E7E0E4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878305"/>
            <a:ext cx="6906491" cy="5298658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Setelah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fisiologis</a:t>
            </a:r>
            <a:r>
              <a:rPr lang="en-US" dirty="0"/>
              <a:t>, </a:t>
            </a:r>
            <a:r>
              <a:rPr lang="en-US" dirty="0" err="1"/>
              <a:t>keamanan</a:t>
            </a:r>
            <a:r>
              <a:rPr lang="en-US" dirty="0"/>
              <a:t>, </a:t>
            </a:r>
            <a:r>
              <a:rPr lang="en-US" dirty="0" err="1"/>
              <a:t>cinta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,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.</a:t>
            </a:r>
          </a:p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menghargai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dan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penghargaan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orang lain.</a:t>
            </a:r>
          </a:p>
          <a:p>
            <a:r>
              <a:rPr lang="en-US" dirty="0" err="1"/>
              <a:t>Menghargai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: </a:t>
            </a:r>
            <a:r>
              <a:rPr lang="en-US" dirty="0" err="1"/>
              <a:t>prestasi</a:t>
            </a:r>
            <a:r>
              <a:rPr lang="en-US" dirty="0"/>
              <a:t>, </a:t>
            </a:r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, </a:t>
            </a:r>
            <a:r>
              <a:rPr lang="en-US" dirty="0" err="1"/>
              <a:t>kemandirian</a:t>
            </a:r>
            <a:r>
              <a:rPr lang="en-US" dirty="0"/>
              <a:t>, </a:t>
            </a:r>
            <a:r>
              <a:rPr lang="en-US" dirty="0" err="1"/>
              <a:t>kebebasan</a:t>
            </a:r>
            <a:r>
              <a:rPr lang="en-US" dirty="0"/>
              <a:t>, </a:t>
            </a:r>
            <a:r>
              <a:rPr lang="en-US" dirty="0" err="1"/>
              <a:t>kekuatan</a:t>
            </a:r>
            <a:r>
              <a:rPr lang="en-US" dirty="0"/>
              <a:t>, </a:t>
            </a:r>
            <a:r>
              <a:rPr lang="en-US" dirty="0" err="1"/>
              <a:t>kemampuan</a:t>
            </a:r>
            <a:r>
              <a:rPr lang="en-US" dirty="0"/>
              <a:t>, </a:t>
            </a:r>
            <a:r>
              <a:rPr lang="en-US" dirty="0" err="1"/>
              <a:t>kompetensi</a:t>
            </a:r>
            <a:r>
              <a:rPr lang="en-US" dirty="0"/>
              <a:t>.</a:t>
            </a:r>
          </a:p>
          <a:p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penghargaan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orang lain: status, </a:t>
            </a:r>
            <a:r>
              <a:rPr lang="en-US" dirty="0" err="1"/>
              <a:t>populer</a:t>
            </a:r>
            <a:r>
              <a:rPr lang="en-US" dirty="0"/>
              <a:t>, </a:t>
            </a:r>
            <a:r>
              <a:rPr lang="en-US" dirty="0" err="1"/>
              <a:t>terkenal</a:t>
            </a:r>
            <a:r>
              <a:rPr lang="en-US" dirty="0"/>
              <a:t>, </a:t>
            </a:r>
            <a:r>
              <a:rPr lang="en-US" dirty="0" err="1"/>
              <a:t>apresiasi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prestise</a:t>
            </a:r>
            <a:r>
              <a:rPr lang="en-US" dirty="0"/>
              <a:t>, </a:t>
            </a:r>
            <a:r>
              <a:rPr lang="en-US" dirty="0" err="1"/>
              <a:t>pujian</a:t>
            </a:r>
            <a:r>
              <a:rPr lang="en-US" dirty="0"/>
              <a:t>,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orang lain.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7" y="241216"/>
            <a:ext cx="540000" cy="9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8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D7D6C-EADB-4C94-BC30-D20B1DE3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233552"/>
            <a:ext cx="3760475" cy="4381183"/>
          </a:xfrm>
        </p:spPr>
        <p:txBody>
          <a:bodyPr>
            <a:normAutofit/>
          </a:bodyPr>
          <a:lstStyle/>
          <a:p>
            <a:r>
              <a:rPr lang="en-ID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ID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d.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Kebutuhan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harga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solidFill>
                  <a:srgbClr val="FFFFFF"/>
                </a:solidFill>
              </a:rPr>
              <a:t>AN ABRAHAM3. MASLOW 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9C95C4-96DA-437D-9A8D-99E7E0E4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878305"/>
            <a:ext cx="6906491" cy="5298658"/>
          </a:xfrm>
        </p:spPr>
        <p:txBody>
          <a:bodyPr anchor="ctr">
            <a:normAutofit/>
          </a:bodyPr>
          <a:lstStyle/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,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r>
              <a:rPr lang="en-US" dirty="0" err="1"/>
              <a:t>Sebaliknya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penghargaan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orang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depresi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percaya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,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, dan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7" y="241216"/>
            <a:ext cx="540000" cy="9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2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D7D6C-EADB-4C94-BC30-D20B1DE3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233552"/>
            <a:ext cx="3760475" cy="4381183"/>
          </a:xfrm>
        </p:spPr>
        <p:txBody>
          <a:bodyPr>
            <a:normAutofit/>
          </a:bodyPr>
          <a:lstStyle/>
          <a:p>
            <a:r>
              <a:rPr lang="en-ID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ID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Kebutuhan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perwujudan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aktualisasi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solidFill>
                  <a:srgbClr val="FFFFFF"/>
                </a:solidFill>
              </a:rPr>
              <a:t>AN ABRAHAM3. MASLOW 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9C95C4-96DA-437D-9A8D-99E7E0E4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878305"/>
            <a:ext cx="6906491" cy="5298658"/>
          </a:xfrm>
        </p:spPr>
        <p:txBody>
          <a:bodyPr anchor="ctr">
            <a:normAutofit/>
          </a:bodyPr>
          <a:lstStyle/>
          <a:p>
            <a:r>
              <a:rPr lang="en-US" dirty="0"/>
              <a:t>Setelah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, </a:t>
            </a:r>
            <a:r>
              <a:rPr lang="en-US" dirty="0" err="1"/>
              <a:t>akhirnya</a:t>
            </a:r>
            <a:r>
              <a:rPr lang="en-US" dirty="0"/>
              <a:t> orang </a:t>
            </a:r>
            <a:r>
              <a:rPr lang="en-US" dirty="0" err="1"/>
              <a:t>termotivasi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mengaktualisasikan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.</a:t>
            </a:r>
          </a:p>
          <a:p>
            <a:r>
              <a:rPr lang="en-US" dirty="0" err="1"/>
              <a:t>Aktualisasi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kehendaki</a:t>
            </a:r>
            <a:r>
              <a:rPr lang="en-US" dirty="0"/>
              <a:t>.</a:t>
            </a:r>
          </a:p>
          <a:p>
            <a:r>
              <a:rPr lang="en-US" dirty="0" err="1"/>
              <a:t>Aktualisasi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: </a:t>
            </a:r>
            <a:r>
              <a:rPr lang="en-US" dirty="0" err="1"/>
              <a:t>seorang</a:t>
            </a:r>
            <a:r>
              <a:rPr lang="en-US" dirty="0"/>
              <a:t> designer,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design;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pelukis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lukisan</a:t>
            </a:r>
            <a:r>
              <a:rPr lang="en-US" dirty="0"/>
              <a:t>,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pemusik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;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7" y="241216"/>
            <a:ext cx="540000" cy="9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24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D7D6C-EADB-4C94-BC30-D20B1DE3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233552"/>
            <a:ext cx="3760475" cy="4381183"/>
          </a:xfrm>
        </p:spPr>
        <p:txBody>
          <a:bodyPr>
            <a:normAutofit/>
          </a:bodyPr>
          <a:lstStyle/>
          <a:p>
            <a:r>
              <a:rPr lang="en-ID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ID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Kebutuhan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perwujudan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aktualisasi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solidFill>
                  <a:srgbClr val="FFFFFF"/>
                </a:solidFill>
              </a:rPr>
              <a:t>AN ABRAHAM3. MASLOW 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9C95C4-96DA-437D-9A8D-99E7E0E4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878304"/>
            <a:ext cx="6906491" cy="5738479"/>
          </a:xfrm>
        </p:spPr>
        <p:txBody>
          <a:bodyPr anchor="ctr">
            <a:normAutofit/>
          </a:bodyPr>
          <a:lstStyle/>
          <a:p>
            <a:r>
              <a:rPr lang="en-US" dirty="0"/>
              <a:t>Orang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aktualisasi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orang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kepenuhan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“</a:t>
            </a:r>
            <a:r>
              <a:rPr lang="en-US" dirty="0" err="1"/>
              <a:t>selesai</a:t>
            </a:r>
            <a:r>
              <a:rPr lang="en-US" dirty="0"/>
              <a:t>”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.</a:t>
            </a:r>
          </a:p>
          <a:p>
            <a:r>
              <a:rPr lang="en-US" dirty="0"/>
              <a:t>Orang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aktualisasi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orang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dan </a:t>
            </a:r>
            <a:r>
              <a:rPr lang="en-US" dirty="0" err="1"/>
              <a:t>sosial</a:t>
            </a:r>
            <a:r>
              <a:rPr lang="en-US" dirty="0"/>
              <a:t>.</a:t>
            </a:r>
          </a:p>
          <a:p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,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orang lain, dan dunia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7" y="241216"/>
            <a:ext cx="540000" cy="9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52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27D0B-1DCC-4D22-835F-EB61D9BE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 fontScale="90000"/>
          </a:bodyPr>
          <a:lstStyle/>
          <a:p>
            <a:r>
              <a:rPr lang="en-US" b="1" dirty="0"/>
              <a:t>5. KEBUTUHAN DASAR MANUSIA MENURUT VICTOR FRANKL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311FCD-3668-4757-AEE9-AA520247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3200" dirty="0" err="1"/>
              <a:t>Menurut</a:t>
            </a:r>
            <a:r>
              <a:rPr lang="en-US" sz="3200" dirty="0"/>
              <a:t> Frankl </a:t>
            </a:r>
            <a:r>
              <a:rPr lang="en-US" sz="3200" dirty="0" err="1"/>
              <a:t>kebutuhan</a:t>
            </a:r>
            <a:r>
              <a:rPr lang="en-US" sz="3200" dirty="0"/>
              <a:t> </a:t>
            </a:r>
            <a:r>
              <a:rPr lang="en-US" sz="3200" dirty="0" err="1"/>
              <a:t>dasar</a:t>
            </a:r>
            <a:r>
              <a:rPr lang="en-US" sz="3200" dirty="0"/>
              <a:t> </a:t>
            </a:r>
            <a:r>
              <a:rPr lang="en-US" sz="3200" dirty="0" err="1"/>
              <a:t>manusia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meraih</a:t>
            </a:r>
            <a:r>
              <a:rPr lang="en-US" sz="3200" dirty="0"/>
              <a:t> </a:t>
            </a:r>
            <a:r>
              <a:rPr lang="en-US" sz="3200" dirty="0" err="1"/>
              <a:t>kehidupan</a:t>
            </a:r>
            <a:r>
              <a:rPr lang="en-US" sz="3200" dirty="0"/>
              <a:t> </a:t>
            </a:r>
            <a:r>
              <a:rPr lang="en-US" sz="3200" dirty="0" err="1"/>
              <a:t>bermakna</a:t>
            </a:r>
            <a:r>
              <a:rPr lang="en-US" sz="3200" dirty="0"/>
              <a:t>.</a:t>
            </a:r>
          </a:p>
          <a:p>
            <a:r>
              <a:rPr lang="en-US" sz="3200" dirty="0"/>
              <a:t>Orang yang </a:t>
            </a:r>
            <a:r>
              <a:rPr lang="en-US" sz="3200" dirty="0" err="1"/>
              <a:t>telah</a:t>
            </a:r>
            <a:r>
              <a:rPr lang="en-US" sz="3200" dirty="0"/>
              <a:t> </a:t>
            </a:r>
            <a:r>
              <a:rPr lang="en-US" sz="3200" dirty="0" err="1"/>
              <a:t>menemukan</a:t>
            </a:r>
            <a:r>
              <a:rPr lang="en-US" sz="3200" dirty="0"/>
              <a:t> </a:t>
            </a:r>
            <a:r>
              <a:rPr lang="en-US" sz="3200" dirty="0" err="1"/>
              <a:t>makna</a:t>
            </a:r>
            <a:r>
              <a:rPr lang="en-US" sz="3200" dirty="0"/>
              <a:t> </a:t>
            </a:r>
            <a:r>
              <a:rPr lang="en-US" sz="3200" dirty="0" err="1"/>
              <a:t>sanggup</a:t>
            </a:r>
            <a:r>
              <a:rPr lang="en-US" sz="3200" dirty="0"/>
              <a:t> </a:t>
            </a:r>
            <a:r>
              <a:rPr lang="en-US" sz="3200" dirty="0" err="1"/>
              <a:t>bertahan</a:t>
            </a:r>
            <a:r>
              <a:rPr lang="en-US" sz="3200" dirty="0"/>
              <a:t> </a:t>
            </a:r>
            <a:r>
              <a:rPr lang="en-US" sz="3200" dirty="0" err="1"/>
              <a:t>sekalipun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situasi</a:t>
            </a:r>
            <a:r>
              <a:rPr lang="en-US" sz="3200" dirty="0"/>
              <a:t> </a:t>
            </a:r>
            <a:r>
              <a:rPr lang="en-US" sz="3200" dirty="0" err="1"/>
              <a:t>penderitaan</a:t>
            </a:r>
            <a:r>
              <a:rPr lang="en-US" sz="3200" dirty="0"/>
              <a:t> dan </a:t>
            </a:r>
            <a:r>
              <a:rPr lang="en-US" sz="3200" dirty="0" err="1"/>
              <a:t>siap</a:t>
            </a:r>
            <a:r>
              <a:rPr lang="en-US" sz="3200" dirty="0"/>
              <a:t> </a:t>
            </a:r>
            <a:r>
              <a:rPr lang="en-US" sz="3200" dirty="0" err="1"/>
              <a:t>menyambut</a:t>
            </a:r>
            <a:r>
              <a:rPr lang="en-US" sz="3200" dirty="0"/>
              <a:t> </a:t>
            </a:r>
            <a:r>
              <a:rPr lang="en-US" sz="3200" dirty="0" err="1"/>
              <a:t>kematian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gembira</a:t>
            </a:r>
            <a:r>
              <a:rPr lang="en-US" sz="32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7" y="241216"/>
            <a:ext cx="540000" cy="9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56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A44A573-3232-4464-90B1-BADBCA8DB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2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760784-2268-4DBE-BC6B-2D6C1CD0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b="1" dirty="0"/>
              <a:t>a. </a:t>
            </a:r>
            <a:r>
              <a:rPr lang="en-US" sz="5200" b="1" dirty="0" err="1"/>
              <a:t>Kebebasan</a:t>
            </a:r>
            <a:r>
              <a:rPr lang="en-US" sz="5200" b="1" dirty="0"/>
              <a:t> </a:t>
            </a:r>
            <a:r>
              <a:rPr lang="en-US" sz="5200" b="1" dirty="0" err="1"/>
              <a:t>manusia</a:t>
            </a:r>
            <a:endParaRPr lang="en-ID" sz="5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690239-52EA-4844-A9C4-DC0AC4329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021" y="1082843"/>
            <a:ext cx="5921726" cy="5077325"/>
          </a:xfrm>
        </p:spPr>
        <p:txBody>
          <a:bodyPr anchor="ctr">
            <a:normAutofit lnSpcReduction="10000"/>
          </a:bodyPr>
          <a:lstStyle/>
          <a:p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pada </a:t>
            </a:r>
            <a:r>
              <a:rPr lang="en-US" dirty="0" err="1"/>
              <a:t>hidupnya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</a:p>
          <a:p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agen</a:t>
            </a:r>
            <a:r>
              <a:rPr lang="en-ID" dirty="0"/>
              <a:t> yang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dirinya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bersikap</a:t>
            </a:r>
            <a:r>
              <a:rPr lang="en-ID" dirty="0"/>
              <a:t> </a:t>
            </a:r>
            <a:r>
              <a:rPr lang="en-ID" dirty="0" err="1"/>
              <a:t>mengatasi</a:t>
            </a:r>
            <a:r>
              <a:rPr lang="en-ID" dirty="0"/>
              <a:t> </a:t>
            </a:r>
            <a:r>
              <a:rPr lang="en-ID" dirty="0" err="1"/>
              <a:t>kondisi-kondisi</a:t>
            </a:r>
            <a:r>
              <a:rPr lang="en-ID" dirty="0"/>
              <a:t> </a:t>
            </a:r>
            <a:r>
              <a:rPr lang="en-ID" dirty="0" err="1"/>
              <a:t>biologis</a:t>
            </a:r>
            <a:r>
              <a:rPr lang="en-ID" dirty="0"/>
              <a:t>, </a:t>
            </a:r>
            <a:r>
              <a:rPr lang="en-ID" dirty="0" err="1"/>
              <a:t>psikologis</a:t>
            </a:r>
            <a:r>
              <a:rPr lang="en-ID" dirty="0"/>
              <a:t>, </a:t>
            </a:r>
            <a:r>
              <a:rPr lang="en-ID" dirty="0" err="1"/>
              <a:t>sosiologis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dan </a:t>
            </a:r>
            <a:r>
              <a:rPr lang="en-ID" dirty="0" err="1"/>
              <a:t>nasibnya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</a:t>
            </a:r>
            <a:endParaRPr lang="en-US" dirty="0"/>
          </a:p>
          <a:p>
            <a:r>
              <a:rPr lang="en-ID" dirty="0" err="1"/>
              <a:t>Berhadapan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bebas</a:t>
            </a:r>
            <a:r>
              <a:rPr lang="en-ID" dirty="0"/>
              <a:t> </a:t>
            </a:r>
            <a:r>
              <a:rPr lang="en-ID" dirty="0" err="1"/>
              <a:t>memutuskan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menolaknya</a:t>
            </a:r>
            <a:r>
              <a:rPr lang="en-ID" dirty="0"/>
              <a:t>. </a:t>
            </a:r>
            <a:endParaRPr lang="en-US" dirty="0"/>
          </a:p>
          <a:p>
            <a:endParaRPr lang="en-ID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7" y="241216"/>
            <a:ext cx="540000" cy="9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24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760784-2268-4DBE-BC6B-2D6C1CD0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b="1" dirty="0"/>
              <a:t>a. </a:t>
            </a:r>
            <a:r>
              <a:rPr lang="en-US" sz="5200" b="1" dirty="0" err="1"/>
              <a:t>Kebebasan</a:t>
            </a:r>
            <a:r>
              <a:rPr lang="en-US" sz="5200" b="1" dirty="0"/>
              <a:t> </a:t>
            </a:r>
            <a:r>
              <a:rPr lang="en-US" sz="5200" b="1" dirty="0" err="1"/>
              <a:t>manusia</a:t>
            </a:r>
            <a:endParaRPr lang="en-ID" sz="5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690239-52EA-4844-A9C4-DC0AC4329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021" y="1239927"/>
            <a:ext cx="5921726" cy="5750420"/>
          </a:xfrm>
        </p:spPr>
        <p:txBody>
          <a:bodyPr anchor="ctr">
            <a:normAutofit/>
          </a:bodyPr>
          <a:lstStyle/>
          <a:p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disertai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kemanusiaan</a:t>
            </a:r>
            <a:r>
              <a:rPr lang="en-US" dirty="0"/>
              <a:t>,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, dan </a:t>
            </a:r>
            <a:r>
              <a:rPr lang="en-US" dirty="0" err="1"/>
              <a:t>Tuhan</a:t>
            </a:r>
            <a:r>
              <a:rPr lang="en-US" dirty="0"/>
              <a:t>.</a:t>
            </a:r>
          </a:p>
          <a:p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juga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pemenuhan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keberadaan</a:t>
            </a:r>
            <a:r>
              <a:rPr lang="en-US" dirty="0"/>
              <a:t> </a:t>
            </a:r>
            <a:r>
              <a:rPr lang="en-US" dirty="0" err="1"/>
              <a:t>pribadinya</a:t>
            </a:r>
            <a:r>
              <a:rPr lang="en-US" dirty="0"/>
              <a:t>.</a:t>
            </a:r>
          </a:p>
          <a:p>
            <a:r>
              <a:rPr lang="en-US" dirty="0"/>
              <a:t>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perhatian</a:t>
            </a:r>
            <a:r>
              <a:rPr lang="en-US" dirty="0"/>
              <a:t> dan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realisasi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pemaknaan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ID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7" y="241216"/>
            <a:ext cx="540000" cy="9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1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1936E9-2A88-4B43-92C2-1ACCFE9F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b="1" dirty="0"/>
              <a:t>b. </a:t>
            </a:r>
            <a:r>
              <a:rPr lang="en-US" sz="5200" b="1" dirty="0" err="1"/>
              <a:t>Pemaknaan</a:t>
            </a:r>
            <a:r>
              <a:rPr lang="en-US" sz="5200" b="1" dirty="0"/>
              <a:t> </a:t>
            </a:r>
            <a:r>
              <a:rPr lang="en-US" sz="5200" b="1" dirty="0" err="1"/>
              <a:t>hidup</a:t>
            </a:r>
            <a:endParaRPr lang="en-ID" sz="5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EBA478-C302-478D-A6C2-EC1C57EF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45584"/>
            <a:ext cx="4971824" cy="5034901"/>
          </a:xfrm>
        </p:spPr>
        <p:txBody>
          <a:bodyPr anchor="ctr">
            <a:normAutofit fontScale="92500"/>
          </a:bodyPr>
          <a:lstStyle/>
          <a:p>
            <a:r>
              <a:rPr lang="en-US" sz="2400" dirty="0" err="1"/>
              <a:t>Makna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objektif</a:t>
            </a:r>
            <a:r>
              <a:rPr lang="en-US" sz="2400" dirty="0"/>
              <a:t> dan </a:t>
            </a:r>
            <a:r>
              <a:rPr lang="en-US" sz="2400" dirty="0" err="1"/>
              <a:t>subjektif</a:t>
            </a:r>
            <a:r>
              <a:rPr lang="en-US" sz="2400" dirty="0"/>
              <a:t>.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objektif</a:t>
            </a:r>
            <a:r>
              <a:rPr lang="en-US" sz="2400" dirty="0"/>
              <a:t>, </a:t>
            </a:r>
            <a:r>
              <a:rPr lang="en-US" sz="2400" dirty="0" err="1"/>
              <a:t>makna</a:t>
            </a:r>
            <a:r>
              <a:rPr lang="en-US" sz="2400" dirty="0"/>
              <a:t> di </a:t>
            </a:r>
            <a:r>
              <a:rPr lang="en-US" sz="2400" dirty="0" err="1"/>
              <a:t>luar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dan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dikejar</a:t>
            </a:r>
            <a:r>
              <a:rPr lang="en-US" sz="2400" dirty="0"/>
              <a:t>.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realitas</a:t>
            </a:r>
            <a:r>
              <a:rPr lang="en-US" sz="2400" dirty="0"/>
              <a:t> </a:t>
            </a:r>
            <a:r>
              <a:rPr lang="en-US" sz="2400" dirty="0" err="1"/>
              <a:t>subjektif</a:t>
            </a:r>
            <a:r>
              <a:rPr lang="en-US" sz="2400" dirty="0"/>
              <a:t>, </a:t>
            </a:r>
            <a:r>
              <a:rPr lang="en-US" sz="2400" dirty="0" err="1"/>
              <a:t>makna</a:t>
            </a:r>
            <a:r>
              <a:rPr lang="en-US" sz="2400" dirty="0"/>
              <a:t> </a:t>
            </a:r>
            <a:r>
              <a:rPr lang="en-US" sz="2400" dirty="0" err="1"/>
              <a:t>berhubungan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unik</a:t>
            </a:r>
            <a:r>
              <a:rPr lang="en-US" sz="2400" dirty="0"/>
              <a:t> dan personal.</a:t>
            </a:r>
          </a:p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</a:t>
            </a:r>
            <a:r>
              <a:rPr lang="en-US" sz="2400" dirty="0" err="1"/>
              <a:t>makna</a:t>
            </a:r>
            <a:r>
              <a:rPr lang="en-US" sz="2400" dirty="0"/>
              <a:t>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komitmen</a:t>
            </a:r>
            <a:r>
              <a:rPr lang="en-US" sz="2400" dirty="0"/>
              <a:t> total.</a:t>
            </a:r>
          </a:p>
          <a:p>
            <a:r>
              <a:rPr lang="en-US" sz="2400" dirty="0" err="1"/>
              <a:t>Pemaknaan</a:t>
            </a:r>
            <a:r>
              <a:rPr lang="en-US" sz="2400" dirty="0"/>
              <a:t> </a:t>
            </a:r>
            <a:r>
              <a:rPr lang="en-US" sz="2400" dirty="0" err="1"/>
              <a:t>hidup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merealisasikan</a:t>
            </a:r>
            <a:r>
              <a:rPr lang="en-US" sz="2400" dirty="0"/>
              <a:t> </a:t>
            </a:r>
            <a:r>
              <a:rPr lang="en-US" sz="2400" dirty="0" err="1"/>
              <a:t>nilai-nilai</a:t>
            </a:r>
            <a:r>
              <a:rPr lang="en-US" sz="2400" dirty="0"/>
              <a:t>.</a:t>
            </a:r>
          </a:p>
          <a:p>
            <a:r>
              <a:rPr lang="en-US" sz="2400" dirty="0"/>
              <a:t>Ada </a:t>
            </a: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nilai-nilai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: </a:t>
            </a:r>
            <a:r>
              <a:rPr lang="en-ID" sz="2400" dirty="0" err="1"/>
              <a:t>nilai-nilai</a:t>
            </a:r>
            <a:r>
              <a:rPr lang="en-ID" sz="2400" dirty="0"/>
              <a:t> </a:t>
            </a:r>
            <a:r>
              <a:rPr lang="en-ID" sz="2400" dirty="0" err="1"/>
              <a:t>kreatif</a:t>
            </a:r>
            <a:r>
              <a:rPr lang="en-ID" sz="2400" dirty="0"/>
              <a:t> (</a:t>
            </a:r>
            <a:r>
              <a:rPr lang="en-ID" sz="2400" i="1" dirty="0"/>
              <a:t>creative values</a:t>
            </a:r>
            <a:r>
              <a:rPr lang="en-ID" sz="2400" dirty="0"/>
              <a:t>), </a:t>
            </a:r>
            <a:r>
              <a:rPr lang="en-ID" sz="2400" dirty="0" err="1"/>
              <a:t>nilai-nilai</a:t>
            </a:r>
            <a:r>
              <a:rPr lang="en-ID" sz="2400" dirty="0"/>
              <a:t> </a:t>
            </a:r>
            <a:r>
              <a:rPr lang="en-ID" sz="2400" dirty="0" err="1"/>
              <a:t>eksperiensial</a:t>
            </a:r>
            <a:r>
              <a:rPr lang="en-ID" sz="2400" dirty="0"/>
              <a:t> (</a:t>
            </a:r>
            <a:r>
              <a:rPr lang="en-ID" sz="2400" i="1" dirty="0"/>
              <a:t>experiential values</a:t>
            </a:r>
            <a:r>
              <a:rPr lang="en-ID" sz="2400" dirty="0"/>
              <a:t>), dan </a:t>
            </a:r>
            <a:r>
              <a:rPr lang="en-ID" sz="2400" dirty="0" err="1"/>
              <a:t>nilai-nilai</a:t>
            </a:r>
            <a:r>
              <a:rPr lang="en-ID" sz="2400" dirty="0"/>
              <a:t> </a:t>
            </a:r>
            <a:r>
              <a:rPr lang="en-ID" sz="2400" dirty="0" err="1"/>
              <a:t>bersikap</a:t>
            </a:r>
            <a:r>
              <a:rPr lang="en-ID" sz="2400" dirty="0"/>
              <a:t> (</a:t>
            </a:r>
            <a:r>
              <a:rPr lang="en-ID" sz="2400" i="1" dirty="0"/>
              <a:t>attitudinal values</a:t>
            </a:r>
            <a:r>
              <a:rPr lang="en-ID" sz="2400" dirty="0"/>
              <a:t>). </a:t>
            </a:r>
          </a:p>
          <a:p>
            <a:endParaRPr lang="en-ID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7" y="241216"/>
            <a:ext cx="540000" cy="9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6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angan Menyerah untuk Mencapai Tujuan - Intisa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2837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27" y="313045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Tujuan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Pembelajaran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800" y="4782227"/>
            <a:ext cx="10515600" cy="1354303"/>
          </a:xfrm>
        </p:spPr>
        <p:txBody>
          <a:bodyPr/>
          <a:lstStyle/>
          <a:p>
            <a:r>
              <a:rPr lang="en-US" i="1" dirty="0" err="1"/>
              <a:t>Mahasiswa</a:t>
            </a:r>
            <a:r>
              <a:rPr lang="en-US" i="1" dirty="0"/>
              <a:t> </a:t>
            </a:r>
            <a:r>
              <a:rPr lang="en-US" i="1" dirty="0" err="1"/>
              <a:t>mampu</a:t>
            </a:r>
            <a:r>
              <a:rPr lang="en-US" i="1" dirty="0"/>
              <a:t> </a:t>
            </a:r>
            <a:r>
              <a:rPr lang="en-US" i="1" dirty="0" err="1"/>
              <a:t>memahami</a:t>
            </a:r>
            <a:r>
              <a:rPr lang="en-US" i="1" dirty="0"/>
              <a:t> </a:t>
            </a:r>
            <a:r>
              <a:rPr lang="en-US" i="1" dirty="0" err="1"/>
              <a:t>makna</a:t>
            </a:r>
            <a:r>
              <a:rPr lang="en-US" i="1" dirty="0"/>
              <a:t> </a:t>
            </a:r>
            <a:r>
              <a:rPr lang="en-US" i="1" dirty="0" err="1"/>
              <a:t>kebutuhan</a:t>
            </a:r>
            <a:r>
              <a:rPr lang="en-US" i="1" dirty="0"/>
              <a:t> </a:t>
            </a:r>
            <a:r>
              <a:rPr lang="en-US" i="1" dirty="0" err="1"/>
              <a:t>dasar</a:t>
            </a:r>
            <a:r>
              <a:rPr lang="en-US" i="1" dirty="0"/>
              <a:t> </a:t>
            </a:r>
            <a:r>
              <a:rPr lang="en-US" i="1" dirty="0" err="1"/>
              <a:t>manusia</a:t>
            </a:r>
            <a:r>
              <a:rPr lang="en-US" i="1" dirty="0"/>
              <a:t> (C2)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cara</a:t>
            </a:r>
            <a:r>
              <a:rPr lang="en-US" i="1" dirty="0"/>
              <a:t> </a:t>
            </a:r>
            <a:r>
              <a:rPr lang="en-US" i="1" dirty="0" err="1"/>
              <a:t>memenuhi</a:t>
            </a:r>
            <a:r>
              <a:rPr lang="en-US" i="1" dirty="0"/>
              <a:t> </a:t>
            </a:r>
            <a:r>
              <a:rPr lang="en-US" i="1" dirty="0" err="1"/>
              <a:t>kebutuhan</a:t>
            </a:r>
            <a:r>
              <a:rPr lang="en-US" i="1" dirty="0"/>
              <a:t>  </a:t>
            </a:r>
            <a:r>
              <a:rPr lang="en-US" i="1" dirty="0" err="1"/>
              <a:t>dasar</a:t>
            </a:r>
            <a:r>
              <a:rPr lang="en-US" i="1" dirty="0"/>
              <a:t> </a:t>
            </a:r>
            <a:r>
              <a:rPr lang="en-US" i="1" dirty="0" err="1"/>
              <a:t>psikis</a:t>
            </a:r>
            <a:r>
              <a:rPr lang="en-US" i="1" dirty="0"/>
              <a:t> </a:t>
            </a:r>
            <a:r>
              <a:rPr lang="en-US" i="1" dirty="0" err="1"/>
              <a:t>diri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sesama</a:t>
            </a:r>
            <a:r>
              <a:rPr lang="en-US" i="1"/>
              <a:t> (C6).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51A615-4243-4B7D-B671-CD12382E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233552"/>
            <a:ext cx="4906479" cy="42648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Ni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1090A3-66A6-4822-A091-58593DDDB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Nilai-</a:t>
            </a:r>
            <a:r>
              <a:rPr lang="en-US" sz="2200" dirty="0" err="1">
                <a:solidFill>
                  <a:srgbClr val="000000"/>
                </a:solidFill>
              </a:rPr>
              <a:t>nilai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kreatif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direalisasikan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dalam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kerja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  <a:p>
            <a:r>
              <a:rPr lang="en-US" sz="2200" dirty="0" err="1">
                <a:solidFill>
                  <a:srgbClr val="000000"/>
                </a:solidFill>
              </a:rPr>
              <a:t>Dalam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kerja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manusia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menghadirkan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eksistensi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dirinya</a:t>
            </a:r>
            <a:r>
              <a:rPr lang="en-US" sz="2200" dirty="0">
                <a:solidFill>
                  <a:srgbClr val="000000"/>
                </a:solidFill>
              </a:rPr>
              <a:t> yang </a:t>
            </a:r>
            <a:r>
              <a:rPr lang="en-US" sz="2200" dirty="0" err="1">
                <a:solidFill>
                  <a:srgbClr val="000000"/>
                </a:solidFill>
              </a:rPr>
              <a:t>unik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dalam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relasinya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dengan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masyarakat</a:t>
            </a:r>
            <a:r>
              <a:rPr lang="en-US" sz="2200" dirty="0">
                <a:solidFill>
                  <a:srgbClr val="000000"/>
                </a:solidFill>
              </a:rPr>
              <a:t>. </a:t>
            </a:r>
          </a:p>
          <a:p>
            <a:r>
              <a:rPr lang="en-US" sz="2200" dirty="0" err="1">
                <a:solidFill>
                  <a:srgbClr val="000000"/>
                </a:solidFill>
              </a:rPr>
              <a:t>Dalam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kerja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ID" sz="2200" dirty="0" err="1">
                <a:solidFill>
                  <a:srgbClr val="000000"/>
                </a:solidFill>
              </a:rPr>
              <a:t>individu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menyumbangkan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sesuatu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kepada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masyarakat</a:t>
            </a:r>
            <a:r>
              <a:rPr lang="en-ID" sz="2200" dirty="0">
                <a:solidFill>
                  <a:srgbClr val="000000"/>
                </a:solidFill>
              </a:rPr>
              <a:t> dan </a:t>
            </a:r>
            <a:r>
              <a:rPr lang="en-ID" sz="2200" dirty="0" err="1">
                <a:solidFill>
                  <a:srgbClr val="000000"/>
                </a:solidFill>
              </a:rPr>
              <a:t>sebaliknya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masyarakat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mengantarkan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individu</a:t>
            </a:r>
            <a:r>
              <a:rPr lang="en-ID" sz="2200" dirty="0">
                <a:solidFill>
                  <a:srgbClr val="000000"/>
                </a:solidFill>
              </a:rPr>
              <a:t> pada </a:t>
            </a:r>
            <a:r>
              <a:rPr lang="en-ID" sz="2200" dirty="0" err="1">
                <a:solidFill>
                  <a:srgbClr val="000000"/>
                </a:solidFill>
              </a:rPr>
              <a:t>penemuan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makna</a:t>
            </a:r>
            <a:r>
              <a:rPr lang="en-ID" sz="2200" dirty="0">
                <a:solidFill>
                  <a:srgbClr val="000000"/>
                </a:solidFill>
              </a:rPr>
              <a:t>.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ID" sz="2200" dirty="0" err="1">
                <a:solidFill>
                  <a:srgbClr val="000000"/>
                </a:solidFill>
              </a:rPr>
              <a:t>Maka</a:t>
            </a:r>
            <a:r>
              <a:rPr lang="en-ID" sz="2200" dirty="0">
                <a:solidFill>
                  <a:srgbClr val="000000"/>
                </a:solidFill>
              </a:rPr>
              <a:t> yang </a:t>
            </a:r>
            <a:r>
              <a:rPr lang="en-ID" sz="2200" dirty="0" err="1">
                <a:solidFill>
                  <a:srgbClr val="000000"/>
                </a:solidFill>
              </a:rPr>
              <a:t>penting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bukan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soal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apa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pekerjaannya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ataupun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siapa</a:t>
            </a:r>
            <a:r>
              <a:rPr lang="en-ID" sz="2200" dirty="0">
                <a:solidFill>
                  <a:srgbClr val="000000"/>
                </a:solidFill>
              </a:rPr>
              <a:t> yang </a:t>
            </a:r>
            <a:r>
              <a:rPr lang="en-ID" sz="2200" dirty="0" err="1">
                <a:solidFill>
                  <a:srgbClr val="000000"/>
                </a:solidFill>
              </a:rPr>
              <a:t>melakukan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pekerjaan</a:t>
            </a:r>
            <a:r>
              <a:rPr lang="en-ID" sz="2200" dirty="0">
                <a:solidFill>
                  <a:srgbClr val="000000"/>
                </a:solidFill>
              </a:rPr>
              <a:t>, </a:t>
            </a:r>
            <a:r>
              <a:rPr lang="en-ID" sz="2200" dirty="0" err="1">
                <a:solidFill>
                  <a:srgbClr val="000000"/>
                </a:solidFill>
              </a:rPr>
              <a:t>tetapi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bagaimana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seseorang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bekerja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secara</a:t>
            </a:r>
            <a:r>
              <a:rPr lang="en-ID" sz="2200" dirty="0">
                <a:solidFill>
                  <a:srgbClr val="000000"/>
                </a:solidFill>
              </a:rPr>
              <a:t> total </a:t>
            </a:r>
            <a:r>
              <a:rPr lang="en-ID" sz="2200" dirty="0" err="1">
                <a:solidFill>
                  <a:srgbClr val="000000"/>
                </a:solidFill>
              </a:rPr>
              <a:t>sehingga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unsur-unsur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pribadi</a:t>
            </a:r>
            <a:r>
              <a:rPr lang="en-ID" sz="2200" dirty="0">
                <a:solidFill>
                  <a:srgbClr val="000000"/>
                </a:solidFill>
              </a:rPr>
              <a:t> yang </a:t>
            </a:r>
            <a:r>
              <a:rPr lang="en-ID" sz="2200" dirty="0" err="1">
                <a:solidFill>
                  <a:srgbClr val="000000"/>
                </a:solidFill>
              </a:rPr>
              <a:t>khas</a:t>
            </a:r>
            <a:r>
              <a:rPr lang="en-ID" sz="2200" dirty="0">
                <a:solidFill>
                  <a:srgbClr val="000000"/>
                </a:solidFill>
              </a:rPr>
              <a:t> dan </a:t>
            </a:r>
            <a:r>
              <a:rPr lang="en-ID" sz="2200" dirty="0" err="1">
                <a:solidFill>
                  <a:srgbClr val="000000"/>
                </a:solidFill>
              </a:rPr>
              <a:t>unik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darinya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dapat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terungkap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melalui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aktivitas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kerjanya</a:t>
            </a:r>
            <a:r>
              <a:rPr lang="en-ID" sz="22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7" y="241216"/>
            <a:ext cx="540000" cy="9923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C54219B-13D5-4394-BD30-1F8B2852A40F}"/>
              </a:ext>
            </a:extLst>
          </p:cNvPr>
          <p:cNvSpPr/>
          <p:nvPr/>
        </p:nvSpPr>
        <p:spPr>
          <a:xfrm>
            <a:off x="640078" y="1872461"/>
            <a:ext cx="45575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Nilai-</a:t>
            </a:r>
            <a:r>
              <a:rPr lang="en-US" sz="5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</a:t>
            </a:r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kreatif</a:t>
            </a:r>
            <a:endParaRPr lang="en-ID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9439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FDBF0D-2796-47DC-B74E-BE8AB256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118937"/>
            <a:ext cx="3450658" cy="3690112"/>
          </a:xfrm>
        </p:spPr>
        <p:txBody>
          <a:bodyPr>
            <a:norm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Nilai-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eksperiensial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8F697E-93DD-4C56-9995-DF33A705D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334" y="1118938"/>
            <a:ext cx="5306084" cy="5209674"/>
          </a:xfrm>
        </p:spPr>
        <p:txBody>
          <a:bodyPr anchor="ctr">
            <a:normAutofit fontScale="92500" lnSpcReduction="10000"/>
          </a:bodyPr>
          <a:lstStyle/>
          <a:p>
            <a:r>
              <a:rPr lang="en-ID" sz="2400" dirty="0">
                <a:solidFill>
                  <a:srgbClr val="000000"/>
                </a:solidFill>
              </a:rPr>
              <a:t>Nilai-</a:t>
            </a:r>
            <a:r>
              <a:rPr lang="en-ID" sz="2400" dirty="0" err="1">
                <a:solidFill>
                  <a:srgbClr val="000000"/>
                </a:solidFill>
              </a:rPr>
              <a:t>nilai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eksperiensial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adalah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sikap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menerima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atau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menyerahkan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diri</a:t>
            </a:r>
            <a:r>
              <a:rPr lang="en-ID" sz="2400" dirty="0">
                <a:solidFill>
                  <a:srgbClr val="000000"/>
                </a:solidFill>
              </a:rPr>
              <a:t> pada dunia (</a:t>
            </a:r>
            <a:r>
              <a:rPr lang="en-ID" sz="2400" dirty="0" err="1">
                <a:solidFill>
                  <a:srgbClr val="000000"/>
                </a:solidFill>
              </a:rPr>
              <a:t>kehidupan</a:t>
            </a:r>
            <a:r>
              <a:rPr lang="en-ID" sz="2400" dirty="0">
                <a:solidFill>
                  <a:srgbClr val="000000"/>
                </a:solidFill>
              </a:rPr>
              <a:t>), </a:t>
            </a:r>
            <a:r>
              <a:rPr lang="en-ID" sz="2400" dirty="0" err="1">
                <a:solidFill>
                  <a:srgbClr val="000000"/>
                </a:solidFill>
              </a:rPr>
              <a:t>tepatnya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dengan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jalan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menemui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keindahan</a:t>
            </a:r>
            <a:r>
              <a:rPr lang="en-ID" sz="2400" dirty="0">
                <a:solidFill>
                  <a:srgbClr val="000000"/>
                </a:solidFill>
              </a:rPr>
              <a:t>, </a:t>
            </a:r>
            <a:r>
              <a:rPr lang="en-ID" sz="2400" dirty="0" err="1">
                <a:solidFill>
                  <a:srgbClr val="000000"/>
                </a:solidFill>
              </a:rPr>
              <a:t>kebenaran</a:t>
            </a:r>
            <a:r>
              <a:rPr lang="en-ID" sz="2400" dirty="0">
                <a:solidFill>
                  <a:srgbClr val="000000"/>
                </a:solidFill>
              </a:rPr>
              <a:t>, dan </a:t>
            </a:r>
            <a:r>
              <a:rPr lang="en-ID" sz="2400" dirty="0" err="1">
                <a:solidFill>
                  <a:srgbClr val="000000"/>
                </a:solidFill>
              </a:rPr>
              <a:t>sesama</a:t>
            </a:r>
            <a:r>
              <a:rPr lang="en-ID" sz="2400" dirty="0">
                <a:solidFill>
                  <a:srgbClr val="000000"/>
                </a:solidFill>
              </a:rPr>
              <a:t>.</a:t>
            </a:r>
          </a:p>
          <a:p>
            <a:r>
              <a:rPr lang="en-ID" sz="2400" dirty="0" err="1">
                <a:solidFill>
                  <a:srgbClr val="000000"/>
                </a:solidFill>
              </a:rPr>
              <a:t>Setiap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individu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dapat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menemukan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makna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dengan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menemui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kebenaran</a:t>
            </a:r>
            <a:r>
              <a:rPr lang="en-ID" sz="2400" dirty="0">
                <a:solidFill>
                  <a:srgbClr val="000000"/>
                </a:solidFill>
              </a:rPr>
              <a:t>, </a:t>
            </a:r>
            <a:r>
              <a:rPr lang="en-ID" sz="2400" dirty="0" err="1">
                <a:solidFill>
                  <a:srgbClr val="000000"/>
                </a:solidFill>
              </a:rPr>
              <a:t>baik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melalui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realisasi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nilai-nilai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ajaran</a:t>
            </a:r>
            <a:r>
              <a:rPr lang="en-ID" sz="2400" dirty="0">
                <a:solidFill>
                  <a:srgbClr val="000000"/>
                </a:solidFill>
              </a:rPr>
              <a:t> agama </a:t>
            </a:r>
            <a:r>
              <a:rPr lang="en-ID" sz="2400" dirty="0" err="1">
                <a:solidFill>
                  <a:srgbClr val="000000"/>
                </a:solidFill>
              </a:rPr>
              <a:t>maupun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nilai-nilai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ajaran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filsafat</a:t>
            </a:r>
            <a:r>
              <a:rPr lang="en-ID" sz="2400" dirty="0">
                <a:solidFill>
                  <a:srgbClr val="000000"/>
                </a:solidFill>
              </a:rPr>
              <a:t>. </a:t>
            </a:r>
          </a:p>
          <a:p>
            <a:r>
              <a:rPr lang="en-ID" sz="2400" dirty="0">
                <a:solidFill>
                  <a:srgbClr val="000000"/>
                </a:solidFill>
              </a:rPr>
              <a:t>Frankl </a:t>
            </a:r>
            <a:r>
              <a:rPr lang="en-ID" sz="2400" dirty="0" err="1">
                <a:solidFill>
                  <a:srgbClr val="000000"/>
                </a:solidFill>
              </a:rPr>
              <a:t>memberi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contoh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nilai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cinta</a:t>
            </a:r>
            <a:r>
              <a:rPr lang="en-ID" sz="2400" dirty="0">
                <a:solidFill>
                  <a:srgbClr val="000000"/>
                </a:solidFill>
              </a:rPr>
              <a:t>. </a:t>
            </a:r>
            <a:r>
              <a:rPr lang="en-ID" sz="2400" dirty="0" err="1">
                <a:solidFill>
                  <a:srgbClr val="000000"/>
                </a:solidFill>
              </a:rPr>
              <a:t>Dalam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cinta</a:t>
            </a:r>
            <a:r>
              <a:rPr lang="en-ID" sz="2400" dirty="0">
                <a:solidFill>
                  <a:srgbClr val="000000"/>
                </a:solidFill>
              </a:rPr>
              <a:t>, orang yang </a:t>
            </a:r>
            <a:r>
              <a:rPr lang="en-ID" sz="2400" dirty="0" err="1">
                <a:solidFill>
                  <a:srgbClr val="000000"/>
                </a:solidFill>
              </a:rPr>
              <a:t>dicintai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tampil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sebagai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pribadi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unik</a:t>
            </a:r>
            <a:r>
              <a:rPr lang="en-ID" sz="2400" dirty="0">
                <a:solidFill>
                  <a:srgbClr val="000000"/>
                </a:solidFill>
              </a:rPr>
              <a:t> dan </a:t>
            </a:r>
            <a:r>
              <a:rPr lang="en-ID" sz="2400" dirty="0" err="1">
                <a:solidFill>
                  <a:srgbClr val="000000"/>
                </a:solidFill>
              </a:rPr>
              <a:t>tunggal</a:t>
            </a:r>
            <a:r>
              <a:rPr lang="en-ID" sz="2400" dirty="0">
                <a:solidFill>
                  <a:srgbClr val="000000"/>
                </a:solidFill>
              </a:rPr>
              <a:t>, </a:t>
            </a:r>
            <a:r>
              <a:rPr lang="en-ID" sz="2400" dirty="0" err="1">
                <a:solidFill>
                  <a:srgbClr val="000000"/>
                </a:solidFill>
              </a:rPr>
              <a:t>sedangkan</a:t>
            </a:r>
            <a:r>
              <a:rPr lang="en-ID" sz="2400" dirty="0">
                <a:solidFill>
                  <a:srgbClr val="000000"/>
                </a:solidFill>
              </a:rPr>
              <a:t> yang </a:t>
            </a:r>
            <a:r>
              <a:rPr lang="en-ID" sz="2400" dirty="0" err="1">
                <a:solidFill>
                  <a:srgbClr val="000000"/>
                </a:solidFill>
              </a:rPr>
              <a:t>mencinta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tampil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sebagai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pribadi</a:t>
            </a:r>
            <a:r>
              <a:rPr lang="en-ID" sz="2400" dirty="0">
                <a:solidFill>
                  <a:srgbClr val="000000"/>
                </a:solidFill>
              </a:rPr>
              <a:t> yang </a:t>
            </a:r>
            <a:r>
              <a:rPr lang="en-ID" sz="2400" dirty="0" err="1">
                <a:solidFill>
                  <a:srgbClr val="000000"/>
                </a:solidFill>
              </a:rPr>
              <a:t>berarti</a:t>
            </a:r>
            <a:r>
              <a:rPr lang="en-ID" sz="2400" dirty="0">
                <a:solidFill>
                  <a:srgbClr val="000000"/>
                </a:solidFill>
              </a:rPr>
              <a:t> dan </a:t>
            </a:r>
            <a:r>
              <a:rPr lang="en-ID" sz="2400" dirty="0" err="1">
                <a:solidFill>
                  <a:srgbClr val="000000"/>
                </a:solidFill>
              </a:rPr>
              <a:t>tak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tergantikan</a:t>
            </a:r>
            <a:r>
              <a:rPr lang="en-ID" sz="2400" dirty="0">
                <a:solidFill>
                  <a:srgbClr val="000000"/>
                </a:solidFill>
              </a:rPr>
              <a:t>.</a:t>
            </a:r>
          </a:p>
          <a:p>
            <a:r>
              <a:rPr lang="en-ID" sz="2400" dirty="0" err="1">
                <a:solidFill>
                  <a:srgbClr val="000000"/>
                </a:solidFill>
              </a:rPr>
              <a:t>Dengan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cinta</a:t>
            </a:r>
            <a:r>
              <a:rPr lang="en-ID" sz="2400" dirty="0">
                <a:solidFill>
                  <a:srgbClr val="000000"/>
                </a:solidFill>
              </a:rPr>
              <a:t>, </a:t>
            </a:r>
            <a:r>
              <a:rPr lang="en-ID" sz="2400" dirty="0" err="1">
                <a:solidFill>
                  <a:srgbClr val="000000"/>
                </a:solidFill>
              </a:rPr>
              <a:t>baik</a:t>
            </a:r>
            <a:r>
              <a:rPr lang="en-ID" sz="2400" dirty="0">
                <a:solidFill>
                  <a:srgbClr val="000000"/>
                </a:solidFill>
              </a:rPr>
              <a:t> yang </a:t>
            </a:r>
            <a:r>
              <a:rPr lang="en-ID" sz="2400" dirty="0" err="1">
                <a:solidFill>
                  <a:srgbClr val="000000"/>
                </a:solidFill>
              </a:rPr>
              <a:t>mencinta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maupun</a:t>
            </a:r>
            <a:r>
              <a:rPr lang="en-ID" sz="2400" dirty="0">
                <a:solidFill>
                  <a:srgbClr val="000000"/>
                </a:solidFill>
              </a:rPr>
              <a:t> yang </a:t>
            </a:r>
            <a:r>
              <a:rPr lang="en-ID" sz="2400" dirty="0" err="1">
                <a:solidFill>
                  <a:srgbClr val="000000"/>
                </a:solidFill>
              </a:rPr>
              <a:t>dicinta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memperoleh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pemenuhan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hidup</a:t>
            </a:r>
            <a:r>
              <a:rPr lang="en-ID" sz="24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ID" sz="20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7" y="241216"/>
            <a:ext cx="540000" cy="9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4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20CF12-8BD2-4D58-B713-646CFD3C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1359243"/>
            <a:ext cx="5450495" cy="4374292"/>
          </a:xfrm>
        </p:spPr>
        <p:txBody>
          <a:bodyPr>
            <a:normAutofit/>
          </a:bodyPr>
          <a:lstStyle/>
          <a:p>
            <a:r>
              <a:rPr lang="en-ID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96FCE4-D299-4306-BBF3-41AAACAEE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D" sz="2200">
                <a:solidFill>
                  <a:srgbClr val="000000"/>
                </a:solidFill>
              </a:rPr>
              <a:t>Nilai bersikap adalah kesanggupan manusia dalam menghadapi nasib buruk, atau situasi menghambat yang tidak bisa diubahnya, ataupun penderitaan. </a:t>
            </a:r>
          </a:p>
          <a:p>
            <a:r>
              <a:rPr lang="en-ID" sz="2200">
                <a:solidFill>
                  <a:srgbClr val="000000"/>
                </a:solidFill>
              </a:rPr>
              <a:t>Dalam situasi sulit manusia tetap dapat merealisasikan nilai-nilai, khususnya nilai bersikap, yang bisa mengantarkannya pada makna.</a:t>
            </a:r>
          </a:p>
          <a:p>
            <a:r>
              <a:rPr lang="en-ID" sz="2200">
                <a:solidFill>
                  <a:srgbClr val="000000"/>
                </a:solidFill>
              </a:rPr>
              <a:t>Esensi dari nilai bersikap adalah bagaimana seseorang menghadapi keadaan yang tidak bisa dihindarinya dengan ikhlas dan tabah.</a:t>
            </a:r>
          </a:p>
          <a:p>
            <a:r>
              <a:rPr lang="en-ID" sz="2200">
                <a:solidFill>
                  <a:srgbClr val="000000"/>
                </a:solidFill>
              </a:rPr>
              <a:t>Realisasi nilai-nilai bersikap tidak hanya dapat dilakukan ketika manusia menghadapi penderitaan, tetapi juga ketika menghadapi kematian.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7" y="241216"/>
            <a:ext cx="540000" cy="9923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165BF25-5C9B-447D-B9D3-38541A3B765C}"/>
              </a:ext>
            </a:extLst>
          </p:cNvPr>
          <p:cNvSpPr/>
          <p:nvPr/>
        </p:nvSpPr>
        <p:spPr>
          <a:xfrm>
            <a:off x="1260389" y="1606378"/>
            <a:ext cx="37070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bersikap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2129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20CF12-8BD2-4D58-B713-646CFD3C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1359243"/>
            <a:ext cx="5450495" cy="4374292"/>
          </a:xfrm>
        </p:spPr>
        <p:txBody>
          <a:bodyPr>
            <a:normAutofit/>
          </a:bodyPr>
          <a:lstStyle/>
          <a:p>
            <a:r>
              <a:rPr lang="en-ID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96FCE4-D299-4306-BBF3-41AAACAEE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K</a:t>
            </a:r>
            <a:r>
              <a:rPr lang="en-ID" sz="2200" dirty="0" err="1">
                <a:solidFill>
                  <a:srgbClr val="000000"/>
                </a:solidFill>
              </a:rPr>
              <a:t>ematian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sendiri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merupakan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dasar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kebermaknaan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hidup</a:t>
            </a:r>
            <a:r>
              <a:rPr lang="en-ID" sz="2200" dirty="0">
                <a:solidFill>
                  <a:srgbClr val="000000"/>
                </a:solidFill>
              </a:rPr>
              <a:t>. </a:t>
            </a:r>
            <a:r>
              <a:rPr lang="en-ID" sz="2200" dirty="0" err="1">
                <a:solidFill>
                  <a:srgbClr val="000000"/>
                </a:solidFill>
              </a:rPr>
              <a:t>Justru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karena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manusia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berhadapan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dengan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pembatasan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waktu</a:t>
            </a:r>
            <a:r>
              <a:rPr lang="en-ID" sz="2200" dirty="0">
                <a:solidFill>
                  <a:srgbClr val="000000"/>
                </a:solidFill>
              </a:rPr>
              <a:t>, </a:t>
            </a:r>
            <a:r>
              <a:rPr lang="en-ID" sz="2200" dirty="0" err="1">
                <a:solidFill>
                  <a:srgbClr val="000000"/>
                </a:solidFill>
              </a:rPr>
              <a:t>maka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kita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dituntut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untuk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mengisi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waktu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sebaik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mungkin</a:t>
            </a:r>
            <a:r>
              <a:rPr lang="en-ID" sz="2200" dirty="0">
                <a:solidFill>
                  <a:srgbClr val="000000"/>
                </a:solidFill>
              </a:rPr>
              <a:t>.</a:t>
            </a:r>
          </a:p>
          <a:p>
            <a:r>
              <a:rPr lang="en-ID" sz="2200" dirty="0" err="1">
                <a:solidFill>
                  <a:srgbClr val="000000"/>
                </a:solidFill>
              </a:rPr>
              <a:t>Bermakna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atau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tidaknya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hidup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manusia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bukan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diukur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dari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lamanya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hidup</a:t>
            </a:r>
            <a:r>
              <a:rPr lang="en-ID" sz="2200" dirty="0">
                <a:solidFill>
                  <a:srgbClr val="000000"/>
                </a:solidFill>
              </a:rPr>
              <a:t>, </a:t>
            </a:r>
            <a:r>
              <a:rPr lang="en-ID" sz="2200" dirty="0" err="1">
                <a:solidFill>
                  <a:srgbClr val="000000"/>
                </a:solidFill>
              </a:rPr>
              <a:t>tetapi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sejauh</a:t>
            </a:r>
            <a:r>
              <a:rPr lang="en-ID" sz="2200" dirty="0">
                <a:solidFill>
                  <a:srgbClr val="000000"/>
                </a:solidFill>
              </a:rPr>
              <a:t> mana </a:t>
            </a:r>
            <a:r>
              <a:rPr lang="en-ID" sz="2200" dirty="0" err="1">
                <a:solidFill>
                  <a:srgbClr val="000000"/>
                </a:solidFill>
              </a:rPr>
              <a:t>seseorang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mengisi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hidupnya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dengan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hal-hal</a:t>
            </a:r>
            <a:r>
              <a:rPr lang="en-ID" sz="2200" dirty="0">
                <a:solidFill>
                  <a:srgbClr val="000000"/>
                </a:solidFill>
              </a:rPr>
              <a:t> yang </a:t>
            </a:r>
            <a:r>
              <a:rPr lang="en-ID" sz="2200" dirty="0" err="1">
                <a:solidFill>
                  <a:srgbClr val="000000"/>
                </a:solidFill>
              </a:rPr>
              <a:t>bermakna</a:t>
            </a:r>
            <a:r>
              <a:rPr lang="en-ID" sz="2200" dirty="0">
                <a:solidFill>
                  <a:srgbClr val="000000"/>
                </a:solidFill>
              </a:rPr>
              <a:t>.</a:t>
            </a:r>
          </a:p>
          <a:p>
            <a:r>
              <a:rPr lang="en-ID" sz="2200" dirty="0" err="1">
                <a:solidFill>
                  <a:srgbClr val="000000"/>
                </a:solidFill>
              </a:rPr>
              <a:t>Kebermaknaan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hidup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manusia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tergantung</a:t>
            </a:r>
            <a:r>
              <a:rPr lang="en-ID" sz="2200" dirty="0">
                <a:solidFill>
                  <a:srgbClr val="000000"/>
                </a:solidFill>
              </a:rPr>
              <a:t> pada </a:t>
            </a:r>
            <a:r>
              <a:rPr lang="en-ID" sz="2200" dirty="0" err="1">
                <a:solidFill>
                  <a:srgbClr val="000000"/>
                </a:solidFill>
              </a:rPr>
              <a:t>memenuhi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atau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tidaknya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seorang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individu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terhadap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tuntutan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tugas-tugas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hidup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ini</a:t>
            </a:r>
            <a:r>
              <a:rPr lang="en-ID" sz="2200" dirty="0">
                <a:solidFill>
                  <a:srgbClr val="000000"/>
                </a:solidFill>
              </a:rPr>
              <a:t>. </a:t>
            </a:r>
            <a:r>
              <a:rPr lang="en-ID" sz="2200" dirty="0" err="1">
                <a:solidFill>
                  <a:srgbClr val="000000"/>
                </a:solidFill>
              </a:rPr>
              <a:t>Bila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seseorang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sanggup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melaksanakan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tugasnya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dengan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penuh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komitmen</a:t>
            </a:r>
            <a:r>
              <a:rPr lang="en-ID" sz="2200" dirty="0">
                <a:solidFill>
                  <a:srgbClr val="000000"/>
                </a:solidFill>
              </a:rPr>
              <a:t>, </a:t>
            </a:r>
            <a:r>
              <a:rPr lang="en-ID" sz="2200" dirty="0" err="1">
                <a:solidFill>
                  <a:srgbClr val="000000"/>
                </a:solidFill>
              </a:rPr>
              <a:t>dia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menemukan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makna</a:t>
            </a:r>
            <a:r>
              <a:rPr lang="en-ID" sz="2200" dirty="0">
                <a:solidFill>
                  <a:srgbClr val="000000"/>
                </a:solidFill>
              </a:rPr>
              <a:t> </a:t>
            </a:r>
            <a:r>
              <a:rPr lang="en-ID" sz="2200" dirty="0" err="1">
                <a:solidFill>
                  <a:srgbClr val="000000"/>
                </a:solidFill>
              </a:rPr>
              <a:t>hidup</a:t>
            </a:r>
            <a:r>
              <a:rPr lang="en-ID" sz="2200" dirty="0">
                <a:solidFill>
                  <a:srgbClr val="000000"/>
                </a:solidFill>
              </a:rPr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7" y="241216"/>
            <a:ext cx="540000" cy="9923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165BF25-5C9B-447D-B9D3-38541A3B765C}"/>
              </a:ext>
            </a:extLst>
          </p:cNvPr>
          <p:cNvSpPr/>
          <p:nvPr/>
        </p:nvSpPr>
        <p:spPr>
          <a:xfrm>
            <a:off x="1260389" y="1606378"/>
            <a:ext cx="37070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bersikap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026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27AB48-E2BE-46E6-B659-C766176F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n-US" b="1" dirty="0"/>
              <a:t>c. </a:t>
            </a:r>
            <a:r>
              <a:rPr lang="en-US" b="1" dirty="0" err="1"/>
              <a:t>Fenomena</a:t>
            </a:r>
            <a:r>
              <a:rPr lang="en-US" b="1" dirty="0"/>
              <a:t> </a:t>
            </a:r>
            <a:r>
              <a:rPr lang="en-US" b="1" dirty="0" err="1"/>
              <a:t>kehilangan</a:t>
            </a:r>
            <a:r>
              <a:rPr lang="en-US" b="1" dirty="0"/>
              <a:t> </a:t>
            </a:r>
            <a:r>
              <a:rPr lang="en-US" b="1" dirty="0" err="1"/>
              <a:t>makna</a:t>
            </a:r>
            <a:r>
              <a:rPr lang="en-US" b="1" dirty="0"/>
              <a:t> </a:t>
            </a:r>
            <a:r>
              <a:rPr lang="en-US" b="1" dirty="0" err="1"/>
              <a:t>hidup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20EB431-C232-4CD6-8066-FFABC0604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 r="634"/>
          <a:stretch/>
        </p:blipFill>
        <p:spPr>
          <a:xfrm>
            <a:off x="962526" y="1825625"/>
            <a:ext cx="10055449" cy="4351338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293927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8069D3-ECD9-471E-994E-0BADB02A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914400"/>
            <a:ext cx="11139854" cy="4495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F2A86C1E-4CDD-49DF-9DD3-35D21A9429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1" r="1" b="34418"/>
          <a:stretch/>
        </p:blipFill>
        <p:spPr>
          <a:xfrm>
            <a:off x="291324" y="1660358"/>
            <a:ext cx="5455917" cy="4090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55C5608-DA78-4193-BC2B-FB38F509CB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8" b="-3"/>
          <a:stretch/>
        </p:blipFill>
        <p:spPr>
          <a:xfrm>
            <a:off x="5747241" y="1660357"/>
            <a:ext cx="5455917" cy="409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45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n-US" b="1" dirty="0"/>
              <a:t>6. </a:t>
            </a:r>
            <a:r>
              <a:rPr lang="en-US" b="1" dirty="0" err="1"/>
              <a:t>Simpulan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oleh Viktor Frankl </a:t>
            </a:r>
            <a:r>
              <a:rPr lang="en-US" dirty="0" err="1"/>
              <a:t>kiranya</a:t>
            </a:r>
            <a:r>
              <a:rPr lang="en-US" dirty="0"/>
              <a:t> </a:t>
            </a:r>
            <a:r>
              <a:rPr lang="en-US" dirty="0" err="1"/>
              <a:t>melengkapi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Abraham Maslow.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orang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Abraham Maslow,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hidupnya</a:t>
            </a:r>
            <a:r>
              <a:rPr lang="en-US" dirty="0"/>
              <a:t>. </a:t>
            </a:r>
            <a:r>
              <a:rPr lang="en-US" dirty="0" err="1"/>
              <a:t>Sebaliknya</a:t>
            </a:r>
            <a:r>
              <a:rPr lang="en-US" dirty="0"/>
              <a:t>, </a:t>
            </a:r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Maslow,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hidupnya</a:t>
            </a:r>
            <a:r>
              <a:rPr lang="en-US" dirty="0"/>
              <a:t>.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agama: </a:t>
            </a:r>
            <a:r>
              <a:rPr lang="en-US" dirty="0" err="1"/>
              <a:t>apakah</a:t>
            </a:r>
            <a:r>
              <a:rPr lang="en-US" dirty="0"/>
              <a:t> agama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disampaikan</a:t>
            </a:r>
            <a:r>
              <a:rPr lang="en-US" dirty="0"/>
              <a:t> oleh Abraham Maslow dan Viktor Frankl? </a:t>
            </a:r>
          </a:p>
          <a:p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fisiologis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agama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kiranya</a:t>
            </a:r>
            <a:r>
              <a:rPr lang="en-US" dirty="0"/>
              <a:t> agama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357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4557"/>
            <a:ext cx="10515600" cy="709864"/>
          </a:xfrm>
        </p:spPr>
        <p:txBody>
          <a:bodyPr>
            <a:normAutofit/>
          </a:bodyPr>
          <a:lstStyle/>
          <a:p>
            <a:r>
              <a:rPr lang="en-US" b="1" dirty="0"/>
              <a:t>6. </a:t>
            </a:r>
            <a:r>
              <a:rPr lang="en-US" b="1" dirty="0" err="1"/>
              <a:t>Simpulan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Agama pada </a:t>
            </a:r>
            <a:r>
              <a:rPr lang="en-US" sz="3200" dirty="0" err="1"/>
              <a:t>umumnya</a:t>
            </a:r>
            <a:r>
              <a:rPr lang="en-US" sz="3200" dirty="0"/>
              <a:t> </a:t>
            </a:r>
            <a:r>
              <a:rPr lang="en-US" sz="3200" dirty="0" err="1"/>
              <a:t>membentuk</a:t>
            </a:r>
            <a:r>
              <a:rPr lang="en-US" sz="3200" dirty="0"/>
              <a:t> </a:t>
            </a:r>
            <a:r>
              <a:rPr lang="en-US" sz="3200" dirty="0" err="1"/>
              <a:t>kelompok</a:t>
            </a:r>
            <a:r>
              <a:rPr lang="en-US" sz="3200" dirty="0"/>
              <a:t> dan </a:t>
            </a:r>
            <a:r>
              <a:rPr lang="en-US" sz="3200" dirty="0" err="1"/>
              <a:t>lembaga</a:t>
            </a:r>
            <a:r>
              <a:rPr lang="en-US" sz="3200" dirty="0"/>
              <a:t>.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komunitas</a:t>
            </a:r>
            <a:r>
              <a:rPr lang="en-US" sz="3200" dirty="0"/>
              <a:t> (</a:t>
            </a:r>
            <a:r>
              <a:rPr lang="en-US" sz="3200" dirty="0" err="1"/>
              <a:t>kelompok</a:t>
            </a:r>
            <a:r>
              <a:rPr lang="en-US" sz="3200" dirty="0"/>
              <a:t>), agama </a:t>
            </a:r>
            <a:r>
              <a:rPr lang="en-US" sz="3200" dirty="0" err="1"/>
              <a:t>memungkinkan</a:t>
            </a:r>
            <a:r>
              <a:rPr lang="en-US" sz="3200" dirty="0"/>
              <a:t> orang </a:t>
            </a:r>
            <a:r>
              <a:rPr lang="en-US" sz="3200" dirty="0" err="1"/>
              <a:t>memperoleh</a:t>
            </a:r>
            <a:r>
              <a:rPr lang="en-US" sz="3200" dirty="0"/>
              <a:t> </a:t>
            </a:r>
            <a:r>
              <a:rPr lang="en-US" sz="3200" dirty="0" err="1"/>
              <a:t>kebutuhan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keamanan</a:t>
            </a:r>
            <a:r>
              <a:rPr lang="en-US" sz="3200" dirty="0"/>
              <a:t>, </a:t>
            </a:r>
            <a:r>
              <a:rPr lang="en-US" sz="3200" dirty="0" err="1"/>
              <a:t>cinta</a:t>
            </a:r>
            <a:r>
              <a:rPr lang="en-US" sz="3200" dirty="0"/>
              <a:t>, dan </a:t>
            </a:r>
            <a:r>
              <a:rPr lang="en-US" sz="3200" dirty="0" err="1"/>
              <a:t>penghargaan</a:t>
            </a:r>
            <a:r>
              <a:rPr lang="en-US" sz="3200" dirty="0"/>
              <a:t>.</a:t>
            </a:r>
          </a:p>
          <a:p>
            <a:r>
              <a:rPr lang="en-US" sz="3200" dirty="0"/>
              <a:t>Agama juga </a:t>
            </a:r>
            <a:r>
              <a:rPr lang="en-US" sz="3200" dirty="0" err="1"/>
              <a:t>mengajarkan</a:t>
            </a:r>
            <a:r>
              <a:rPr lang="en-US" sz="3200" dirty="0"/>
              <a:t> </a:t>
            </a:r>
            <a:r>
              <a:rPr lang="en-US" sz="3200" dirty="0" err="1"/>
              <a:t>nilai-nilai</a:t>
            </a:r>
            <a:r>
              <a:rPr lang="en-US" sz="3200" dirty="0"/>
              <a:t> </a:t>
            </a:r>
            <a:r>
              <a:rPr lang="en-US" sz="3200" dirty="0" err="1"/>
              <a:t>kehidupan</a:t>
            </a:r>
            <a:r>
              <a:rPr lang="en-US" sz="3200" dirty="0"/>
              <a:t> (</a:t>
            </a:r>
            <a:r>
              <a:rPr lang="en-US" sz="3200" dirty="0" err="1"/>
              <a:t>nilai-nilai</a:t>
            </a:r>
            <a:r>
              <a:rPr lang="en-US" sz="3200" dirty="0"/>
              <a:t> moral dan </a:t>
            </a:r>
            <a:r>
              <a:rPr lang="en-US" sz="3200" dirty="0" err="1"/>
              <a:t>nilai-nilai</a:t>
            </a:r>
            <a:r>
              <a:rPr lang="en-US" sz="3200" dirty="0"/>
              <a:t> transcendental) yang </a:t>
            </a:r>
            <a:r>
              <a:rPr lang="en-US" sz="3200" dirty="0" err="1"/>
              <a:t>memungkinkan</a:t>
            </a:r>
            <a:r>
              <a:rPr lang="en-US" sz="3200" dirty="0"/>
              <a:t> orang </a:t>
            </a:r>
            <a:r>
              <a:rPr lang="en-US" sz="3200" dirty="0" err="1"/>
              <a:t>beragama</a:t>
            </a:r>
            <a:r>
              <a:rPr lang="en-US" sz="3200" dirty="0"/>
              <a:t> </a:t>
            </a:r>
            <a:r>
              <a:rPr lang="en-US" sz="3200" dirty="0" err="1"/>
              <a:t>memperoleh</a:t>
            </a:r>
            <a:r>
              <a:rPr lang="en-US" sz="3200" dirty="0"/>
              <a:t> </a:t>
            </a:r>
            <a:r>
              <a:rPr lang="en-US" sz="3200" dirty="0" err="1"/>
              <a:t>kebutuhan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makna</a:t>
            </a:r>
            <a:r>
              <a:rPr lang="en-US" sz="3200" dirty="0"/>
              <a:t>. </a:t>
            </a:r>
            <a:r>
              <a:rPr lang="en-US" sz="3200" dirty="0" err="1"/>
              <a:t>Apabila</a:t>
            </a:r>
            <a:r>
              <a:rPr lang="en-US" sz="3200" dirty="0"/>
              <a:t> </a:t>
            </a:r>
            <a:r>
              <a:rPr lang="en-US" sz="3200" dirty="0" err="1"/>
              <a:t>seseorang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penuh</a:t>
            </a:r>
            <a:r>
              <a:rPr lang="en-US" sz="3200" dirty="0"/>
              <a:t> </a:t>
            </a:r>
            <a:r>
              <a:rPr lang="en-US" sz="3200" dirty="0" err="1"/>
              <a:t>kesungguhan</a:t>
            </a:r>
            <a:r>
              <a:rPr lang="en-US" sz="3200" dirty="0"/>
              <a:t> (</a:t>
            </a:r>
            <a:r>
              <a:rPr lang="en-US" sz="3200" dirty="0" err="1"/>
              <a:t>komitmen</a:t>
            </a:r>
            <a:r>
              <a:rPr lang="en-US" sz="3200" dirty="0"/>
              <a:t>) </a:t>
            </a:r>
            <a:r>
              <a:rPr lang="en-US" sz="3200" dirty="0" err="1"/>
              <a:t>melaksanakan</a:t>
            </a:r>
            <a:r>
              <a:rPr lang="en-US" sz="3200" dirty="0"/>
              <a:t> </a:t>
            </a:r>
            <a:r>
              <a:rPr lang="en-US" sz="3200" dirty="0" err="1"/>
              <a:t>nilai-nilai</a:t>
            </a:r>
            <a:r>
              <a:rPr lang="en-US" sz="3200" dirty="0"/>
              <a:t> </a:t>
            </a:r>
            <a:r>
              <a:rPr lang="en-US" sz="3200" dirty="0" err="1"/>
              <a:t>ajaran</a:t>
            </a:r>
            <a:r>
              <a:rPr lang="en-US" sz="3200" dirty="0"/>
              <a:t> </a:t>
            </a:r>
            <a:r>
              <a:rPr lang="en-US" sz="3200" dirty="0" err="1"/>
              <a:t>agamanya</a:t>
            </a:r>
            <a:r>
              <a:rPr lang="en-US" sz="3200" dirty="0"/>
              <a:t>,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ia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menemukan</a:t>
            </a:r>
            <a:r>
              <a:rPr lang="en-US" sz="3200" dirty="0"/>
              <a:t> </a:t>
            </a:r>
            <a:r>
              <a:rPr lang="en-US" sz="3200" dirty="0" err="1"/>
              <a:t>makna</a:t>
            </a:r>
            <a:r>
              <a:rPr lang="en-US" sz="3200" dirty="0"/>
              <a:t> </a:t>
            </a:r>
            <a:r>
              <a:rPr lang="en-US" sz="3200" dirty="0" err="1"/>
              <a:t>hidupnya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79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ID" dirty="0" err="1"/>
              <a:t>Bastaman</a:t>
            </a:r>
            <a:r>
              <a:rPr lang="en-ID" dirty="0"/>
              <a:t>, H.D. </a:t>
            </a:r>
            <a:r>
              <a:rPr lang="en-ID" i="1" dirty="0" err="1"/>
              <a:t>Logoterapi</a:t>
            </a:r>
            <a:r>
              <a:rPr lang="en-ID" i="1" dirty="0"/>
              <a:t> </a:t>
            </a:r>
            <a:r>
              <a:rPr lang="en-ID" i="1" dirty="0" err="1"/>
              <a:t>Psikologi</a:t>
            </a:r>
            <a:r>
              <a:rPr lang="en-ID" i="1" dirty="0"/>
              <a:t> </a:t>
            </a:r>
            <a:r>
              <a:rPr lang="en-ID" i="1" dirty="0" err="1"/>
              <a:t>untuk</a:t>
            </a:r>
            <a:r>
              <a:rPr lang="en-ID" i="1" dirty="0"/>
              <a:t> </a:t>
            </a:r>
            <a:r>
              <a:rPr lang="en-ID" i="1" dirty="0" err="1"/>
              <a:t>menemukan</a:t>
            </a:r>
            <a:r>
              <a:rPr lang="en-ID" i="1" dirty="0"/>
              <a:t> </a:t>
            </a:r>
            <a:r>
              <a:rPr lang="en-ID" i="1" dirty="0" err="1"/>
              <a:t>Makna</a:t>
            </a:r>
            <a:r>
              <a:rPr lang="en-ID" i="1" dirty="0"/>
              <a:t> </a:t>
            </a:r>
            <a:r>
              <a:rPr lang="en-ID" i="1" dirty="0" err="1"/>
              <a:t>Hidup</a:t>
            </a:r>
            <a:r>
              <a:rPr lang="en-ID" i="1" dirty="0"/>
              <a:t> dan </a:t>
            </a:r>
            <a:r>
              <a:rPr lang="en-ID" i="1" dirty="0" err="1"/>
              <a:t>Meraih</a:t>
            </a:r>
            <a:r>
              <a:rPr lang="en-ID" i="1" dirty="0"/>
              <a:t> </a:t>
            </a:r>
            <a:r>
              <a:rPr lang="en-ID" i="1" dirty="0" err="1"/>
              <a:t>Hidup</a:t>
            </a:r>
            <a:r>
              <a:rPr lang="en-ID" i="1" dirty="0"/>
              <a:t> </a:t>
            </a:r>
            <a:r>
              <a:rPr lang="en-ID" i="1" dirty="0" err="1"/>
              <a:t>Bermakna</a:t>
            </a:r>
            <a:r>
              <a:rPr lang="en-ID" i="1" dirty="0"/>
              <a:t>.</a:t>
            </a:r>
            <a:r>
              <a:rPr lang="en-ID" dirty="0"/>
              <a:t> Jakarta: PT </a:t>
            </a:r>
            <a:r>
              <a:rPr lang="en-ID" dirty="0" err="1"/>
              <a:t>RajaGrafindo</a:t>
            </a:r>
            <a:r>
              <a:rPr lang="en-ID" dirty="0"/>
              <a:t> </a:t>
            </a:r>
            <a:r>
              <a:rPr lang="en-ID" dirty="0" err="1"/>
              <a:t>Persada</a:t>
            </a:r>
            <a:r>
              <a:rPr lang="en-ID" dirty="0"/>
              <a:t>, 2007.</a:t>
            </a:r>
          </a:p>
          <a:p>
            <a:pPr lvl="0"/>
            <a:r>
              <a:rPr lang="en-ID" dirty="0"/>
              <a:t>Frankl, Viktor E. </a:t>
            </a:r>
            <a:r>
              <a:rPr lang="en-ID" i="1" dirty="0"/>
              <a:t>Man’s Search For Meaning</a:t>
            </a:r>
            <a:r>
              <a:rPr lang="en-ID" dirty="0"/>
              <a:t>. Jakarta: </a:t>
            </a:r>
            <a:r>
              <a:rPr lang="en-ID" dirty="0" err="1"/>
              <a:t>Noura</a:t>
            </a:r>
            <a:r>
              <a:rPr lang="en-ID" dirty="0"/>
              <a:t> Books, 2018.</a:t>
            </a:r>
          </a:p>
          <a:p>
            <a:pPr lvl="0"/>
            <a:r>
              <a:rPr lang="en-ID" dirty="0"/>
              <a:t>Frankl, Viktor E. </a:t>
            </a:r>
            <a:r>
              <a:rPr lang="en-ID" i="1" dirty="0"/>
              <a:t>Man’s Search For Ultimate Meaning</a:t>
            </a:r>
            <a:r>
              <a:rPr lang="en-ID" dirty="0"/>
              <a:t>. New York: Basic Books, 2000.</a:t>
            </a:r>
          </a:p>
          <a:p>
            <a:pPr lvl="0"/>
            <a:r>
              <a:rPr lang="en-ID" dirty="0" err="1"/>
              <a:t>Koeswara</a:t>
            </a:r>
            <a:r>
              <a:rPr lang="en-ID" dirty="0"/>
              <a:t>, E. </a:t>
            </a:r>
            <a:r>
              <a:rPr lang="en-ID" i="1" dirty="0" err="1"/>
              <a:t>Logoterapi</a:t>
            </a:r>
            <a:r>
              <a:rPr lang="en-ID" i="1" dirty="0"/>
              <a:t> </a:t>
            </a:r>
            <a:r>
              <a:rPr lang="en-ID" i="1" dirty="0" err="1"/>
              <a:t>Psikoterapi</a:t>
            </a:r>
            <a:r>
              <a:rPr lang="en-ID" i="1" dirty="0"/>
              <a:t> Viktor Frankl. </a:t>
            </a:r>
            <a:r>
              <a:rPr lang="en-ID" dirty="0"/>
              <a:t>Yogyakar­ta: </a:t>
            </a:r>
            <a:r>
              <a:rPr lang="en-ID" dirty="0" err="1"/>
              <a:t>Penerbit</a:t>
            </a:r>
            <a:r>
              <a:rPr lang="en-ID" dirty="0"/>
              <a:t> </a:t>
            </a:r>
            <a:r>
              <a:rPr lang="en-ID" dirty="0" err="1"/>
              <a:t>Kanisius</a:t>
            </a:r>
            <a:r>
              <a:rPr lang="en-ID" dirty="0"/>
              <a:t>, 1992.</a:t>
            </a:r>
          </a:p>
          <a:p>
            <a:pPr lvl="0"/>
            <a:r>
              <a:rPr lang="en-ID" dirty="0"/>
              <a:t>Maslow, Abraham H. </a:t>
            </a:r>
            <a:r>
              <a:rPr lang="en-ID" i="1" dirty="0" err="1"/>
              <a:t>Motivasi</a:t>
            </a:r>
            <a:r>
              <a:rPr lang="en-ID" i="1" dirty="0"/>
              <a:t> dan </a:t>
            </a:r>
            <a:r>
              <a:rPr lang="en-ID" i="1" dirty="0" err="1"/>
              <a:t>Kepribadian</a:t>
            </a:r>
            <a:r>
              <a:rPr lang="en-ID" dirty="0"/>
              <a:t>. Jakarta: </a:t>
            </a:r>
            <a:r>
              <a:rPr lang="en-ID" dirty="0" err="1"/>
              <a:t>Pustaka</a:t>
            </a:r>
            <a:r>
              <a:rPr lang="en-ID" dirty="0"/>
              <a:t> </a:t>
            </a:r>
            <a:r>
              <a:rPr lang="en-ID" dirty="0" err="1"/>
              <a:t>Binaman</a:t>
            </a:r>
            <a:r>
              <a:rPr lang="en-ID" dirty="0"/>
              <a:t> </a:t>
            </a:r>
            <a:r>
              <a:rPr lang="en-ID" dirty="0" err="1"/>
              <a:t>Pressindo</a:t>
            </a:r>
            <a:r>
              <a:rPr lang="en-ID" dirty="0"/>
              <a:t>, 1993.</a:t>
            </a:r>
          </a:p>
          <a:p>
            <a:pPr lvl="0"/>
            <a:r>
              <a:rPr lang="en-ID" dirty="0"/>
              <a:t>http://www.psikogenesis.com/2018/02/hierarki-kebutuhan-abraham-maslow.html</a:t>
            </a:r>
          </a:p>
          <a:p>
            <a:pPr lvl="0"/>
            <a:r>
              <a:rPr lang="en-ID" u="sng" dirty="0">
                <a:hlinkClick r:id="rId2"/>
              </a:rPr>
              <a:t>https://www.kompas.com/skola/read/2020/12/31/140134369/teori-hierarki-kebutuhan-abraham-maslow?page=all</a:t>
            </a:r>
            <a:endParaRPr lang="en-ID" dirty="0"/>
          </a:p>
          <a:p>
            <a:pPr lvl="0"/>
            <a:r>
              <a:rPr lang="en-ID" dirty="0"/>
              <a:t>https://www.britannica.com/biography/Abraham-H-Maslow</a:t>
            </a:r>
          </a:p>
          <a:p>
            <a:pPr lvl="0"/>
            <a:r>
              <a:rPr lang="en-ID" u="sng" dirty="0">
                <a:hlinkClick r:id="rId3"/>
              </a:rPr>
              <a:t>https://www.academia.edu/26995493/VIKTOR_E_FRANKL_LOGOTHERAPY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23685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Terima kasih</a:t>
            </a:r>
            <a:endParaRPr lang="en-US" sz="3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r="4998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1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75C127-0368-4186-A4C4-6154F9FA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1. PENGANTAR</a:t>
            </a:r>
            <a:endParaRPr lang="en-ID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A83EC7-A824-4FCB-B459-5BFFDD5B5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Pada </a:t>
            </a:r>
            <a:r>
              <a:rPr lang="en-US" sz="2200" dirty="0" err="1"/>
              <a:t>pertemuan</a:t>
            </a:r>
            <a:r>
              <a:rPr lang="en-US" sz="2200" dirty="0"/>
              <a:t> </a:t>
            </a:r>
            <a:r>
              <a:rPr lang="en-US" sz="2200" dirty="0" err="1"/>
              <a:t>sebelumnya</a:t>
            </a:r>
            <a:r>
              <a:rPr lang="en-US" sz="2200" dirty="0"/>
              <a:t>, </a:t>
            </a:r>
            <a:r>
              <a:rPr lang="en-US" sz="2200" dirty="0" err="1"/>
              <a:t>kita</a:t>
            </a:r>
            <a:r>
              <a:rPr lang="en-US" sz="2200" dirty="0"/>
              <a:t>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membahas</a:t>
            </a:r>
            <a:r>
              <a:rPr lang="en-US" sz="2200" dirty="0"/>
              <a:t>  </a:t>
            </a:r>
            <a:r>
              <a:rPr lang="en-US" sz="2200" dirty="0" err="1"/>
              <a:t>manusia</a:t>
            </a:r>
            <a:r>
              <a:rPr lang="en-US" sz="2200" dirty="0"/>
              <a:t> yang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aspek</a:t>
            </a:r>
            <a:r>
              <a:rPr lang="en-US" sz="2200" dirty="0"/>
              <a:t> badan, </a:t>
            </a:r>
            <a:r>
              <a:rPr lang="en-US" sz="2200" dirty="0" err="1"/>
              <a:t>jiwa</a:t>
            </a:r>
            <a:r>
              <a:rPr lang="en-US" sz="2200" dirty="0"/>
              <a:t>, dan </a:t>
            </a:r>
            <a:r>
              <a:rPr lang="en-US" sz="2200" dirty="0" err="1"/>
              <a:t>rohani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hakikatnya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manusia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kebutuhan</a:t>
            </a:r>
            <a:r>
              <a:rPr lang="en-US" sz="2200" dirty="0"/>
              <a:t> </a:t>
            </a:r>
            <a:r>
              <a:rPr lang="en-US" sz="2200" dirty="0" err="1"/>
              <a:t>hidup</a:t>
            </a:r>
            <a:r>
              <a:rPr lang="en-US" sz="2200" dirty="0"/>
              <a:t> yang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dipenuhi</a:t>
            </a:r>
            <a:r>
              <a:rPr lang="en-US" sz="2200" dirty="0"/>
              <a:t>. </a:t>
            </a:r>
            <a:r>
              <a:rPr lang="en-US" sz="2200" dirty="0" err="1"/>
              <a:t>Kebutuhan</a:t>
            </a:r>
            <a:r>
              <a:rPr lang="en-US" sz="2200" dirty="0"/>
              <a:t> yang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terpenuhi</a:t>
            </a:r>
            <a:r>
              <a:rPr lang="en-US" sz="2200" dirty="0"/>
              <a:t> </a:t>
            </a:r>
            <a:r>
              <a:rPr lang="en-US" sz="2200" dirty="0" err="1"/>
              <a:t>membuat</a:t>
            </a:r>
            <a:r>
              <a:rPr lang="en-US" sz="2200" dirty="0"/>
              <a:t> </a:t>
            </a:r>
            <a:r>
              <a:rPr lang="en-US" sz="2200" dirty="0" err="1"/>
              <a:t>hidup</a:t>
            </a:r>
            <a:r>
              <a:rPr lang="en-US" sz="2200" dirty="0"/>
              <a:t> </a:t>
            </a:r>
            <a:r>
              <a:rPr lang="en-US" sz="2200" dirty="0" err="1"/>
              <a:t>manusia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penuh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bahagia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Pemenuhan</a:t>
            </a:r>
            <a:r>
              <a:rPr lang="en-US" sz="2200" dirty="0"/>
              <a:t> </a:t>
            </a:r>
            <a:r>
              <a:rPr lang="en-US" sz="2200" dirty="0" err="1"/>
              <a:t>kebutuhan</a:t>
            </a:r>
            <a:r>
              <a:rPr lang="en-US" sz="2200" dirty="0"/>
              <a:t> </a:t>
            </a:r>
            <a:r>
              <a:rPr lang="en-US" sz="2200" dirty="0" err="1"/>
              <a:t>manusia</a:t>
            </a:r>
            <a:r>
              <a:rPr lang="en-US" sz="2200" dirty="0"/>
              <a:t> juga </a:t>
            </a:r>
            <a:r>
              <a:rPr lang="en-US" sz="2200" dirty="0" err="1"/>
              <a:t>mencakup</a:t>
            </a:r>
            <a:r>
              <a:rPr lang="en-US" sz="2200" dirty="0"/>
              <a:t> </a:t>
            </a:r>
            <a:r>
              <a:rPr lang="en-US" sz="2200" dirty="0" err="1"/>
              <a:t>ketiga</a:t>
            </a:r>
            <a:r>
              <a:rPr lang="en-US" sz="2200" dirty="0"/>
              <a:t> </a:t>
            </a:r>
            <a:r>
              <a:rPr lang="en-US" sz="2200" dirty="0" err="1"/>
              <a:t>aspek</a:t>
            </a:r>
            <a:r>
              <a:rPr lang="en-US" sz="2200" dirty="0"/>
              <a:t> di </a:t>
            </a:r>
            <a:r>
              <a:rPr lang="en-US" sz="2200" dirty="0" err="1"/>
              <a:t>atas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Namun</a:t>
            </a:r>
            <a:r>
              <a:rPr lang="en-US" sz="2200" dirty="0"/>
              <a:t> pada </a:t>
            </a:r>
            <a:r>
              <a:rPr lang="en-US" sz="2200" dirty="0" err="1"/>
              <a:t>pertemuan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, </a:t>
            </a:r>
            <a:r>
              <a:rPr lang="en-US" sz="2200" dirty="0" err="1"/>
              <a:t>kita</a:t>
            </a:r>
            <a:r>
              <a:rPr lang="en-US" sz="2200" dirty="0"/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membahas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aspek</a:t>
            </a:r>
            <a:r>
              <a:rPr lang="en-US" sz="2200" dirty="0"/>
              <a:t> </a:t>
            </a:r>
            <a:r>
              <a:rPr lang="en-US" sz="2200" dirty="0" err="1"/>
              <a:t>kebutuhan</a:t>
            </a:r>
            <a:r>
              <a:rPr lang="en-US" sz="2200" dirty="0"/>
              <a:t> </a:t>
            </a:r>
            <a:r>
              <a:rPr lang="en-US" sz="2200" dirty="0" err="1"/>
              <a:t>jiwa</a:t>
            </a:r>
            <a:r>
              <a:rPr lang="en-US" sz="2200" dirty="0"/>
              <a:t> </a:t>
            </a:r>
            <a:r>
              <a:rPr lang="en-US" sz="2200" dirty="0" err="1"/>
              <a:t>saja</a:t>
            </a:r>
            <a:r>
              <a:rPr lang="en-US" sz="22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7" y="241216"/>
            <a:ext cx="540000" cy="9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61C10-7E33-4C1E-B6FC-B224AF32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2293" y="638144"/>
            <a:ext cx="4953934" cy="1676603"/>
          </a:xfrm>
        </p:spPr>
        <p:txBody>
          <a:bodyPr>
            <a:normAutofit/>
          </a:bodyPr>
          <a:lstStyle/>
          <a:p>
            <a:r>
              <a:rPr lang="en-US" sz="4000" b="1" dirty="0"/>
              <a:t>2. PENGERTIAN KEBUTUHAN DASAR</a:t>
            </a:r>
            <a:endParaRPr lang="en-ID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r="31208"/>
          <a:stretch/>
        </p:blipFill>
        <p:spPr>
          <a:xfrm>
            <a:off x="765802" y="979732"/>
            <a:ext cx="4564396" cy="4898534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626697-73B7-4EA3-947A-290424FE3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525" y="2075581"/>
            <a:ext cx="4953932" cy="4064268"/>
          </a:xfrm>
        </p:spPr>
        <p:txBody>
          <a:bodyPr>
            <a:normAutofit/>
          </a:bodyPr>
          <a:lstStyle/>
          <a:p>
            <a:r>
              <a:rPr lang="en-US" sz="1800" dirty="0" err="1"/>
              <a:t>Kebutuhan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</a:t>
            </a: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kata </a:t>
            </a:r>
            <a:r>
              <a:rPr lang="en-US" sz="1800" dirty="0" err="1"/>
              <a:t>kebutuhan</a:t>
            </a:r>
            <a:r>
              <a:rPr lang="en-US" sz="1800" dirty="0"/>
              <a:t> dan </a:t>
            </a:r>
            <a:r>
              <a:rPr lang="en-US" sz="1800" dirty="0" err="1"/>
              <a:t>dasar</a:t>
            </a:r>
            <a:endParaRPr lang="en-US" sz="1800" dirty="0"/>
          </a:p>
          <a:p>
            <a:r>
              <a:rPr lang="en-US" sz="1800" dirty="0" err="1"/>
              <a:t>Kebutuhan</a:t>
            </a:r>
            <a:r>
              <a:rPr lang="en-US" sz="1800" dirty="0"/>
              <a:t>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hal-hal</a:t>
            </a:r>
            <a:r>
              <a:rPr lang="en-ID" sz="1800" dirty="0"/>
              <a:t> yang </a:t>
            </a:r>
            <a:r>
              <a:rPr lang="en-ID" sz="1800" dirty="0" err="1"/>
              <a:t>diperlukan</a:t>
            </a:r>
            <a:r>
              <a:rPr lang="en-ID" sz="1800" dirty="0"/>
              <a:t> oleh </a:t>
            </a:r>
            <a:r>
              <a:rPr lang="en-ID" sz="1800" dirty="0" err="1"/>
              <a:t>manusia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bertahan</a:t>
            </a:r>
            <a:r>
              <a:rPr lang="en-ID" sz="1800" dirty="0"/>
              <a:t> </a:t>
            </a:r>
            <a:r>
              <a:rPr lang="en-ID" sz="1800" dirty="0" err="1"/>
              <a:t>hidup</a:t>
            </a:r>
            <a:r>
              <a:rPr lang="en-ID" sz="1800" dirty="0"/>
              <a:t>.</a:t>
            </a:r>
          </a:p>
          <a:p>
            <a:r>
              <a:rPr lang="en-ID" sz="1800" dirty="0"/>
              <a:t>Dasar </a:t>
            </a:r>
            <a:r>
              <a:rPr lang="en-ID" sz="1800" dirty="0" err="1"/>
              <a:t>berarti</a:t>
            </a:r>
            <a:r>
              <a:rPr lang="en-ID" sz="1800" dirty="0"/>
              <a:t> </a:t>
            </a:r>
            <a:r>
              <a:rPr lang="en-ID" sz="1800" dirty="0" err="1"/>
              <a:t>pokok</a:t>
            </a:r>
            <a:r>
              <a:rPr lang="en-ID" sz="1800" dirty="0"/>
              <a:t>, inti.</a:t>
            </a:r>
          </a:p>
          <a:p>
            <a:r>
              <a:rPr lang="en-ID" sz="1800" dirty="0" err="1"/>
              <a:t>Jadi</a:t>
            </a:r>
            <a:r>
              <a:rPr lang="en-ID" sz="1800" dirty="0"/>
              <a:t>, </a:t>
            </a:r>
            <a:r>
              <a:rPr lang="en-ID" sz="1800" dirty="0" err="1"/>
              <a:t>kebutuhan</a:t>
            </a:r>
            <a:r>
              <a:rPr lang="en-ID" sz="1800" dirty="0"/>
              <a:t> </a:t>
            </a:r>
            <a:r>
              <a:rPr lang="en-ID" sz="1800" dirty="0" err="1"/>
              <a:t>dasar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hal-hal</a:t>
            </a:r>
            <a:r>
              <a:rPr lang="en-ID" sz="1800" dirty="0"/>
              <a:t> </a:t>
            </a:r>
            <a:r>
              <a:rPr lang="en-ID" sz="1800" dirty="0" err="1"/>
              <a:t>pokok</a:t>
            </a:r>
            <a:r>
              <a:rPr lang="en-ID" sz="1800" dirty="0"/>
              <a:t> yang </a:t>
            </a:r>
            <a:r>
              <a:rPr lang="en-ID" sz="1800" dirty="0" err="1"/>
              <a:t>harus</a:t>
            </a:r>
            <a:r>
              <a:rPr lang="en-ID" sz="1800" dirty="0"/>
              <a:t> </a:t>
            </a:r>
            <a:r>
              <a:rPr lang="en-ID" sz="1800" dirty="0" err="1"/>
              <a:t>dipenuhi</a:t>
            </a:r>
            <a:r>
              <a:rPr lang="en-ID" sz="1800" dirty="0"/>
              <a:t> oleh </a:t>
            </a:r>
            <a:r>
              <a:rPr lang="en-ID" sz="1800" dirty="0" err="1"/>
              <a:t>manusia</a:t>
            </a:r>
            <a:r>
              <a:rPr lang="en-ID" sz="1800" dirty="0"/>
              <a:t> agar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bertahan</a:t>
            </a:r>
            <a:r>
              <a:rPr lang="en-ID" sz="1800" dirty="0"/>
              <a:t> </a:t>
            </a:r>
            <a:r>
              <a:rPr lang="en-ID" sz="1800" dirty="0" err="1"/>
              <a:t>hidup</a:t>
            </a:r>
            <a:r>
              <a:rPr lang="en-ID" sz="1800" dirty="0"/>
              <a:t> dan </a:t>
            </a:r>
            <a:r>
              <a:rPr lang="en-ID" sz="1800" dirty="0" err="1"/>
              <a:t>mengalami</a:t>
            </a:r>
            <a:r>
              <a:rPr lang="en-ID" sz="1800" dirty="0"/>
              <a:t> </a:t>
            </a:r>
            <a:r>
              <a:rPr lang="en-ID" sz="1800" dirty="0" err="1"/>
              <a:t>kepenuhan</a:t>
            </a:r>
            <a:r>
              <a:rPr lang="en-ID" sz="1800" dirty="0"/>
              <a:t>. </a:t>
            </a:r>
          </a:p>
          <a:p>
            <a:r>
              <a:rPr lang="en-US" sz="1800" dirty="0"/>
              <a:t>Banyak </a:t>
            </a:r>
            <a:r>
              <a:rPr lang="en-US" sz="1800" dirty="0" err="1"/>
              <a:t>pandangan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, </a:t>
            </a:r>
            <a:r>
              <a:rPr lang="en-US" sz="1800" dirty="0" err="1"/>
              <a:t>namun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membatasinya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sudut</a:t>
            </a:r>
            <a:r>
              <a:rPr lang="en-US" sz="1800" dirty="0"/>
              <a:t> </a:t>
            </a:r>
            <a:r>
              <a:rPr lang="en-US" sz="1800" dirty="0" err="1"/>
              <a:t>psikologi</a:t>
            </a:r>
            <a:r>
              <a:rPr lang="en-US" sz="1800" dirty="0"/>
              <a:t>,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mengikuti</a:t>
            </a:r>
            <a:r>
              <a:rPr lang="en-US" sz="1800" dirty="0"/>
              <a:t> </a:t>
            </a:r>
            <a:r>
              <a:rPr lang="en-US" sz="1800" dirty="0" err="1"/>
              <a:t>pendekatan</a:t>
            </a:r>
            <a:r>
              <a:rPr lang="en-US" sz="1800" dirty="0"/>
              <a:t> Abraham Maslow dan </a:t>
            </a:r>
            <a:r>
              <a:rPr lang="en-US" sz="1800" dirty="0" err="1"/>
              <a:t>pendekatan</a:t>
            </a:r>
            <a:r>
              <a:rPr lang="en-US" sz="1800" dirty="0"/>
              <a:t> Viktor Frankl.</a:t>
            </a:r>
            <a:endParaRPr lang="en-ID" sz="1800" dirty="0"/>
          </a:p>
          <a:p>
            <a:pPr marL="0" indent="0">
              <a:buNone/>
            </a:pPr>
            <a:endParaRPr lang="en-ID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7" y="241216"/>
            <a:ext cx="540000" cy="9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0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D7D6C-EADB-4C94-BC30-D20B1DE3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233552"/>
            <a:ext cx="3760475" cy="438118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3</a:t>
            </a:r>
            <a:r>
              <a:rPr lang="en-US" b="1" dirty="0">
                <a:solidFill>
                  <a:srgbClr val="FFFFFF"/>
                </a:solidFill>
              </a:rPr>
              <a:t>. 3.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KEBUTUHAN DASAR MANUSIA MENURUT ABRAHAM MASLOW</a:t>
            </a:r>
            <a:r>
              <a:rPr lang="en-ID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ID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dirty="0">
                <a:solidFill>
                  <a:srgbClr val="FFFFFF"/>
                </a:solidFill>
              </a:rPr>
              <a:t> PENDEKATAN ABRAHAM3. MASLOW 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9C95C4-96DA-437D-9A8D-99E7E0E4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878305"/>
            <a:ext cx="6906491" cy="5298658"/>
          </a:xfrm>
        </p:spPr>
        <p:txBody>
          <a:bodyPr anchor="ctr">
            <a:normAutofit/>
          </a:bodyPr>
          <a:lstStyle/>
          <a:p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hidupnya</a:t>
            </a:r>
            <a:r>
              <a:rPr lang="en-US" dirty="0"/>
              <a:t>. </a:t>
            </a:r>
          </a:p>
          <a:p>
            <a:r>
              <a:rPr lang="en-ID" dirty="0" err="1"/>
              <a:t>Pemuasan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didorong</a:t>
            </a:r>
            <a:r>
              <a:rPr lang="en-ID" dirty="0"/>
              <a:t> oleh </a:t>
            </a:r>
            <a:r>
              <a:rPr lang="en-ID" dirty="0" err="1"/>
              <a:t>motivasi</a:t>
            </a:r>
            <a:r>
              <a:rPr lang="en-ID" dirty="0"/>
              <a:t> </a:t>
            </a:r>
            <a:r>
              <a:rPr lang="en-ID" dirty="0" err="1"/>
              <a:t>kekurangan</a:t>
            </a:r>
            <a:r>
              <a:rPr lang="en-ID" dirty="0"/>
              <a:t> (</a:t>
            </a:r>
            <a:r>
              <a:rPr lang="en-ID" i="1" dirty="0"/>
              <a:t>deficiency growth</a:t>
            </a:r>
            <a:r>
              <a:rPr lang="en-ID" dirty="0"/>
              <a:t>) dan </a:t>
            </a:r>
            <a:r>
              <a:rPr lang="en-ID" dirty="0" err="1"/>
              <a:t>motivasi</a:t>
            </a:r>
            <a:r>
              <a:rPr lang="en-ID" dirty="0"/>
              <a:t> </a:t>
            </a:r>
            <a:r>
              <a:rPr lang="en-ID" dirty="0" err="1"/>
              <a:t>perkembangan</a:t>
            </a:r>
            <a:r>
              <a:rPr lang="en-ID" dirty="0"/>
              <a:t> </a:t>
            </a:r>
            <a:r>
              <a:rPr lang="en-ID" i="1" dirty="0"/>
              <a:t>(motivation growth</a:t>
            </a:r>
            <a:r>
              <a:rPr lang="en-ID" dirty="0"/>
              <a:t>).</a:t>
            </a:r>
          </a:p>
          <a:p>
            <a:r>
              <a:rPr lang="en-ID" dirty="0" err="1"/>
              <a:t>Motivasi</a:t>
            </a:r>
            <a:r>
              <a:rPr lang="en-ID" dirty="0"/>
              <a:t> </a:t>
            </a:r>
            <a:r>
              <a:rPr lang="en-ID" dirty="0" err="1"/>
              <a:t>kekurangan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upaya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kekurangan</a:t>
            </a:r>
            <a:r>
              <a:rPr lang="en-ID" dirty="0"/>
              <a:t> yang </a:t>
            </a:r>
            <a:r>
              <a:rPr lang="en-ID" dirty="0" err="1"/>
              <a:t>dialami</a:t>
            </a:r>
            <a:r>
              <a:rPr lang="en-ID" dirty="0"/>
              <a:t>. </a:t>
            </a:r>
          </a:p>
          <a:p>
            <a:r>
              <a:rPr lang="en-ID" dirty="0" err="1"/>
              <a:t>Motivasi</a:t>
            </a:r>
            <a:r>
              <a:rPr lang="en-ID" dirty="0"/>
              <a:t> </a:t>
            </a:r>
            <a:r>
              <a:rPr lang="en-ID" dirty="0" err="1"/>
              <a:t>perkembangan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motivasi</a:t>
            </a:r>
            <a:r>
              <a:rPr lang="en-ID" dirty="0"/>
              <a:t> yang </a:t>
            </a:r>
            <a:r>
              <a:rPr lang="en-ID" dirty="0" err="1"/>
              <a:t>tumbuh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7" y="241216"/>
            <a:ext cx="540000" cy="9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9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E68D32D-EEB7-48A7-A0E5-6C0D18107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4" r="-1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3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77EC7-0531-4F89-B292-D518D3C1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LIMA KEBUTUHAN DASAR MANUSIA</a:t>
            </a:r>
            <a:b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MENURUT MASLOW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068417-7D0F-4F2E-A351-F0CB12F82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153572"/>
            <a:ext cx="6906491" cy="4826123"/>
          </a:xfrm>
        </p:spPr>
        <p:txBody>
          <a:bodyPr anchor="ctr">
            <a:normAutofit fontScale="92500" lnSpcReduction="20000"/>
          </a:bodyPr>
          <a:lstStyle/>
          <a:p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lima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: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fisiologis</a:t>
            </a:r>
            <a:r>
              <a:rPr lang="en-ID" dirty="0"/>
              <a:t>;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keselamatan</a:t>
            </a:r>
            <a:r>
              <a:rPr lang="en-ID" dirty="0"/>
              <a:t>/rasa </a:t>
            </a:r>
            <a:r>
              <a:rPr lang="en-ID" dirty="0" err="1"/>
              <a:t>aman</a:t>
            </a:r>
            <a:r>
              <a:rPr lang="en-ID" dirty="0"/>
              <a:t>;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cinta</a:t>
            </a:r>
            <a:r>
              <a:rPr lang="en-ID" dirty="0"/>
              <a:t>;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; dan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perwujudan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/</a:t>
            </a:r>
            <a:r>
              <a:rPr lang="en-ID" dirty="0" err="1"/>
              <a:t>aktualisasi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.</a:t>
            </a:r>
          </a:p>
          <a:p>
            <a:r>
              <a:rPr lang="en-US" dirty="0" err="1"/>
              <a:t>Kelima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hierarkis</a:t>
            </a:r>
            <a:r>
              <a:rPr lang="en-US" dirty="0"/>
              <a:t> </a:t>
            </a:r>
            <a:r>
              <a:rPr lang="en-US" dirty="0" err="1"/>
              <a:t>berjenjang</a:t>
            </a:r>
            <a:r>
              <a:rPr lang="en-US" dirty="0"/>
              <a:t> di mana </a:t>
            </a:r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beralih</a:t>
            </a:r>
            <a:r>
              <a:rPr lang="en-US" dirty="0"/>
              <a:t> pada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 </a:t>
            </a:r>
            <a:endParaRPr lang="en-ID" dirty="0"/>
          </a:p>
          <a:p>
            <a:r>
              <a:rPr lang="en-ID" dirty="0" err="1"/>
              <a:t>Pemenuhan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mensyaratkan</a:t>
            </a:r>
            <a:r>
              <a:rPr lang="en-ID" dirty="0"/>
              <a:t> </a:t>
            </a:r>
            <a:r>
              <a:rPr lang="en-ID" dirty="0" err="1"/>
              <a:t>terpenuhinya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 </a:t>
            </a:r>
          </a:p>
          <a:p>
            <a:r>
              <a:rPr lang="en-ID" dirty="0" err="1"/>
              <a:t>Tingkatan</a:t>
            </a:r>
            <a:r>
              <a:rPr lang="en-ID" dirty="0"/>
              <a:t> paling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perwujudan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/ </a:t>
            </a:r>
            <a:r>
              <a:rPr lang="en-ID" dirty="0" err="1"/>
              <a:t>aktualisasi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paling </a:t>
            </a:r>
            <a:r>
              <a:rPr lang="en-ID" dirty="0" err="1"/>
              <a:t>tinggi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7" y="241216"/>
            <a:ext cx="540000" cy="9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7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77EC7-0531-4F89-B292-D518D3C1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a.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Kebutuhan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fisiologis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068417-7D0F-4F2E-A351-F0CB12F82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153572"/>
            <a:ext cx="6906491" cy="4826123"/>
          </a:xfrm>
        </p:spPr>
        <p:txBody>
          <a:bodyPr anchor="ctr">
            <a:normAutofit/>
          </a:bodyPr>
          <a:lstStyle/>
          <a:p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tubuh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biologis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: </a:t>
            </a:r>
            <a:r>
              <a:rPr lang="en-ID" dirty="0" err="1"/>
              <a:t>makan</a:t>
            </a:r>
            <a:r>
              <a:rPr lang="en-ID" dirty="0"/>
              <a:t>, </a:t>
            </a:r>
            <a:r>
              <a:rPr lang="en-ID" dirty="0" err="1"/>
              <a:t>minum</a:t>
            </a:r>
            <a:r>
              <a:rPr lang="en-ID" dirty="0"/>
              <a:t>, </a:t>
            </a:r>
            <a:r>
              <a:rPr lang="en-ID" dirty="0" err="1"/>
              <a:t>oksigen</a:t>
            </a:r>
            <a:r>
              <a:rPr lang="en-ID" dirty="0"/>
              <a:t>, </a:t>
            </a:r>
            <a:r>
              <a:rPr lang="en-ID" dirty="0" err="1"/>
              <a:t>tidur</a:t>
            </a:r>
            <a:r>
              <a:rPr lang="en-ID" dirty="0"/>
              <a:t>, dan </a:t>
            </a:r>
            <a:r>
              <a:rPr lang="en-ID" dirty="0" err="1"/>
              <a:t>seksual</a:t>
            </a:r>
            <a:r>
              <a:rPr lang="en-ID" dirty="0"/>
              <a:t>.</a:t>
            </a:r>
          </a:p>
          <a:p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fisiologis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kepuasan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.</a:t>
            </a:r>
          </a:p>
          <a:p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fisiologis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didapatkan</a:t>
            </a:r>
            <a:r>
              <a:rPr lang="en-ID" dirty="0"/>
              <a:t>, </a:t>
            </a:r>
            <a:r>
              <a:rPr lang="en-ID" dirty="0" err="1"/>
              <a:t>pemenuhan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terganggu</a:t>
            </a:r>
            <a:r>
              <a:rPr lang="en-ID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7" y="241216"/>
            <a:ext cx="540000" cy="9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9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77EC7-0531-4F89-B292-D518D3C1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b.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Kebutuhan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keselamatan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keamanan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068417-7D0F-4F2E-A351-F0CB12F82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153572"/>
            <a:ext cx="6906491" cy="4826123"/>
          </a:xfrm>
        </p:spPr>
        <p:txBody>
          <a:bodyPr anchor="ctr">
            <a:normAutofit/>
          </a:bodyPr>
          <a:lstStyle/>
          <a:p>
            <a:r>
              <a:rPr lang="en-ID" dirty="0"/>
              <a:t>Setelah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fisiologis</a:t>
            </a:r>
            <a:r>
              <a:rPr lang="en-ID" dirty="0"/>
              <a:t> </a:t>
            </a:r>
            <a:r>
              <a:rPr lang="en-ID" dirty="0" err="1"/>
              <a:t>terpenuhi</a:t>
            </a:r>
            <a:r>
              <a:rPr lang="en-ID" dirty="0"/>
              <a:t>, orang </a:t>
            </a:r>
            <a:r>
              <a:rPr lang="en-ID" dirty="0" err="1"/>
              <a:t>termotivasi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mengejar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keselamatan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.</a:t>
            </a:r>
          </a:p>
          <a:p>
            <a:r>
              <a:rPr lang="en-ID" dirty="0" err="1"/>
              <a:t>Kebutuhan</a:t>
            </a:r>
            <a:r>
              <a:rPr lang="en-ID" dirty="0"/>
              <a:t> rasa </a:t>
            </a:r>
            <a:r>
              <a:rPr lang="en-ID" dirty="0" err="1"/>
              <a:t>aman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dirasakan</a:t>
            </a:r>
            <a:r>
              <a:rPr lang="en-ID" dirty="0"/>
              <a:t> oleh </a:t>
            </a:r>
            <a:r>
              <a:rPr lang="en-ID" dirty="0" err="1"/>
              <a:t>bayi</a:t>
            </a:r>
            <a:r>
              <a:rPr lang="en-ID" dirty="0"/>
              <a:t> dan </a:t>
            </a:r>
            <a:r>
              <a:rPr lang="en-ID" dirty="0" err="1"/>
              <a:t>anak-anak</a:t>
            </a:r>
            <a:r>
              <a:rPr lang="en-ID" dirty="0"/>
              <a:t> yang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keteraturan</a:t>
            </a:r>
            <a:r>
              <a:rPr lang="en-ID" dirty="0"/>
              <a:t> dan </a:t>
            </a:r>
            <a:r>
              <a:rPr lang="en-ID" dirty="0" err="1"/>
              <a:t>perlindungan</a:t>
            </a:r>
            <a:r>
              <a:rPr lang="en-ID" dirty="0"/>
              <a:t>.</a:t>
            </a:r>
          </a:p>
          <a:p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demikian</a:t>
            </a:r>
            <a:r>
              <a:rPr lang="en-ID" dirty="0"/>
              <a:t>, orang </a:t>
            </a:r>
            <a:r>
              <a:rPr lang="en-ID" dirty="0" err="1"/>
              <a:t>dewasa</a:t>
            </a:r>
            <a:r>
              <a:rPr lang="en-ID" dirty="0"/>
              <a:t> pun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keselamatan</a:t>
            </a:r>
            <a:r>
              <a:rPr lang="en-ID" dirty="0"/>
              <a:t> dan </a:t>
            </a:r>
            <a:r>
              <a:rPr lang="en-ID" dirty="0" err="1"/>
              <a:t>keamanan</a:t>
            </a:r>
            <a:r>
              <a:rPr lang="en-ID" dirty="0"/>
              <a:t>,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situasi</a:t>
            </a:r>
            <a:r>
              <a:rPr lang="en-ID" dirty="0"/>
              <a:t> </a:t>
            </a:r>
            <a:r>
              <a:rPr lang="en-ID" dirty="0" err="1"/>
              <a:t>darurat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kekacauan</a:t>
            </a:r>
            <a:r>
              <a:rPr lang="en-ID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7" y="241216"/>
            <a:ext cx="540000" cy="9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1509</Words>
  <Application>Microsoft Office PowerPoint</Application>
  <PresentationFormat>Custom</PresentationFormat>
  <Paragraphs>112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1_Office Theme</vt:lpstr>
      <vt:lpstr>Pertemuan 3 Kebutuhan Dasar Manusia</vt:lpstr>
      <vt:lpstr>Tujuan Pembelajaran</vt:lpstr>
      <vt:lpstr>1. PENGANTAR</vt:lpstr>
      <vt:lpstr>2. PENGERTIAN KEBUTUHAN DASAR</vt:lpstr>
      <vt:lpstr>3. 3. 3. KEBUTUHAN DASAR MANUSIA MENURUT ABRAHAM MASLOW  PENDEKATAN ABRAHAM3. MASLOW </vt:lpstr>
      <vt:lpstr>PowerPoint Presentation</vt:lpstr>
      <vt:lpstr>4. LIMA KEBUTUHAN DASAR MANUSIA MENURUT MASLOW </vt:lpstr>
      <vt:lpstr>a. Kebutuhan fisiologis </vt:lpstr>
      <vt:lpstr>b. Kebutuhan keselamatan / keamanan </vt:lpstr>
      <vt:lpstr>c. Kebutuhan cinta  </vt:lpstr>
      <vt:lpstr> d. Kebutuhan harga diri AN ABRAHAM3. MASLOW </vt:lpstr>
      <vt:lpstr> d. Kebutuhan harga diri AN ABRAHAM3. MASLOW </vt:lpstr>
      <vt:lpstr> e. Kebutuhan perwujudan diri /aktualisasi diri AN ABRAHAM3. MASLOW </vt:lpstr>
      <vt:lpstr> e. Kebutuhan perwujudan diri /aktualisasi diri AN ABRAHAM3. MASLOW </vt:lpstr>
      <vt:lpstr>5. KEBUTUHAN DASAR MANUSIA MENURUT VICTOR FRANKL</vt:lpstr>
      <vt:lpstr>PowerPoint Presentation</vt:lpstr>
      <vt:lpstr>a. Kebebasan manusia</vt:lpstr>
      <vt:lpstr>a. Kebebasan manusia</vt:lpstr>
      <vt:lpstr>b. Pemaknaan hidup</vt:lpstr>
      <vt:lpstr>Ni</vt:lpstr>
      <vt:lpstr>Nilai-nilai eksperiensial </vt:lpstr>
      <vt:lpstr> </vt:lpstr>
      <vt:lpstr> </vt:lpstr>
      <vt:lpstr>c. Fenomena kehilangan makna hidup</vt:lpstr>
      <vt:lpstr>PowerPoint Presentation</vt:lpstr>
      <vt:lpstr>6. Simpulan</vt:lpstr>
      <vt:lpstr>6. Simpulan</vt:lpstr>
      <vt:lpstr>Referensi:</vt:lpstr>
      <vt:lpstr>Terima kasih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wenehen</dc:creator>
  <cp:lastModifiedBy>USER</cp:lastModifiedBy>
  <cp:revision>51</cp:revision>
  <dcterms:created xsi:type="dcterms:W3CDTF">2021-03-18T02:32:42Z</dcterms:created>
  <dcterms:modified xsi:type="dcterms:W3CDTF">2021-08-27T16:00:44Z</dcterms:modified>
</cp:coreProperties>
</file>