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280" r:id="rId4"/>
    <p:sldId id="282" r:id="rId5"/>
    <p:sldId id="296" r:id="rId6"/>
    <p:sldId id="286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93" r:id="rId15"/>
    <p:sldId id="291" r:id="rId16"/>
    <p:sldId id="292" r:id="rId17"/>
    <p:sldId id="294" r:id="rId18"/>
    <p:sldId id="281" r:id="rId19"/>
    <p:sldId id="295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CC99"/>
    <a:srgbClr val="0066C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19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0C7F5-0865-43C2-9560-BA50E793D6D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AC5A0-22F2-45E7-901A-FA906764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2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39833-E8B4-48DD-958B-4997D8946AC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EAA2E-74D3-460C-8B43-9CABCD93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2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9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4748-22DE-4549-A047-C2BFF50BDD3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4748-22DE-4549-A047-C2BFF50BDD3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30522-64B4-421F-B2AD-D89A08A4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0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1662" y="1122363"/>
            <a:ext cx="6166338" cy="2387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Pertemuan</a:t>
            </a:r>
            <a:r>
              <a:rPr lang="en-US" dirty="0">
                <a:solidFill>
                  <a:schemeClr val="bg2"/>
                </a:solidFill>
              </a:rPr>
              <a:t> 7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 err="1">
                <a:solidFill>
                  <a:schemeClr val="bg2"/>
                </a:solidFill>
              </a:rPr>
              <a:t>Keterarahan</a:t>
            </a:r>
            <a:r>
              <a:rPr lang="en-US" dirty="0">
                <a:solidFill>
                  <a:schemeClr val="bg2"/>
                </a:solidFill>
              </a:rPr>
              <a:t> dan </a:t>
            </a:r>
            <a:r>
              <a:rPr lang="en-US" dirty="0" err="1">
                <a:solidFill>
                  <a:schemeClr val="bg2"/>
                </a:solidFill>
              </a:rPr>
              <a:t>Pengalaman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Manusia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akan</a:t>
            </a:r>
            <a:r>
              <a:rPr lang="en-US" dirty="0">
                <a:solidFill>
                  <a:schemeClr val="bg2"/>
                </a:solidFill>
              </a:rPr>
              <a:t> Hyang </a:t>
            </a:r>
            <a:r>
              <a:rPr lang="en-US">
                <a:solidFill>
                  <a:schemeClr val="bg2"/>
                </a:solidFill>
              </a:rPr>
              <a:t>Ilahi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1662" y="3713870"/>
            <a:ext cx="6166338" cy="1543929"/>
          </a:xfrm>
        </p:spPr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7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BC15-361F-4FA9-9D4E-C7D316E4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246C-94CF-4D60-B9C2-1E98714E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4153"/>
              </a:lnSpc>
            </a:pPr>
            <a:r>
              <a:rPr lang="en-US" dirty="0">
                <a:latin typeface="Clear Sans Regular"/>
              </a:rPr>
              <a:t>Yang Kudus </a:t>
            </a:r>
            <a:r>
              <a:rPr lang="en-US" dirty="0" err="1">
                <a:latin typeface="Clear Sans Regular"/>
              </a:rPr>
              <a:t>atau</a:t>
            </a:r>
            <a:r>
              <a:rPr lang="en-US" dirty="0">
                <a:latin typeface="Clear Sans Regular"/>
              </a:rPr>
              <a:t> Hyang </a:t>
            </a:r>
            <a:r>
              <a:rPr lang="en-US" dirty="0" err="1">
                <a:latin typeface="Clear Sans Regular"/>
              </a:rPr>
              <a:t>Ilahi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hadir</a:t>
            </a:r>
            <a:r>
              <a:rPr lang="en-US" dirty="0">
                <a:latin typeface="Clear Sans Regular"/>
              </a:rPr>
              <a:t> di </a:t>
            </a:r>
            <a:r>
              <a:rPr lang="en-US" dirty="0" err="1">
                <a:latin typeface="Clear Sans Regular"/>
              </a:rPr>
              <a:t>dalam</a:t>
            </a:r>
            <a:r>
              <a:rPr lang="en-US" dirty="0">
                <a:latin typeface="Clear Sans Regular"/>
              </a:rPr>
              <a:t> makhluk2nya </a:t>
            </a:r>
            <a:r>
              <a:rPr lang="en-US" dirty="0" err="1">
                <a:latin typeface="Clear Sans Regular"/>
              </a:rPr>
              <a:t>bukan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secara</a:t>
            </a:r>
            <a:r>
              <a:rPr lang="en-US" dirty="0">
                <a:latin typeface="Clear Sans Regular"/>
              </a:rPr>
              <a:t> "</a:t>
            </a:r>
            <a:r>
              <a:rPr lang="en-US" dirty="0" err="1">
                <a:latin typeface="Clear Sans Regular"/>
              </a:rPr>
              <a:t>makhluk</a:t>
            </a:r>
            <a:r>
              <a:rPr lang="en-US" dirty="0">
                <a:latin typeface="Clear Sans Regular"/>
              </a:rPr>
              <a:t>", </a:t>
            </a:r>
            <a:r>
              <a:rPr lang="en-US" dirty="0" err="1">
                <a:latin typeface="Clear Sans Regular"/>
              </a:rPr>
              <a:t>tetapi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secara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ilahi</a:t>
            </a:r>
            <a:r>
              <a:rPr lang="en-US" dirty="0">
                <a:latin typeface="Clear Sans Regular"/>
              </a:rPr>
              <a:t>. Hyang </a:t>
            </a:r>
            <a:r>
              <a:rPr lang="en-US" dirty="0" err="1">
                <a:latin typeface="Clear Sans Regular"/>
              </a:rPr>
              <a:t>Ilahi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tersebut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hadir</a:t>
            </a:r>
            <a:r>
              <a:rPr lang="en-US" dirty="0">
                <a:latin typeface="Clear Sans Regular"/>
              </a:rPr>
              <a:t> di mana-mana </a:t>
            </a:r>
            <a:r>
              <a:rPr lang="en-US" dirty="0" err="1">
                <a:latin typeface="Clear Sans Regular"/>
              </a:rPr>
              <a:t>secara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ilahi</a:t>
            </a:r>
            <a:r>
              <a:rPr lang="en-US" dirty="0">
                <a:latin typeface="Clear Sans Regular"/>
              </a:rPr>
              <a:t>. Hal </a:t>
            </a:r>
            <a:r>
              <a:rPr lang="en-US" dirty="0" err="1">
                <a:latin typeface="Clear Sans Regular"/>
              </a:rPr>
              <a:t>itu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disebut</a:t>
            </a:r>
            <a:r>
              <a:rPr lang="en-US" dirty="0">
                <a:latin typeface="Clear Sans Regular"/>
              </a:rPr>
              <a:t> "</a:t>
            </a:r>
            <a:r>
              <a:rPr lang="en-US" dirty="0" err="1">
                <a:latin typeface="Clear Sans Regular"/>
              </a:rPr>
              <a:t>imanensi</a:t>
            </a:r>
            <a:r>
              <a:rPr lang="en-US" dirty="0">
                <a:latin typeface="Clear Sans Regular"/>
              </a:rPr>
              <a:t>“.</a:t>
            </a:r>
          </a:p>
          <a:p>
            <a:pPr>
              <a:lnSpc>
                <a:spcPts val="4013"/>
              </a:lnSpc>
              <a:spcBef>
                <a:spcPct val="0"/>
              </a:spcBef>
            </a:pPr>
            <a:r>
              <a:rPr lang="en-US" dirty="0">
                <a:latin typeface="Clear Sans Regular"/>
              </a:rPr>
              <a:t>Hyang </a:t>
            </a:r>
            <a:r>
              <a:rPr lang="en-US" dirty="0" err="1">
                <a:latin typeface="Clear Sans Regular"/>
              </a:rPr>
              <a:t>Ilahi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tinggal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dalam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sehingga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hidup</a:t>
            </a:r>
            <a:r>
              <a:rPr lang="en-US" dirty="0">
                <a:latin typeface="Clear Sans Regular"/>
              </a:rPr>
              <a:t> dan </a:t>
            </a:r>
            <a:r>
              <a:rPr lang="en-US" dirty="0" err="1">
                <a:latin typeface="Clear Sans Regular"/>
              </a:rPr>
              <a:t>berkembang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menuju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kesempurnaannya</a:t>
            </a:r>
            <a:r>
              <a:rPr lang="en-US" dirty="0">
                <a:latin typeface="Clear Sans Regular"/>
              </a:rPr>
              <a:t>. Karena Hyang </a:t>
            </a:r>
            <a:r>
              <a:rPr lang="en-US" dirty="0" err="1">
                <a:latin typeface="Clear Sans Regular"/>
              </a:rPr>
              <a:t>Ilahi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ada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dalam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diri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, </a:t>
            </a:r>
            <a:r>
              <a:rPr lang="en-US" dirty="0" err="1">
                <a:latin typeface="Clear Sans Regular"/>
              </a:rPr>
              <a:t>maka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berada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dalam</a:t>
            </a:r>
            <a:r>
              <a:rPr lang="en-US" dirty="0">
                <a:latin typeface="Clear Sans Regular"/>
              </a:rPr>
              <a:t> Hyang </a:t>
            </a:r>
            <a:r>
              <a:rPr lang="en-US" dirty="0" err="1">
                <a:latin typeface="Clear Sans Regular"/>
              </a:rPr>
              <a:t>Ilahi</a:t>
            </a:r>
            <a:r>
              <a:rPr lang="en-US" dirty="0">
                <a:latin typeface="Clear Sans Regular"/>
              </a:rPr>
              <a:t>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29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22B6-BA22-4CA2-B1E5-C3A6F195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tremendum</a:t>
            </a:r>
            <a:r>
              <a:rPr lang="en-US" dirty="0"/>
              <a:t> dan </a:t>
            </a:r>
            <a:r>
              <a:rPr lang="en-US" dirty="0" err="1"/>
              <a:t>fascinosum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586C-FA6D-47FD-AB6C-33AA77C9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ts val="4169"/>
              </a:lnSpc>
            </a:pPr>
            <a:r>
              <a:rPr lang="en-US" sz="9600" dirty="0" err="1">
                <a:latin typeface="Clear Sans Regular"/>
              </a:rPr>
              <a:t>Numinosum</a:t>
            </a:r>
            <a:r>
              <a:rPr lang="en-US" sz="9600" dirty="0">
                <a:latin typeface="Clear Sans Regular"/>
              </a:rPr>
              <a:t>, Yang Kudus, </a:t>
            </a:r>
            <a:r>
              <a:rPr lang="en-US" sz="9600" dirty="0" err="1">
                <a:latin typeface="Clear Sans Regular"/>
              </a:rPr>
              <a:t>dapat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dialami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manusia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sebagai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misteri</a:t>
            </a:r>
            <a:r>
              <a:rPr lang="en-US" sz="9600" dirty="0">
                <a:latin typeface="Clear Sans Regular"/>
              </a:rPr>
              <a:t> yang </a:t>
            </a:r>
            <a:r>
              <a:rPr lang="en-US" sz="9600" dirty="0" err="1">
                <a:latin typeface="Clear Sans Regular"/>
              </a:rPr>
              <a:t>sifatnya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tremendum</a:t>
            </a:r>
            <a:r>
              <a:rPr lang="en-US" sz="9600" dirty="0">
                <a:latin typeface="Clear Sans Regular"/>
              </a:rPr>
              <a:t> (</a:t>
            </a:r>
            <a:r>
              <a:rPr lang="en-US" sz="9600" dirty="0" err="1">
                <a:latin typeface="Clear Sans Regular"/>
              </a:rPr>
              <a:t>menggentarkan</a:t>
            </a:r>
            <a:r>
              <a:rPr lang="en-US" sz="9600" dirty="0">
                <a:latin typeface="Clear Sans Regular"/>
              </a:rPr>
              <a:t>, </a:t>
            </a:r>
            <a:r>
              <a:rPr lang="en-US" sz="9600" dirty="0" err="1">
                <a:latin typeface="Clear Sans Regular"/>
              </a:rPr>
              <a:t>menakutkan</a:t>
            </a:r>
            <a:r>
              <a:rPr lang="en-US" sz="9600" dirty="0">
                <a:latin typeface="Clear Sans Regular"/>
              </a:rPr>
              <a:t>). dan </a:t>
            </a:r>
            <a:r>
              <a:rPr lang="en-US" sz="9600" dirty="0" err="1">
                <a:latin typeface="Clear Sans Regular"/>
              </a:rPr>
              <a:t>fascinosum</a:t>
            </a:r>
            <a:r>
              <a:rPr lang="en-US" sz="9600" dirty="0">
                <a:latin typeface="Clear Sans Regular"/>
              </a:rPr>
              <a:t> (</a:t>
            </a:r>
            <a:r>
              <a:rPr lang="en-US" sz="9600" dirty="0" err="1">
                <a:latin typeface="Clear Sans Regular"/>
              </a:rPr>
              <a:t>menarik</a:t>
            </a:r>
            <a:r>
              <a:rPr lang="en-US" sz="9600" dirty="0">
                <a:latin typeface="Clear Sans Regular"/>
              </a:rPr>
              <a:t>, </a:t>
            </a:r>
            <a:r>
              <a:rPr lang="en-US" sz="9600" dirty="0" err="1">
                <a:latin typeface="Clear Sans Regular"/>
              </a:rPr>
              <a:t>mempesona</a:t>
            </a:r>
            <a:r>
              <a:rPr lang="en-US" sz="9600" dirty="0">
                <a:latin typeface="Clear Sans Regular"/>
              </a:rPr>
              <a:t>). </a:t>
            </a:r>
            <a:r>
              <a:rPr lang="en-US" sz="9600" dirty="0" err="1">
                <a:latin typeface="Clear Sans Regular"/>
              </a:rPr>
              <a:t>Manusia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mengalami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Nusinosum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sebagai</a:t>
            </a:r>
            <a:r>
              <a:rPr lang="en-US" sz="9600" dirty="0">
                <a:latin typeface="Clear Sans Regular"/>
              </a:rPr>
              <a:t> yang </a:t>
            </a:r>
            <a:r>
              <a:rPr lang="en-US" sz="9600" dirty="0" err="1">
                <a:latin typeface="Clear Sans Regular"/>
              </a:rPr>
              <a:t>menakutkan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sekaligus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menarik</a:t>
            </a:r>
            <a:r>
              <a:rPr lang="en-US" sz="9600" dirty="0">
                <a:latin typeface="Clear Sans Regular"/>
              </a:rPr>
              <a:t>. </a:t>
            </a:r>
          </a:p>
          <a:p>
            <a:pPr>
              <a:lnSpc>
                <a:spcPts val="4169"/>
              </a:lnSpc>
            </a:pPr>
            <a:r>
              <a:rPr lang="en-US" sz="9600" dirty="0">
                <a:latin typeface="Clear Sans Regular"/>
              </a:rPr>
              <a:t>Di </a:t>
            </a:r>
            <a:r>
              <a:rPr lang="en-US" sz="9600" dirty="0" err="1">
                <a:latin typeface="Clear Sans Regular"/>
              </a:rPr>
              <a:t>satu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sisi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Numinosum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dialami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manusia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sebagai</a:t>
            </a:r>
            <a:r>
              <a:rPr lang="en-US" sz="9600" dirty="0">
                <a:latin typeface="Clear Sans Regular"/>
              </a:rPr>
              <a:t> yang </a:t>
            </a:r>
            <a:r>
              <a:rPr lang="en-US" sz="9600" dirty="0" err="1">
                <a:latin typeface="Clear Sans Regular"/>
              </a:rPr>
              <a:t>tremendum</a:t>
            </a:r>
            <a:r>
              <a:rPr lang="en-US" sz="9600" dirty="0">
                <a:latin typeface="Clear Sans Regular"/>
              </a:rPr>
              <a:t>. Pada </a:t>
            </a:r>
            <a:r>
              <a:rPr lang="en-US" sz="9600" dirty="0" err="1">
                <a:latin typeface="Clear Sans Regular"/>
              </a:rPr>
              <a:t>kutub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tremendum</a:t>
            </a:r>
            <a:r>
              <a:rPr lang="en-US" sz="9600" dirty="0">
                <a:latin typeface="Clear Sans Regular"/>
              </a:rPr>
              <a:t>, </a:t>
            </a:r>
            <a:r>
              <a:rPr lang="en-US" sz="9600" dirty="0" err="1">
                <a:latin typeface="Clear Sans Regular"/>
              </a:rPr>
              <a:t>objek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numinosum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atau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misteri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Ilahi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dialami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begitu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dahsyat</a:t>
            </a:r>
            <a:r>
              <a:rPr lang="en-US" sz="9600" dirty="0">
                <a:latin typeface="Clear Sans Regular"/>
              </a:rPr>
              <a:t> dan </a:t>
            </a:r>
            <a:r>
              <a:rPr lang="en-US" sz="9600" dirty="0" err="1">
                <a:latin typeface="Clear Sans Regular"/>
              </a:rPr>
              <a:t>tak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terhampiri</a:t>
            </a:r>
            <a:r>
              <a:rPr lang="en-US" sz="9600" dirty="0">
                <a:latin typeface="Clear Sans Regular"/>
              </a:rPr>
              <a:t> oleh </a:t>
            </a:r>
            <a:r>
              <a:rPr lang="en-US" sz="9600" dirty="0" err="1">
                <a:latin typeface="Clear Sans Regular"/>
              </a:rPr>
              <a:t>manusia</a:t>
            </a:r>
            <a:r>
              <a:rPr lang="en-US" sz="9600" dirty="0">
                <a:latin typeface="Clear Sans Regular"/>
              </a:rPr>
              <a:t>. </a:t>
            </a:r>
            <a:r>
              <a:rPr lang="en-US" sz="9600" dirty="0" err="1">
                <a:latin typeface="Clear Sans Regular"/>
              </a:rPr>
              <a:t>Numinosum</a:t>
            </a:r>
            <a:r>
              <a:rPr lang="en-US" sz="9600" dirty="0">
                <a:latin typeface="Clear Sans Regular"/>
              </a:rPr>
              <a:t> juga </a:t>
            </a:r>
            <a:r>
              <a:rPr lang="en-US" sz="9600" dirty="0" err="1">
                <a:latin typeface="Clear Sans Regular"/>
              </a:rPr>
              <a:t>dialami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sebagai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maha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kuasa</a:t>
            </a:r>
            <a:r>
              <a:rPr lang="en-US" sz="9600" dirty="0">
                <a:latin typeface="Clear Sans Regular"/>
              </a:rPr>
              <a:t> dan </a:t>
            </a:r>
            <a:r>
              <a:rPr lang="en-US" sz="9600" dirty="0" err="1">
                <a:latin typeface="Clear Sans Regular"/>
              </a:rPr>
              <a:t>maha</a:t>
            </a:r>
            <a:r>
              <a:rPr lang="en-US" sz="9600" dirty="0">
                <a:latin typeface="Clear Sans Regular"/>
              </a:rPr>
              <a:t> </a:t>
            </a:r>
            <a:r>
              <a:rPr lang="en-US" sz="9600" dirty="0" err="1">
                <a:latin typeface="Clear Sans Regular"/>
              </a:rPr>
              <a:t>mulia</a:t>
            </a:r>
            <a:r>
              <a:rPr lang="en-US" sz="9600" dirty="0">
                <a:latin typeface="Clear Sans Regular"/>
              </a:rPr>
              <a:t>. 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5700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D819-9ABD-4A29-8C11-EFF4CC7C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2344-D436-4655-8EC5-A1D744B8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lear Sans Regular"/>
              </a:rPr>
              <a:t>Sifat-sifat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tersebut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menimbulkan</a:t>
            </a:r>
            <a:r>
              <a:rPr lang="en-US" dirty="0">
                <a:latin typeface="Clear Sans Regular"/>
              </a:rPr>
              <a:t> rasa </a:t>
            </a:r>
            <a:r>
              <a:rPr lang="en-US" dirty="0" err="1">
                <a:latin typeface="Clear Sans Regular"/>
              </a:rPr>
              <a:t>takut</a:t>
            </a:r>
            <a:r>
              <a:rPr lang="en-US" dirty="0">
                <a:latin typeface="Clear Sans Regular"/>
              </a:rPr>
              <a:t>, </a:t>
            </a:r>
            <a:r>
              <a:rPr lang="en-US" dirty="0" err="1">
                <a:latin typeface="Clear Sans Regular"/>
              </a:rPr>
              <a:t>gentar</a:t>
            </a:r>
            <a:r>
              <a:rPr lang="en-US" dirty="0">
                <a:latin typeface="Clear Sans Regular"/>
              </a:rPr>
              <a:t>, </a:t>
            </a:r>
            <a:r>
              <a:rPr lang="en-US" dirty="0" err="1">
                <a:latin typeface="Clear Sans Regular"/>
              </a:rPr>
              <a:t>kecil</a:t>
            </a:r>
            <a:r>
              <a:rPr lang="en-US" dirty="0">
                <a:latin typeface="Clear Sans Regular"/>
              </a:rPr>
              <a:t>, </a:t>
            </a:r>
            <a:r>
              <a:rPr lang="en-US" dirty="0" err="1">
                <a:latin typeface="Clear Sans Regular"/>
              </a:rPr>
              <a:t>tak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berdaya</a:t>
            </a:r>
            <a:r>
              <a:rPr lang="en-US" dirty="0">
                <a:latin typeface="Clear Sans Regular"/>
              </a:rPr>
              <a:t> pada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. </a:t>
            </a:r>
            <a:r>
              <a:rPr lang="en-US" dirty="0" err="1">
                <a:latin typeface="Clear Sans Regular"/>
              </a:rPr>
              <a:t>Numinosum</a:t>
            </a:r>
            <a:r>
              <a:rPr lang="en-US" dirty="0">
                <a:latin typeface="Clear Sans Regular"/>
              </a:rPr>
              <a:t> juga </a:t>
            </a:r>
            <a:r>
              <a:rPr lang="en-US" dirty="0" err="1">
                <a:latin typeface="Clear Sans Regular"/>
              </a:rPr>
              <a:t>bersifat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tak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terselami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karena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sama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sekali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berbeda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dengan</a:t>
            </a:r>
            <a:r>
              <a:rPr lang="en-US" dirty="0">
                <a:latin typeface="Clear Sans Regular"/>
              </a:rPr>
              <a:t> yang </a:t>
            </a:r>
            <a:r>
              <a:rPr lang="en-US" dirty="0" err="1">
                <a:latin typeface="Clear Sans Regular"/>
              </a:rPr>
              <a:t>duniawi</a:t>
            </a:r>
            <a:r>
              <a:rPr lang="en-US" dirty="0">
                <a:latin typeface="Clear Sans Regular"/>
              </a:rPr>
              <a:t>. </a:t>
            </a:r>
            <a:r>
              <a:rPr lang="en-US" dirty="0" err="1">
                <a:latin typeface="Clear Sans Regular"/>
              </a:rPr>
              <a:t>Sifat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tersebut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menimbulkan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pengalaman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religius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kagum</a:t>
            </a:r>
            <a:r>
              <a:rPr lang="en-US" dirty="0">
                <a:latin typeface="Clear Sans Regular"/>
              </a:rPr>
              <a:t> dan </a:t>
            </a:r>
            <a:r>
              <a:rPr lang="en-US" dirty="0" err="1">
                <a:latin typeface="Clear Sans Regular"/>
              </a:rPr>
              <a:t>bingung</a:t>
            </a:r>
            <a:r>
              <a:rPr lang="en-US" dirty="0">
                <a:latin typeface="Clear Sans Regular"/>
              </a:rPr>
              <a:t> pada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.</a:t>
            </a:r>
          </a:p>
          <a:p>
            <a:r>
              <a:rPr lang="en-US" dirty="0">
                <a:latin typeface="Clear Sans Regular"/>
              </a:rPr>
              <a:t>Di </a:t>
            </a:r>
            <a:r>
              <a:rPr lang="en-US" dirty="0" err="1">
                <a:latin typeface="Clear Sans Regular"/>
              </a:rPr>
              <a:t>sisi</a:t>
            </a:r>
            <a:r>
              <a:rPr lang="en-US" dirty="0">
                <a:latin typeface="Clear Sans Regular"/>
              </a:rPr>
              <a:t> lain, pada </a:t>
            </a:r>
            <a:r>
              <a:rPr lang="en-US" dirty="0" err="1">
                <a:latin typeface="Clear Sans Regular"/>
              </a:rPr>
              <a:t>kutub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fascinosum</a:t>
            </a:r>
            <a:r>
              <a:rPr lang="en-US" dirty="0">
                <a:latin typeface="Clear Sans Regular"/>
              </a:rPr>
              <a:t>, </a:t>
            </a:r>
            <a:r>
              <a:rPr lang="en-US" dirty="0" err="1">
                <a:latin typeface="Clear Sans Regular"/>
              </a:rPr>
              <a:t>misteri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ilahi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dialami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begitu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menarik</a:t>
            </a:r>
            <a:r>
              <a:rPr lang="en-US" dirty="0">
                <a:latin typeface="Clear Sans Regular"/>
              </a:rPr>
              <a:t>, </a:t>
            </a:r>
            <a:r>
              <a:rPr lang="en-US" dirty="0" err="1">
                <a:latin typeface="Clear Sans Regular"/>
              </a:rPr>
              <a:t>memikat</a:t>
            </a:r>
            <a:r>
              <a:rPr lang="en-US" dirty="0">
                <a:latin typeface="Clear Sans Regular"/>
              </a:rPr>
              <a:t>, dan </a:t>
            </a:r>
            <a:r>
              <a:rPr lang="en-US" dirty="0" err="1">
                <a:latin typeface="Clear Sans Regular"/>
              </a:rPr>
              <a:t>mempesona</a:t>
            </a:r>
            <a:r>
              <a:rPr lang="en-US" dirty="0">
                <a:latin typeface="Clear Sans Regular"/>
              </a:rPr>
              <a:t>.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merasa</a:t>
            </a:r>
            <a:r>
              <a:rPr lang="en-US" dirty="0">
                <a:latin typeface="Clear Sans Regular"/>
              </a:rPr>
              <a:t> "</a:t>
            </a:r>
            <a:r>
              <a:rPr lang="en-US" dirty="0" err="1">
                <a:latin typeface="Clear Sans Regular"/>
              </a:rPr>
              <a:t>tertarik</a:t>
            </a:r>
            <a:r>
              <a:rPr lang="en-US" dirty="0">
                <a:latin typeface="Clear Sans Regular"/>
              </a:rPr>
              <a:t>" dan "</a:t>
            </a:r>
            <a:r>
              <a:rPr lang="en-US" dirty="0" err="1">
                <a:latin typeface="Clear Sans Regular"/>
              </a:rPr>
              <a:t>terpesona</a:t>
            </a:r>
            <a:r>
              <a:rPr lang="en-US" dirty="0">
                <a:latin typeface="Clear Sans Regular"/>
              </a:rPr>
              <a:t>" </a:t>
            </a:r>
            <a:r>
              <a:rPr lang="en-US" dirty="0" err="1">
                <a:latin typeface="Clear Sans Regular"/>
              </a:rPr>
              <a:t>kepada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Numinosum</a:t>
            </a:r>
            <a:r>
              <a:rPr lang="en-US" dirty="0">
                <a:latin typeface="Clear Sans Regular"/>
              </a:rPr>
              <a:t>. </a:t>
            </a:r>
            <a:r>
              <a:rPr lang="en-US" dirty="0" err="1">
                <a:latin typeface="Clear Sans Regular"/>
              </a:rPr>
              <a:t>Kehadiran</a:t>
            </a:r>
            <a:r>
              <a:rPr lang="en-US" dirty="0">
                <a:latin typeface="Clear Sans Regular"/>
              </a:rPr>
              <a:t> Yang Kudus </a:t>
            </a:r>
            <a:r>
              <a:rPr lang="en-US" dirty="0" err="1">
                <a:latin typeface="Clear Sans Regular"/>
              </a:rPr>
              <a:t>atau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Numinosum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membuat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hati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tenteram</a:t>
            </a:r>
            <a:r>
              <a:rPr lang="en-US" dirty="0">
                <a:latin typeface="Clear Sans Regular"/>
              </a:rPr>
              <a:t> dan </a:t>
            </a:r>
            <a:r>
              <a:rPr lang="en-US" dirty="0" err="1">
                <a:latin typeface="Clear Sans Regular"/>
              </a:rPr>
              <a:t>bahagia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serta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membangkitkan</a:t>
            </a:r>
            <a:r>
              <a:rPr lang="en-US" dirty="0">
                <a:latin typeface="Clear Sans Regular"/>
              </a:rPr>
              <a:t> rasa </a:t>
            </a:r>
            <a:r>
              <a:rPr lang="en-US" dirty="0" err="1">
                <a:latin typeface="Clear Sans Regular"/>
              </a:rPr>
              <a:t>kasih</a:t>
            </a:r>
            <a:r>
              <a:rPr lang="en-US" dirty="0">
                <a:latin typeface="Clear Sans Regular"/>
              </a:rPr>
              <a:t> pada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. </a:t>
            </a:r>
          </a:p>
          <a:p>
            <a:pPr marL="0" indent="0">
              <a:buNone/>
            </a:pPr>
            <a:endParaRPr lang="en-US" dirty="0">
              <a:latin typeface="Clear Sans Regular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518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3C77-56EF-41FA-96EF-7CBCFF53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BENTUK PENGALAMAN RELIGIUS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C27E-09F8-4C21-91A9-9ABB4C09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lear Sans Regular"/>
              </a:rPr>
              <a:t>Kehadiran</a:t>
            </a:r>
            <a:r>
              <a:rPr lang="en-US" dirty="0">
                <a:latin typeface="Clear Sans Regular"/>
              </a:rPr>
              <a:t> Hyang </a:t>
            </a:r>
            <a:r>
              <a:rPr lang="en-US" dirty="0" err="1">
                <a:latin typeface="Clear Sans Regular"/>
              </a:rPr>
              <a:t>Ilahi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sebagai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misteri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tersebut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dapat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kita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alami</a:t>
            </a:r>
            <a:r>
              <a:rPr lang="en-US" dirty="0">
                <a:latin typeface="Clear Sans Regular"/>
              </a:rPr>
              <a:t> di </a:t>
            </a:r>
            <a:r>
              <a:rPr lang="en-US" dirty="0" err="1">
                <a:latin typeface="Clear Sans Regular"/>
              </a:rPr>
              <a:t>antaranya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melalui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alam</a:t>
            </a:r>
            <a:r>
              <a:rPr lang="en-US" dirty="0">
                <a:latin typeface="Clear Sans Regular"/>
              </a:rPr>
              <a:t> (</a:t>
            </a:r>
            <a:r>
              <a:rPr lang="en-US" dirty="0" err="1">
                <a:latin typeface="Clear Sans Regular"/>
              </a:rPr>
              <a:t>kosmos</a:t>
            </a:r>
            <a:r>
              <a:rPr lang="en-US" dirty="0">
                <a:latin typeface="Clear Sans Regular"/>
              </a:rPr>
              <a:t>), </a:t>
            </a:r>
            <a:r>
              <a:rPr lang="en-US" dirty="0" err="1">
                <a:latin typeface="Clear Sans Regular"/>
              </a:rPr>
              <a:t>pengalaman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hidup</a:t>
            </a:r>
            <a:r>
              <a:rPr lang="en-US" dirty="0">
                <a:latin typeface="Clear Sans Regular"/>
              </a:rPr>
              <a:t> (</a:t>
            </a:r>
            <a:r>
              <a:rPr lang="en-US" dirty="0" err="1">
                <a:latin typeface="Clear Sans Regular"/>
              </a:rPr>
              <a:t>anthropologis</a:t>
            </a:r>
            <a:r>
              <a:rPr lang="en-US" dirty="0">
                <a:latin typeface="Clear Sans Regular"/>
              </a:rPr>
              <a:t>), dan juga </a:t>
            </a:r>
            <a:r>
              <a:rPr lang="en-US" dirty="0" err="1">
                <a:latin typeface="Clear Sans Regular"/>
              </a:rPr>
              <a:t>keputusan</a:t>
            </a:r>
            <a:r>
              <a:rPr lang="en-US" dirty="0">
                <a:latin typeface="Clear Sans Regular"/>
              </a:rPr>
              <a:t> moral. </a:t>
            </a:r>
            <a:r>
              <a:rPr lang="en-US" dirty="0" err="1">
                <a:latin typeface="Clear Sans Regular"/>
              </a:rPr>
              <a:t>Kemampuan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menangkap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kehadiran</a:t>
            </a:r>
            <a:r>
              <a:rPr lang="en-US" dirty="0">
                <a:latin typeface="Clear Sans Regular"/>
              </a:rPr>
              <a:t> Yang Kudus </a:t>
            </a:r>
            <a:r>
              <a:rPr lang="en-US" dirty="0" err="1">
                <a:latin typeface="Clear Sans Regular"/>
              </a:rPr>
              <a:t>dalam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pengalaman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dapat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terjadi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karena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memiliki</a:t>
            </a:r>
            <a:r>
              <a:rPr lang="en-US" dirty="0">
                <a:latin typeface="Clear Sans Regular"/>
              </a:rPr>
              <a:t> </a:t>
            </a:r>
            <a:r>
              <a:rPr lang="en-US" i="1" dirty="0" err="1">
                <a:latin typeface="Clear Sans Regular"/>
              </a:rPr>
              <a:t>sensus</a:t>
            </a:r>
            <a:r>
              <a:rPr lang="en-US" i="1" dirty="0">
                <a:latin typeface="Clear Sans Regular"/>
              </a:rPr>
              <a:t> </a:t>
            </a:r>
            <a:r>
              <a:rPr lang="en-US" i="1" dirty="0" err="1">
                <a:latin typeface="Clear Sans Regular"/>
              </a:rPr>
              <a:t>religiosus</a:t>
            </a:r>
            <a:r>
              <a:rPr lang="en-US" i="1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dalam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struktur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kejiwaan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. </a:t>
            </a:r>
          </a:p>
          <a:p>
            <a:r>
              <a:rPr lang="en-US" dirty="0" err="1">
                <a:latin typeface="Clear Sans Regular"/>
              </a:rPr>
              <a:t>Berkat</a:t>
            </a:r>
            <a:r>
              <a:rPr lang="en-US" dirty="0">
                <a:latin typeface="Clear Sans Regular"/>
              </a:rPr>
              <a:t> </a:t>
            </a:r>
            <a:r>
              <a:rPr lang="en-US" i="1" dirty="0" err="1">
                <a:latin typeface="Clear Sans Regular"/>
              </a:rPr>
              <a:t>sensus</a:t>
            </a:r>
            <a:r>
              <a:rPr lang="en-US" i="1" dirty="0">
                <a:latin typeface="Clear Sans Regular"/>
              </a:rPr>
              <a:t> </a:t>
            </a:r>
            <a:r>
              <a:rPr lang="en-US" i="1" dirty="0" err="1">
                <a:latin typeface="Clear Sans Regular"/>
              </a:rPr>
              <a:t>religiosus</a:t>
            </a:r>
            <a:r>
              <a:rPr lang="en-US" i="1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ini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dapat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mengalami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hal-hal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duniawi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sebagai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tanda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kehadiran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dari</a:t>
            </a:r>
            <a:r>
              <a:rPr lang="en-US" dirty="0">
                <a:latin typeface="Clear Sans Regular"/>
              </a:rPr>
              <a:t> Hyang </a:t>
            </a:r>
            <a:r>
              <a:rPr lang="en-US" dirty="0" err="1">
                <a:latin typeface="Clear Sans Regular"/>
              </a:rPr>
              <a:t>Ilahi</a:t>
            </a:r>
            <a:r>
              <a:rPr lang="en-US" dirty="0">
                <a:latin typeface="Clear Sans Regular"/>
              </a:rPr>
              <a:t>.</a:t>
            </a:r>
          </a:p>
          <a:p>
            <a:endParaRPr lang="en-US" dirty="0">
              <a:latin typeface="Clear Sans Regular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03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73F1-35D6-4861-BD77-F5A573A1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religius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alam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3566-689D-4A4D-9C40-8A9C60C9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lear Sans Regular"/>
              </a:rPr>
              <a:t>Keberadaan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alam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semesta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dengan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segala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keteraturan</a:t>
            </a:r>
            <a:r>
              <a:rPr lang="en-US" dirty="0">
                <a:latin typeface="Clear Sans Regular"/>
              </a:rPr>
              <a:t>, </a:t>
            </a:r>
            <a:r>
              <a:rPr lang="en-US" dirty="0" err="1">
                <a:latin typeface="Clear Sans Regular"/>
              </a:rPr>
              <a:t>keindahan</a:t>
            </a:r>
            <a:r>
              <a:rPr lang="en-US" dirty="0">
                <a:latin typeface="Clear Sans Regular"/>
              </a:rPr>
              <a:t>, </a:t>
            </a:r>
            <a:r>
              <a:rPr lang="en-US" dirty="0" err="1">
                <a:latin typeface="Clear Sans Regular"/>
              </a:rPr>
              <a:t>kebesaran</a:t>
            </a:r>
            <a:r>
              <a:rPr lang="en-US" dirty="0">
                <a:latin typeface="Clear Sans Regular"/>
              </a:rPr>
              <a:t>, dan </a:t>
            </a:r>
            <a:r>
              <a:rPr lang="en-US" dirty="0" err="1">
                <a:latin typeface="Clear Sans Regular"/>
              </a:rPr>
              <a:t>kekayaannya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dapat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menyingkapkan</a:t>
            </a:r>
            <a:r>
              <a:rPr lang="en-US" dirty="0">
                <a:latin typeface="Clear Sans Regular"/>
              </a:rPr>
              <a:t> Hyang </a:t>
            </a:r>
            <a:r>
              <a:rPr lang="en-US" dirty="0" err="1">
                <a:latin typeface="Clear Sans Regular"/>
              </a:rPr>
              <a:t>Ilahi</a:t>
            </a:r>
            <a:r>
              <a:rPr lang="en-US" dirty="0">
                <a:latin typeface="Clear Sans Regular"/>
              </a:rPr>
              <a:t>.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>
                <a:latin typeface="Clear Sans Regular"/>
              </a:rPr>
              <a:t>Hyang </a:t>
            </a:r>
            <a:r>
              <a:rPr lang="en-US" dirty="0" err="1">
                <a:latin typeface="Clear Sans Regular"/>
              </a:rPr>
              <a:t>Ilahi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dapat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kita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alami</a:t>
            </a:r>
            <a:r>
              <a:rPr lang="en-US" dirty="0">
                <a:latin typeface="Clear Sans Regular"/>
              </a:rPr>
              <a:t> di </a:t>
            </a:r>
            <a:r>
              <a:rPr lang="en-US" dirty="0" err="1">
                <a:latin typeface="Clear Sans Regular"/>
              </a:rPr>
              <a:t>dalam</a:t>
            </a:r>
            <a:r>
              <a:rPr lang="en-US" dirty="0">
                <a:latin typeface="Clear Sans Regular"/>
              </a:rPr>
              <a:t> dan </a:t>
            </a:r>
            <a:r>
              <a:rPr lang="en-US" dirty="0" err="1">
                <a:latin typeface="Clear Sans Regular"/>
              </a:rPr>
              <a:t>melalui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alam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ciptaan</a:t>
            </a:r>
            <a:r>
              <a:rPr lang="en-US" dirty="0">
                <a:latin typeface="Clear Sans Regular"/>
              </a:rPr>
              <a:t>-Nya.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 err="1">
                <a:latin typeface="Clear Sans Regular"/>
              </a:rPr>
              <a:t>Alam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dapat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mencerminkan</a:t>
            </a:r>
            <a:r>
              <a:rPr lang="en-US" dirty="0">
                <a:latin typeface="Clear Sans Regular"/>
              </a:rPr>
              <a:t> dan </a:t>
            </a:r>
            <a:r>
              <a:rPr lang="en-US" dirty="0" err="1">
                <a:latin typeface="Clear Sans Regular"/>
              </a:rPr>
              <a:t>memantulkan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kebesaran</a:t>
            </a:r>
            <a:r>
              <a:rPr lang="en-US" dirty="0">
                <a:latin typeface="Clear Sans Regular"/>
              </a:rPr>
              <a:t> dan </a:t>
            </a:r>
            <a:r>
              <a:rPr lang="en-US" dirty="0" err="1">
                <a:latin typeface="Clear Sans Regular"/>
              </a:rPr>
              <a:t>keagungan</a:t>
            </a:r>
            <a:r>
              <a:rPr lang="en-US" dirty="0">
                <a:latin typeface="Clear Sans Regular"/>
              </a:rPr>
              <a:t> Hyang </a:t>
            </a:r>
            <a:r>
              <a:rPr lang="en-US" dirty="0" err="1">
                <a:latin typeface="Clear Sans Regular"/>
              </a:rPr>
              <a:t>Ilahi</a:t>
            </a:r>
            <a:r>
              <a:rPr lang="en-US" dirty="0">
                <a:latin typeface="Clear Sans Regular"/>
              </a:rPr>
              <a:t>.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 err="1">
                <a:latin typeface="Clear Sans Regular"/>
              </a:rPr>
              <a:t>Dalam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masyarakat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tradisional</a:t>
            </a:r>
            <a:r>
              <a:rPr lang="en-US" dirty="0">
                <a:latin typeface="Clear Sans Regular"/>
              </a:rPr>
              <a:t>, </a:t>
            </a:r>
            <a:r>
              <a:rPr lang="en-US" dirty="0" err="1">
                <a:latin typeface="Clear Sans Regular"/>
              </a:rPr>
              <a:t>seluruh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kosmos</a:t>
            </a:r>
            <a:r>
              <a:rPr lang="en-US" dirty="0">
                <a:latin typeface="Clear Sans Regular"/>
              </a:rPr>
              <a:t> (</a:t>
            </a:r>
            <a:r>
              <a:rPr lang="en-US" dirty="0" err="1">
                <a:latin typeface="Clear Sans Regular"/>
              </a:rPr>
              <a:t>alam</a:t>
            </a:r>
            <a:r>
              <a:rPr lang="en-US" dirty="0">
                <a:latin typeface="Clear Sans Regular"/>
              </a:rPr>
              <a:t>) </a:t>
            </a:r>
            <a:r>
              <a:rPr lang="en-US" dirty="0" err="1">
                <a:latin typeface="Clear Sans Regular"/>
              </a:rPr>
              <a:t>terbuka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kepada</a:t>
            </a:r>
            <a:r>
              <a:rPr lang="en-US" dirty="0">
                <a:latin typeface="Clear Sans Regular"/>
              </a:rPr>
              <a:t> Hyang Kudus. </a:t>
            </a:r>
            <a:r>
              <a:rPr lang="en-US" dirty="0" err="1">
                <a:latin typeface="Clear Sans Regular"/>
              </a:rPr>
              <a:t>Objek-objek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alam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dipandang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sebagai</a:t>
            </a:r>
            <a:r>
              <a:rPr lang="en-US" dirty="0">
                <a:latin typeface="Clear Sans Regular"/>
              </a:rPr>
              <a:t> </a:t>
            </a:r>
            <a:r>
              <a:rPr lang="en-US" i="1" dirty="0" err="1">
                <a:latin typeface="Clear Sans Regular"/>
              </a:rPr>
              <a:t>hierofani</a:t>
            </a:r>
            <a:r>
              <a:rPr lang="en-US" i="1" dirty="0">
                <a:latin typeface="Clear Sans Regular"/>
              </a:rPr>
              <a:t> </a:t>
            </a:r>
            <a:r>
              <a:rPr lang="en-US" dirty="0">
                <a:latin typeface="Clear Sans Regular"/>
              </a:rPr>
              <a:t>(</a:t>
            </a:r>
            <a:r>
              <a:rPr lang="en-US" dirty="0" err="1">
                <a:latin typeface="Clear Sans Regular"/>
              </a:rPr>
              <a:t>penampakan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dari</a:t>
            </a:r>
            <a:r>
              <a:rPr lang="en-US" dirty="0">
                <a:latin typeface="Clear Sans Regular"/>
              </a:rPr>
              <a:t> Hyang Kudus). </a:t>
            </a:r>
            <a:r>
              <a:rPr lang="en-US" dirty="0" err="1">
                <a:latin typeface="Clear Sans Regular"/>
              </a:rPr>
              <a:t>Contoh</a:t>
            </a:r>
            <a:r>
              <a:rPr lang="en-US" dirty="0">
                <a:latin typeface="Clear Sans Regular"/>
              </a:rPr>
              <a:t>: </a:t>
            </a:r>
            <a:r>
              <a:rPr lang="en-US" dirty="0" err="1">
                <a:latin typeface="Clear Sans Regular"/>
              </a:rPr>
              <a:t>bumi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dipandang</a:t>
            </a:r>
            <a:r>
              <a:rPr lang="en-US" dirty="0">
                <a:latin typeface="Clear Sans Regular"/>
              </a:rPr>
              <a:t> kudus </a:t>
            </a:r>
            <a:r>
              <a:rPr lang="en-US" dirty="0" err="1">
                <a:latin typeface="Clear Sans Regular"/>
              </a:rPr>
              <a:t>karena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menjadi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asal</a:t>
            </a:r>
            <a:r>
              <a:rPr lang="en-US" dirty="0">
                <a:latin typeface="Clear Sans Regular"/>
              </a:rPr>
              <a:t> dan </a:t>
            </a:r>
            <a:r>
              <a:rPr lang="en-US" dirty="0" err="1">
                <a:latin typeface="Clear Sans Regular"/>
              </a:rPr>
              <a:t>ibu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dari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semua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makhluk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hidup</a:t>
            </a:r>
            <a:r>
              <a:rPr lang="en-US" dirty="0">
                <a:latin typeface="Clear Sans Regular"/>
              </a:rPr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801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B978-8169-4437-B89E-3040ADB0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religius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hidup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67AF-1052-48FC-BF39-2F6125B75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51"/>
              </a:lnSpc>
            </a:pPr>
            <a:r>
              <a:rPr lang="en-US" dirty="0" err="1">
                <a:latin typeface="Clear Sans Regular"/>
              </a:rPr>
              <a:t>Kehadiran</a:t>
            </a:r>
            <a:r>
              <a:rPr lang="en-US" dirty="0">
                <a:latin typeface="Clear Sans Regular"/>
              </a:rPr>
              <a:t> Hyang </a:t>
            </a:r>
            <a:r>
              <a:rPr lang="en-US" dirty="0" err="1">
                <a:latin typeface="Clear Sans Regular"/>
              </a:rPr>
              <a:t>Ilahi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dapat</a:t>
            </a:r>
            <a:r>
              <a:rPr lang="en-US" dirty="0">
                <a:latin typeface="Clear Sans Regular"/>
              </a:rPr>
              <a:t> juga </a:t>
            </a:r>
            <a:r>
              <a:rPr lang="en-US" dirty="0" err="1">
                <a:latin typeface="Clear Sans Regular"/>
              </a:rPr>
              <a:t>kita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alami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melalui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peristiwa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hidup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sehari-hari</a:t>
            </a:r>
            <a:r>
              <a:rPr lang="en-US" dirty="0">
                <a:latin typeface="Clear Sans Regular"/>
              </a:rPr>
              <a:t>, </a:t>
            </a:r>
            <a:r>
              <a:rPr lang="en-US" dirty="0" err="1">
                <a:latin typeface="Clear Sans Regular"/>
              </a:rPr>
              <a:t>baik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dalam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rutinitas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kehidupan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maupun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melalui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kejadian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luar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biasa</a:t>
            </a:r>
            <a:r>
              <a:rPr lang="en-US" dirty="0">
                <a:latin typeface="Clear Sans Regular"/>
              </a:rPr>
              <a:t>. </a:t>
            </a:r>
          </a:p>
          <a:p>
            <a:pPr>
              <a:lnSpc>
                <a:spcPts val="4351"/>
              </a:lnSpc>
            </a:pPr>
            <a:r>
              <a:rPr lang="en-US" dirty="0" err="1">
                <a:latin typeface="Clear Sans Regular"/>
              </a:rPr>
              <a:t>Setiap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peristiwa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sesungguhnya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bermakna</a:t>
            </a:r>
            <a:r>
              <a:rPr lang="en-US" dirty="0">
                <a:latin typeface="Clear Sans Regular"/>
              </a:rPr>
              <a:t> dan </a:t>
            </a:r>
            <a:r>
              <a:rPr lang="en-US" dirty="0" err="1">
                <a:latin typeface="Clear Sans Regular"/>
              </a:rPr>
              <a:t>dapat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menghantar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untuk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semakin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mengenal</a:t>
            </a:r>
            <a:r>
              <a:rPr lang="en-US" dirty="0">
                <a:latin typeface="Clear Sans Regular"/>
              </a:rPr>
              <a:t> dan </a:t>
            </a:r>
            <a:r>
              <a:rPr lang="en-US" dirty="0" err="1">
                <a:latin typeface="Clear Sans Regular"/>
              </a:rPr>
              <a:t>mencintai</a:t>
            </a:r>
            <a:r>
              <a:rPr lang="en-US" dirty="0">
                <a:latin typeface="Clear Sans Regular"/>
              </a:rPr>
              <a:t> Hyang </a:t>
            </a:r>
            <a:r>
              <a:rPr lang="en-US" dirty="0" err="1">
                <a:latin typeface="Clear Sans Regular"/>
              </a:rPr>
              <a:t>Ilahi</a:t>
            </a:r>
            <a:r>
              <a:rPr lang="en-US" dirty="0">
                <a:latin typeface="Clear Sans Regular"/>
              </a:rPr>
              <a:t>. </a:t>
            </a:r>
            <a:r>
              <a:rPr lang="en-US" dirty="0" err="1">
                <a:latin typeface="Clear Sans Regular"/>
              </a:rPr>
              <a:t>Untuk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itu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tentu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dibutuhkan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keterbukaan</a:t>
            </a:r>
            <a:r>
              <a:rPr lang="en-US" dirty="0">
                <a:latin typeface="Clear Sans Regular"/>
              </a:rPr>
              <a:t> dan </a:t>
            </a:r>
            <a:r>
              <a:rPr lang="en-US" dirty="0" err="1">
                <a:latin typeface="Clear Sans Regular"/>
              </a:rPr>
              <a:t>iman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dari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. 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377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70B4-09EB-4C1B-A1B5-B82F6C62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D93E-1A18-421C-8602-04CC7359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lear Sans Regular"/>
              </a:rPr>
              <a:t>Karena </a:t>
            </a:r>
            <a:r>
              <a:rPr lang="en-US" dirty="0" err="1">
                <a:latin typeface="Clear Sans Regular"/>
              </a:rPr>
              <a:t>itu</a:t>
            </a:r>
            <a:r>
              <a:rPr lang="en-US" dirty="0">
                <a:latin typeface="Clear Sans Regular"/>
              </a:rPr>
              <a:t>,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harus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percaya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akan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kebaikan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Tuhan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dalam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setiap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peristiwa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hidup</a:t>
            </a:r>
            <a:r>
              <a:rPr lang="en-US" dirty="0">
                <a:latin typeface="Clear Sans Regular"/>
              </a:rPr>
              <a:t> yang </a:t>
            </a:r>
            <a:r>
              <a:rPr lang="en-US" dirty="0" err="1">
                <a:latin typeface="Clear Sans Regular"/>
              </a:rPr>
              <a:t>dialaminya</a:t>
            </a:r>
            <a:r>
              <a:rPr lang="en-US" dirty="0">
                <a:latin typeface="Clear Sans Regular"/>
              </a:rPr>
              <a:t>, </a:t>
            </a:r>
            <a:r>
              <a:rPr lang="en-US" dirty="0" err="1">
                <a:latin typeface="Clear Sans Regular"/>
              </a:rPr>
              <a:t>entah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peristiwa</a:t>
            </a:r>
            <a:r>
              <a:rPr lang="en-US" dirty="0">
                <a:latin typeface="Clear Sans Regular"/>
              </a:rPr>
              <a:t> yang </a:t>
            </a:r>
            <a:r>
              <a:rPr lang="en-US" dirty="0" err="1">
                <a:latin typeface="Clear Sans Regular"/>
              </a:rPr>
              <a:t>membahagiakan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ataupun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menyedihkan</a:t>
            </a:r>
            <a:endParaRPr lang="en-US" dirty="0">
              <a:latin typeface="Clear Sans Regular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593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8030-7593-418F-BED1-B3F39FAD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religius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moral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7719-6768-4113-8413-00D679E36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lear Sans Regular"/>
              </a:rPr>
              <a:t>Setiap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pasti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melakukan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keputusan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dalam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hidupnya</a:t>
            </a:r>
            <a:r>
              <a:rPr lang="en-US" dirty="0">
                <a:latin typeface="Clear Sans Regular"/>
              </a:rPr>
              <a:t>. </a:t>
            </a:r>
          </a:p>
          <a:p>
            <a:r>
              <a:rPr lang="en-US" dirty="0">
                <a:latin typeface="Clear Sans Regular"/>
              </a:rPr>
              <a:t>Keputusan yang </a:t>
            </a:r>
            <a:r>
              <a:rPr lang="en-US" dirty="0" err="1">
                <a:latin typeface="Clear Sans Regular"/>
              </a:rPr>
              <a:t>kita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ambil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bisa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menjadi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keputusan</a:t>
            </a:r>
            <a:r>
              <a:rPr lang="en-US" dirty="0">
                <a:latin typeface="Clear Sans Regular"/>
              </a:rPr>
              <a:t> moral </a:t>
            </a:r>
            <a:r>
              <a:rPr lang="en-US" dirty="0" err="1">
                <a:latin typeface="Clear Sans Regular"/>
              </a:rPr>
              <a:t>biasa</a:t>
            </a:r>
            <a:r>
              <a:rPr lang="en-US" dirty="0">
                <a:latin typeface="Clear Sans Regular"/>
              </a:rPr>
              <a:t>, </a:t>
            </a:r>
            <a:r>
              <a:rPr lang="en-US" dirty="0" err="1">
                <a:latin typeface="Clear Sans Regular"/>
              </a:rPr>
              <a:t>tetapi</a:t>
            </a:r>
            <a:r>
              <a:rPr lang="en-US" dirty="0">
                <a:latin typeface="Clear Sans Regular"/>
              </a:rPr>
              <a:t> juga </a:t>
            </a:r>
            <a:r>
              <a:rPr lang="en-US" dirty="0" err="1">
                <a:latin typeface="Clear Sans Regular"/>
              </a:rPr>
              <a:t>dapat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dilihat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sebagai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keputusan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iman,sehingga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menjadi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pengalaman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religius</a:t>
            </a:r>
            <a:r>
              <a:rPr lang="en-US" dirty="0">
                <a:latin typeface="Clear Sans Regular"/>
              </a:rPr>
              <a:t>. </a:t>
            </a:r>
          </a:p>
          <a:p>
            <a:r>
              <a:rPr lang="en-US" dirty="0" err="1">
                <a:latin typeface="Clear Sans Regular"/>
              </a:rPr>
              <a:t>Suatu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keputusan</a:t>
            </a:r>
            <a:r>
              <a:rPr lang="en-US" dirty="0">
                <a:latin typeface="Clear Sans Regular"/>
              </a:rPr>
              <a:t> yang </a:t>
            </a:r>
            <a:r>
              <a:rPr lang="en-US" dirty="0" err="1">
                <a:latin typeface="Clear Sans Regular"/>
              </a:rPr>
              <a:t>diambil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bukan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hanya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didorong</a:t>
            </a:r>
            <a:r>
              <a:rPr lang="en-US" dirty="0">
                <a:latin typeface="Clear Sans Regular"/>
              </a:rPr>
              <a:t> oleh </a:t>
            </a:r>
            <a:r>
              <a:rPr lang="en-US" dirty="0" err="1">
                <a:latin typeface="Clear Sans Regular"/>
              </a:rPr>
              <a:t>kesadaran</a:t>
            </a:r>
            <a:r>
              <a:rPr lang="en-US" dirty="0">
                <a:latin typeface="Clear Sans Regular"/>
              </a:rPr>
              <a:t> moral, </a:t>
            </a:r>
            <a:r>
              <a:rPr lang="en-US" dirty="0" err="1">
                <a:latin typeface="Clear Sans Regular"/>
              </a:rPr>
              <a:t>tetapi</a:t>
            </a:r>
            <a:r>
              <a:rPr lang="en-US" dirty="0">
                <a:latin typeface="Clear Sans Regular"/>
              </a:rPr>
              <a:t> juga </a:t>
            </a:r>
            <a:r>
              <a:rPr lang="en-US" dirty="0" err="1">
                <a:latin typeface="Clear Sans Regular"/>
              </a:rPr>
              <a:t>diyakini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sebagai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kehendak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Ilahi</a:t>
            </a:r>
            <a:r>
              <a:rPr lang="en-US" dirty="0">
                <a:latin typeface="Clear Sans Regular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149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D760-0670-435E-A814-30C0A130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Refleksi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5EA1-2F1C-4BBD-8557-4925B68AC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temukan</a:t>
            </a:r>
            <a:r>
              <a:rPr lang="en-US" dirty="0"/>
              <a:t> dan </a:t>
            </a:r>
            <a:r>
              <a:rPr lang="en-US" dirty="0" err="1"/>
              <a:t>ceritakan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religius</a:t>
            </a:r>
            <a:r>
              <a:rPr lang="en-US" dirty="0"/>
              <a:t> yang Anda </a:t>
            </a:r>
            <a:r>
              <a:rPr lang="en-US" dirty="0" err="1"/>
              <a:t>miliki</a:t>
            </a:r>
            <a:r>
              <a:rPr lang="en-US" dirty="0"/>
              <a:t>!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R. Otto,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religius</a:t>
            </a:r>
            <a:r>
              <a:rPr lang="en-US" dirty="0"/>
              <a:t> Anda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religius</a:t>
            </a:r>
            <a:r>
              <a:rPr lang="en-US" dirty="0"/>
              <a:t> mana? (</a:t>
            </a:r>
            <a:r>
              <a:rPr lang="en-US" dirty="0" err="1"/>
              <a:t>Transenden</a:t>
            </a:r>
            <a:r>
              <a:rPr lang="en-US" dirty="0"/>
              <a:t>, </a:t>
            </a:r>
            <a:r>
              <a:rPr lang="en-US" dirty="0" err="1"/>
              <a:t>imanen</a:t>
            </a:r>
            <a:r>
              <a:rPr lang="en-US" dirty="0"/>
              <a:t>, </a:t>
            </a:r>
            <a:r>
              <a:rPr lang="en-US" dirty="0" err="1"/>
              <a:t>tremendum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fascinosum</a:t>
            </a:r>
            <a:r>
              <a:rPr lang="en-US" dirty="0"/>
              <a:t>)</a:t>
            </a:r>
          </a:p>
          <a:p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dan </a:t>
            </a:r>
            <a:r>
              <a:rPr lang="en-US" dirty="0" err="1"/>
              <a:t>bentuknya</a:t>
            </a:r>
            <a:r>
              <a:rPr lang="en-US" dirty="0"/>
              <a:t>,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religius</a:t>
            </a:r>
            <a:r>
              <a:rPr lang="en-US" dirty="0"/>
              <a:t> Anda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religius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 (</a:t>
            </a:r>
            <a:r>
              <a:rPr lang="en-US" dirty="0" err="1"/>
              <a:t>kosmologis</a:t>
            </a:r>
            <a:r>
              <a:rPr lang="en-US" dirty="0"/>
              <a:t>, </a:t>
            </a:r>
            <a:r>
              <a:rPr lang="en-US" dirty="0" err="1"/>
              <a:t>anthropologis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moral)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581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4BAF-A327-4B1E-97D5-5AFB3058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5CE-438F-4F45-ADF0-6E3C5A8A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Syukur</a:t>
            </a:r>
            <a:r>
              <a:rPr lang="en-US" dirty="0"/>
              <a:t> </a:t>
            </a:r>
            <a:r>
              <a:rPr lang="en-US" dirty="0" err="1"/>
              <a:t>Dister</a:t>
            </a:r>
            <a:r>
              <a:rPr lang="en-US" dirty="0"/>
              <a:t>, Nico. </a:t>
            </a:r>
            <a:r>
              <a:rPr lang="en-US" i="1" dirty="0" err="1"/>
              <a:t>Pengalaman</a:t>
            </a:r>
            <a:r>
              <a:rPr lang="en-US" i="1" dirty="0"/>
              <a:t> dan </a:t>
            </a:r>
            <a:r>
              <a:rPr lang="en-US" i="1" dirty="0" err="1"/>
              <a:t>Motivasi</a:t>
            </a:r>
            <a:r>
              <a:rPr lang="en-US" i="1" dirty="0"/>
              <a:t> </a:t>
            </a:r>
            <a:r>
              <a:rPr lang="en-US" i="1" dirty="0" err="1"/>
              <a:t>Beragama</a:t>
            </a:r>
            <a:r>
              <a:rPr lang="en-US" dirty="0"/>
              <a:t>. Yogyakarta: </a:t>
            </a:r>
            <a:r>
              <a:rPr lang="en-US" dirty="0" err="1"/>
              <a:t>Kanisius</a:t>
            </a:r>
            <a:r>
              <a:rPr lang="en-US" dirty="0"/>
              <a:t>, 1986.</a:t>
            </a:r>
          </a:p>
          <a:p>
            <a:r>
              <a:rPr lang="en-US" dirty="0"/>
              <a:t>Suyanto, Joko. </a:t>
            </a:r>
            <a:r>
              <a:rPr lang="en-US" dirty="0" err="1"/>
              <a:t>dkk</a:t>
            </a:r>
            <a:r>
              <a:rPr lang="en-US" dirty="0"/>
              <a:t>. </a:t>
            </a:r>
            <a:r>
              <a:rPr lang="en-US" i="1" dirty="0"/>
              <a:t>Agama dan Moral</a:t>
            </a:r>
            <a:r>
              <a:rPr lang="en-US" dirty="0"/>
              <a:t>. Bekasi: Bintang </a:t>
            </a:r>
            <a:r>
              <a:rPr lang="en-US" dirty="0" err="1"/>
              <a:t>Kejora</a:t>
            </a:r>
            <a:r>
              <a:rPr lang="en-US" dirty="0"/>
              <a:t>, 2016. 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4615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5115-3028-4C88-B636-74C69448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HOMO RELIGIOSUS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2FAE-0644-4D91-B300-D6E0F377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Manusia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adalah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i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homo </a:t>
            </a:r>
            <a:r>
              <a:rPr lang="en-AU" i="1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religiosus</a:t>
            </a:r>
            <a:r>
              <a:rPr lang="en-AU" i="1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(=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makhluk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religius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).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Artinya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: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manusia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secara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eksistensial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hidupnya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terarah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kepada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yang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transenden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(=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kekuatan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adikodrati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, Hyang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Ilahi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). </a:t>
            </a:r>
          </a:p>
          <a:p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Keterarahan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manusia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tersebut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dimungkinkan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karena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hadirnya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Roh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Ilahi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dalam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diri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manusia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.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Roh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itu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membuat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manusia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mampu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berelasi</a:t>
            </a:r>
            <a:r>
              <a:rPr lang="en-AU" dirty="0">
                <a:latin typeface="Chalkboard" panose="03050602040202020205" pitchFamily="66" charset="77"/>
              </a:rPr>
              <a:t> dan </a:t>
            </a:r>
            <a:r>
              <a:rPr lang="en-AU" dirty="0" err="1">
                <a:latin typeface="Chalkboard" panose="03050602040202020205" pitchFamily="66" charset="77"/>
              </a:rPr>
              <a:t>mengalami</a:t>
            </a:r>
            <a:r>
              <a:rPr lang="en-AU" dirty="0">
                <a:latin typeface="Chalkboard" panose="03050602040202020205" pitchFamily="66" charset="77"/>
              </a:rPr>
              <a:t> Hyang </a:t>
            </a:r>
            <a:r>
              <a:rPr lang="en-AU" dirty="0" err="1">
                <a:latin typeface="Chalkboard" panose="03050602040202020205" pitchFamily="66" charset="77"/>
              </a:rPr>
              <a:t>Ilahi</a:t>
            </a:r>
            <a:r>
              <a:rPr lang="en-AU" dirty="0">
                <a:latin typeface="Chalkboard" panose="03050602040202020205" pitchFamily="66" charset="77"/>
              </a:rPr>
              <a:t>. </a:t>
            </a:r>
          </a:p>
          <a:p>
            <a:r>
              <a:rPr lang="en-AU" dirty="0" err="1">
                <a:latin typeface="Chalkboard" panose="03050602040202020205" pitchFamily="66" charset="77"/>
                <a:ea typeface="Noteworthy Light" panose="02000400000000000000" pitchFamily="2" charset="77"/>
              </a:rPr>
              <a:t>Keterarahan</a:t>
            </a:r>
            <a:r>
              <a:rPr lang="en-AU" dirty="0">
                <a:latin typeface="Chalkboard" panose="03050602040202020205" pitchFamily="66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  <a:ea typeface="Noteworthy Light" panose="02000400000000000000" pitchFamily="2" charset="77"/>
              </a:rPr>
              <a:t>manusia</a:t>
            </a:r>
            <a:r>
              <a:rPr lang="en-AU" dirty="0">
                <a:latin typeface="Chalkboard" panose="03050602040202020205" pitchFamily="66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kepada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yang 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transenden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sebenarnya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berlaku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bagi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setiap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manusia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,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apa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pun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agamanya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bahkan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yang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tidak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beragama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sekalipun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.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Hanya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persoalannya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tidak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semua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manusia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mengakui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adanya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campur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tangan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 Hyang </a:t>
            </a:r>
            <a:r>
              <a:rPr lang="en-AU" dirty="0" err="1">
                <a:latin typeface="Noteworthy Light" panose="02000400000000000000" pitchFamily="2" charset="77"/>
                <a:ea typeface="Noteworthy Light" panose="02000400000000000000" pitchFamily="2" charset="77"/>
              </a:rPr>
              <a:t>Ilahi</a:t>
            </a:r>
            <a:r>
              <a:rPr lang="en-AU" dirty="0">
                <a:latin typeface="Noteworthy Light" panose="02000400000000000000" pitchFamily="2" charset="77"/>
                <a:ea typeface="Noteworthy Light" panose="02000400000000000000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85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8632-3CA3-4C83-B9BA-87F32550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CBF1-0082-4E67-A492-D6E901DE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latin typeface="Chalkboard" panose="03050602040202020205" pitchFamily="66" charset="77"/>
              </a:rPr>
              <a:t>Karena </a:t>
            </a:r>
            <a:r>
              <a:rPr lang="en-AU" dirty="0" err="1">
                <a:latin typeface="Chalkboard" panose="03050602040202020205" pitchFamily="66" charset="77"/>
              </a:rPr>
              <a:t>unsur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ilahi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inilah</a:t>
            </a:r>
            <a:r>
              <a:rPr lang="en-AU" dirty="0">
                <a:latin typeface="Chalkboard" panose="03050602040202020205" pitchFamily="66" charset="77"/>
              </a:rPr>
              <a:t>, </a:t>
            </a:r>
            <a:r>
              <a:rPr lang="en-AU" dirty="0" err="1">
                <a:latin typeface="Chalkboard" panose="03050602040202020205" pitchFamily="66" charset="77"/>
              </a:rPr>
              <a:t>maka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finalitas</a:t>
            </a:r>
            <a:r>
              <a:rPr lang="en-AU" dirty="0">
                <a:latin typeface="Chalkboard" panose="03050602040202020205" pitchFamily="66" charset="77"/>
              </a:rPr>
              <a:t> (</a:t>
            </a:r>
            <a:r>
              <a:rPr lang="en-AU" dirty="0" err="1">
                <a:latin typeface="Chalkboard" panose="03050602040202020205" pitchFamily="66" charset="77"/>
              </a:rPr>
              <a:t>akhir</a:t>
            </a:r>
            <a:r>
              <a:rPr lang="en-AU" dirty="0">
                <a:latin typeface="Chalkboard" panose="03050602040202020205" pitchFamily="66" charset="77"/>
              </a:rPr>
              <a:t>) </a:t>
            </a:r>
            <a:r>
              <a:rPr lang="en-AU" dirty="0" err="1">
                <a:latin typeface="Chalkboard" panose="03050602040202020205" pitchFamily="66" charset="77"/>
              </a:rPr>
              <a:t>manusia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bukanlah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kematian</a:t>
            </a:r>
            <a:r>
              <a:rPr lang="en-AU" dirty="0">
                <a:latin typeface="Chalkboard" panose="03050602040202020205" pitchFamily="66" charset="77"/>
              </a:rPr>
              <a:t>, </a:t>
            </a:r>
            <a:r>
              <a:rPr lang="en-AU" dirty="0" err="1">
                <a:latin typeface="Chalkboard" panose="03050602040202020205" pitchFamily="66" charset="77"/>
              </a:rPr>
              <a:t>melainkan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kepenuhan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hidup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bersama</a:t>
            </a:r>
            <a:r>
              <a:rPr lang="en-AU" dirty="0">
                <a:latin typeface="Chalkboard" panose="03050602040202020205" pitchFamily="66" charset="77"/>
              </a:rPr>
              <a:t> Hyang </a:t>
            </a:r>
            <a:r>
              <a:rPr lang="en-AU" dirty="0" err="1">
                <a:latin typeface="Chalkboard" panose="03050602040202020205" pitchFamily="66" charset="77"/>
              </a:rPr>
              <a:t>Ilahi</a:t>
            </a:r>
            <a:r>
              <a:rPr lang="en-AU" dirty="0">
                <a:latin typeface="Chalkboard" panose="03050602040202020205" pitchFamily="66" charset="77"/>
              </a:rPr>
              <a:t>.</a:t>
            </a:r>
          </a:p>
          <a:p>
            <a:r>
              <a:rPr lang="en-AU" dirty="0" err="1">
                <a:latin typeface="Chalkboard" panose="03050602040202020205" pitchFamily="66" charset="77"/>
              </a:rPr>
              <a:t>Berkaitan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dengan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itu</a:t>
            </a:r>
            <a:r>
              <a:rPr lang="en-AU" dirty="0">
                <a:latin typeface="Chalkboard" panose="03050602040202020205" pitchFamily="66" charset="77"/>
              </a:rPr>
              <a:t>, Schleiermacher </a:t>
            </a:r>
            <a:r>
              <a:rPr lang="en-AU" dirty="0" err="1">
                <a:latin typeface="Chalkboard" panose="03050602040202020205" pitchFamily="66" charset="77"/>
              </a:rPr>
              <a:t>mengatakan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bahwa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secara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alamiah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manusia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memiliki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perasaan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ketergantungan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absolut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kepada</a:t>
            </a:r>
            <a:r>
              <a:rPr lang="en-AU" dirty="0">
                <a:latin typeface="Chalkboard" panose="03050602040202020205" pitchFamily="66" charset="77"/>
              </a:rPr>
              <a:t> Allah (</a:t>
            </a:r>
            <a:r>
              <a:rPr lang="en-AU" i="1" dirty="0">
                <a:latin typeface="Chalkboard" panose="03050602040202020205" pitchFamily="66" charset="77"/>
              </a:rPr>
              <a:t>feeling of absolute dependence</a:t>
            </a:r>
            <a:r>
              <a:rPr lang="en-AU" dirty="0">
                <a:latin typeface="Chalkboard" panose="03050602040202020205" pitchFamily="66" charset="77"/>
              </a:rPr>
              <a:t>) dan </a:t>
            </a:r>
            <a:r>
              <a:rPr lang="en-AU" dirty="0" err="1">
                <a:latin typeface="Chalkboard" panose="03050602040202020205" pitchFamily="66" charset="77"/>
              </a:rPr>
              <a:t>kesadaran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akan</a:t>
            </a:r>
            <a:r>
              <a:rPr lang="en-AU" dirty="0">
                <a:latin typeface="Chalkboard" panose="03050602040202020205" pitchFamily="66" charset="77"/>
              </a:rPr>
              <a:t> Allah (</a:t>
            </a:r>
            <a:r>
              <a:rPr lang="en-AU" i="1" dirty="0">
                <a:latin typeface="Chalkboard" panose="03050602040202020205" pitchFamily="66" charset="77"/>
              </a:rPr>
              <a:t>God-consciousness</a:t>
            </a:r>
            <a:r>
              <a:rPr lang="en-AU" dirty="0">
                <a:latin typeface="Chalkboard" panose="03050602040202020205" pitchFamily="66" charset="77"/>
              </a:rPr>
              <a:t>). </a:t>
            </a:r>
            <a:r>
              <a:rPr lang="en-AU" dirty="0" err="1">
                <a:latin typeface="Chalkboard" panose="03050602040202020205" pitchFamily="66" charset="77"/>
              </a:rPr>
              <a:t>Bagi</a:t>
            </a:r>
            <a:r>
              <a:rPr lang="en-AU" dirty="0">
                <a:latin typeface="Chalkboard" panose="03050602040202020205" pitchFamily="66" charset="77"/>
              </a:rPr>
              <a:t> Schleiermacher, </a:t>
            </a:r>
            <a:r>
              <a:rPr lang="en-AU" dirty="0" err="1">
                <a:latin typeface="Chalkboard" panose="03050602040202020205" pitchFamily="66" charset="77"/>
              </a:rPr>
              <a:t>ketergantungan</a:t>
            </a:r>
            <a:r>
              <a:rPr lang="en-AU" dirty="0">
                <a:latin typeface="Chalkboard" panose="03050602040202020205" pitchFamily="66" charset="77"/>
              </a:rPr>
              <a:t> dan </a:t>
            </a:r>
            <a:r>
              <a:rPr lang="en-AU" dirty="0" err="1">
                <a:latin typeface="Chalkboard" panose="03050602040202020205" pitchFamily="66" charset="77"/>
              </a:rPr>
              <a:t>kesadaran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akan</a:t>
            </a:r>
            <a:r>
              <a:rPr lang="en-AU" dirty="0">
                <a:latin typeface="Chalkboard" panose="03050602040202020205" pitchFamily="66" charset="77"/>
              </a:rPr>
              <a:t> Allah </a:t>
            </a:r>
            <a:r>
              <a:rPr lang="en-AU" dirty="0" err="1">
                <a:latin typeface="Chalkboard" panose="03050602040202020205" pitchFamily="66" charset="77"/>
              </a:rPr>
              <a:t>merupakan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esensi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dari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kesalehan</a:t>
            </a:r>
            <a:r>
              <a:rPr lang="en-AU" dirty="0">
                <a:latin typeface="Chalkboard" panose="03050602040202020205" pitchFamily="66" charset="77"/>
              </a:rPr>
              <a:t> (</a:t>
            </a:r>
            <a:r>
              <a:rPr lang="en-AU" i="1" dirty="0">
                <a:latin typeface="Chalkboard" panose="03050602040202020205" pitchFamily="66" charset="77"/>
              </a:rPr>
              <a:t>piety</a:t>
            </a:r>
            <a:r>
              <a:rPr lang="en-AU" dirty="0">
                <a:latin typeface="Chalkboard" panose="03050602040202020205" pitchFamily="66" charset="77"/>
              </a:rPr>
              <a:t>) yang </a:t>
            </a:r>
            <a:r>
              <a:rPr lang="en-AU" dirty="0" err="1">
                <a:latin typeface="Chalkboard" panose="03050602040202020205" pitchFamily="66" charset="77"/>
              </a:rPr>
              <a:t>hanya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ada</a:t>
            </a:r>
            <a:r>
              <a:rPr lang="en-AU" dirty="0">
                <a:latin typeface="Chalkboard" panose="03050602040202020205" pitchFamily="66" charset="77"/>
              </a:rPr>
              <a:t> pada </a:t>
            </a:r>
            <a:r>
              <a:rPr lang="en-AU" dirty="0" err="1">
                <a:latin typeface="Chalkboard" panose="03050602040202020205" pitchFamily="66" charset="77"/>
              </a:rPr>
              <a:t>manusia</a:t>
            </a:r>
            <a:r>
              <a:rPr lang="en-AU" dirty="0">
                <a:latin typeface="Chalkboard" panose="03050602040202020205" pitchFamily="66" charset="77"/>
              </a:rPr>
              <a:t>. </a:t>
            </a:r>
          </a:p>
          <a:p>
            <a:r>
              <a:rPr lang="en-AU" dirty="0" err="1">
                <a:latin typeface="Chalkboard" panose="03050602040202020205" pitchFamily="66" charset="77"/>
              </a:rPr>
              <a:t>Menurut</a:t>
            </a:r>
            <a:r>
              <a:rPr lang="en-AU" dirty="0">
                <a:latin typeface="Chalkboard" panose="03050602040202020205" pitchFamily="66" charset="77"/>
              </a:rPr>
              <a:t> Paul Tillich, </a:t>
            </a:r>
            <a:r>
              <a:rPr lang="en-AU" dirty="0" err="1">
                <a:latin typeface="Chalkboard" panose="03050602040202020205" pitchFamily="66" charset="77"/>
              </a:rPr>
              <a:t>adanya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manusia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hanya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dapat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dipikirkan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atau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dimengerti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dalam</a:t>
            </a:r>
            <a:r>
              <a:rPr lang="en-AU" dirty="0">
                <a:latin typeface="Chalkboard" panose="03050602040202020205" pitchFamily="66" charset="77"/>
              </a:rPr>
              <a:t>  </a:t>
            </a:r>
            <a:r>
              <a:rPr lang="en-AU" dirty="0" err="1">
                <a:latin typeface="Chalkboard" panose="03050602040202020205" pitchFamily="66" charset="77"/>
              </a:rPr>
              <a:t>relasinya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dengan</a:t>
            </a:r>
            <a:r>
              <a:rPr lang="en-AU" dirty="0">
                <a:latin typeface="Chalkboard" panose="03050602040202020205" pitchFamily="66" charset="77"/>
              </a:rPr>
              <a:t> Allah, </a:t>
            </a:r>
            <a:r>
              <a:rPr lang="en-AU" dirty="0" err="1">
                <a:latin typeface="Chalkboard" panose="03050602040202020205" pitchFamily="66" charset="77"/>
              </a:rPr>
              <a:t>sebab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Ia</a:t>
            </a:r>
            <a:r>
              <a:rPr lang="en-AU" dirty="0">
                <a:latin typeface="Chalkboard" panose="03050602040202020205" pitchFamily="66" charset="77"/>
              </a:rPr>
              <a:t> </a:t>
            </a:r>
            <a:r>
              <a:rPr lang="en-AU" dirty="0" err="1">
                <a:latin typeface="Chalkboard" panose="03050602040202020205" pitchFamily="66" charset="77"/>
              </a:rPr>
              <a:t>merupakan</a:t>
            </a:r>
            <a:r>
              <a:rPr lang="en-AU" dirty="0">
                <a:latin typeface="Chalkboard" panose="03050602040202020205" pitchFamily="66" charset="77"/>
              </a:rPr>
              <a:t> </a:t>
            </a:r>
            <a:r>
              <a:rPr lang="en-AU" i="1" dirty="0">
                <a:latin typeface="Chalkboard" panose="03050602040202020205" pitchFamily="66" charset="77"/>
              </a:rPr>
              <a:t>Ground of Being</a:t>
            </a:r>
            <a:r>
              <a:rPr lang="en-AU" dirty="0">
                <a:latin typeface="Chalkboard" panose="03050602040202020205" pitchFamily="66" charset="77"/>
              </a:rPr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333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0325-01E5-4AD9-BF95-9BD48A1A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PENGALAMAN RELIGIUS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02C5-8495-4C70-A603-F3E6AEF9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pc="-139" dirty="0" err="1">
                <a:latin typeface="Chalkboard"/>
              </a:rPr>
              <a:t>Pengalaman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akan</a:t>
            </a:r>
            <a:r>
              <a:rPr lang="en-US" spc="-139" dirty="0">
                <a:latin typeface="Chalkboard"/>
              </a:rPr>
              <a:t> dunia dan </a:t>
            </a:r>
            <a:r>
              <a:rPr lang="en-US" spc="-139" dirty="0" err="1">
                <a:latin typeface="Chalkboard"/>
              </a:rPr>
              <a:t>pengalaman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akan</a:t>
            </a:r>
            <a:r>
              <a:rPr lang="en-US" spc="-139" dirty="0">
                <a:latin typeface="Chalkboard"/>
              </a:rPr>
              <a:t> Hyang </a:t>
            </a:r>
            <a:r>
              <a:rPr lang="en-US" spc="-139" dirty="0" err="1">
                <a:latin typeface="Chalkboard"/>
              </a:rPr>
              <a:t>Ilahi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merupakan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dua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hal</a:t>
            </a:r>
            <a:r>
              <a:rPr lang="en-US" spc="-139" dirty="0">
                <a:latin typeface="Chalkboard"/>
              </a:rPr>
              <a:t> yang </a:t>
            </a:r>
            <a:r>
              <a:rPr lang="en-US" spc="-139" dirty="0" err="1">
                <a:latin typeface="Chalkboard"/>
              </a:rPr>
              <a:t>berbeda</a:t>
            </a:r>
            <a:r>
              <a:rPr lang="en-US" spc="-139" dirty="0">
                <a:latin typeface="Chalkboard"/>
              </a:rPr>
              <a:t>, </a:t>
            </a:r>
            <a:r>
              <a:rPr lang="en-US" spc="-139" dirty="0" err="1">
                <a:latin typeface="Chalkboard"/>
              </a:rPr>
              <a:t>namun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tidak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terpisahkan</a:t>
            </a:r>
            <a:r>
              <a:rPr lang="en-US" spc="-139" dirty="0">
                <a:latin typeface="Chalkboard"/>
              </a:rPr>
              <a:t>. Hyang </a:t>
            </a:r>
            <a:r>
              <a:rPr lang="en-US" spc="-139" dirty="0" err="1">
                <a:latin typeface="Chalkboard"/>
              </a:rPr>
              <a:t>Ilahi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bukanlah</a:t>
            </a:r>
            <a:r>
              <a:rPr lang="en-US" spc="-139" dirty="0">
                <a:latin typeface="Chalkboard"/>
              </a:rPr>
              <a:t> dunia </a:t>
            </a:r>
            <a:r>
              <a:rPr lang="en-US" spc="-139" dirty="0" err="1">
                <a:latin typeface="Chalkboard"/>
              </a:rPr>
              <a:t>ini</a:t>
            </a:r>
            <a:r>
              <a:rPr lang="en-US" spc="-139" dirty="0">
                <a:latin typeface="Chalkboard"/>
              </a:rPr>
              <a:t>, </a:t>
            </a:r>
            <a:r>
              <a:rPr lang="en-US" spc="-139" dirty="0" err="1">
                <a:latin typeface="Chalkboard"/>
              </a:rPr>
              <a:t>namun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Ia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menopang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kehidupan</a:t>
            </a:r>
            <a:r>
              <a:rPr lang="en-US" spc="-139" dirty="0">
                <a:latin typeface="Chalkboard"/>
              </a:rPr>
              <a:t> dunia </a:t>
            </a:r>
            <a:r>
              <a:rPr lang="en-US" spc="-139" dirty="0" err="1">
                <a:latin typeface="Chalkboard"/>
              </a:rPr>
              <a:t>ini</a:t>
            </a:r>
            <a:r>
              <a:rPr lang="en-US" spc="-139" dirty="0">
                <a:latin typeface="Chalkboard"/>
              </a:rPr>
              <a:t>.</a:t>
            </a:r>
          </a:p>
          <a:p>
            <a:r>
              <a:rPr lang="en-US" spc="-139" dirty="0">
                <a:latin typeface="Chalkboard"/>
              </a:rPr>
              <a:t>Karena </a:t>
            </a:r>
            <a:r>
              <a:rPr lang="en-US" spc="-139" dirty="0" err="1">
                <a:latin typeface="Chalkboard"/>
              </a:rPr>
              <a:t>itu</a:t>
            </a:r>
            <a:r>
              <a:rPr lang="en-US" spc="-139" dirty="0">
                <a:latin typeface="Chalkboard"/>
              </a:rPr>
              <a:t>, </a:t>
            </a:r>
            <a:r>
              <a:rPr lang="en-US" spc="-139" dirty="0" err="1">
                <a:latin typeface="Chalkboard"/>
              </a:rPr>
              <a:t>sebagai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makhluk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religius</a:t>
            </a:r>
            <a:r>
              <a:rPr lang="en-US" spc="-139" dirty="0">
                <a:latin typeface="Chalkboard"/>
              </a:rPr>
              <a:t>, </a:t>
            </a:r>
            <a:r>
              <a:rPr lang="en-US" spc="-139" dirty="0" err="1">
                <a:latin typeface="Chalkboard"/>
              </a:rPr>
              <a:t>manusia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dapat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mengalami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kehadiran</a:t>
            </a:r>
            <a:r>
              <a:rPr lang="en-US" spc="-139" dirty="0">
                <a:latin typeface="Chalkboard"/>
              </a:rPr>
              <a:t> Hyang </a:t>
            </a:r>
            <a:r>
              <a:rPr lang="en-US" spc="-139" dirty="0" err="1">
                <a:latin typeface="Chalkboard"/>
              </a:rPr>
              <a:t>Ilahi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dalam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kehidupan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sehari-hari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meskipun</a:t>
            </a:r>
            <a:r>
              <a:rPr lang="en-US" spc="-139" dirty="0">
                <a:latin typeface="Chalkboard"/>
              </a:rPr>
              <a:t> Hyang </a:t>
            </a:r>
            <a:r>
              <a:rPr lang="en-US" spc="-139" dirty="0" err="1">
                <a:latin typeface="Chalkboard"/>
              </a:rPr>
              <a:t>Ilahi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tidak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dapat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kita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lihat</a:t>
            </a:r>
            <a:r>
              <a:rPr lang="en-US" spc="-139" dirty="0">
                <a:latin typeface="Chalkboard"/>
              </a:rPr>
              <a:t>. </a:t>
            </a:r>
            <a:r>
              <a:rPr lang="en-US" spc="-139" dirty="0" err="1">
                <a:latin typeface="Chalkboard"/>
              </a:rPr>
              <a:t>Manusia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dapat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menghayati</a:t>
            </a:r>
            <a:r>
              <a:rPr lang="en-US" spc="-139" dirty="0">
                <a:latin typeface="Chalkboard"/>
              </a:rPr>
              <a:t> dunia </a:t>
            </a:r>
            <a:r>
              <a:rPr lang="en-US" spc="-139" dirty="0" err="1">
                <a:latin typeface="Chalkboard"/>
              </a:rPr>
              <a:t>sebagai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tanda</a:t>
            </a:r>
            <a:r>
              <a:rPr lang="en-US" spc="-139" dirty="0">
                <a:latin typeface="Chalkboard"/>
              </a:rPr>
              <a:t> dan </a:t>
            </a:r>
            <a:r>
              <a:rPr lang="en-US" spc="-139" dirty="0" err="1">
                <a:latin typeface="Chalkboard"/>
              </a:rPr>
              <a:t>jejak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kehadiran</a:t>
            </a:r>
            <a:r>
              <a:rPr lang="en-US" spc="-139" dirty="0">
                <a:latin typeface="Chalkboard"/>
              </a:rPr>
              <a:t> Hyang </a:t>
            </a:r>
            <a:r>
              <a:rPr lang="en-US" spc="-139" dirty="0" err="1">
                <a:latin typeface="Chalkboard"/>
              </a:rPr>
              <a:t>Ilahi</a:t>
            </a:r>
            <a:r>
              <a:rPr lang="en-US" spc="-139" dirty="0">
                <a:latin typeface="Chalkboard"/>
              </a:rPr>
              <a:t>. </a:t>
            </a:r>
            <a:r>
              <a:rPr lang="en-US" spc="-139" dirty="0" err="1">
                <a:latin typeface="Chalkboard"/>
              </a:rPr>
              <a:t>Manusia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dapat</a:t>
            </a:r>
            <a:r>
              <a:rPr lang="en-US" spc="-139" dirty="0">
                <a:latin typeface="Chalkboard"/>
              </a:rPr>
              <a:t> “</a:t>
            </a:r>
            <a:r>
              <a:rPr lang="en-US" spc="-139" dirty="0" err="1">
                <a:latin typeface="Chalkboard"/>
              </a:rPr>
              <a:t>menangkap</a:t>
            </a:r>
            <a:r>
              <a:rPr lang="en-US" spc="-139" dirty="0">
                <a:latin typeface="Chalkboard"/>
              </a:rPr>
              <a:t>” (</a:t>
            </a:r>
            <a:r>
              <a:rPr lang="en-US" spc="-139" dirty="0" err="1">
                <a:latin typeface="Chalkboard"/>
              </a:rPr>
              <a:t>merasakan</a:t>
            </a:r>
            <a:r>
              <a:rPr lang="en-US" spc="-139" dirty="0">
                <a:latin typeface="Chalkboard"/>
              </a:rPr>
              <a:t>) </a:t>
            </a:r>
            <a:r>
              <a:rPr lang="en-US" spc="-139" dirty="0" err="1">
                <a:latin typeface="Chalkboard"/>
              </a:rPr>
              <a:t>perjumpaan</a:t>
            </a:r>
            <a:r>
              <a:rPr lang="en-US" spc="-139" dirty="0">
                <a:latin typeface="Chalkboard"/>
              </a:rPr>
              <a:t>, </a:t>
            </a:r>
            <a:r>
              <a:rPr lang="en-US" spc="-139" dirty="0" err="1">
                <a:latin typeface="Chalkboard"/>
              </a:rPr>
              <a:t>sapaan</a:t>
            </a:r>
            <a:r>
              <a:rPr lang="en-US" spc="-139" dirty="0">
                <a:latin typeface="Chalkboard"/>
              </a:rPr>
              <a:t>, dan </a:t>
            </a:r>
            <a:r>
              <a:rPr lang="en-US" spc="-139" dirty="0" err="1">
                <a:latin typeface="Chalkboard"/>
              </a:rPr>
              <a:t>campur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tangan</a:t>
            </a:r>
            <a:r>
              <a:rPr lang="en-US" spc="-139" dirty="0">
                <a:latin typeface="Chalkboard"/>
              </a:rPr>
              <a:t> Hyang </a:t>
            </a:r>
            <a:r>
              <a:rPr lang="en-US" spc="-139" dirty="0" err="1">
                <a:latin typeface="Chalkboard"/>
              </a:rPr>
              <a:t>Ilahi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dalam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hidup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sehari-hari</a:t>
            </a:r>
            <a:r>
              <a:rPr lang="en-US" spc="-139" dirty="0">
                <a:latin typeface="Chalkboard"/>
              </a:rPr>
              <a:t>. </a:t>
            </a:r>
          </a:p>
          <a:p>
            <a:r>
              <a:rPr lang="en-US" spc="-139" dirty="0">
                <a:latin typeface="Chalkboard"/>
              </a:rPr>
              <a:t>Hyang </a:t>
            </a:r>
            <a:r>
              <a:rPr lang="en-US" spc="-139" dirty="0" err="1">
                <a:latin typeface="Chalkboard"/>
              </a:rPr>
              <a:t>Ilahi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dialami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ikut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terlibat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dalam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hidup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manusia</a:t>
            </a:r>
            <a:r>
              <a:rPr lang="en-US" spc="-139" dirty="0">
                <a:latin typeface="Chalkboard"/>
              </a:rPr>
              <a:t>. </a:t>
            </a:r>
            <a:r>
              <a:rPr lang="en-US" spc="-139" dirty="0" err="1">
                <a:latin typeface="Chalkboard"/>
              </a:rPr>
              <a:t>Kehadiran</a:t>
            </a:r>
            <a:r>
              <a:rPr lang="en-US" spc="-139" dirty="0">
                <a:latin typeface="Chalkboard"/>
              </a:rPr>
              <a:t>, </a:t>
            </a:r>
            <a:r>
              <a:rPr lang="en-US" spc="-139" dirty="0" err="1">
                <a:latin typeface="Chalkboard"/>
              </a:rPr>
              <a:t>keterlibatan</a:t>
            </a:r>
            <a:r>
              <a:rPr lang="en-US" spc="-139" dirty="0">
                <a:latin typeface="Chalkboard"/>
              </a:rPr>
              <a:t>, </a:t>
            </a:r>
            <a:r>
              <a:rPr lang="en-US" spc="-139" dirty="0" err="1">
                <a:latin typeface="Chalkboard"/>
              </a:rPr>
              <a:t>sapaan</a:t>
            </a:r>
            <a:r>
              <a:rPr lang="en-US" spc="-139" dirty="0">
                <a:latin typeface="Chalkboard"/>
              </a:rPr>
              <a:t>, </a:t>
            </a:r>
            <a:r>
              <a:rPr lang="en-US" spc="-139" dirty="0" err="1">
                <a:latin typeface="Chalkboard"/>
              </a:rPr>
              <a:t>sentuhan</a:t>
            </a:r>
            <a:r>
              <a:rPr lang="en-US" spc="-139" dirty="0">
                <a:latin typeface="Chalkboard"/>
              </a:rPr>
              <a:t> Hyang </a:t>
            </a:r>
            <a:r>
              <a:rPr lang="en-US" spc="-139" dirty="0" err="1">
                <a:latin typeface="Chalkboard"/>
              </a:rPr>
              <a:t>Ilahi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kepada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manusia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itulah</a:t>
            </a:r>
            <a:r>
              <a:rPr lang="en-US" spc="-139" dirty="0">
                <a:latin typeface="Chalkboard"/>
              </a:rPr>
              <a:t> yang </a:t>
            </a:r>
            <a:r>
              <a:rPr lang="en-US" spc="-139" dirty="0" err="1">
                <a:latin typeface="Chalkboard"/>
              </a:rPr>
              <a:t>kita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sebut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sebagai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pengalaman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religius</a:t>
            </a:r>
            <a:r>
              <a:rPr lang="en-US" spc="-139" dirty="0">
                <a:latin typeface="Chalkboar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28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3849-D4E5-4662-8E77-9246B1CA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6A7F-4CE7-429F-B99F-92728D13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39" dirty="0" err="1">
                <a:latin typeface="Chalkboard"/>
              </a:rPr>
              <a:t>Menurut</a:t>
            </a:r>
            <a:r>
              <a:rPr lang="en-US" spc="-139" dirty="0">
                <a:latin typeface="Chalkboard"/>
              </a:rPr>
              <a:t> Nico </a:t>
            </a:r>
            <a:r>
              <a:rPr lang="en-US" spc="-139" dirty="0" err="1">
                <a:latin typeface="Chalkboard"/>
              </a:rPr>
              <a:t>Syukur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Dister</a:t>
            </a:r>
            <a:r>
              <a:rPr lang="en-US" spc="-139" dirty="0">
                <a:latin typeface="Chalkboard"/>
              </a:rPr>
              <a:t>, </a:t>
            </a:r>
            <a:r>
              <a:rPr lang="en-US" spc="-139" dirty="0" err="1">
                <a:latin typeface="Chalkboard"/>
              </a:rPr>
              <a:t>pengalaman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religius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adalah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pengalaman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akan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kehadiran</a:t>
            </a:r>
            <a:r>
              <a:rPr lang="en-US" spc="-139" dirty="0">
                <a:latin typeface="Chalkboard"/>
              </a:rPr>
              <a:t> yang kudus (</a:t>
            </a:r>
            <a:r>
              <a:rPr lang="en-US" i="1" spc="-139" dirty="0">
                <a:latin typeface="Chalkboard"/>
              </a:rPr>
              <a:t>the sacred</a:t>
            </a:r>
            <a:r>
              <a:rPr lang="en-US" spc="-139" dirty="0">
                <a:latin typeface="Chalkboard"/>
              </a:rPr>
              <a:t>, </a:t>
            </a:r>
            <a:r>
              <a:rPr lang="en-US" i="1" spc="-139" dirty="0">
                <a:latin typeface="Chalkboard"/>
              </a:rPr>
              <a:t>the holy</a:t>
            </a:r>
            <a:r>
              <a:rPr lang="en-US" spc="-139" dirty="0">
                <a:latin typeface="Chalkboard"/>
              </a:rPr>
              <a:t>) </a:t>
            </a:r>
            <a:r>
              <a:rPr lang="en-US" spc="-139" dirty="0" err="1">
                <a:latin typeface="Chalkboard"/>
              </a:rPr>
              <a:t>dalam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peristiwa-peristiwa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hidup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atau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dalam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perjumpaan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dengan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objek-objek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tertentu</a:t>
            </a:r>
            <a:r>
              <a:rPr lang="en-US" spc="-139" dirty="0">
                <a:latin typeface="Chalkboard"/>
              </a:rPr>
              <a:t> di dunia.</a:t>
            </a:r>
          </a:p>
          <a:p>
            <a:r>
              <a:rPr lang="en-US" dirty="0" err="1">
                <a:latin typeface="Chalkboard"/>
              </a:rPr>
              <a:t>Jadi</a:t>
            </a:r>
            <a:r>
              <a:rPr lang="en-US" dirty="0">
                <a:latin typeface="Chalkboard"/>
              </a:rPr>
              <a:t>, </a:t>
            </a:r>
            <a:r>
              <a:rPr lang="en-US" dirty="0" err="1">
                <a:latin typeface="Chalkboard"/>
              </a:rPr>
              <a:t>pengalaman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religius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adalah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suatu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pengalaman</a:t>
            </a:r>
            <a:r>
              <a:rPr lang="en-US" dirty="0">
                <a:latin typeface="Chalkboard"/>
              </a:rPr>
              <a:t> di mana </a:t>
            </a:r>
            <a:r>
              <a:rPr lang="en-US" dirty="0" err="1">
                <a:latin typeface="Chalkboard"/>
              </a:rPr>
              <a:t>manusia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menyadari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adanya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campur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tangan</a:t>
            </a:r>
            <a:r>
              <a:rPr lang="en-US" dirty="0">
                <a:latin typeface="Chalkboard"/>
              </a:rPr>
              <a:t> Hyang </a:t>
            </a:r>
            <a:r>
              <a:rPr lang="en-US" dirty="0" err="1">
                <a:latin typeface="Chalkboard"/>
              </a:rPr>
              <a:t>Ilahi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dalam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hidupnya</a:t>
            </a:r>
            <a:r>
              <a:rPr lang="en-US" dirty="0">
                <a:latin typeface="Chalkboard"/>
              </a:rPr>
              <a:t>. Inti </a:t>
            </a:r>
            <a:r>
              <a:rPr lang="en-US" dirty="0" err="1">
                <a:latin typeface="Chalkboard"/>
              </a:rPr>
              <a:t>pengalaman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religius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adalah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perjumpaan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manusia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dengan</a:t>
            </a:r>
            <a:r>
              <a:rPr lang="en-US" dirty="0">
                <a:latin typeface="Chalkboard"/>
              </a:rPr>
              <a:t> Hyang </a:t>
            </a:r>
            <a:r>
              <a:rPr lang="en-US" dirty="0" err="1">
                <a:latin typeface="Chalkboard"/>
              </a:rPr>
              <a:t>Ilahi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melalui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pergaulan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dengan</a:t>
            </a:r>
            <a:r>
              <a:rPr lang="en-US" dirty="0">
                <a:latin typeface="Chalkboard"/>
              </a:rPr>
              <a:t> dunia.</a:t>
            </a:r>
          </a:p>
          <a:p>
            <a:r>
              <a:rPr lang="en-US" spc="-139" dirty="0" err="1">
                <a:latin typeface="Chalkboard"/>
              </a:rPr>
              <a:t>Syaratnya</a:t>
            </a:r>
            <a:r>
              <a:rPr lang="en-US" spc="-139" dirty="0">
                <a:latin typeface="Chalkboard"/>
              </a:rPr>
              <a:t>  </a:t>
            </a:r>
            <a:r>
              <a:rPr lang="en-US" spc="-139" dirty="0" err="1">
                <a:latin typeface="Chalkboard"/>
              </a:rPr>
              <a:t>dari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pihak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manusia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dibutuhkan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iman</a:t>
            </a:r>
            <a:r>
              <a:rPr lang="en-US" spc="-139" dirty="0">
                <a:latin typeface="Chalkboard"/>
              </a:rPr>
              <a:t> dan </a:t>
            </a:r>
            <a:r>
              <a:rPr lang="en-US" spc="-139" dirty="0" err="1">
                <a:latin typeface="Chalkboard"/>
              </a:rPr>
              <a:t>keterbukaan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kepada</a:t>
            </a:r>
            <a:r>
              <a:rPr lang="en-US" spc="-139" dirty="0">
                <a:latin typeface="Chalkboard"/>
              </a:rPr>
              <a:t> Hyang </a:t>
            </a:r>
            <a:r>
              <a:rPr lang="en-US" spc="-139" dirty="0" err="1">
                <a:latin typeface="Chalkboard"/>
              </a:rPr>
              <a:t>Ilahi</a:t>
            </a:r>
            <a:r>
              <a:rPr lang="en-US" spc="-139" dirty="0">
                <a:latin typeface="Chalkboard"/>
              </a:rPr>
              <a:t>. </a:t>
            </a:r>
            <a:r>
              <a:rPr lang="en-US" spc="-139" dirty="0" err="1">
                <a:latin typeface="Chalkboard"/>
              </a:rPr>
              <a:t>Bagi</a:t>
            </a:r>
            <a:r>
              <a:rPr lang="en-US" spc="-139" dirty="0">
                <a:latin typeface="Chalkboard"/>
              </a:rPr>
              <a:t> orang </a:t>
            </a:r>
            <a:r>
              <a:rPr lang="en-US" spc="-139" dirty="0" err="1">
                <a:latin typeface="Chalkboard"/>
              </a:rPr>
              <a:t>beriman</a:t>
            </a:r>
            <a:r>
              <a:rPr lang="en-US" spc="-139" dirty="0">
                <a:latin typeface="Chalkboard"/>
              </a:rPr>
              <a:t>, </a:t>
            </a:r>
            <a:r>
              <a:rPr lang="en-US" spc="-139" dirty="0" err="1">
                <a:latin typeface="Chalkboard"/>
              </a:rPr>
              <a:t>ia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terbuka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akan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realitas</a:t>
            </a:r>
            <a:r>
              <a:rPr lang="en-US" spc="-139" dirty="0">
                <a:latin typeface="Chalkboard"/>
              </a:rPr>
              <a:t> “Yang Lain” di </a:t>
            </a:r>
            <a:r>
              <a:rPr lang="en-US" spc="-139" dirty="0" err="1">
                <a:latin typeface="Chalkboard"/>
              </a:rPr>
              <a:t>luar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dirinya</a:t>
            </a:r>
            <a:r>
              <a:rPr lang="en-US" spc="-139" dirty="0">
                <a:latin typeface="Chalkboard"/>
              </a:rPr>
              <a:t> dan </a:t>
            </a:r>
            <a:r>
              <a:rPr lang="en-US" spc="-139" dirty="0" err="1">
                <a:latin typeface="Chalkboard"/>
              </a:rPr>
              <a:t>percaya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bahwa</a:t>
            </a:r>
            <a:r>
              <a:rPr lang="en-US" spc="-139" dirty="0">
                <a:latin typeface="Chalkboard"/>
              </a:rPr>
              <a:t> “Yang Lain” </a:t>
            </a:r>
            <a:r>
              <a:rPr lang="en-US" spc="-139" dirty="0" err="1">
                <a:latin typeface="Chalkboard"/>
              </a:rPr>
              <a:t>itu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tidak</a:t>
            </a:r>
            <a:r>
              <a:rPr lang="en-US" spc="-139" dirty="0">
                <a:latin typeface="Chalkboard"/>
              </a:rPr>
              <a:t> </a:t>
            </a:r>
            <a:r>
              <a:rPr lang="en-US" spc="-139" dirty="0" err="1">
                <a:latin typeface="Chalkboard"/>
              </a:rPr>
              <a:t>meninggalkannya</a:t>
            </a:r>
            <a:r>
              <a:rPr lang="en-US" spc="-139" dirty="0">
                <a:latin typeface="Chalkboard"/>
              </a:rPr>
              <a:t>. </a:t>
            </a:r>
          </a:p>
          <a:p>
            <a:endParaRPr lang="en-ID" dirty="0">
              <a:latin typeface="Chalkboard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29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DBCA-A31A-4163-95A2-F1C54492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8EC5-3C9D-4B55-BB15-EA9FEBFC6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halkboard"/>
              </a:rPr>
              <a:t>Suatu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pengalaman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hidup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sehari-hari</a:t>
            </a:r>
            <a:r>
              <a:rPr lang="en-US" dirty="0">
                <a:latin typeface="Chalkboard"/>
              </a:rPr>
              <a:t> yang </a:t>
            </a:r>
            <a:r>
              <a:rPr lang="en-US" dirty="0" err="1">
                <a:latin typeface="Chalkboard"/>
              </a:rPr>
              <a:t>tampaknya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kecil</a:t>
            </a:r>
            <a:r>
              <a:rPr lang="en-US" dirty="0">
                <a:latin typeface="Chalkboard"/>
              </a:rPr>
              <a:t>, </a:t>
            </a:r>
            <a:r>
              <a:rPr lang="en-US" dirty="0" err="1">
                <a:latin typeface="Chalkboard"/>
              </a:rPr>
              <a:t>biasa</a:t>
            </a:r>
            <a:r>
              <a:rPr lang="en-US" dirty="0">
                <a:latin typeface="Chalkboard"/>
              </a:rPr>
              <a:t>, dan </a:t>
            </a:r>
            <a:r>
              <a:rPr lang="en-US" dirty="0" err="1">
                <a:latin typeface="Chalkboard"/>
              </a:rPr>
              <a:t>sederhana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sekalipun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dapat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menjadi</a:t>
            </a:r>
            <a:r>
              <a:rPr lang="en-US" dirty="0">
                <a:latin typeface="Chalkboard"/>
              </a:rPr>
              <a:t>  </a:t>
            </a:r>
            <a:r>
              <a:rPr lang="en-US" dirty="0" err="1">
                <a:latin typeface="Chalkboard"/>
              </a:rPr>
              <a:t>pengalaman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religius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bila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kita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refleksikan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dalam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relasi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atau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hubungannya</a:t>
            </a:r>
            <a:r>
              <a:rPr lang="en-US" dirty="0">
                <a:latin typeface="Chalkboard"/>
              </a:rPr>
              <a:t> </a:t>
            </a:r>
            <a:r>
              <a:rPr lang="en-US" dirty="0" err="1">
                <a:latin typeface="Chalkboard"/>
              </a:rPr>
              <a:t>dengan</a:t>
            </a:r>
            <a:r>
              <a:rPr lang="en-US" dirty="0">
                <a:latin typeface="Chalkboard"/>
              </a:rPr>
              <a:t> Hyang </a:t>
            </a:r>
            <a:r>
              <a:rPr lang="en-US" dirty="0" err="1">
                <a:latin typeface="Chalkboard"/>
              </a:rPr>
              <a:t>Ilahi</a:t>
            </a:r>
            <a:r>
              <a:rPr lang="en-US" dirty="0">
                <a:latin typeface="Chalkboard"/>
              </a:rPr>
              <a:t>. </a:t>
            </a:r>
          </a:p>
          <a:p>
            <a:r>
              <a:rPr lang="en-US" dirty="0" err="1"/>
              <a:t>Sebaliknya</a:t>
            </a:r>
            <a:r>
              <a:rPr lang="en-US" dirty="0"/>
              <a:t>, </a:t>
            </a:r>
            <a:r>
              <a:rPr lang="en-US" dirty="0" err="1"/>
              <a:t>sekalipun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Hyang </a:t>
            </a:r>
            <a:r>
              <a:rPr lang="en-US" dirty="0" err="1"/>
              <a:t>Ilahi</a:t>
            </a:r>
            <a:r>
              <a:rPr lang="en-US" dirty="0"/>
              <a:t>,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manusiawi</a:t>
            </a:r>
            <a:r>
              <a:rPr lang="en-US" dirty="0"/>
              <a:t> </a:t>
            </a:r>
            <a:r>
              <a:rPr lang="en-US" dirty="0" err="1"/>
              <a:t>belaka</a:t>
            </a:r>
            <a:r>
              <a:rPr lang="en-US" dirty="0"/>
              <a:t>.</a:t>
            </a:r>
          </a:p>
          <a:p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religius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dan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81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B053-93C2-45BF-81F9-08D980DB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PENGALAMAN RELIGIUS </a:t>
            </a:r>
            <a:br>
              <a:rPr lang="en-US" dirty="0"/>
            </a:br>
            <a:r>
              <a:rPr lang="en-US" dirty="0"/>
              <a:t>MENURUT RUDOLF OTTO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E759-3599-4444-A9F5-140E7908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Rudolf Otto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menyebut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Hyang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Ilahi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Hyang Kudus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Nominosum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berarti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Kekuasaan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Ilahi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Keagungan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Ilahi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Otto,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pengalaman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religius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mengalami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Hyang Kudus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misteri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pengalaman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Hyang Kudus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hadir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dialami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misteri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transenden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imanen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sekaligus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misteri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tremendum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fascinosum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D" dirty="0">
              <a:latin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253336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7103-AE0E-4ED6-AF86-7B732B20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transenden</a:t>
            </a:r>
            <a:r>
              <a:rPr lang="en-US" dirty="0"/>
              <a:t> dan </a:t>
            </a:r>
            <a:r>
              <a:rPr lang="en-US" dirty="0" err="1"/>
              <a:t>imanen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F5BA-DDA8-4F59-B0CB-6980D21F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</a:pP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Kehadiran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Nominosum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Hyang Kudus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dialami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misteri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transenden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. Kata "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transenden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berarti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malampaui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unggul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jauh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20000"/>
              </a:lnSpc>
            </a:pP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konteks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, Hyang Kudus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dialami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   Yang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Maha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... (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kuasa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kuat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</a:pP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mengalami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Hyang Kudus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Tak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Terjangkau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Begitu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kuasa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-Nya, Hyang Kudus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dirasakan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jauh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luar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dunia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7285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F341-7B92-4D55-B26E-63876A81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D164-A8EF-4145-AB16-C274339E1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153"/>
              </a:lnSpc>
            </a:pPr>
            <a:r>
              <a:rPr lang="en-US" dirty="0" err="1">
                <a:latin typeface="Clear Sans Regular"/>
              </a:rPr>
              <a:t>Selain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pengalaman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transendensi</a:t>
            </a:r>
            <a:r>
              <a:rPr lang="en-US" dirty="0">
                <a:latin typeface="Clear Sans Regular"/>
              </a:rPr>
              <a:t>,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 juga </a:t>
            </a:r>
            <a:r>
              <a:rPr lang="en-US" dirty="0" err="1">
                <a:latin typeface="Clear Sans Regular"/>
              </a:rPr>
              <a:t>dapat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mengalami</a:t>
            </a:r>
            <a:r>
              <a:rPr lang="en-US" dirty="0">
                <a:latin typeface="Clear Sans Regular"/>
              </a:rPr>
              <a:t> Yang Kudus </a:t>
            </a:r>
            <a:r>
              <a:rPr lang="en-US" dirty="0" err="1">
                <a:latin typeface="Clear Sans Regular"/>
              </a:rPr>
              <a:t>sebagai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misteri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imanen</a:t>
            </a:r>
            <a:r>
              <a:rPr lang="en-US" dirty="0">
                <a:latin typeface="Clear Sans Regular"/>
              </a:rPr>
              <a:t>. Kata "</a:t>
            </a:r>
            <a:r>
              <a:rPr lang="en-US" dirty="0" err="1">
                <a:latin typeface="Clear Sans Regular"/>
              </a:rPr>
              <a:t>imanen</a:t>
            </a:r>
            <a:r>
              <a:rPr lang="en-US" dirty="0">
                <a:latin typeface="Clear Sans Regular"/>
              </a:rPr>
              <a:t>" </a:t>
            </a:r>
            <a:r>
              <a:rPr lang="en-US" dirty="0" err="1">
                <a:latin typeface="Clear Sans Regular"/>
              </a:rPr>
              <a:t>secara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harafiah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berarti</a:t>
            </a:r>
            <a:r>
              <a:rPr lang="en-US" dirty="0">
                <a:latin typeface="Clear Sans Regular"/>
              </a:rPr>
              <a:t> </a:t>
            </a:r>
            <a:r>
              <a:rPr lang="en-US" dirty="0">
                <a:latin typeface="Clear Sans Regular Italics"/>
              </a:rPr>
              <a:t>yang </a:t>
            </a:r>
            <a:r>
              <a:rPr lang="en-US" dirty="0" err="1">
                <a:latin typeface="Clear Sans Regular Italics"/>
              </a:rPr>
              <a:t>tinggal</a:t>
            </a:r>
            <a:r>
              <a:rPr lang="en-US" dirty="0">
                <a:latin typeface="Clear Sans Regular Italics"/>
              </a:rPr>
              <a:t> di </a:t>
            </a:r>
            <a:r>
              <a:rPr lang="en-US" dirty="0" err="1">
                <a:latin typeface="Clear Sans Regular Italics"/>
              </a:rPr>
              <a:t>dalam</a:t>
            </a:r>
            <a:r>
              <a:rPr lang="en-US" dirty="0">
                <a:latin typeface="Clear Sans Regular Italics"/>
              </a:rPr>
              <a:t>. </a:t>
            </a:r>
          </a:p>
          <a:p>
            <a:pPr>
              <a:lnSpc>
                <a:spcPts val="4153"/>
              </a:lnSpc>
            </a:pPr>
            <a:r>
              <a:rPr lang="en-US" dirty="0" err="1">
                <a:latin typeface="Clear Sans Regular"/>
              </a:rPr>
              <a:t>Artinya</a:t>
            </a:r>
            <a:r>
              <a:rPr lang="en-US" dirty="0">
                <a:latin typeface="Clear Sans Regular"/>
              </a:rPr>
              <a:t>, </a:t>
            </a:r>
            <a:r>
              <a:rPr lang="en-US" dirty="0" err="1">
                <a:latin typeface="Clear Sans Regular"/>
              </a:rPr>
              <a:t>manusia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mengalami</a:t>
            </a:r>
            <a:r>
              <a:rPr lang="en-US" dirty="0">
                <a:latin typeface="Clear Sans Regular"/>
              </a:rPr>
              <a:t> Yang Kudus </a:t>
            </a:r>
            <a:r>
              <a:rPr lang="en-US" dirty="0" err="1">
                <a:latin typeface="Clear Sans Regular"/>
              </a:rPr>
              <a:t>sebagai</a:t>
            </a:r>
            <a:r>
              <a:rPr lang="en-US" dirty="0">
                <a:latin typeface="Clear Sans Regular"/>
              </a:rPr>
              <a:t> yang </a:t>
            </a:r>
            <a:r>
              <a:rPr lang="en-US" dirty="0" err="1">
                <a:latin typeface="Clear Sans Regular"/>
              </a:rPr>
              <a:t>dekat</a:t>
            </a:r>
            <a:r>
              <a:rPr lang="en-US" dirty="0">
                <a:latin typeface="Clear Sans Regular"/>
              </a:rPr>
              <a:t>. </a:t>
            </a:r>
            <a:r>
              <a:rPr lang="en-US" dirty="0" err="1">
                <a:latin typeface="Clear Sans Regular"/>
              </a:rPr>
              <a:t>Kehadiran</a:t>
            </a:r>
            <a:r>
              <a:rPr lang="en-US" dirty="0">
                <a:latin typeface="Clear Sans Regular"/>
              </a:rPr>
              <a:t> Yang Kudus </a:t>
            </a:r>
            <a:r>
              <a:rPr lang="en-US" dirty="0" err="1">
                <a:latin typeface="Clear Sans Regular"/>
              </a:rPr>
              <a:t>sungguh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nyata</a:t>
            </a:r>
            <a:r>
              <a:rPr lang="en-US" dirty="0">
                <a:latin typeface="Clear Sans Regular"/>
              </a:rPr>
              <a:t>, </a:t>
            </a:r>
            <a:r>
              <a:rPr lang="en-US" dirty="0" err="1">
                <a:latin typeface="Clear Sans Regular"/>
              </a:rPr>
              <a:t>tetapi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seluruhnya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bersifat</a:t>
            </a:r>
            <a:r>
              <a:rPr lang="en-US" dirty="0">
                <a:latin typeface="Clear Sans Regular"/>
              </a:rPr>
              <a:t> </a:t>
            </a:r>
            <a:r>
              <a:rPr lang="en-US" dirty="0" err="1">
                <a:latin typeface="Clear Sans Regular"/>
              </a:rPr>
              <a:t>misteri</a:t>
            </a:r>
            <a:r>
              <a:rPr lang="en-US" dirty="0">
                <a:latin typeface="Clear Sans Regular"/>
              </a:rPr>
              <a:t>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789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</TotalTime>
  <Words>1250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Chalkboard</vt:lpstr>
      <vt:lpstr>Clear Sans Regular</vt:lpstr>
      <vt:lpstr>Clear Sans Regular Italics</vt:lpstr>
      <vt:lpstr>Noteworthy Light</vt:lpstr>
      <vt:lpstr>Office Theme</vt:lpstr>
      <vt:lpstr>Pertemuan 7 Keterarahan dan Pengalaman Manusia akan Hyang Ilahi</vt:lpstr>
      <vt:lpstr>1. HOMO RELIGIOSUS</vt:lpstr>
      <vt:lpstr>PowerPoint Presentation</vt:lpstr>
      <vt:lpstr>2. PENGALAMAN RELIGIUS</vt:lpstr>
      <vt:lpstr>PowerPoint Presentation</vt:lpstr>
      <vt:lpstr>PowerPoint Presentation</vt:lpstr>
      <vt:lpstr>3. PENGALAMAN RELIGIUS  MENURUT RUDOLF OTTO</vt:lpstr>
      <vt:lpstr>a. Pengalaman transenden dan imanen</vt:lpstr>
      <vt:lpstr>PowerPoint Presentation</vt:lpstr>
      <vt:lpstr>PowerPoint Presentation</vt:lpstr>
      <vt:lpstr>b. Pengalaman tremendum dan fascinosum</vt:lpstr>
      <vt:lpstr>PowerPoint Presentation</vt:lpstr>
      <vt:lpstr>3. BENTUK PENGALAMAN RELIGIUS</vt:lpstr>
      <vt:lpstr>a. Pengalaman religius melalui alam</vt:lpstr>
      <vt:lpstr>b. Pengalaman religius melalui peristiwa hidup</vt:lpstr>
      <vt:lpstr>PowerPoint Presentation</vt:lpstr>
      <vt:lpstr>c. Pengalaman religius melalui keputusan moral</vt:lpstr>
      <vt:lpstr>Bahan Refleksi</vt:lpstr>
      <vt:lpstr>Bahan referensi: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wenehen</dc:creator>
  <cp:lastModifiedBy>Drs. Ign. Joko Suyanto M. Hum</cp:lastModifiedBy>
  <cp:revision>72</cp:revision>
  <dcterms:created xsi:type="dcterms:W3CDTF">2021-03-18T02:32:42Z</dcterms:created>
  <dcterms:modified xsi:type="dcterms:W3CDTF">2021-09-20T02:02:47Z</dcterms:modified>
</cp:coreProperties>
</file>