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0" r:id="rId4"/>
    <p:sldMasterId id="2147483689" r:id="rId5"/>
  </p:sldMasterIdLst>
  <p:notesMasterIdLst>
    <p:notesMasterId r:id="rId25"/>
  </p:notesMasterIdLst>
  <p:handoutMasterIdLst>
    <p:handoutMasterId r:id="rId26"/>
  </p:handoutMasterIdLst>
  <p:sldIdLst>
    <p:sldId id="285" r:id="rId6"/>
    <p:sldId id="257" r:id="rId7"/>
    <p:sldId id="277" r:id="rId8"/>
    <p:sldId id="258" r:id="rId9"/>
    <p:sldId id="259" r:id="rId10"/>
    <p:sldId id="260" r:id="rId11"/>
    <p:sldId id="261" r:id="rId12"/>
    <p:sldId id="262" r:id="rId13"/>
    <p:sldId id="263" r:id="rId14"/>
    <p:sldId id="264" r:id="rId15"/>
    <p:sldId id="267" r:id="rId16"/>
    <p:sldId id="268" r:id="rId17"/>
    <p:sldId id="278" r:id="rId18"/>
    <p:sldId id="279" r:id="rId19"/>
    <p:sldId id="280" r:id="rId20"/>
    <p:sldId id="281" r:id="rId21"/>
    <p:sldId id="282" r:id="rId22"/>
    <p:sldId id="283" r:id="rId23"/>
    <p:sldId id="284" r:id="rId24"/>
  </p:sldIdLst>
  <p:sldSz cx="9144000" cy="6858000" type="screen4x3"/>
  <p:notesSz cx="7315200" cy="9601200"/>
  <p:embeddedFontLst>
    <p:embeddedFont>
      <p:font typeface="Verdana" panose="020B0604030504040204" pitchFamily="34" charset="0"/>
      <p:regular r:id="rId27"/>
      <p:bold r:id="rId28"/>
      <p:italic r:id="rId29"/>
      <p:boldItalic r:id="rId30"/>
    </p:embeddedFont>
    <p:embeddedFont>
      <p:font typeface="Candara" panose="020E050203030302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Calibri" panose="020F050202020403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5">
          <p15:clr>
            <a:srgbClr val="A4A3A4"/>
          </p15:clr>
        </p15:guide>
        <p15:guide id="2" pos="12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1772" autoAdjust="0"/>
  </p:normalViewPr>
  <p:slideViewPr>
    <p:cSldViewPr snapToGrid="0" showGuides="1">
      <p:cViewPr varScale="1">
        <p:scale>
          <a:sx n="61" d="100"/>
          <a:sy n="61" d="100"/>
        </p:scale>
        <p:origin x="1620" y="6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1944" y="-90"/>
      </p:cViewPr>
      <p:guideLst>
        <p:guide orient="horz" pos="2805"/>
        <p:guide pos="126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C0DD02-011F-4B84-AD63-ADF7E7EBCCF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37DC0352-C90B-4998-9C2E-7EB48FDEF4D0}">
      <dgm:prSet phldrT="[Text]" custT="1"/>
      <dgm:spPr/>
      <dgm:t>
        <a:bodyPr/>
        <a:lstStyle/>
        <a:p>
          <a:r>
            <a:rPr lang="en-US" sz="2000" dirty="0" smtClean="0">
              <a:latin typeface="Candara" panose="020E0502030303020204" pitchFamily="34" charset="0"/>
            </a:rPr>
            <a:t>Functions</a:t>
          </a:r>
          <a:endParaRPr lang="en-US" sz="2000" dirty="0">
            <a:latin typeface="Candara" panose="020E0502030303020204" pitchFamily="34" charset="0"/>
          </a:endParaRPr>
        </a:p>
      </dgm:t>
    </dgm:pt>
    <dgm:pt modelId="{2E48B681-CE3D-4CC2-A6A9-FDB232B184E5}" type="parTrans" cxnId="{AD07B814-ABCE-445A-ADE0-91065D589BBF}">
      <dgm:prSet/>
      <dgm:spPr/>
      <dgm:t>
        <a:bodyPr/>
        <a:lstStyle/>
        <a:p>
          <a:endParaRPr lang="en-US" sz="2000">
            <a:latin typeface="Candara" panose="020E0502030303020204" pitchFamily="34" charset="0"/>
          </a:endParaRPr>
        </a:p>
      </dgm:t>
    </dgm:pt>
    <dgm:pt modelId="{2F19D504-6643-447B-BBBD-E482EC70DF45}" type="sibTrans" cxnId="{AD07B814-ABCE-445A-ADE0-91065D589BBF}">
      <dgm:prSet/>
      <dgm:spPr/>
      <dgm:t>
        <a:bodyPr/>
        <a:lstStyle/>
        <a:p>
          <a:endParaRPr lang="en-US" sz="2000">
            <a:latin typeface="Candara" panose="020E0502030303020204" pitchFamily="34" charset="0"/>
          </a:endParaRPr>
        </a:p>
      </dgm:t>
    </dgm:pt>
    <dgm:pt modelId="{28B73B00-0FB6-40F4-BBD1-96B237D8EEAE}">
      <dgm:prSet phldrT="[Text]" custT="1"/>
      <dgm:spPr/>
      <dgm:t>
        <a:bodyPr/>
        <a:lstStyle/>
        <a:p>
          <a:r>
            <a:rPr lang="en-US" sz="2000" dirty="0" smtClean="0">
              <a:latin typeface="Candara" panose="020E0502030303020204" pitchFamily="34" charset="0"/>
            </a:rPr>
            <a:t>Modules</a:t>
          </a:r>
          <a:endParaRPr lang="en-US" sz="2000" dirty="0">
            <a:latin typeface="Candara" panose="020E0502030303020204" pitchFamily="34" charset="0"/>
          </a:endParaRPr>
        </a:p>
      </dgm:t>
    </dgm:pt>
    <dgm:pt modelId="{FB799FDF-0EB3-43A9-B077-142B6C073FB2}" type="parTrans" cxnId="{24E960EA-CD5F-45B2-8B1B-35C74FB8905D}">
      <dgm:prSet/>
      <dgm:spPr/>
      <dgm:t>
        <a:bodyPr/>
        <a:lstStyle/>
        <a:p>
          <a:endParaRPr lang="en-US" sz="2000">
            <a:latin typeface="Candara" panose="020E0502030303020204" pitchFamily="34" charset="0"/>
          </a:endParaRPr>
        </a:p>
      </dgm:t>
    </dgm:pt>
    <dgm:pt modelId="{0D5E267D-F1B3-452C-BB62-CCD0C8BEDDC1}" type="sibTrans" cxnId="{24E960EA-CD5F-45B2-8B1B-35C74FB8905D}">
      <dgm:prSet/>
      <dgm:spPr/>
      <dgm:t>
        <a:bodyPr/>
        <a:lstStyle/>
        <a:p>
          <a:endParaRPr lang="en-US" sz="2000">
            <a:latin typeface="Candara" panose="020E0502030303020204" pitchFamily="34" charset="0"/>
          </a:endParaRPr>
        </a:p>
      </dgm:t>
    </dgm:pt>
    <dgm:pt modelId="{DA8797F3-8833-45F2-B4AB-5C2A4FBB401B}">
      <dgm:prSet phldrT="[Text]" custT="1"/>
      <dgm:spPr/>
      <dgm:t>
        <a:bodyPr/>
        <a:lstStyle/>
        <a:p>
          <a:r>
            <a:rPr lang="en-US" sz="2000" dirty="0" smtClean="0">
              <a:latin typeface="Candara" panose="020E0502030303020204" pitchFamily="34" charset="0"/>
            </a:rPr>
            <a:t>Packages</a:t>
          </a:r>
          <a:endParaRPr lang="en-US" sz="2000" dirty="0">
            <a:latin typeface="Candara" panose="020E0502030303020204" pitchFamily="34" charset="0"/>
          </a:endParaRPr>
        </a:p>
      </dgm:t>
    </dgm:pt>
    <dgm:pt modelId="{F9A9E7E3-0064-43D0-A7E8-D86AB2DE3BED}" type="parTrans" cxnId="{CBF61E2B-4D25-4519-99C0-90ACD9AD7DFB}">
      <dgm:prSet/>
      <dgm:spPr/>
      <dgm:t>
        <a:bodyPr/>
        <a:lstStyle/>
        <a:p>
          <a:endParaRPr lang="en-US" sz="2000">
            <a:latin typeface="Candara" panose="020E0502030303020204" pitchFamily="34" charset="0"/>
          </a:endParaRPr>
        </a:p>
      </dgm:t>
    </dgm:pt>
    <dgm:pt modelId="{4865BAF1-9FFB-4F51-B2F0-0F5AC02C9FB2}" type="sibTrans" cxnId="{CBF61E2B-4D25-4519-99C0-90ACD9AD7DFB}">
      <dgm:prSet/>
      <dgm:spPr/>
      <dgm:t>
        <a:bodyPr/>
        <a:lstStyle/>
        <a:p>
          <a:endParaRPr lang="en-US" sz="2000">
            <a:latin typeface="Candara" panose="020E0502030303020204" pitchFamily="34" charset="0"/>
          </a:endParaRPr>
        </a:p>
      </dgm:t>
    </dgm:pt>
    <dgm:pt modelId="{198200F6-CB0A-49C7-AB0C-3ECA917B0356}">
      <dgm:prSet phldrT="[Text]" custT="1"/>
      <dgm:spPr/>
      <dgm:t>
        <a:bodyPr/>
        <a:lstStyle/>
        <a:p>
          <a:r>
            <a:rPr lang="en-US" sz="2000" dirty="0" smtClean="0">
              <a:latin typeface="Candara" panose="020E0502030303020204" pitchFamily="34" charset="0"/>
            </a:rPr>
            <a:t>What are modules?</a:t>
          </a:r>
          <a:endParaRPr lang="en-US" sz="2000" dirty="0">
            <a:latin typeface="Candara" panose="020E0502030303020204" pitchFamily="34" charset="0"/>
          </a:endParaRPr>
        </a:p>
      </dgm:t>
    </dgm:pt>
    <dgm:pt modelId="{ED994594-E13A-4A1D-9816-66A2AA7760FC}" type="parTrans" cxnId="{FD823FAB-2BC2-4096-977A-1486CB43695A}">
      <dgm:prSet/>
      <dgm:spPr/>
      <dgm:t>
        <a:bodyPr/>
        <a:lstStyle/>
        <a:p>
          <a:endParaRPr lang="en-US" sz="2000">
            <a:latin typeface="Candara" panose="020E0502030303020204" pitchFamily="34" charset="0"/>
          </a:endParaRPr>
        </a:p>
      </dgm:t>
    </dgm:pt>
    <dgm:pt modelId="{D305F022-E6B9-4DBA-A132-CA67B51CB904}" type="sibTrans" cxnId="{FD823FAB-2BC2-4096-977A-1486CB43695A}">
      <dgm:prSet/>
      <dgm:spPr/>
      <dgm:t>
        <a:bodyPr/>
        <a:lstStyle/>
        <a:p>
          <a:endParaRPr lang="en-US" sz="2000">
            <a:latin typeface="Candara" panose="020E0502030303020204" pitchFamily="34" charset="0"/>
          </a:endParaRPr>
        </a:p>
      </dgm:t>
    </dgm:pt>
    <dgm:pt modelId="{2AD34180-A289-42C1-B8AF-1CC40E8A665A}">
      <dgm:prSet phldrT="[Text]" custT="1"/>
      <dgm:spPr/>
      <dgm:t>
        <a:bodyPr/>
        <a:lstStyle/>
        <a:p>
          <a:r>
            <a:rPr lang="en-US" sz="2000" dirty="0" smtClean="0">
              <a:latin typeface="Candara" panose="020E0502030303020204" pitchFamily="34" charset="0"/>
            </a:rPr>
            <a:t>Import statements</a:t>
          </a:r>
          <a:endParaRPr lang="en-US" sz="2000" dirty="0">
            <a:latin typeface="Candara" panose="020E0502030303020204" pitchFamily="34" charset="0"/>
          </a:endParaRPr>
        </a:p>
      </dgm:t>
    </dgm:pt>
    <dgm:pt modelId="{78ED8DB7-0548-48BB-B894-BB992220D3F6}" type="parTrans" cxnId="{99AA0FFA-80E5-4ABD-8EE5-35049B000B4B}">
      <dgm:prSet/>
      <dgm:spPr/>
      <dgm:t>
        <a:bodyPr/>
        <a:lstStyle/>
        <a:p>
          <a:endParaRPr lang="en-US" sz="2000">
            <a:latin typeface="Candara" panose="020E0502030303020204" pitchFamily="34" charset="0"/>
          </a:endParaRPr>
        </a:p>
      </dgm:t>
    </dgm:pt>
    <dgm:pt modelId="{521E4F1C-4343-4C2E-B562-781134DFB091}" type="sibTrans" cxnId="{99AA0FFA-80E5-4ABD-8EE5-35049B000B4B}">
      <dgm:prSet/>
      <dgm:spPr/>
      <dgm:t>
        <a:bodyPr/>
        <a:lstStyle/>
        <a:p>
          <a:endParaRPr lang="en-US" sz="2000">
            <a:latin typeface="Candara" panose="020E0502030303020204" pitchFamily="34" charset="0"/>
          </a:endParaRPr>
        </a:p>
      </dgm:t>
    </dgm:pt>
    <dgm:pt modelId="{CECD0042-9A7C-43A6-9C53-CD40EDDE020B}">
      <dgm:prSet phldrT="[Text]" custT="1"/>
      <dgm:spPr/>
      <dgm:t>
        <a:bodyPr/>
        <a:lstStyle/>
        <a:p>
          <a:r>
            <a:rPr lang="en-US" sz="2000" dirty="0" smtClean="0">
              <a:latin typeface="Candara" panose="020E0502030303020204" pitchFamily="34" charset="0"/>
            </a:rPr>
            <a:t>Lambda functions</a:t>
          </a:r>
          <a:endParaRPr lang="en-US" sz="2000" dirty="0">
            <a:latin typeface="Candara" panose="020E0502030303020204" pitchFamily="34" charset="0"/>
          </a:endParaRPr>
        </a:p>
      </dgm:t>
    </dgm:pt>
    <dgm:pt modelId="{5A37355F-A1A0-412E-891F-097399CD08CF}" type="parTrans" cxnId="{20CC4406-FBB1-4E52-9B08-04C544D8B222}">
      <dgm:prSet/>
      <dgm:spPr/>
      <dgm:t>
        <a:bodyPr/>
        <a:lstStyle/>
        <a:p>
          <a:endParaRPr lang="en-US" sz="2000">
            <a:latin typeface="Candara" panose="020E0502030303020204" pitchFamily="34" charset="0"/>
          </a:endParaRPr>
        </a:p>
      </dgm:t>
    </dgm:pt>
    <dgm:pt modelId="{B136AEF3-7EB7-4BEC-B50F-06B05EF982AA}" type="sibTrans" cxnId="{20CC4406-FBB1-4E52-9B08-04C544D8B222}">
      <dgm:prSet/>
      <dgm:spPr/>
      <dgm:t>
        <a:bodyPr/>
        <a:lstStyle/>
        <a:p>
          <a:endParaRPr lang="en-US" sz="2000">
            <a:latin typeface="Candara" panose="020E0502030303020204" pitchFamily="34" charset="0"/>
          </a:endParaRPr>
        </a:p>
      </dgm:t>
    </dgm:pt>
    <dgm:pt modelId="{F3F246DC-1E38-4498-986E-68CCC5274871}">
      <dgm:prSet phldrT="[Text]" custT="1"/>
      <dgm:spPr/>
      <dgm:t>
        <a:bodyPr/>
        <a:lstStyle/>
        <a:p>
          <a:r>
            <a:rPr lang="en-US" sz="2000" dirty="0" smtClean="0">
              <a:latin typeface="Candara" panose="020E0502030303020204" pitchFamily="34" charset="0"/>
            </a:rPr>
            <a:t>Built-in functions</a:t>
          </a:r>
          <a:endParaRPr lang="en-US" sz="2000" dirty="0">
            <a:latin typeface="Candara" panose="020E0502030303020204" pitchFamily="34" charset="0"/>
          </a:endParaRPr>
        </a:p>
      </dgm:t>
    </dgm:pt>
    <dgm:pt modelId="{97E1A398-DB2A-4AE7-9CD4-410EB864A5AB}" type="parTrans" cxnId="{DBADFCD1-F62A-4DEC-90E7-444FA3927A8D}">
      <dgm:prSet/>
      <dgm:spPr/>
      <dgm:t>
        <a:bodyPr/>
        <a:lstStyle/>
        <a:p>
          <a:endParaRPr lang="en-US" sz="2000">
            <a:latin typeface="Candara" panose="020E0502030303020204" pitchFamily="34" charset="0"/>
          </a:endParaRPr>
        </a:p>
      </dgm:t>
    </dgm:pt>
    <dgm:pt modelId="{D2347CDD-B821-493E-80D9-486C10C5AC8C}" type="sibTrans" cxnId="{DBADFCD1-F62A-4DEC-90E7-444FA3927A8D}">
      <dgm:prSet/>
      <dgm:spPr/>
      <dgm:t>
        <a:bodyPr/>
        <a:lstStyle/>
        <a:p>
          <a:endParaRPr lang="en-US" sz="2000">
            <a:latin typeface="Candara" panose="020E0502030303020204" pitchFamily="34" charset="0"/>
          </a:endParaRPr>
        </a:p>
      </dgm:t>
    </dgm:pt>
    <dgm:pt modelId="{78A9F707-A1B5-4A2A-A9F6-339FA2BF3527}">
      <dgm:prSet phldrT="[Text]" custT="1"/>
      <dgm:spPr/>
      <dgm:t>
        <a:bodyPr/>
        <a:lstStyle/>
        <a:p>
          <a:r>
            <a:rPr lang="en-US" sz="2000" dirty="0" smtClean="0">
              <a:latin typeface="Candara" panose="020E0502030303020204" pitchFamily="34" charset="0"/>
            </a:rPr>
            <a:t>Libraries</a:t>
          </a:r>
          <a:endParaRPr lang="en-US" sz="2000" dirty="0">
            <a:latin typeface="Candara" panose="020E0502030303020204" pitchFamily="34" charset="0"/>
          </a:endParaRPr>
        </a:p>
      </dgm:t>
    </dgm:pt>
    <dgm:pt modelId="{F4C4E740-1AF6-41A0-8B23-8843C9788117}" type="parTrans" cxnId="{A69DAA84-2331-466F-88A5-185162FEDC0A}">
      <dgm:prSet/>
      <dgm:spPr/>
      <dgm:t>
        <a:bodyPr/>
        <a:lstStyle/>
        <a:p>
          <a:endParaRPr lang="en-US"/>
        </a:p>
      </dgm:t>
    </dgm:pt>
    <dgm:pt modelId="{7CBFD90B-5796-4E8D-87E7-C9C62BE193BC}" type="sibTrans" cxnId="{A69DAA84-2331-466F-88A5-185162FEDC0A}">
      <dgm:prSet/>
      <dgm:spPr/>
      <dgm:t>
        <a:bodyPr/>
        <a:lstStyle/>
        <a:p>
          <a:endParaRPr lang="en-US"/>
        </a:p>
      </dgm:t>
    </dgm:pt>
    <dgm:pt modelId="{823E5444-E3FC-476B-B3E6-D92A5E66813B}">
      <dgm:prSet phldrT="[Text]" custT="1"/>
      <dgm:spPr/>
      <dgm:t>
        <a:bodyPr/>
        <a:lstStyle/>
        <a:p>
          <a:r>
            <a:rPr lang="en-US" sz="2000" dirty="0" smtClean="0">
              <a:latin typeface="Candara" panose="020E0502030303020204" pitchFamily="34" charset="0"/>
            </a:rPr>
            <a:t>Math</a:t>
          </a:r>
          <a:endParaRPr lang="en-US" sz="2000" dirty="0">
            <a:latin typeface="Candara" panose="020E0502030303020204" pitchFamily="34" charset="0"/>
          </a:endParaRPr>
        </a:p>
      </dgm:t>
    </dgm:pt>
    <dgm:pt modelId="{5F4993BF-FAC6-4F89-BF7E-027C7FC26C3C}" type="parTrans" cxnId="{E7570C43-56A5-407F-A665-C622564DF573}">
      <dgm:prSet/>
      <dgm:spPr/>
      <dgm:t>
        <a:bodyPr/>
        <a:lstStyle/>
        <a:p>
          <a:endParaRPr lang="en-US"/>
        </a:p>
      </dgm:t>
    </dgm:pt>
    <dgm:pt modelId="{0F05BE26-69FD-484D-A637-44DE948C613D}" type="sibTrans" cxnId="{E7570C43-56A5-407F-A665-C622564DF573}">
      <dgm:prSet/>
      <dgm:spPr/>
      <dgm:t>
        <a:bodyPr/>
        <a:lstStyle/>
        <a:p>
          <a:endParaRPr lang="en-US"/>
        </a:p>
      </dgm:t>
    </dgm:pt>
    <dgm:pt modelId="{A2005F0E-C6BA-4A17-A77E-E94C6BFA43D2}">
      <dgm:prSet phldrT="[Text]" custT="1"/>
      <dgm:spPr/>
      <dgm:t>
        <a:bodyPr/>
        <a:lstStyle/>
        <a:p>
          <a:r>
            <a:rPr lang="en-US" sz="2000" dirty="0" err="1" smtClean="0">
              <a:latin typeface="Candara" panose="020E0502030303020204" pitchFamily="34" charset="0"/>
            </a:rPr>
            <a:t>Numpy</a:t>
          </a:r>
          <a:endParaRPr lang="en-US" sz="2000" dirty="0">
            <a:latin typeface="Candara" panose="020E0502030303020204" pitchFamily="34" charset="0"/>
          </a:endParaRPr>
        </a:p>
      </dgm:t>
    </dgm:pt>
    <dgm:pt modelId="{E19A4FD3-FD5E-42E0-81F7-A37A01B986FD}" type="parTrans" cxnId="{888B8618-8922-4C8F-B186-0DC072E9DCDD}">
      <dgm:prSet/>
      <dgm:spPr/>
      <dgm:t>
        <a:bodyPr/>
        <a:lstStyle/>
        <a:p>
          <a:endParaRPr lang="en-US"/>
        </a:p>
      </dgm:t>
    </dgm:pt>
    <dgm:pt modelId="{E4369F33-C15F-4979-B0D0-3C5169EDE1B6}" type="sibTrans" cxnId="{888B8618-8922-4C8F-B186-0DC072E9DCDD}">
      <dgm:prSet/>
      <dgm:spPr/>
      <dgm:t>
        <a:bodyPr/>
        <a:lstStyle/>
        <a:p>
          <a:endParaRPr lang="en-US"/>
        </a:p>
      </dgm:t>
    </dgm:pt>
    <dgm:pt modelId="{CB53B04D-B3BF-4F9B-83BA-637D2F8A1F1B}" type="pres">
      <dgm:prSet presAssocID="{33C0DD02-011F-4B84-AD63-ADF7E7EBCCF4}" presName="linear" presStyleCnt="0">
        <dgm:presLayoutVars>
          <dgm:dir/>
          <dgm:animLvl val="lvl"/>
          <dgm:resizeHandles val="exact"/>
        </dgm:presLayoutVars>
      </dgm:prSet>
      <dgm:spPr/>
      <dgm:t>
        <a:bodyPr/>
        <a:lstStyle/>
        <a:p>
          <a:endParaRPr lang="en-US"/>
        </a:p>
      </dgm:t>
    </dgm:pt>
    <dgm:pt modelId="{91C406DC-D68F-4164-80B9-A54A7F6A0B95}" type="pres">
      <dgm:prSet presAssocID="{37DC0352-C90B-4998-9C2E-7EB48FDEF4D0}" presName="parentLin" presStyleCnt="0"/>
      <dgm:spPr/>
      <dgm:t>
        <a:bodyPr/>
        <a:lstStyle/>
        <a:p>
          <a:endParaRPr lang="en-US"/>
        </a:p>
      </dgm:t>
    </dgm:pt>
    <dgm:pt modelId="{BB958172-672D-4833-8D28-55B969FF662C}" type="pres">
      <dgm:prSet presAssocID="{37DC0352-C90B-4998-9C2E-7EB48FDEF4D0}" presName="parentLeftMargin" presStyleLbl="node1" presStyleIdx="0" presStyleCnt="4"/>
      <dgm:spPr/>
      <dgm:t>
        <a:bodyPr/>
        <a:lstStyle/>
        <a:p>
          <a:endParaRPr lang="en-US"/>
        </a:p>
      </dgm:t>
    </dgm:pt>
    <dgm:pt modelId="{D4CC37C6-2E65-4FC9-82EE-217E81D46D32}" type="pres">
      <dgm:prSet presAssocID="{37DC0352-C90B-4998-9C2E-7EB48FDEF4D0}" presName="parentText" presStyleLbl="node1" presStyleIdx="0" presStyleCnt="4">
        <dgm:presLayoutVars>
          <dgm:chMax val="0"/>
          <dgm:bulletEnabled val="1"/>
        </dgm:presLayoutVars>
      </dgm:prSet>
      <dgm:spPr/>
      <dgm:t>
        <a:bodyPr/>
        <a:lstStyle/>
        <a:p>
          <a:endParaRPr lang="en-US"/>
        </a:p>
      </dgm:t>
    </dgm:pt>
    <dgm:pt modelId="{4BD241E5-FECC-4E0C-A7D8-99E5ABC30D98}" type="pres">
      <dgm:prSet presAssocID="{37DC0352-C90B-4998-9C2E-7EB48FDEF4D0}" presName="negativeSpace" presStyleCnt="0"/>
      <dgm:spPr/>
      <dgm:t>
        <a:bodyPr/>
        <a:lstStyle/>
        <a:p>
          <a:endParaRPr lang="en-US"/>
        </a:p>
      </dgm:t>
    </dgm:pt>
    <dgm:pt modelId="{54CFB613-222F-421D-BEBB-3790AC250A9F}" type="pres">
      <dgm:prSet presAssocID="{37DC0352-C90B-4998-9C2E-7EB48FDEF4D0}" presName="childText" presStyleLbl="conFgAcc1" presStyleIdx="0" presStyleCnt="4">
        <dgm:presLayoutVars>
          <dgm:bulletEnabled val="1"/>
        </dgm:presLayoutVars>
      </dgm:prSet>
      <dgm:spPr/>
      <dgm:t>
        <a:bodyPr/>
        <a:lstStyle/>
        <a:p>
          <a:endParaRPr lang="en-US"/>
        </a:p>
      </dgm:t>
    </dgm:pt>
    <dgm:pt modelId="{6F9F6E09-6BC6-4DCE-AEB4-26D5CD7986DA}" type="pres">
      <dgm:prSet presAssocID="{2F19D504-6643-447B-BBBD-E482EC70DF45}" presName="spaceBetweenRectangles" presStyleCnt="0"/>
      <dgm:spPr/>
      <dgm:t>
        <a:bodyPr/>
        <a:lstStyle/>
        <a:p>
          <a:endParaRPr lang="en-US"/>
        </a:p>
      </dgm:t>
    </dgm:pt>
    <dgm:pt modelId="{FCA16BC5-15C9-427E-9643-33506844FE29}" type="pres">
      <dgm:prSet presAssocID="{28B73B00-0FB6-40F4-BBD1-96B237D8EEAE}" presName="parentLin" presStyleCnt="0"/>
      <dgm:spPr/>
      <dgm:t>
        <a:bodyPr/>
        <a:lstStyle/>
        <a:p>
          <a:endParaRPr lang="en-US"/>
        </a:p>
      </dgm:t>
    </dgm:pt>
    <dgm:pt modelId="{5EC2B107-9160-47EA-AF09-3B118B736742}" type="pres">
      <dgm:prSet presAssocID="{28B73B00-0FB6-40F4-BBD1-96B237D8EEAE}" presName="parentLeftMargin" presStyleLbl="node1" presStyleIdx="0" presStyleCnt="4"/>
      <dgm:spPr/>
      <dgm:t>
        <a:bodyPr/>
        <a:lstStyle/>
        <a:p>
          <a:endParaRPr lang="en-US"/>
        </a:p>
      </dgm:t>
    </dgm:pt>
    <dgm:pt modelId="{46D484F6-5FE0-478D-9E1F-1B30FCE3A7A9}" type="pres">
      <dgm:prSet presAssocID="{28B73B00-0FB6-40F4-BBD1-96B237D8EEAE}" presName="parentText" presStyleLbl="node1" presStyleIdx="1" presStyleCnt="4">
        <dgm:presLayoutVars>
          <dgm:chMax val="0"/>
          <dgm:bulletEnabled val="1"/>
        </dgm:presLayoutVars>
      </dgm:prSet>
      <dgm:spPr/>
      <dgm:t>
        <a:bodyPr/>
        <a:lstStyle/>
        <a:p>
          <a:endParaRPr lang="en-US"/>
        </a:p>
      </dgm:t>
    </dgm:pt>
    <dgm:pt modelId="{F33D4DB5-ACE3-4BB8-8A3D-4608E33D5D8A}" type="pres">
      <dgm:prSet presAssocID="{28B73B00-0FB6-40F4-BBD1-96B237D8EEAE}" presName="negativeSpace" presStyleCnt="0"/>
      <dgm:spPr/>
      <dgm:t>
        <a:bodyPr/>
        <a:lstStyle/>
        <a:p>
          <a:endParaRPr lang="en-US"/>
        </a:p>
      </dgm:t>
    </dgm:pt>
    <dgm:pt modelId="{615A4151-A3D2-43EE-A782-0E0D078584FD}" type="pres">
      <dgm:prSet presAssocID="{28B73B00-0FB6-40F4-BBD1-96B237D8EEAE}" presName="childText" presStyleLbl="conFgAcc1" presStyleIdx="1" presStyleCnt="4">
        <dgm:presLayoutVars>
          <dgm:bulletEnabled val="1"/>
        </dgm:presLayoutVars>
      </dgm:prSet>
      <dgm:spPr/>
      <dgm:t>
        <a:bodyPr/>
        <a:lstStyle/>
        <a:p>
          <a:endParaRPr lang="en-US"/>
        </a:p>
      </dgm:t>
    </dgm:pt>
    <dgm:pt modelId="{EAE634BA-349F-4B88-9CB8-E1B0215918FE}" type="pres">
      <dgm:prSet presAssocID="{0D5E267D-F1B3-452C-BB62-CCD0C8BEDDC1}" presName="spaceBetweenRectangles" presStyleCnt="0"/>
      <dgm:spPr/>
      <dgm:t>
        <a:bodyPr/>
        <a:lstStyle/>
        <a:p>
          <a:endParaRPr lang="en-US"/>
        </a:p>
      </dgm:t>
    </dgm:pt>
    <dgm:pt modelId="{94A3BE64-9D15-458D-90A8-44BFE361255D}" type="pres">
      <dgm:prSet presAssocID="{DA8797F3-8833-45F2-B4AB-5C2A4FBB401B}" presName="parentLin" presStyleCnt="0"/>
      <dgm:spPr/>
      <dgm:t>
        <a:bodyPr/>
        <a:lstStyle/>
        <a:p>
          <a:endParaRPr lang="en-US"/>
        </a:p>
      </dgm:t>
    </dgm:pt>
    <dgm:pt modelId="{9A0DB667-8057-4372-9FED-9ED00599541B}" type="pres">
      <dgm:prSet presAssocID="{DA8797F3-8833-45F2-B4AB-5C2A4FBB401B}" presName="parentLeftMargin" presStyleLbl="node1" presStyleIdx="1" presStyleCnt="4"/>
      <dgm:spPr/>
      <dgm:t>
        <a:bodyPr/>
        <a:lstStyle/>
        <a:p>
          <a:endParaRPr lang="en-US"/>
        </a:p>
      </dgm:t>
    </dgm:pt>
    <dgm:pt modelId="{8492ADA4-C473-4937-9EE1-0085B0D815D1}" type="pres">
      <dgm:prSet presAssocID="{DA8797F3-8833-45F2-B4AB-5C2A4FBB401B}" presName="parentText" presStyleLbl="node1" presStyleIdx="2" presStyleCnt="4">
        <dgm:presLayoutVars>
          <dgm:chMax val="0"/>
          <dgm:bulletEnabled val="1"/>
        </dgm:presLayoutVars>
      </dgm:prSet>
      <dgm:spPr/>
      <dgm:t>
        <a:bodyPr/>
        <a:lstStyle/>
        <a:p>
          <a:endParaRPr lang="en-US"/>
        </a:p>
      </dgm:t>
    </dgm:pt>
    <dgm:pt modelId="{C908AC40-3D53-4291-B4B9-8965B054F0A2}" type="pres">
      <dgm:prSet presAssocID="{DA8797F3-8833-45F2-B4AB-5C2A4FBB401B}" presName="negativeSpace" presStyleCnt="0"/>
      <dgm:spPr/>
      <dgm:t>
        <a:bodyPr/>
        <a:lstStyle/>
        <a:p>
          <a:endParaRPr lang="en-US"/>
        </a:p>
      </dgm:t>
    </dgm:pt>
    <dgm:pt modelId="{71B771CF-1D3B-4BFE-A477-A3215FB84DC6}" type="pres">
      <dgm:prSet presAssocID="{DA8797F3-8833-45F2-B4AB-5C2A4FBB401B}" presName="childText" presStyleLbl="conFgAcc1" presStyleIdx="2" presStyleCnt="4">
        <dgm:presLayoutVars>
          <dgm:bulletEnabled val="1"/>
        </dgm:presLayoutVars>
      </dgm:prSet>
      <dgm:spPr/>
      <dgm:t>
        <a:bodyPr/>
        <a:lstStyle/>
        <a:p>
          <a:endParaRPr lang="en-US"/>
        </a:p>
      </dgm:t>
    </dgm:pt>
    <dgm:pt modelId="{36DC6014-2E7E-4825-99AC-BFFCB8DCBE4F}" type="pres">
      <dgm:prSet presAssocID="{4865BAF1-9FFB-4F51-B2F0-0F5AC02C9FB2}" presName="spaceBetweenRectangles" presStyleCnt="0"/>
      <dgm:spPr/>
    </dgm:pt>
    <dgm:pt modelId="{E18916BE-E28F-4BC6-8E0E-A3B952786E19}" type="pres">
      <dgm:prSet presAssocID="{78A9F707-A1B5-4A2A-A9F6-339FA2BF3527}" presName="parentLin" presStyleCnt="0"/>
      <dgm:spPr/>
    </dgm:pt>
    <dgm:pt modelId="{B064E81B-C234-40F7-930F-C1750379B8D1}" type="pres">
      <dgm:prSet presAssocID="{78A9F707-A1B5-4A2A-A9F6-339FA2BF3527}" presName="parentLeftMargin" presStyleLbl="node1" presStyleIdx="2" presStyleCnt="4"/>
      <dgm:spPr/>
      <dgm:t>
        <a:bodyPr/>
        <a:lstStyle/>
        <a:p>
          <a:endParaRPr lang="en-US"/>
        </a:p>
      </dgm:t>
    </dgm:pt>
    <dgm:pt modelId="{254565A1-CD4F-418A-96D0-4118DAA76E33}" type="pres">
      <dgm:prSet presAssocID="{78A9F707-A1B5-4A2A-A9F6-339FA2BF3527}" presName="parentText" presStyleLbl="node1" presStyleIdx="3" presStyleCnt="4">
        <dgm:presLayoutVars>
          <dgm:chMax val="0"/>
          <dgm:bulletEnabled val="1"/>
        </dgm:presLayoutVars>
      </dgm:prSet>
      <dgm:spPr/>
      <dgm:t>
        <a:bodyPr/>
        <a:lstStyle/>
        <a:p>
          <a:endParaRPr lang="en-US"/>
        </a:p>
      </dgm:t>
    </dgm:pt>
    <dgm:pt modelId="{E2CC7064-392C-41D0-AC53-F2901E73AD80}" type="pres">
      <dgm:prSet presAssocID="{78A9F707-A1B5-4A2A-A9F6-339FA2BF3527}" presName="negativeSpace" presStyleCnt="0"/>
      <dgm:spPr/>
    </dgm:pt>
    <dgm:pt modelId="{C53D09DE-DF15-499A-9907-17EA7946F6A9}" type="pres">
      <dgm:prSet presAssocID="{78A9F707-A1B5-4A2A-A9F6-339FA2BF3527}" presName="childText" presStyleLbl="conFgAcc1" presStyleIdx="3" presStyleCnt="4">
        <dgm:presLayoutVars>
          <dgm:bulletEnabled val="1"/>
        </dgm:presLayoutVars>
      </dgm:prSet>
      <dgm:spPr/>
      <dgm:t>
        <a:bodyPr/>
        <a:lstStyle/>
        <a:p>
          <a:endParaRPr lang="en-US"/>
        </a:p>
      </dgm:t>
    </dgm:pt>
  </dgm:ptLst>
  <dgm:cxnLst>
    <dgm:cxn modelId="{DA4F90A8-7566-49C0-94B7-3A4DCD65BEDE}" type="presOf" srcId="{F3F246DC-1E38-4498-986E-68CCC5274871}" destId="{54CFB613-222F-421D-BEBB-3790AC250A9F}" srcOrd="0" destOrd="0" presId="urn:microsoft.com/office/officeart/2005/8/layout/list1"/>
    <dgm:cxn modelId="{24F3E71E-94AC-4C26-8917-6DF2D4C2314F}" type="presOf" srcId="{A2005F0E-C6BA-4A17-A77E-E94C6BFA43D2}" destId="{C53D09DE-DF15-499A-9907-17EA7946F6A9}" srcOrd="0" destOrd="1" presId="urn:microsoft.com/office/officeart/2005/8/layout/list1"/>
    <dgm:cxn modelId="{CBF61E2B-4D25-4519-99C0-90ACD9AD7DFB}" srcId="{33C0DD02-011F-4B84-AD63-ADF7E7EBCCF4}" destId="{DA8797F3-8833-45F2-B4AB-5C2A4FBB401B}" srcOrd="2" destOrd="0" parTransId="{F9A9E7E3-0064-43D0-A7E8-D86AB2DE3BED}" sibTransId="{4865BAF1-9FFB-4F51-B2F0-0F5AC02C9FB2}"/>
    <dgm:cxn modelId="{B7C9FA2B-79BC-4E07-A136-617996B63C8F}" type="presOf" srcId="{28B73B00-0FB6-40F4-BBD1-96B237D8EEAE}" destId="{5EC2B107-9160-47EA-AF09-3B118B736742}" srcOrd="0" destOrd="0" presId="urn:microsoft.com/office/officeart/2005/8/layout/list1"/>
    <dgm:cxn modelId="{20CC4406-FBB1-4E52-9B08-04C544D8B222}" srcId="{37DC0352-C90B-4998-9C2E-7EB48FDEF4D0}" destId="{CECD0042-9A7C-43A6-9C53-CD40EDDE020B}" srcOrd="1" destOrd="0" parTransId="{5A37355F-A1A0-412E-891F-097399CD08CF}" sibTransId="{B136AEF3-7EB7-4BEC-B50F-06B05EF982AA}"/>
    <dgm:cxn modelId="{1324EFA1-4F4D-43C2-9657-A228B35B586E}" type="presOf" srcId="{2AD34180-A289-42C1-B8AF-1CC40E8A665A}" destId="{615A4151-A3D2-43EE-A782-0E0D078584FD}" srcOrd="0" destOrd="1" presId="urn:microsoft.com/office/officeart/2005/8/layout/list1"/>
    <dgm:cxn modelId="{A69DAA84-2331-466F-88A5-185162FEDC0A}" srcId="{33C0DD02-011F-4B84-AD63-ADF7E7EBCCF4}" destId="{78A9F707-A1B5-4A2A-A9F6-339FA2BF3527}" srcOrd="3" destOrd="0" parTransId="{F4C4E740-1AF6-41A0-8B23-8843C9788117}" sibTransId="{7CBFD90B-5796-4E8D-87E7-C9C62BE193BC}"/>
    <dgm:cxn modelId="{C3817684-C26A-4B00-AD4C-E17F4D88878C}" type="presOf" srcId="{DA8797F3-8833-45F2-B4AB-5C2A4FBB401B}" destId="{9A0DB667-8057-4372-9FED-9ED00599541B}" srcOrd="0" destOrd="0" presId="urn:microsoft.com/office/officeart/2005/8/layout/list1"/>
    <dgm:cxn modelId="{CFBE3AC9-BC6F-4EF5-B1FA-A17D02228796}" type="presOf" srcId="{33C0DD02-011F-4B84-AD63-ADF7E7EBCCF4}" destId="{CB53B04D-B3BF-4F9B-83BA-637D2F8A1F1B}" srcOrd="0" destOrd="0" presId="urn:microsoft.com/office/officeart/2005/8/layout/list1"/>
    <dgm:cxn modelId="{DABFB443-2CEA-40C5-B411-99BE78D27053}" type="presOf" srcId="{37DC0352-C90B-4998-9C2E-7EB48FDEF4D0}" destId="{BB958172-672D-4833-8D28-55B969FF662C}" srcOrd="0" destOrd="0" presId="urn:microsoft.com/office/officeart/2005/8/layout/list1"/>
    <dgm:cxn modelId="{5E2BA0C8-629E-4717-B593-0BCDF2A768B1}" type="presOf" srcId="{78A9F707-A1B5-4A2A-A9F6-339FA2BF3527}" destId="{254565A1-CD4F-418A-96D0-4118DAA76E33}" srcOrd="1" destOrd="0" presId="urn:microsoft.com/office/officeart/2005/8/layout/list1"/>
    <dgm:cxn modelId="{AD07B814-ABCE-445A-ADE0-91065D589BBF}" srcId="{33C0DD02-011F-4B84-AD63-ADF7E7EBCCF4}" destId="{37DC0352-C90B-4998-9C2E-7EB48FDEF4D0}" srcOrd="0" destOrd="0" parTransId="{2E48B681-CE3D-4CC2-A6A9-FDB232B184E5}" sibTransId="{2F19D504-6643-447B-BBBD-E482EC70DF45}"/>
    <dgm:cxn modelId="{28034110-1581-45FC-9E11-2FCB02B94C47}" type="presOf" srcId="{28B73B00-0FB6-40F4-BBD1-96B237D8EEAE}" destId="{46D484F6-5FE0-478D-9E1F-1B30FCE3A7A9}" srcOrd="1" destOrd="0" presId="urn:microsoft.com/office/officeart/2005/8/layout/list1"/>
    <dgm:cxn modelId="{743EC6DF-CA85-41A3-8753-DC114E41B0D4}" type="presOf" srcId="{37DC0352-C90B-4998-9C2E-7EB48FDEF4D0}" destId="{D4CC37C6-2E65-4FC9-82EE-217E81D46D32}" srcOrd="1" destOrd="0" presId="urn:microsoft.com/office/officeart/2005/8/layout/list1"/>
    <dgm:cxn modelId="{888B8618-8922-4C8F-B186-0DC072E9DCDD}" srcId="{78A9F707-A1B5-4A2A-A9F6-339FA2BF3527}" destId="{A2005F0E-C6BA-4A17-A77E-E94C6BFA43D2}" srcOrd="1" destOrd="0" parTransId="{E19A4FD3-FD5E-42E0-81F7-A37A01B986FD}" sibTransId="{E4369F33-C15F-4979-B0D0-3C5169EDE1B6}"/>
    <dgm:cxn modelId="{E7570C43-56A5-407F-A665-C622564DF573}" srcId="{78A9F707-A1B5-4A2A-A9F6-339FA2BF3527}" destId="{823E5444-E3FC-476B-B3E6-D92A5E66813B}" srcOrd="0" destOrd="0" parTransId="{5F4993BF-FAC6-4F89-BF7E-027C7FC26C3C}" sibTransId="{0F05BE26-69FD-484D-A637-44DE948C613D}"/>
    <dgm:cxn modelId="{A68BD3F3-AB1D-4E13-ADEE-C95169237B03}" type="presOf" srcId="{CECD0042-9A7C-43A6-9C53-CD40EDDE020B}" destId="{54CFB613-222F-421D-BEBB-3790AC250A9F}" srcOrd="0" destOrd="1" presId="urn:microsoft.com/office/officeart/2005/8/layout/list1"/>
    <dgm:cxn modelId="{24E960EA-CD5F-45B2-8B1B-35C74FB8905D}" srcId="{33C0DD02-011F-4B84-AD63-ADF7E7EBCCF4}" destId="{28B73B00-0FB6-40F4-BBD1-96B237D8EEAE}" srcOrd="1" destOrd="0" parTransId="{FB799FDF-0EB3-43A9-B077-142B6C073FB2}" sibTransId="{0D5E267D-F1B3-452C-BB62-CCD0C8BEDDC1}"/>
    <dgm:cxn modelId="{FD823FAB-2BC2-4096-977A-1486CB43695A}" srcId="{28B73B00-0FB6-40F4-BBD1-96B237D8EEAE}" destId="{198200F6-CB0A-49C7-AB0C-3ECA917B0356}" srcOrd="0" destOrd="0" parTransId="{ED994594-E13A-4A1D-9816-66A2AA7760FC}" sibTransId="{D305F022-E6B9-4DBA-A132-CA67B51CB904}"/>
    <dgm:cxn modelId="{6C950C8B-6F4E-452F-B072-09C8EC9E8237}" type="presOf" srcId="{78A9F707-A1B5-4A2A-A9F6-339FA2BF3527}" destId="{B064E81B-C234-40F7-930F-C1750379B8D1}" srcOrd="0" destOrd="0" presId="urn:microsoft.com/office/officeart/2005/8/layout/list1"/>
    <dgm:cxn modelId="{99AA0FFA-80E5-4ABD-8EE5-35049B000B4B}" srcId="{28B73B00-0FB6-40F4-BBD1-96B237D8EEAE}" destId="{2AD34180-A289-42C1-B8AF-1CC40E8A665A}" srcOrd="1" destOrd="0" parTransId="{78ED8DB7-0548-48BB-B894-BB992220D3F6}" sibTransId="{521E4F1C-4343-4C2E-B562-781134DFB091}"/>
    <dgm:cxn modelId="{598E71BB-D14C-4A3A-B459-0857C54AF7CA}" type="presOf" srcId="{DA8797F3-8833-45F2-B4AB-5C2A4FBB401B}" destId="{8492ADA4-C473-4937-9EE1-0085B0D815D1}" srcOrd="1" destOrd="0" presId="urn:microsoft.com/office/officeart/2005/8/layout/list1"/>
    <dgm:cxn modelId="{DBADFCD1-F62A-4DEC-90E7-444FA3927A8D}" srcId="{37DC0352-C90B-4998-9C2E-7EB48FDEF4D0}" destId="{F3F246DC-1E38-4498-986E-68CCC5274871}" srcOrd="0" destOrd="0" parTransId="{97E1A398-DB2A-4AE7-9CD4-410EB864A5AB}" sibTransId="{D2347CDD-B821-493E-80D9-486C10C5AC8C}"/>
    <dgm:cxn modelId="{0124C8A5-13A5-4507-97BF-58EA841961D4}" type="presOf" srcId="{198200F6-CB0A-49C7-AB0C-3ECA917B0356}" destId="{615A4151-A3D2-43EE-A782-0E0D078584FD}" srcOrd="0" destOrd="0" presId="urn:microsoft.com/office/officeart/2005/8/layout/list1"/>
    <dgm:cxn modelId="{A0EA12F7-7A19-4B12-9ED4-F435B2D3DB08}" type="presOf" srcId="{823E5444-E3FC-476B-B3E6-D92A5E66813B}" destId="{C53D09DE-DF15-499A-9907-17EA7946F6A9}" srcOrd="0" destOrd="0" presId="urn:microsoft.com/office/officeart/2005/8/layout/list1"/>
    <dgm:cxn modelId="{623552B6-3B5A-4F1F-8D37-5D6A216AD885}" type="presParOf" srcId="{CB53B04D-B3BF-4F9B-83BA-637D2F8A1F1B}" destId="{91C406DC-D68F-4164-80B9-A54A7F6A0B95}" srcOrd="0" destOrd="0" presId="urn:microsoft.com/office/officeart/2005/8/layout/list1"/>
    <dgm:cxn modelId="{F17EADE9-22FE-4AE1-937E-6FE288B8F115}" type="presParOf" srcId="{91C406DC-D68F-4164-80B9-A54A7F6A0B95}" destId="{BB958172-672D-4833-8D28-55B969FF662C}" srcOrd="0" destOrd="0" presId="urn:microsoft.com/office/officeart/2005/8/layout/list1"/>
    <dgm:cxn modelId="{400D34CD-5350-470E-8E86-A026A196EC55}" type="presParOf" srcId="{91C406DC-D68F-4164-80B9-A54A7F6A0B95}" destId="{D4CC37C6-2E65-4FC9-82EE-217E81D46D32}" srcOrd="1" destOrd="0" presId="urn:microsoft.com/office/officeart/2005/8/layout/list1"/>
    <dgm:cxn modelId="{287ADD63-6817-4B3D-A2E4-B00C281FF121}" type="presParOf" srcId="{CB53B04D-B3BF-4F9B-83BA-637D2F8A1F1B}" destId="{4BD241E5-FECC-4E0C-A7D8-99E5ABC30D98}" srcOrd="1" destOrd="0" presId="urn:microsoft.com/office/officeart/2005/8/layout/list1"/>
    <dgm:cxn modelId="{7DCEB05A-672A-4081-9452-F093106C3942}" type="presParOf" srcId="{CB53B04D-B3BF-4F9B-83BA-637D2F8A1F1B}" destId="{54CFB613-222F-421D-BEBB-3790AC250A9F}" srcOrd="2" destOrd="0" presId="urn:microsoft.com/office/officeart/2005/8/layout/list1"/>
    <dgm:cxn modelId="{374AF4EA-4C80-4529-BE98-F3372CED5A40}" type="presParOf" srcId="{CB53B04D-B3BF-4F9B-83BA-637D2F8A1F1B}" destId="{6F9F6E09-6BC6-4DCE-AEB4-26D5CD7986DA}" srcOrd="3" destOrd="0" presId="urn:microsoft.com/office/officeart/2005/8/layout/list1"/>
    <dgm:cxn modelId="{21EAA527-366C-4767-8055-85278B79466E}" type="presParOf" srcId="{CB53B04D-B3BF-4F9B-83BA-637D2F8A1F1B}" destId="{FCA16BC5-15C9-427E-9643-33506844FE29}" srcOrd="4" destOrd="0" presId="urn:microsoft.com/office/officeart/2005/8/layout/list1"/>
    <dgm:cxn modelId="{ED2D91C4-0A46-4BC5-ADF6-6D863382FCE0}" type="presParOf" srcId="{FCA16BC5-15C9-427E-9643-33506844FE29}" destId="{5EC2B107-9160-47EA-AF09-3B118B736742}" srcOrd="0" destOrd="0" presId="urn:microsoft.com/office/officeart/2005/8/layout/list1"/>
    <dgm:cxn modelId="{14F188F0-957E-4132-902F-0A9ED4E58B4C}" type="presParOf" srcId="{FCA16BC5-15C9-427E-9643-33506844FE29}" destId="{46D484F6-5FE0-478D-9E1F-1B30FCE3A7A9}" srcOrd="1" destOrd="0" presId="urn:microsoft.com/office/officeart/2005/8/layout/list1"/>
    <dgm:cxn modelId="{0109B8E5-310F-45F8-B529-CB4778799694}" type="presParOf" srcId="{CB53B04D-B3BF-4F9B-83BA-637D2F8A1F1B}" destId="{F33D4DB5-ACE3-4BB8-8A3D-4608E33D5D8A}" srcOrd="5" destOrd="0" presId="urn:microsoft.com/office/officeart/2005/8/layout/list1"/>
    <dgm:cxn modelId="{D5007FDC-E33A-425E-9ED7-7B7614172F7A}" type="presParOf" srcId="{CB53B04D-B3BF-4F9B-83BA-637D2F8A1F1B}" destId="{615A4151-A3D2-43EE-A782-0E0D078584FD}" srcOrd="6" destOrd="0" presId="urn:microsoft.com/office/officeart/2005/8/layout/list1"/>
    <dgm:cxn modelId="{576B15B6-4627-4F9B-875E-1D22BC0BC2D0}" type="presParOf" srcId="{CB53B04D-B3BF-4F9B-83BA-637D2F8A1F1B}" destId="{EAE634BA-349F-4B88-9CB8-E1B0215918FE}" srcOrd="7" destOrd="0" presId="urn:microsoft.com/office/officeart/2005/8/layout/list1"/>
    <dgm:cxn modelId="{9E620B60-E8C5-4501-8684-CD75DBC9E336}" type="presParOf" srcId="{CB53B04D-B3BF-4F9B-83BA-637D2F8A1F1B}" destId="{94A3BE64-9D15-458D-90A8-44BFE361255D}" srcOrd="8" destOrd="0" presId="urn:microsoft.com/office/officeart/2005/8/layout/list1"/>
    <dgm:cxn modelId="{D723CB48-5122-4190-8111-AD1867EA4D5F}" type="presParOf" srcId="{94A3BE64-9D15-458D-90A8-44BFE361255D}" destId="{9A0DB667-8057-4372-9FED-9ED00599541B}" srcOrd="0" destOrd="0" presId="urn:microsoft.com/office/officeart/2005/8/layout/list1"/>
    <dgm:cxn modelId="{846D0A6A-89D6-4E10-96C8-0C97646267D7}" type="presParOf" srcId="{94A3BE64-9D15-458D-90A8-44BFE361255D}" destId="{8492ADA4-C473-4937-9EE1-0085B0D815D1}" srcOrd="1" destOrd="0" presId="urn:microsoft.com/office/officeart/2005/8/layout/list1"/>
    <dgm:cxn modelId="{A9811316-2038-4450-91B5-BF0003F07F0C}" type="presParOf" srcId="{CB53B04D-B3BF-4F9B-83BA-637D2F8A1F1B}" destId="{C908AC40-3D53-4291-B4B9-8965B054F0A2}" srcOrd="9" destOrd="0" presId="urn:microsoft.com/office/officeart/2005/8/layout/list1"/>
    <dgm:cxn modelId="{9B247A99-2FAB-4B05-A58D-7913E5746CBF}" type="presParOf" srcId="{CB53B04D-B3BF-4F9B-83BA-637D2F8A1F1B}" destId="{71B771CF-1D3B-4BFE-A477-A3215FB84DC6}" srcOrd="10" destOrd="0" presId="urn:microsoft.com/office/officeart/2005/8/layout/list1"/>
    <dgm:cxn modelId="{3470D78B-3259-47F5-A9AF-E2AE63B4AD7F}" type="presParOf" srcId="{CB53B04D-B3BF-4F9B-83BA-637D2F8A1F1B}" destId="{36DC6014-2E7E-4825-99AC-BFFCB8DCBE4F}" srcOrd="11" destOrd="0" presId="urn:microsoft.com/office/officeart/2005/8/layout/list1"/>
    <dgm:cxn modelId="{B28E4765-5445-4E52-8ECC-1767C6ED8D27}" type="presParOf" srcId="{CB53B04D-B3BF-4F9B-83BA-637D2F8A1F1B}" destId="{E18916BE-E28F-4BC6-8E0E-A3B952786E19}" srcOrd="12" destOrd="0" presId="urn:microsoft.com/office/officeart/2005/8/layout/list1"/>
    <dgm:cxn modelId="{415B21C8-9D95-490E-BC9F-48FA660259B1}" type="presParOf" srcId="{E18916BE-E28F-4BC6-8E0E-A3B952786E19}" destId="{B064E81B-C234-40F7-930F-C1750379B8D1}" srcOrd="0" destOrd="0" presId="urn:microsoft.com/office/officeart/2005/8/layout/list1"/>
    <dgm:cxn modelId="{A4460495-E646-45BA-83BD-8F12B7C55341}" type="presParOf" srcId="{E18916BE-E28F-4BC6-8E0E-A3B952786E19}" destId="{254565A1-CD4F-418A-96D0-4118DAA76E33}" srcOrd="1" destOrd="0" presId="urn:microsoft.com/office/officeart/2005/8/layout/list1"/>
    <dgm:cxn modelId="{9FF7BFF9-6EB0-44E0-A632-AE7F922F51FD}" type="presParOf" srcId="{CB53B04D-B3BF-4F9B-83BA-637D2F8A1F1B}" destId="{E2CC7064-392C-41D0-AC53-F2901E73AD80}" srcOrd="13" destOrd="0" presId="urn:microsoft.com/office/officeart/2005/8/layout/list1"/>
    <dgm:cxn modelId="{8D086EC7-82E2-4AE0-A5DB-CDB71CAA278A}" type="presParOf" srcId="{CB53B04D-B3BF-4F9B-83BA-637D2F8A1F1B}" destId="{C53D09DE-DF15-499A-9907-17EA7946F6A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FB613-222F-421D-BEBB-3790AC250A9F}">
      <dsp:nvSpPr>
        <dsp:cNvPr id="0" name=""/>
        <dsp:cNvSpPr/>
      </dsp:nvSpPr>
      <dsp:spPr>
        <a:xfrm>
          <a:off x="0" y="237679"/>
          <a:ext cx="8539163" cy="105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2734" tIns="291592" rIns="66273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Candara" panose="020E0502030303020204" pitchFamily="34" charset="0"/>
            </a:rPr>
            <a:t>Built-in functions</a:t>
          </a:r>
          <a:endParaRPr lang="en-US" sz="2000" kern="1200" dirty="0">
            <a:latin typeface="Candara" panose="020E0502030303020204" pitchFamily="34" charset="0"/>
          </a:endParaRPr>
        </a:p>
        <a:p>
          <a:pPr marL="228600" lvl="1" indent="-228600" algn="l" defTabSz="889000">
            <a:lnSpc>
              <a:spcPct val="90000"/>
            </a:lnSpc>
            <a:spcBef>
              <a:spcPct val="0"/>
            </a:spcBef>
            <a:spcAft>
              <a:spcPct val="15000"/>
            </a:spcAft>
            <a:buChar char="••"/>
          </a:pPr>
          <a:r>
            <a:rPr lang="en-US" sz="2000" kern="1200" dirty="0" smtClean="0">
              <a:latin typeface="Candara" panose="020E0502030303020204" pitchFamily="34" charset="0"/>
            </a:rPr>
            <a:t>Lambda functions</a:t>
          </a:r>
          <a:endParaRPr lang="en-US" sz="2000" kern="1200" dirty="0">
            <a:latin typeface="Candara" panose="020E0502030303020204" pitchFamily="34" charset="0"/>
          </a:endParaRPr>
        </a:p>
      </dsp:txBody>
      <dsp:txXfrm>
        <a:off x="0" y="237679"/>
        <a:ext cx="8539163" cy="1058400"/>
      </dsp:txXfrm>
    </dsp:sp>
    <dsp:sp modelId="{D4CC37C6-2E65-4FC9-82EE-217E81D46D32}">
      <dsp:nvSpPr>
        <dsp:cNvPr id="0" name=""/>
        <dsp:cNvSpPr/>
      </dsp:nvSpPr>
      <dsp:spPr>
        <a:xfrm>
          <a:off x="426958" y="31039"/>
          <a:ext cx="5977414"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5932" tIns="0" rIns="225932" bIns="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Functions</a:t>
          </a:r>
          <a:endParaRPr lang="en-US" sz="2000" kern="1200" dirty="0">
            <a:latin typeface="Candara" panose="020E0502030303020204" pitchFamily="34" charset="0"/>
          </a:endParaRPr>
        </a:p>
      </dsp:txBody>
      <dsp:txXfrm>
        <a:off x="447133" y="51214"/>
        <a:ext cx="5937064" cy="372930"/>
      </dsp:txXfrm>
    </dsp:sp>
    <dsp:sp modelId="{615A4151-A3D2-43EE-A782-0E0D078584FD}">
      <dsp:nvSpPr>
        <dsp:cNvPr id="0" name=""/>
        <dsp:cNvSpPr/>
      </dsp:nvSpPr>
      <dsp:spPr>
        <a:xfrm>
          <a:off x="0" y="1578319"/>
          <a:ext cx="8539163" cy="105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2734" tIns="291592" rIns="66273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Candara" panose="020E0502030303020204" pitchFamily="34" charset="0"/>
            </a:rPr>
            <a:t>What are modules?</a:t>
          </a:r>
          <a:endParaRPr lang="en-US" sz="2000" kern="1200" dirty="0">
            <a:latin typeface="Candara" panose="020E0502030303020204" pitchFamily="34" charset="0"/>
          </a:endParaRPr>
        </a:p>
        <a:p>
          <a:pPr marL="228600" lvl="1" indent="-228600" algn="l" defTabSz="889000">
            <a:lnSpc>
              <a:spcPct val="90000"/>
            </a:lnSpc>
            <a:spcBef>
              <a:spcPct val="0"/>
            </a:spcBef>
            <a:spcAft>
              <a:spcPct val="15000"/>
            </a:spcAft>
            <a:buChar char="••"/>
          </a:pPr>
          <a:r>
            <a:rPr lang="en-US" sz="2000" kern="1200" dirty="0" smtClean="0">
              <a:latin typeface="Candara" panose="020E0502030303020204" pitchFamily="34" charset="0"/>
            </a:rPr>
            <a:t>Import statements</a:t>
          </a:r>
          <a:endParaRPr lang="en-US" sz="2000" kern="1200" dirty="0">
            <a:latin typeface="Candara" panose="020E0502030303020204" pitchFamily="34" charset="0"/>
          </a:endParaRPr>
        </a:p>
      </dsp:txBody>
      <dsp:txXfrm>
        <a:off x="0" y="1578319"/>
        <a:ext cx="8539163" cy="1058400"/>
      </dsp:txXfrm>
    </dsp:sp>
    <dsp:sp modelId="{46D484F6-5FE0-478D-9E1F-1B30FCE3A7A9}">
      <dsp:nvSpPr>
        <dsp:cNvPr id="0" name=""/>
        <dsp:cNvSpPr/>
      </dsp:nvSpPr>
      <dsp:spPr>
        <a:xfrm>
          <a:off x="426958" y="1371679"/>
          <a:ext cx="5977414"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5932" tIns="0" rIns="225932" bIns="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Modules</a:t>
          </a:r>
          <a:endParaRPr lang="en-US" sz="2000" kern="1200" dirty="0">
            <a:latin typeface="Candara" panose="020E0502030303020204" pitchFamily="34" charset="0"/>
          </a:endParaRPr>
        </a:p>
      </dsp:txBody>
      <dsp:txXfrm>
        <a:off x="447133" y="1391854"/>
        <a:ext cx="5937064" cy="372930"/>
      </dsp:txXfrm>
    </dsp:sp>
    <dsp:sp modelId="{71B771CF-1D3B-4BFE-A477-A3215FB84DC6}">
      <dsp:nvSpPr>
        <dsp:cNvPr id="0" name=""/>
        <dsp:cNvSpPr/>
      </dsp:nvSpPr>
      <dsp:spPr>
        <a:xfrm>
          <a:off x="0" y="2918959"/>
          <a:ext cx="8539163" cy="352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492ADA4-C473-4937-9EE1-0085B0D815D1}">
      <dsp:nvSpPr>
        <dsp:cNvPr id="0" name=""/>
        <dsp:cNvSpPr/>
      </dsp:nvSpPr>
      <dsp:spPr>
        <a:xfrm>
          <a:off x="426958" y="2712318"/>
          <a:ext cx="5977414"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5932" tIns="0" rIns="225932" bIns="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Packages</a:t>
          </a:r>
          <a:endParaRPr lang="en-US" sz="2000" kern="1200" dirty="0">
            <a:latin typeface="Candara" panose="020E0502030303020204" pitchFamily="34" charset="0"/>
          </a:endParaRPr>
        </a:p>
      </dsp:txBody>
      <dsp:txXfrm>
        <a:off x="447133" y="2732493"/>
        <a:ext cx="5937064" cy="372930"/>
      </dsp:txXfrm>
    </dsp:sp>
    <dsp:sp modelId="{C53D09DE-DF15-499A-9907-17EA7946F6A9}">
      <dsp:nvSpPr>
        <dsp:cNvPr id="0" name=""/>
        <dsp:cNvSpPr/>
      </dsp:nvSpPr>
      <dsp:spPr>
        <a:xfrm>
          <a:off x="0" y="3553999"/>
          <a:ext cx="8539163" cy="1058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2734" tIns="291592" rIns="66273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Candara" panose="020E0502030303020204" pitchFamily="34" charset="0"/>
            </a:rPr>
            <a:t>Math</a:t>
          </a:r>
          <a:endParaRPr lang="en-US" sz="2000" kern="1200" dirty="0">
            <a:latin typeface="Candara" panose="020E0502030303020204" pitchFamily="34" charset="0"/>
          </a:endParaRPr>
        </a:p>
        <a:p>
          <a:pPr marL="228600" lvl="1" indent="-228600" algn="l" defTabSz="889000">
            <a:lnSpc>
              <a:spcPct val="90000"/>
            </a:lnSpc>
            <a:spcBef>
              <a:spcPct val="0"/>
            </a:spcBef>
            <a:spcAft>
              <a:spcPct val="15000"/>
            </a:spcAft>
            <a:buChar char="••"/>
          </a:pPr>
          <a:r>
            <a:rPr lang="en-US" sz="2000" kern="1200" dirty="0" err="1" smtClean="0">
              <a:latin typeface="Candara" panose="020E0502030303020204" pitchFamily="34" charset="0"/>
            </a:rPr>
            <a:t>Numpy</a:t>
          </a:r>
          <a:endParaRPr lang="en-US" sz="2000" kern="1200" dirty="0">
            <a:latin typeface="Candara" panose="020E0502030303020204" pitchFamily="34" charset="0"/>
          </a:endParaRPr>
        </a:p>
      </dsp:txBody>
      <dsp:txXfrm>
        <a:off x="0" y="3553999"/>
        <a:ext cx="8539163" cy="1058400"/>
      </dsp:txXfrm>
    </dsp:sp>
    <dsp:sp modelId="{254565A1-CD4F-418A-96D0-4118DAA76E33}">
      <dsp:nvSpPr>
        <dsp:cNvPr id="0" name=""/>
        <dsp:cNvSpPr/>
      </dsp:nvSpPr>
      <dsp:spPr>
        <a:xfrm>
          <a:off x="426958" y="3347359"/>
          <a:ext cx="5977414"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5932" tIns="0" rIns="225932" bIns="0" numCol="1" spcCol="1270" anchor="ctr" anchorCtr="0">
          <a:noAutofit/>
        </a:bodyPr>
        <a:lstStyle/>
        <a:p>
          <a:pPr lvl="0" algn="l" defTabSz="889000">
            <a:lnSpc>
              <a:spcPct val="90000"/>
            </a:lnSpc>
            <a:spcBef>
              <a:spcPct val="0"/>
            </a:spcBef>
            <a:spcAft>
              <a:spcPct val="35000"/>
            </a:spcAft>
          </a:pPr>
          <a:r>
            <a:rPr lang="en-US" sz="2000" kern="1200" dirty="0" smtClean="0">
              <a:latin typeface="Candara" panose="020E0502030303020204" pitchFamily="34" charset="0"/>
            </a:rPr>
            <a:t>Libraries</a:t>
          </a:r>
          <a:endParaRPr lang="en-US" sz="2000" kern="1200" dirty="0">
            <a:latin typeface="Candara" panose="020E0502030303020204" pitchFamily="34" charset="0"/>
          </a:endParaRPr>
        </a:p>
      </dsp:txBody>
      <dsp:txXfrm>
        <a:off x="447133" y="3367534"/>
        <a:ext cx="5937064"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5/31/2018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49463"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011681" y="4447617"/>
            <a:ext cx="4966204"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43010" y="551179"/>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4" name="Text Box 9"/>
          <p:cNvSpPr txBox="1">
            <a:spLocks noChangeArrowheads="1"/>
          </p:cNvSpPr>
          <p:nvPr/>
        </p:nvSpPr>
        <p:spPr bwMode="auto">
          <a:xfrm>
            <a:off x="162560" y="753040"/>
            <a:ext cx="1706880" cy="297661"/>
          </a:xfrm>
          <a:prstGeom prst="rect">
            <a:avLst/>
          </a:prstGeom>
          <a:noFill/>
          <a:ln w="9525">
            <a:noFill/>
            <a:miter lim="800000"/>
            <a:headEnd/>
            <a:tailEnd/>
          </a:ln>
          <a:effectLst/>
        </p:spPr>
        <p:txBody>
          <a:bodyPr lIns="96661" tIns="48331" rIns="96661" bIns="48331">
            <a:spAutoFit/>
          </a:bodyPr>
          <a:lstStyle/>
          <a:p>
            <a:pPr>
              <a:spcBef>
                <a:spcPct val="50000"/>
              </a:spcBef>
            </a:pPr>
            <a:r>
              <a:rPr lang="en-US" sz="1300" b="1" dirty="0">
                <a:latin typeface="Arial" pitchFamily="34" charset="0"/>
                <a:cs typeface="Arial" pitchFamily="34" charset="0"/>
              </a:rPr>
              <a:t>Instructor Notes:</a:t>
            </a:r>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Python Training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A basic overview		</a:t>
            </a:r>
            <a:endParaRPr lang="en-US" dirty="0">
              <a:latin typeface="Arial" pitchFamily="34" charset="0"/>
              <a:cs typeface="Arial" pitchFamily="34" charset="0"/>
            </a:endParaRPr>
          </a:p>
        </p:txBody>
      </p:sp>
      <p:sp>
        <p:nvSpPr>
          <p:cNvPr id="12" name="Rectangle 14"/>
          <p:cNvSpPr>
            <a:spLocks noChangeArrowheads="1"/>
          </p:cNvSpPr>
          <p:nvPr/>
        </p:nvSpPr>
        <p:spPr bwMode="auto">
          <a:xfrm>
            <a:off x="4036979" y="8774929"/>
            <a:ext cx="2946699" cy="33997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Candara" panose="020E0502030303020204" pitchFamily="34" charset="0"/>
                <a:cs typeface="Arial" pitchFamily="34" charset="0"/>
              </a:rPr>
              <a:t>		 Page 01-</a:t>
            </a:r>
            <a:fld id="{BD9FB300-F9DC-4669-88F4-967ABA23CC04}" type="slidenum">
              <a:rPr lang="en-US" sz="1100" smtClean="0">
                <a:latin typeface="Candara" panose="020E0502030303020204"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Candara" panose="020E0502030303020204" pitchFamily="34" charset="0"/>
                <a:cs typeface="Arial" pitchFamily="34" charset="0"/>
              </a:rPr>
              <a:t> </a:t>
            </a:r>
          </a:p>
          <a:p>
            <a:r>
              <a:rPr lang="en-US" sz="1100" dirty="0" smtClean="0">
                <a:latin typeface="Candara" panose="020E0502030303020204" pitchFamily="34" charset="0"/>
                <a:cs typeface="Arial" pitchFamily="34" charset="0"/>
              </a:rPr>
              <a:t>  </a:t>
            </a:r>
            <a:endParaRPr lang="en-US" sz="11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python.org/3/library/numbers.html#numbers.Integral" TargetMode="External"/><Relationship Id="rId7" Type="http://schemas.openxmlformats.org/officeDocument/2006/relationships/hyperlink" Target="https://docs.python.org/3/library/functions.html#pow"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ocs.python.org/3/library/functions.html#float" TargetMode="External"/><Relationship Id="rId5" Type="http://schemas.openxmlformats.org/officeDocument/2006/relationships/hyperlink" Target="https://docs.python.org/3/library/math.html#math.pow" TargetMode="External"/><Relationship Id="rId4" Type="http://schemas.openxmlformats.org/officeDocument/2006/relationships/hyperlink" Target="https://docs.python.org/3/library/exceptions.html#ValueErro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4946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6242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4946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3890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4946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02745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4946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24983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4946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9439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4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itchFamily="34" charset="0"/>
                <a:ea typeface="+mn-ea"/>
                <a:cs typeface="Arial" pitchFamily="34" charset="0"/>
              </a:rPr>
              <a:t>This module is always available</a:t>
            </a:r>
          </a:p>
          <a:p>
            <a:r>
              <a:rPr lang="en-US" dirty="0" smtClean="0"/>
              <a:t>ceil</a:t>
            </a:r>
            <a:r>
              <a:rPr lang="en-US" dirty="0" smtClean="0">
                <a:effectLst/>
              </a:rPr>
              <a:t>(</a:t>
            </a:r>
            <a:r>
              <a:rPr lang="en-US" i="1" dirty="0" smtClean="0"/>
              <a:t>x</a:t>
            </a:r>
            <a:r>
              <a:rPr lang="en-US" dirty="0" smtClean="0">
                <a:effectLst/>
              </a:rPr>
              <a:t>)</a:t>
            </a:r>
          </a:p>
          <a:p>
            <a:r>
              <a:rPr lang="en-US" dirty="0" smtClean="0">
                <a:effectLst/>
              </a:rPr>
              <a:t>	Return the ceiling of </a:t>
            </a:r>
            <a:r>
              <a:rPr lang="en-US" i="1" dirty="0" smtClean="0">
                <a:effectLst/>
              </a:rPr>
              <a:t>x</a:t>
            </a:r>
            <a:r>
              <a:rPr lang="en-US" dirty="0" smtClean="0">
                <a:effectLst/>
              </a:rPr>
              <a:t>, the smallest integer greater than or equal to </a:t>
            </a:r>
            <a:r>
              <a:rPr lang="en-US" i="1" dirty="0" smtClean="0">
                <a:effectLst/>
              </a:rPr>
              <a:t>x</a:t>
            </a:r>
            <a:r>
              <a:rPr lang="en-US" dirty="0" smtClean="0">
                <a:effectLst/>
              </a:rPr>
              <a:t>. If </a:t>
            </a:r>
            <a:r>
              <a:rPr lang="en-US" i="1" dirty="0" smtClean="0">
                <a:effectLst/>
              </a:rPr>
              <a:t>x</a:t>
            </a:r>
            <a:r>
              <a:rPr lang="en-US" dirty="0" smtClean="0">
                <a:effectLst/>
              </a:rPr>
              <a:t> is not a float, delegates to </a:t>
            </a:r>
            <a:r>
              <a:rPr lang="en-US" dirty="0" err="1" smtClean="0">
                <a:effectLst/>
              </a:rPr>
              <a:t>x.__ceil</a:t>
            </a:r>
            <a:r>
              <a:rPr lang="en-US" dirty="0" smtClean="0">
                <a:effectLst/>
              </a:rPr>
              <a:t>__(), which should return an </a:t>
            </a:r>
            <a:r>
              <a:rPr lang="en-US" sz="1000" u="none" strike="noStrike" kern="1200" dirty="0" smtClean="0">
                <a:solidFill>
                  <a:schemeClr val="tx1"/>
                </a:solidFill>
                <a:effectLst/>
                <a:latin typeface="Arial" pitchFamily="34" charset="0"/>
                <a:ea typeface="+mn-ea"/>
                <a:cs typeface="Arial" pitchFamily="34" charset="0"/>
                <a:hlinkClick r:id="rId3" tooltip="numbers.Integral"/>
              </a:rPr>
              <a:t>Integral</a:t>
            </a:r>
            <a:r>
              <a:rPr lang="en-US" dirty="0" smtClean="0">
                <a:effectLst/>
              </a:rPr>
              <a:t> value.</a:t>
            </a:r>
          </a:p>
          <a:p>
            <a:r>
              <a:rPr lang="en-US" dirty="0" err="1" smtClean="0"/>
              <a:t>math.copysign</a:t>
            </a:r>
            <a:r>
              <a:rPr lang="en-US" dirty="0" smtClean="0">
                <a:effectLst/>
              </a:rPr>
              <a:t>(</a:t>
            </a:r>
            <a:r>
              <a:rPr lang="en-US" i="1" dirty="0" smtClean="0"/>
              <a:t>x</a:t>
            </a:r>
            <a:r>
              <a:rPr lang="en-US" dirty="0" smtClean="0"/>
              <a:t>, </a:t>
            </a:r>
            <a:r>
              <a:rPr lang="en-US" i="1" dirty="0" smtClean="0"/>
              <a:t>y</a:t>
            </a:r>
            <a:r>
              <a:rPr lang="en-US" dirty="0" smtClean="0">
                <a:effectLst/>
              </a:rPr>
              <a:t>)</a:t>
            </a:r>
          </a:p>
          <a:p>
            <a:r>
              <a:rPr lang="en-US" dirty="0" smtClean="0">
                <a:effectLst/>
              </a:rPr>
              <a:t>	Return a float with the magnitude (absolute value) of </a:t>
            </a:r>
            <a:r>
              <a:rPr lang="en-US" i="1" dirty="0" smtClean="0">
                <a:effectLst/>
              </a:rPr>
              <a:t>x</a:t>
            </a:r>
            <a:r>
              <a:rPr lang="en-US" dirty="0" smtClean="0">
                <a:effectLst/>
              </a:rPr>
              <a:t> but the sign of </a:t>
            </a:r>
            <a:r>
              <a:rPr lang="en-US" i="1" dirty="0" smtClean="0">
                <a:effectLst/>
              </a:rPr>
              <a:t>y</a:t>
            </a:r>
            <a:r>
              <a:rPr lang="en-US" dirty="0" smtClean="0">
                <a:effectLst/>
              </a:rPr>
              <a:t>. On platforms that support signed </a:t>
            </a:r>
            <a:r>
              <a:rPr lang="en-US" dirty="0" err="1" smtClean="0">
                <a:effectLst/>
              </a:rPr>
              <a:t>zeros</a:t>
            </a:r>
            <a:r>
              <a:rPr lang="en-US" dirty="0" smtClean="0">
                <a:effectLst/>
              </a:rPr>
              <a:t>, </a:t>
            </a:r>
            <a:r>
              <a:rPr lang="en-US" dirty="0" err="1" smtClean="0">
                <a:effectLst/>
              </a:rPr>
              <a:t>copysign</a:t>
            </a:r>
            <a:r>
              <a:rPr lang="en-US" dirty="0" smtClean="0">
                <a:effectLst/>
              </a:rPr>
              <a:t>(1.0, -0.0) returns </a:t>
            </a:r>
            <a:r>
              <a:rPr lang="en-US" i="1" dirty="0" smtClean="0">
                <a:effectLst/>
              </a:rPr>
              <a:t>-1.0</a:t>
            </a:r>
            <a:r>
              <a:rPr lang="en-US" dirty="0" smtClean="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factorial</a:t>
            </a:r>
            <a:r>
              <a:rPr lang="en-US" dirty="0" smtClean="0">
                <a:effectLst/>
              </a:rPr>
              <a:t>(</a:t>
            </a:r>
            <a:r>
              <a:rPr lang="en-US" i="1" dirty="0" smtClean="0"/>
              <a:t>x</a:t>
            </a:r>
            <a:r>
              <a:rPr lang="en-US" dirty="0" smtClean="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	Return </a:t>
            </a:r>
            <a:r>
              <a:rPr lang="en-US" i="1" dirty="0" smtClean="0">
                <a:effectLst/>
              </a:rPr>
              <a:t>x</a:t>
            </a:r>
            <a:r>
              <a:rPr lang="en-US" dirty="0" smtClean="0">
                <a:effectLst/>
              </a:rPr>
              <a:t> factorial. Raises </a:t>
            </a:r>
            <a:r>
              <a:rPr lang="en-US" sz="1000" u="none" strike="noStrike" kern="1200" dirty="0" err="1" smtClean="0">
                <a:solidFill>
                  <a:schemeClr val="tx1"/>
                </a:solidFill>
                <a:effectLst/>
                <a:latin typeface="Arial" pitchFamily="34" charset="0"/>
                <a:ea typeface="+mn-ea"/>
                <a:cs typeface="Arial" pitchFamily="34" charset="0"/>
                <a:hlinkClick r:id="rId4" tooltip="ValueError"/>
              </a:rPr>
              <a:t>ValueError</a:t>
            </a:r>
            <a:r>
              <a:rPr lang="en-US" dirty="0" smtClean="0">
                <a:effectLst/>
              </a:rPr>
              <a:t> if </a:t>
            </a:r>
            <a:r>
              <a:rPr lang="en-US" i="1" dirty="0" smtClean="0">
                <a:effectLst/>
              </a:rPr>
              <a:t>x</a:t>
            </a:r>
            <a:r>
              <a:rPr lang="en-US" dirty="0" smtClean="0">
                <a:effectLst/>
              </a:rPr>
              <a:t> is not integral or is negative.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exp</a:t>
            </a:r>
            <a:r>
              <a:rPr lang="en-US" dirty="0" smtClean="0">
                <a:effectLst/>
              </a:rPr>
              <a:t>(</a:t>
            </a:r>
            <a:r>
              <a:rPr lang="en-US" i="1" dirty="0" smtClean="0"/>
              <a:t>x</a:t>
            </a:r>
            <a:r>
              <a:rPr lang="en-US" dirty="0" smtClean="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	Return e**x.</a:t>
            </a:r>
          </a:p>
          <a:p>
            <a:r>
              <a:rPr lang="en-US" dirty="0" smtClean="0"/>
              <a:t>pow</a:t>
            </a:r>
            <a:r>
              <a:rPr lang="en-US" dirty="0" smtClean="0">
                <a:effectLst/>
              </a:rPr>
              <a:t>(</a:t>
            </a:r>
            <a:r>
              <a:rPr lang="en-US" i="1" dirty="0" smtClean="0"/>
              <a:t>x</a:t>
            </a:r>
            <a:r>
              <a:rPr lang="en-US" dirty="0" smtClean="0"/>
              <a:t>, </a:t>
            </a:r>
            <a:r>
              <a:rPr lang="en-US" i="1" dirty="0" smtClean="0"/>
              <a:t>y</a:t>
            </a:r>
            <a:r>
              <a:rPr lang="en-US" dirty="0" smtClean="0">
                <a:effectLst/>
              </a:rPr>
              <a:t>)</a:t>
            </a:r>
          </a:p>
          <a:p>
            <a:r>
              <a:rPr lang="en-US" dirty="0" smtClean="0">
                <a:effectLst/>
              </a:rPr>
              <a:t>	Return x raised to the power y. Exceptional cases follow Annex ‘F’ of the C99 standard as far as possible. In particular, pow(1.0, x) and pow(x, 0.0) always return 1.0, even when x is a zero or a </a:t>
            </a:r>
            <a:r>
              <a:rPr lang="en-US" dirty="0" err="1" smtClean="0">
                <a:effectLst/>
              </a:rPr>
              <a:t>NaN</a:t>
            </a:r>
            <a:r>
              <a:rPr lang="en-US" dirty="0" smtClean="0">
                <a:effectLst/>
              </a:rPr>
              <a:t>. If both x and y are finite, x is negative, and y is not an integer then pow(x, y) is undefined, and raises </a:t>
            </a:r>
            <a:r>
              <a:rPr lang="en-US" sz="1000" u="none" strike="noStrike" kern="1200" dirty="0" err="1" smtClean="0">
                <a:solidFill>
                  <a:schemeClr val="tx1"/>
                </a:solidFill>
                <a:effectLst/>
                <a:latin typeface="Arial" pitchFamily="34" charset="0"/>
                <a:ea typeface="+mn-ea"/>
                <a:cs typeface="Arial" pitchFamily="34" charset="0"/>
                <a:hlinkClick r:id="rId4" tooltip="ValueError"/>
              </a:rPr>
              <a:t>ValueError</a:t>
            </a:r>
            <a:r>
              <a:rPr lang="en-US" dirty="0" smtClean="0">
                <a:effectLst/>
              </a:rPr>
              <a:t>.</a:t>
            </a:r>
          </a:p>
          <a:p>
            <a:r>
              <a:rPr lang="en-US" dirty="0" smtClean="0">
                <a:effectLst/>
              </a:rPr>
              <a:t>Unlike the built-in ** operator, </a:t>
            </a:r>
            <a:r>
              <a:rPr lang="en-US" sz="1000" u="none" strike="noStrike" kern="1200" dirty="0" err="1" smtClean="0">
                <a:solidFill>
                  <a:schemeClr val="tx1"/>
                </a:solidFill>
                <a:effectLst/>
                <a:latin typeface="Arial" pitchFamily="34" charset="0"/>
                <a:ea typeface="+mn-ea"/>
                <a:cs typeface="Arial" pitchFamily="34" charset="0"/>
                <a:hlinkClick r:id="rId5" tooltip="math.pow"/>
              </a:rPr>
              <a:t>math.pow</a:t>
            </a:r>
            <a:r>
              <a:rPr lang="en-US" sz="1000" u="none" strike="noStrike" kern="1200" dirty="0" smtClean="0">
                <a:solidFill>
                  <a:schemeClr val="tx1"/>
                </a:solidFill>
                <a:effectLst/>
                <a:latin typeface="Arial" pitchFamily="34" charset="0"/>
                <a:ea typeface="+mn-ea"/>
                <a:cs typeface="Arial" pitchFamily="34" charset="0"/>
                <a:hlinkClick r:id="rId5" tooltip="math.pow"/>
              </a:rPr>
              <a:t>()</a:t>
            </a:r>
            <a:r>
              <a:rPr lang="en-US" dirty="0" smtClean="0">
                <a:effectLst/>
              </a:rPr>
              <a:t> converts both its arguments to type </a:t>
            </a:r>
            <a:r>
              <a:rPr lang="en-US" sz="1000" u="none" strike="noStrike" kern="1200" dirty="0" smtClean="0">
                <a:solidFill>
                  <a:schemeClr val="tx1"/>
                </a:solidFill>
                <a:effectLst/>
                <a:latin typeface="Arial" pitchFamily="34" charset="0"/>
                <a:ea typeface="+mn-ea"/>
                <a:cs typeface="Arial" pitchFamily="34" charset="0"/>
                <a:hlinkClick r:id="rId6" tooltip="float"/>
              </a:rPr>
              <a:t>float</a:t>
            </a:r>
            <a:r>
              <a:rPr lang="en-US" dirty="0" smtClean="0">
                <a:effectLst/>
              </a:rPr>
              <a:t>. Use ** or the built-</a:t>
            </a:r>
            <a:r>
              <a:rPr lang="en-US" dirty="0" err="1" smtClean="0">
                <a:effectLst/>
              </a:rPr>
              <a:t>in</a:t>
            </a:r>
            <a:r>
              <a:rPr lang="en-US" sz="1000" u="none" strike="noStrike" kern="1200" dirty="0" err="1" smtClean="0">
                <a:solidFill>
                  <a:schemeClr val="tx1"/>
                </a:solidFill>
                <a:effectLst/>
                <a:latin typeface="Arial" pitchFamily="34" charset="0"/>
                <a:ea typeface="+mn-ea"/>
                <a:cs typeface="Arial" pitchFamily="34" charset="0"/>
                <a:hlinkClick r:id="rId7" tooltip="pow"/>
              </a:rPr>
              <a:t>pow</a:t>
            </a:r>
            <a:r>
              <a:rPr lang="en-US" sz="1000" u="none" strike="noStrike" kern="1200" dirty="0" smtClean="0">
                <a:solidFill>
                  <a:schemeClr val="tx1"/>
                </a:solidFill>
                <a:effectLst/>
                <a:latin typeface="Arial" pitchFamily="34" charset="0"/>
                <a:ea typeface="+mn-ea"/>
                <a:cs typeface="Arial" pitchFamily="34" charset="0"/>
                <a:hlinkClick r:id="rId7" tooltip="pow"/>
              </a:rPr>
              <a:t>()</a:t>
            </a:r>
            <a:r>
              <a:rPr lang="en-US" dirty="0" smtClean="0">
                <a:effectLst/>
              </a:rPr>
              <a:t> function for computing exact integer powers.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sqrt</a:t>
            </a:r>
            <a:r>
              <a:rPr lang="en-US" dirty="0" smtClean="0">
                <a:effectLst/>
              </a:rPr>
              <a:t>(</a:t>
            </a:r>
            <a:r>
              <a:rPr lang="en-US" i="1" dirty="0" smtClean="0"/>
              <a:t>x</a:t>
            </a:r>
            <a:r>
              <a:rPr lang="en-US" dirty="0" smtClean="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	Return the square root of </a:t>
            </a:r>
            <a:r>
              <a:rPr lang="en-US" i="1" dirty="0" smtClean="0">
                <a:effectLst/>
              </a:rPr>
              <a:t>x</a:t>
            </a:r>
            <a:r>
              <a:rPr lang="en-US" dirty="0" smtClean="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dirty="0"/>
          </a:p>
        </p:txBody>
      </p:sp>
    </p:spTree>
    <p:extLst>
      <p:ext uri="{BB962C8B-B14F-4D97-AF65-F5344CB8AC3E}">
        <p14:creationId xmlns:p14="http://schemas.microsoft.com/office/powerpoint/2010/main" val="741183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 function is one that returns a value. The opposite of</a:t>
            </a:r>
          </a:p>
          <a:p>
            <a:r>
              <a:rPr lang="en-US" dirty="0" smtClean="0"/>
              <a:t>a fruitful function is void function — one that is not executed for its resulting value, but is</a:t>
            </a:r>
          </a:p>
          <a:p>
            <a:r>
              <a:rPr lang="en-US" dirty="0" smtClean="0"/>
              <a:t>executed because it does something useful. (Languages like Java, C#, C and C++ use the term</a:t>
            </a:r>
          </a:p>
          <a:p>
            <a:r>
              <a:rPr lang="en-US" dirty="0" smtClean="0"/>
              <a:t>“void function”, other languages like Pascal call it a procedure.) Even though void functions</a:t>
            </a:r>
          </a:p>
          <a:p>
            <a:r>
              <a:rPr lang="en-US" dirty="0" smtClean="0"/>
              <a:t>are not executed for their resulting value, Python always wants to return something. So if the</a:t>
            </a:r>
          </a:p>
          <a:p>
            <a:r>
              <a:rPr lang="en-US" dirty="0" smtClean="0"/>
              <a:t>programmer doesn’t arrange to return a value, Python will automatically return the value None</a:t>
            </a:r>
            <a:endParaRPr lang="en-US" dirty="0"/>
          </a:p>
        </p:txBody>
      </p:sp>
      <p:sp>
        <p:nvSpPr>
          <p:cNvPr id="6" name="Slide Image Placeholder 5"/>
          <p:cNvSpPr>
            <a:spLocks noGrp="1" noRot="1" noChangeAspect="1"/>
          </p:cNvSpPr>
          <p:nvPr>
            <p:ph type="sldImg"/>
          </p:nvPr>
        </p:nvSpPr>
        <p:spPr>
          <a:xfrm>
            <a:off x="2087563" y="720725"/>
            <a:ext cx="4800600" cy="3600450"/>
          </a:xfrm>
        </p:spPr>
      </p:sp>
    </p:spTree>
    <p:extLst>
      <p:ext uri="{BB962C8B-B14F-4D97-AF65-F5344CB8AC3E}">
        <p14:creationId xmlns:p14="http://schemas.microsoft.com/office/powerpoint/2010/main" val="79948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 function is one that returns a value. The opposite of</a:t>
            </a:r>
          </a:p>
          <a:p>
            <a:r>
              <a:rPr lang="en-US" dirty="0" smtClean="0"/>
              <a:t>a fruitful function is void function — one that is not executed for its resulting value, but is</a:t>
            </a:r>
          </a:p>
          <a:p>
            <a:r>
              <a:rPr lang="en-US" dirty="0" smtClean="0"/>
              <a:t>executed because it does something useful. (Languages like Java, C#, C and C++ use the term</a:t>
            </a:r>
          </a:p>
          <a:p>
            <a:r>
              <a:rPr lang="en-US" dirty="0" smtClean="0"/>
              <a:t>“void function”, other languages like Pascal call it a procedure.) Even though void functions</a:t>
            </a:r>
          </a:p>
          <a:p>
            <a:r>
              <a:rPr lang="en-US" dirty="0" smtClean="0"/>
              <a:t>are not executed for their resulting value, Python always wants to return something. So if the</a:t>
            </a:r>
          </a:p>
          <a:p>
            <a:r>
              <a:rPr lang="en-US" dirty="0" smtClean="0"/>
              <a:t>programmer doesn’t arrange to return a value, Python will automatically return the value None</a:t>
            </a:r>
            <a:endParaRPr lang="en-US" dirty="0"/>
          </a:p>
        </p:txBody>
      </p:sp>
      <p:sp>
        <p:nvSpPr>
          <p:cNvPr id="6" name="Slide Image Placeholder 5"/>
          <p:cNvSpPr>
            <a:spLocks noGrp="1" noRot="1" noChangeAspect="1"/>
          </p:cNvSpPr>
          <p:nvPr>
            <p:ph type="sldImg"/>
          </p:nvPr>
        </p:nvSpPr>
        <p:spPr>
          <a:xfrm>
            <a:off x="2049463" y="720725"/>
            <a:ext cx="4800600" cy="3600450"/>
          </a:xfrm>
        </p:spPr>
      </p:sp>
    </p:spTree>
    <p:extLst>
      <p:ext uri="{BB962C8B-B14F-4D97-AF65-F5344CB8AC3E}">
        <p14:creationId xmlns:p14="http://schemas.microsoft.com/office/powerpoint/2010/main" val="253059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4946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059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49463" y="720725"/>
            <a:ext cx="4800600" cy="36004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89914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4946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6643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4946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173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4946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6349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49463"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91945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1.emf"/><Relationship Id="rId2" Type="http://schemas.openxmlformats.org/officeDocument/2006/relationships/tags" Target="../tags/tag39.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07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43232770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2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18394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4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900406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169"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855391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98538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96117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19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25703486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675170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17"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634337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19147289"/>
      </p:ext>
    </p:extLst>
  </p:cSld>
  <p:clrMapOvr>
    <a:masterClrMapping/>
  </p:clrMapOvr>
  <p:hf sldNum="0" hdr="0" dt="0"/>
  <p:extLst mod="1">
    <p:ext uri="{DCECCB84-F9BA-43D5-87BE-67443E8EF086}">
      <p15:sldGuideLst xmlns:p15="http://schemas.microsoft.com/office/powerpoint/2012/main">
        <p15:guide id="4294967295"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09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6029047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630687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126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400719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807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51993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5353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055449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6621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0075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59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467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198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6620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1.xml"/><Relationship Id="rId7"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49"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361651035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8">
            <a:extLst>
              <a:ext uri="{96DAC541-7B7A-43D3-8B79-37D633B846F1}">
                <asvg:svgBlip xmlns:asvg="http://schemas.microsoft.com/office/drawing/2016/SVG/main" xmlns="" r:embed="rId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4367328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Lst>
  <p:hf sldNum="0" hdr="0" dt="0"/>
  <p:txStyles>
    <p:titleStyle>
      <a:lvl1pPr algn="l" defTabSz="685800" rtl="0" eaLnBrk="1" latinLnBrk="0" hangingPunct="1">
        <a:lnSpc>
          <a:spcPct val="100000"/>
        </a:lnSpc>
        <a:spcBef>
          <a:spcPct val="0"/>
        </a:spcBef>
        <a:buNone/>
        <a:defRPr sz="28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4065">
          <p15:clr>
            <a:srgbClr val="F26B43"/>
          </p15:clr>
        </p15:guide>
        <p15:guide id="4294967295" pos="193">
          <p15:clr>
            <a:srgbClr val="F26B43"/>
          </p15:clr>
        </p15:guide>
        <p15:guide id="4294967295" pos="5567">
          <p15:clr>
            <a:srgbClr val="F26B43"/>
          </p15:clr>
        </p15:guide>
        <p15:guide id="4294967295" orient="horz" pos="255">
          <p15:clr>
            <a:srgbClr val="F26B43"/>
          </p15:clr>
        </p15:guide>
        <p15:guide id="4294967295" orient="horz" pos="799">
          <p15:clr>
            <a:srgbClr val="F26B43"/>
          </p15:clr>
        </p15:guide>
        <p15:guide id="4294967295" orient="horz" pos="890">
          <p15:clr>
            <a:srgbClr val="F26B43"/>
          </p15:clr>
        </p15:guide>
        <p15:guide id="4294967295" pos="2880">
          <p15:clr>
            <a:srgbClr val="F26B43"/>
          </p15:clr>
        </p15:guide>
        <p15:guide id="4294967295" pos="2812">
          <p15:clr>
            <a:srgbClr val="F26B43"/>
          </p15:clr>
        </p15:guide>
        <p15:guide id="4294967295" pos="29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1.xml"/><Relationship Id="rId1" Type="http://schemas.openxmlformats.org/officeDocument/2006/relationships/vmlDrawing" Target="../drawings/vmlDrawing10.v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Training</a:t>
            </a:r>
          </a:p>
        </p:txBody>
      </p:sp>
      <p:sp>
        <p:nvSpPr>
          <p:cNvPr id="3" name="Subtitle 2"/>
          <p:cNvSpPr>
            <a:spLocks noGrp="1"/>
          </p:cNvSpPr>
          <p:nvPr>
            <p:ph type="subTitle" idx="1"/>
          </p:nvPr>
        </p:nvSpPr>
        <p:spPr/>
        <p:txBody>
          <a:bodyPr/>
          <a:lstStyle/>
          <a:p>
            <a:r>
              <a:rPr lang="en-US" dirty="0"/>
              <a:t>A basic overview</a:t>
            </a:r>
          </a:p>
          <a:p>
            <a:endParaRPr lang="en-US" dirty="0"/>
          </a:p>
        </p:txBody>
      </p:sp>
    </p:spTree>
    <p:extLst>
      <p:ext uri="{BB962C8B-B14F-4D97-AF65-F5344CB8AC3E}">
        <p14:creationId xmlns:p14="http://schemas.microsoft.com/office/powerpoint/2010/main" val="265949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Content Placeholder 2"/>
          <p:cNvSpPr>
            <a:spLocks noGrp="1"/>
          </p:cNvSpPr>
          <p:nvPr>
            <p:ph idx="1"/>
          </p:nvPr>
        </p:nvSpPr>
        <p:spPr/>
        <p:txBody>
          <a:bodyPr/>
          <a:lstStyle/>
          <a:p>
            <a:r>
              <a:rPr lang="en-US" dirty="0">
                <a:solidFill>
                  <a:schemeClr val="tx1"/>
                </a:solidFill>
              </a:rPr>
              <a:t>Packages are used to organize modules. While a module is stored in a file with the file name extension .</a:t>
            </a:r>
            <a:r>
              <a:rPr lang="en-US" dirty="0" err="1">
                <a:solidFill>
                  <a:schemeClr val="tx1"/>
                </a:solidFill>
              </a:rPr>
              <a:t>py</a:t>
            </a:r>
            <a:r>
              <a:rPr lang="en-US" dirty="0">
                <a:solidFill>
                  <a:schemeClr val="tx1"/>
                </a:solidFill>
              </a:rPr>
              <a:t>, a package is a </a:t>
            </a:r>
            <a:r>
              <a:rPr lang="en-US" dirty="0" smtClean="0">
                <a:solidFill>
                  <a:schemeClr val="tx1"/>
                </a:solidFill>
              </a:rPr>
              <a:t>directory.</a:t>
            </a:r>
          </a:p>
          <a:p>
            <a:endParaRPr lang="en-US" dirty="0">
              <a:solidFill>
                <a:schemeClr val="tx1"/>
              </a:solidFill>
            </a:endParaRPr>
          </a:p>
          <a:p>
            <a:r>
              <a:rPr lang="en-US" dirty="0">
                <a:solidFill>
                  <a:schemeClr val="tx1"/>
                </a:solidFill>
              </a:rPr>
              <a:t>To make Python treat it as a package, the folder must contain a file (module) named __init__.</a:t>
            </a:r>
            <a:r>
              <a:rPr lang="en-US" dirty="0" smtClean="0">
                <a:solidFill>
                  <a:schemeClr val="tx1"/>
                </a:solidFill>
              </a:rPr>
              <a:t>py</a:t>
            </a:r>
          </a:p>
          <a:p>
            <a:endParaRPr lang="en-US" dirty="0">
              <a:solidFill>
                <a:schemeClr val="tx1"/>
              </a:solidFill>
            </a:endParaRPr>
          </a:p>
          <a:p>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28921122"/>
              </p:ext>
            </p:extLst>
          </p:nvPr>
        </p:nvGraphicFramePr>
        <p:xfrm>
          <a:off x="1218311" y="3480154"/>
          <a:ext cx="6707378" cy="2468880"/>
        </p:xfrm>
        <a:graphic>
          <a:graphicData uri="http://schemas.openxmlformats.org/drawingml/2006/table">
            <a:tbl>
              <a:tblPr firstRow="1">
                <a:tableStyleId>{5C22544A-7EE6-4342-B048-85BDC9FD1C3A}</a:tableStyleId>
              </a:tblPr>
              <a:tblGrid>
                <a:gridCol w="3084322"/>
                <a:gridCol w="3623056"/>
              </a:tblGrid>
              <a:tr h="0">
                <a:tc>
                  <a:txBody>
                    <a:bodyPr/>
                    <a:lstStyle/>
                    <a:p>
                      <a:r>
                        <a:rPr lang="en-US" sz="1200" dirty="0">
                          <a:effectLst/>
                          <a:latin typeface="+mj-lt"/>
                        </a:rPr>
                        <a:t>File/Directory</a:t>
                      </a:r>
                      <a:endParaRPr lang="en-US" sz="1200" dirty="0">
                        <a:solidFill>
                          <a:srgbClr val="000000"/>
                        </a:solidFill>
                        <a:effectLst/>
                        <a:latin typeface="+mj-lt"/>
                        <a:cs typeface="Arial" pitchFamily="34" charset="0"/>
                      </a:endParaRPr>
                    </a:p>
                  </a:txBody>
                  <a:tcPr anchor="ctr"/>
                </a:tc>
                <a:tc>
                  <a:txBody>
                    <a:bodyPr/>
                    <a:lstStyle/>
                    <a:p>
                      <a:r>
                        <a:rPr lang="en-US" sz="1200">
                          <a:effectLst/>
                          <a:latin typeface="+mj-lt"/>
                        </a:rPr>
                        <a:t>Description</a:t>
                      </a:r>
                      <a:endParaRPr lang="en-US" sz="1200">
                        <a:solidFill>
                          <a:srgbClr val="000000"/>
                        </a:solidFill>
                        <a:effectLst/>
                        <a:latin typeface="+mj-lt"/>
                        <a:cs typeface="Arial" pitchFamily="34" charset="0"/>
                      </a:endParaRPr>
                    </a:p>
                  </a:txBody>
                  <a:tcPr anchor="ctr"/>
                </a:tc>
              </a:tr>
              <a:tr h="0">
                <a:tc>
                  <a:txBody>
                    <a:bodyPr/>
                    <a:lstStyle/>
                    <a:p>
                      <a:pPr fontAlgn="t"/>
                      <a:r>
                        <a:rPr lang="en-US" sz="1200" dirty="0">
                          <a:effectLst/>
                          <a:latin typeface="+mj-lt"/>
                        </a:rPr>
                        <a:t>~/python/</a:t>
                      </a:r>
                      <a:endParaRPr lang="en-US" sz="1200" dirty="0">
                        <a:effectLst/>
                        <a:latin typeface="+mj-lt"/>
                        <a:cs typeface="Arial" pitchFamily="34" charset="0"/>
                      </a:endParaRPr>
                    </a:p>
                  </a:txBody>
                  <a:tcPr/>
                </a:tc>
                <a:tc>
                  <a:txBody>
                    <a:bodyPr/>
                    <a:lstStyle/>
                    <a:p>
                      <a:pPr fontAlgn="t"/>
                      <a:r>
                        <a:rPr lang="en-US" sz="1200" dirty="0">
                          <a:effectLst/>
                          <a:latin typeface="+mj-lt"/>
                        </a:rPr>
                        <a:t>Directory in PYTHONPATH</a:t>
                      </a:r>
                      <a:endParaRPr lang="en-US" sz="1200" dirty="0">
                        <a:effectLst/>
                        <a:latin typeface="+mj-lt"/>
                        <a:cs typeface="Arial" pitchFamily="34" charset="0"/>
                      </a:endParaRPr>
                    </a:p>
                  </a:txBody>
                  <a:tcPr/>
                </a:tc>
              </a:tr>
              <a:tr h="0">
                <a:tc>
                  <a:txBody>
                    <a:bodyPr/>
                    <a:lstStyle/>
                    <a:p>
                      <a:pPr fontAlgn="t"/>
                      <a:r>
                        <a:rPr lang="en-US" sz="1200" dirty="0">
                          <a:effectLst/>
                          <a:latin typeface="+mj-lt"/>
                        </a:rPr>
                        <a:t>~/python/drawing/</a:t>
                      </a:r>
                      <a:endParaRPr lang="en-US" sz="1200" dirty="0">
                        <a:effectLst/>
                        <a:latin typeface="+mj-lt"/>
                        <a:cs typeface="Arial" pitchFamily="34" charset="0"/>
                      </a:endParaRPr>
                    </a:p>
                  </a:txBody>
                  <a:tcPr/>
                </a:tc>
                <a:tc>
                  <a:txBody>
                    <a:bodyPr/>
                    <a:lstStyle/>
                    <a:p>
                      <a:pPr fontAlgn="t"/>
                      <a:r>
                        <a:rPr lang="en-US" sz="1200">
                          <a:effectLst/>
                          <a:latin typeface="+mj-lt"/>
                        </a:rPr>
                        <a:t>Package directory (drawing package)</a:t>
                      </a:r>
                      <a:endParaRPr lang="en-US" sz="1200">
                        <a:effectLst/>
                        <a:latin typeface="+mj-lt"/>
                        <a:cs typeface="Arial" pitchFamily="34" charset="0"/>
                      </a:endParaRPr>
                    </a:p>
                  </a:txBody>
                  <a:tcPr/>
                </a:tc>
              </a:tr>
              <a:tr h="0">
                <a:tc>
                  <a:txBody>
                    <a:bodyPr/>
                    <a:lstStyle/>
                    <a:p>
                      <a:pPr fontAlgn="t"/>
                      <a:r>
                        <a:rPr lang="en-US" sz="1200" dirty="0">
                          <a:effectLst/>
                          <a:latin typeface="+mj-lt"/>
                        </a:rPr>
                        <a:t>~/python/drawing/__init__.py</a:t>
                      </a:r>
                      <a:endParaRPr lang="en-US" sz="1200" dirty="0">
                        <a:effectLst/>
                        <a:latin typeface="+mj-lt"/>
                        <a:cs typeface="Arial" pitchFamily="34" charset="0"/>
                      </a:endParaRPr>
                    </a:p>
                  </a:txBody>
                  <a:tcPr/>
                </a:tc>
                <a:tc>
                  <a:txBody>
                    <a:bodyPr/>
                    <a:lstStyle/>
                    <a:p>
                      <a:pPr fontAlgn="t"/>
                      <a:r>
                        <a:rPr lang="en-US" sz="1200">
                          <a:effectLst/>
                          <a:latin typeface="+mj-lt"/>
                        </a:rPr>
                        <a:t>Package code ("drawing module")</a:t>
                      </a:r>
                      <a:endParaRPr lang="en-US" sz="1200">
                        <a:effectLst/>
                        <a:latin typeface="+mj-lt"/>
                        <a:cs typeface="Arial" pitchFamily="34" charset="0"/>
                      </a:endParaRPr>
                    </a:p>
                  </a:txBody>
                  <a:tcPr/>
                </a:tc>
              </a:tr>
              <a:tr h="0">
                <a:tc>
                  <a:txBody>
                    <a:bodyPr/>
                    <a:lstStyle/>
                    <a:p>
                      <a:pPr fontAlgn="t"/>
                      <a:r>
                        <a:rPr lang="en-US" sz="1200" dirty="0">
                          <a:effectLst/>
                          <a:latin typeface="+mj-lt"/>
                        </a:rPr>
                        <a:t>~/python/drawing/colors.py</a:t>
                      </a:r>
                      <a:endParaRPr lang="en-US" sz="1200" dirty="0">
                        <a:effectLst/>
                        <a:latin typeface="+mj-lt"/>
                        <a:cs typeface="Arial" pitchFamily="34" charset="0"/>
                      </a:endParaRPr>
                    </a:p>
                  </a:txBody>
                  <a:tcPr/>
                </a:tc>
                <a:tc>
                  <a:txBody>
                    <a:bodyPr/>
                    <a:lstStyle/>
                    <a:p>
                      <a:pPr fontAlgn="t"/>
                      <a:r>
                        <a:rPr lang="en-US" sz="1200">
                          <a:effectLst/>
                          <a:latin typeface="+mj-lt"/>
                        </a:rPr>
                        <a:t>colors module</a:t>
                      </a:r>
                      <a:endParaRPr lang="en-US" sz="1200">
                        <a:effectLst/>
                        <a:latin typeface="+mj-lt"/>
                        <a:cs typeface="Arial" pitchFamily="34" charset="0"/>
                      </a:endParaRPr>
                    </a:p>
                  </a:txBody>
                  <a:tcPr/>
                </a:tc>
              </a:tr>
              <a:tr h="0">
                <a:tc>
                  <a:txBody>
                    <a:bodyPr/>
                    <a:lstStyle/>
                    <a:p>
                      <a:pPr fontAlgn="t"/>
                      <a:r>
                        <a:rPr lang="en-US" sz="1200" dirty="0">
                          <a:effectLst/>
                          <a:latin typeface="+mj-lt"/>
                        </a:rPr>
                        <a:t>~/python/drawing/shapes.py</a:t>
                      </a:r>
                      <a:endParaRPr lang="en-US" sz="1200" dirty="0">
                        <a:effectLst/>
                        <a:latin typeface="+mj-lt"/>
                        <a:cs typeface="Arial" pitchFamily="34" charset="0"/>
                      </a:endParaRPr>
                    </a:p>
                  </a:txBody>
                  <a:tcPr/>
                </a:tc>
                <a:tc>
                  <a:txBody>
                    <a:bodyPr/>
                    <a:lstStyle/>
                    <a:p>
                      <a:pPr fontAlgn="t"/>
                      <a:r>
                        <a:rPr lang="en-US" sz="1200">
                          <a:effectLst/>
                          <a:latin typeface="+mj-lt"/>
                        </a:rPr>
                        <a:t>shapes module</a:t>
                      </a:r>
                      <a:endParaRPr lang="en-US" sz="1200">
                        <a:effectLst/>
                        <a:latin typeface="+mj-lt"/>
                        <a:cs typeface="Arial" pitchFamily="34" charset="0"/>
                      </a:endParaRPr>
                    </a:p>
                  </a:txBody>
                  <a:tcPr/>
                </a:tc>
              </a:tr>
              <a:tr h="0">
                <a:tc>
                  <a:txBody>
                    <a:bodyPr/>
                    <a:lstStyle/>
                    <a:p>
                      <a:pPr fontAlgn="t"/>
                      <a:r>
                        <a:rPr lang="en-US" sz="1200" dirty="0">
                          <a:effectLst/>
                          <a:latin typeface="+mj-lt"/>
                        </a:rPr>
                        <a:t>~/python/drawing/gradient.py</a:t>
                      </a:r>
                      <a:endParaRPr lang="en-US" sz="1200" dirty="0">
                        <a:effectLst/>
                        <a:latin typeface="+mj-lt"/>
                        <a:cs typeface="Arial" pitchFamily="34" charset="0"/>
                      </a:endParaRPr>
                    </a:p>
                  </a:txBody>
                  <a:tcPr/>
                </a:tc>
                <a:tc>
                  <a:txBody>
                    <a:bodyPr/>
                    <a:lstStyle/>
                    <a:p>
                      <a:pPr fontAlgn="t"/>
                      <a:r>
                        <a:rPr lang="en-US" sz="1200">
                          <a:effectLst/>
                          <a:latin typeface="+mj-lt"/>
                        </a:rPr>
                        <a:t>gradient module</a:t>
                      </a:r>
                      <a:endParaRPr lang="en-US" sz="1200">
                        <a:effectLst/>
                        <a:latin typeface="+mj-lt"/>
                        <a:cs typeface="Arial" pitchFamily="34" charset="0"/>
                      </a:endParaRPr>
                    </a:p>
                  </a:txBody>
                  <a:tcPr/>
                </a:tc>
              </a:tr>
              <a:tr h="0">
                <a:tc>
                  <a:txBody>
                    <a:bodyPr/>
                    <a:lstStyle/>
                    <a:p>
                      <a:pPr fontAlgn="t"/>
                      <a:r>
                        <a:rPr lang="en-US" sz="1200">
                          <a:effectLst/>
                          <a:latin typeface="+mj-lt"/>
                        </a:rPr>
                        <a:t>~/python/drawing/text.py</a:t>
                      </a:r>
                      <a:endParaRPr lang="en-US" sz="1200">
                        <a:effectLst/>
                        <a:latin typeface="+mj-lt"/>
                        <a:cs typeface="Arial" pitchFamily="34" charset="0"/>
                      </a:endParaRPr>
                    </a:p>
                  </a:txBody>
                  <a:tcPr/>
                </a:tc>
                <a:tc>
                  <a:txBody>
                    <a:bodyPr/>
                    <a:lstStyle/>
                    <a:p>
                      <a:pPr fontAlgn="t"/>
                      <a:r>
                        <a:rPr lang="en-US" sz="1200">
                          <a:effectLst/>
                          <a:latin typeface="+mj-lt"/>
                        </a:rPr>
                        <a:t>text module</a:t>
                      </a:r>
                      <a:endParaRPr lang="en-US" sz="1200">
                        <a:effectLst/>
                        <a:latin typeface="+mj-lt"/>
                        <a:cs typeface="Arial" pitchFamily="34" charset="0"/>
                      </a:endParaRPr>
                    </a:p>
                  </a:txBody>
                  <a:tcPr/>
                </a:tc>
              </a:tr>
              <a:tr h="0">
                <a:tc>
                  <a:txBody>
                    <a:bodyPr/>
                    <a:lstStyle/>
                    <a:p>
                      <a:pPr fontAlgn="t"/>
                      <a:r>
                        <a:rPr lang="en-US" sz="1200" dirty="0">
                          <a:effectLst/>
                          <a:latin typeface="+mj-lt"/>
                        </a:rPr>
                        <a:t>~/python/drawing/image.py</a:t>
                      </a:r>
                      <a:endParaRPr lang="en-US" sz="1200" dirty="0">
                        <a:effectLst/>
                        <a:latin typeface="+mj-lt"/>
                        <a:cs typeface="Arial" pitchFamily="34" charset="0"/>
                      </a:endParaRPr>
                    </a:p>
                  </a:txBody>
                  <a:tcPr/>
                </a:tc>
                <a:tc>
                  <a:txBody>
                    <a:bodyPr/>
                    <a:lstStyle/>
                    <a:p>
                      <a:pPr fontAlgn="t"/>
                      <a:r>
                        <a:rPr lang="en-US" sz="1200" dirty="0">
                          <a:effectLst/>
                          <a:latin typeface="+mj-lt"/>
                        </a:rPr>
                        <a:t>image module</a:t>
                      </a:r>
                      <a:endParaRPr lang="en-US" sz="1200" dirty="0">
                        <a:effectLst/>
                        <a:latin typeface="+mj-lt"/>
                        <a:cs typeface="Arial" pitchFamily="34" charset="0"/>
                      </a:endParaRPr>
                    </a:p>
                  </a:txBody>
                  <a:tcPr/>
                </a:tc>
              </a:tr>
            </a:tbl>
          </a:graphicData>
        </a:graphic>
      </p:graphicFrame>
    </p:spTree>
    <p:extLst>
      <p:ext uri="{BB962C8B-B14F-4D97-AF65-F5344CB8AC3E}">
        <p14:creationId xmlns:p14="http://schemas.microsoft.com/office/powerpoint/2010/main" val="376268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normAutofit/>
          </a:bodyPr>
          <a:lstStyle/>
          <a:p>
            <a:r>
              <a:rPr lang="en-US" dirty="0">
                <a:solidFill>
                  <a:srgbClr val="000000"/>
                </a:solidFill>
                <a:latin typeface="Candara"/>
              </a:rPr>
              <a:t>Python is an object-oriented programming language, which means that it provides </a:t>
            </a:r>
            <a:r>
              <a:rPr lang="en-US" dirty="0" smtClean="0">
                <a:solidFill>
                  <a:srgbClr val="000000"/>
                </a:solidFill>
                <a:latin typeface="Candara"/>
              </a:rPr>
              <a:t>features that </a:t>
            </a:r>
            <a:r>
              <a:rPr lang="en-US" dirty="0">
                <a:solidFill>
                  <a:srgbClr val="000000"/>
                </a:solidFill>
                <a:latin typeface="Candara"/>
              </a:rPr>
              <a:t>support object-oriented programming (OOP</a:t>
            </a:r>
            <a:r>
              <a:rPr lang="en-US" dirty="0" smtClean="0">
                <a:solidFill>
                  <a:srgbClr val="000000"/>
                </a:solidFill>
                <a:latin typeface="Candara"/>
              </a:rPr>
              <a:t>).</a:t>
            </a:r>
          </a:p>
          <a:p>
            <a:endParaRPr lang="en-US" sz="1800" dirty="0">
              <a:solidFill>
                <a:srgbClr val="000000"/>
              </a:solidFill>
              <a:latin typeface="Candara"/>
            </a:endParaRPr>
          </a:p>
          <a:p>
            <a:r>
              <a:rPr lang="en-US" dirty="0" smtClean="0">
                <a:solidFill>
                  <a:srgbClr val="000000"/>
                </a:solidFill>
                <a:latin typeface="Candara"/>
              </a:rPr>
              <a:t>Sample class definition</a:t>
            </a:r>
            <a:endParaRPr lang="en-US" dirty="0">
              <a:solidFill>
                <a:srgbClr val="000000"/>
              </a:solidFill>
              <a:latin typeface="Candara"/>
            </a:endParaRPr>
          </a:p>
          <a:p>
            <a:pPr marL="447675" lvl="1" indent="0">
              <a:buNone/>
            </a:pPr>
            <a:r>
              <a:rPr lang="en-US" sz="1400" dirty="0" smtClean="0">
                <a:solidFill>
                  <a:srgbClr val="000000"/>
                </a:solidFill>
                <a:latin typeface="Candara"/>
                <a:cs typeface="Consolas" pitchFamily="49" charset="0"/>
              </a:rPr>
              <a:t>class </a:t>
            </a:r>
            <a:r>
              <a:rPr lang="en-US" sz="1400" dirty="0">
                <a:solidFill>
                  <a:srgbClr val="000000"/>
                </a:solidFill>
                <a:latin typeface="Candara"/>
                <a:cs typeface="Consolas" pitchFamily="49" charset="0"/>
              </a:rPr>
              <a:t>Point:</a:t>
            </a:r>
          </a:p>
          <a:p>
            <a:pPr marL="447675" lvl="1" indent="0">
              <a:buNone/>
            </a:pPr>
            <a:r>
              <a:rPr lang="en-US" sz="1400" dirty="0" smtClean="0">
                <a:solidFill>
                  <a:srgbClr val="000000"/>
                </a:solidFill>
                <a:latin typeface="Candara"/>
                <a:cs typeface="Consolas" pitchFamily="49" charset="0"/>
              </a:rPr>
              <a:t>	""" </a:t>
            </a:r>
            <a:r>
              <a:rPr lang="en-US" sz="1400" dirty="0">
                <a:solidFill>
                  <a:srgbClr val="000000"/>
                </a:solidFill>
                <a:latin typeface="Candara"/>
                <a:cs typeface="Consolas" pitchFamily="49" charset="0"/>
              </a:rPr>
              <a:t>Point class represents and manipulates </a:t>
            </a:r>
            <a:r>
              <a:rPr lang="en-US" sz="1400" dirty="0" err="1">
                <a:solidFill>
                  <a:srgbClr val="000000"/>
                </a:solidFill>
                <a:latin typeface="Candara"/>
                <a:cs typeface="Consolas" pitchFamily="49" charset="0"/>
              </a:rPr>
              <a:t>x,y</a:t>
            </a:r>
            <a:r>
              <a:rPr lang="en-US" sz="1400" dirty="0">
                <a:solidFill>
                  <a:srgbClr val="000000"/>
                </a:solidFill>
                <a:latin typeface="Candara"/>
                <a:cs typeface="Consolas" pitchFamily="49" charset="0"/>
              </a:rPr>
              <a:t> </a:t>
            </a:r>
            <a:r>
              <a:rPr lang="en-US" sz="1400" dirty="0" err="1">
                <a:solidFill>
                  <a:srgbClr val="000000"/>
                </a:solidFill>
                <a:latin typeface="Candara"/>
                <a:cs typeface="Consolas" pitchFamily="49" charset="0"/>
              </a:rPr>
              <a:t>coords</a:t>
            </a:r>
            <a:r>
              <a:rPr lang="en-US" sz="1400" dirty="0">
                <a:solidFill>
                  <a:srgbClr val="000000"/>
                </a:solidFill>
                <a:latin typeface="Candara"/>
                <a:cs typeface="Consolas" pitchFamily="49" charset="0"/>
              </a:rPr>
              <a:t>. """</a:t>
            </a:r>
          </a:p>
          <a:p>
            <a:pPr marL="447675" lvl="1" indent="0">
              <a:buNone/>
            </a:pPr>
            <a:r>
              <a:rPr lang="en-US" sz="1400" dirty="0" smtClean="0">
                <a:solidFill>
                  <a:srgbClr val="000000"/>
                </a:solidFill>
                <a:latin typeface="Candara"/>
                <a:cs typeface="Consolas" pitchFamily="49" charset="0"/>
              </a:rPr>
              <a:t>	</a:t>
            </a:r>
            <a:r>
              <a:rPr lang="en-US" sz="1400" dirty="0" err="1" smtClean="0">
                <a:solidFill>
                  <a:srgbClr val="000000"/>
                </a:solidFill>
                <a:latin typeface="Candara"/>
                <a:cs typeface="Consolas" pitchFamily="49" charset="0"/>
              </a:rPr>
              <a:t>def</a:t>
            </a:r>
            <a:r>
              <a:rPr lang="en-US" sz="1400" dirty="0" smtClean="0">
                <a:solidFill>
                  <a:srgbClr val="000000"/>
                </a:solidFill>
                <a:latin typeface="Candara"/>
                <a:cs typeface="Consolas" pitchFamily="49" charset="0"/>
              </a:rPr>
              <a:t> </a:t>
            </a:r>
            <a:r>
              <a:rPr lang="en-US" sz="1400" dirty="0">
                <a:solidFill>
                  <a:srgbClr val="000000"/>
                </a:solidFill>
                <a:latin typeface="Candara"/>
                <a:cs typeface="Consolas" pitchFamily="49" charset="0"/>
              </a:rPr>
              <a:t>__</a:t>
            </a:r>
            <a:r>
              <a:rPr lang="en-US" sz="1400" dirty="0" err="1">
                <a:solidFill>
                  <a:srgbClr val="000000"/>
                </a:solidFill>
                <a:latin typeface="Candara"/>
                <a:cs typeface="Consolas" pitchFamily="49" charset="0"/>
              </a:rPr>
              <a:t>init</a:t>
            </a:r>
            <a:r>
              <a:rPr lang="en-US" sz="1400" dirty="0">
                <a:solidFill>
                  <a:srgbClr val="000000"/>
                </a:solidFill>
                <a:latin typeface="Candara"/>
                <a:cs typeface="Consolas" pitchFamily="49" charset="0"/>
              </a:rPr>
              <a:t>__(self):</a:t>
            </a:r>
          </a:p>
          <a:p>
            <a:pPr marL="447675" lvl="1" indent="0">
              <a:buNone/>
            </a:pPr>
            <a:r>
              <a:rPr lang="en-US" sz="1400" dirty="0" smtClean="0">
                <a:solidFill>
                  <a:srgbClr val="000000"/>
                </a:solidFill>
                <a:latin typeface="Candara"/>
                <a:cs typeface="Consolas" pitchFamily="49" charset="0"/>
              </a:rPr>
              <a:t>	     """ </a:t>
            </a:r>
            <a:r>
              <a:rPr lang="en-US" sz="1400" dirty="0">
                <a:solidFill>
                  <a:srgbClr val="000000"/>
                </a:solidFill>
                <a:latin typeface="Candara"/>
                <a:cs typeface="Consolas" pitchFamily="49" charset="0"/>
              </a:rPr>
              <a:t>Create a new point at the origin """</a:t>
            </a:r>
          </a:p>
          <a:p>
            <a:pPr marL="447675" lvl="1" indent="0">
              <a:buNone/>
            </a:pPr>
            <a:r>
              <a:rPr lang="en-US" sz="1400" dirty="0" smtClean="0">
                <a:solidFill>
                  <a:srgbClr val="000000"/>
                </a:solidFill>
                <a:latin typeface="Candara"/>
                <a:cs typeface="Consolas" pitchFamily="49" charset="0"/>
              </a:rPr>
              <a:t>	     </a:t>
            </a:r>
            <a:r>
              <a:rPr lang="en-US" sz="1400" dirty="0" err="1" smtClean="0">
                <a:solidFill>
                  <a:srgbClr val="000000"/>
                </a:solidFill>
                <a:latin typeface="Candara"/>
                <a:cs typeface="Consolas" pitchFamily="49" charset="0"/>
              </a:rPr>
              <a:t>self.x</a:t>
            </a:r>
            <a:r>
              <a:rPr lang="en-US" sz="1400" dirty="0" smtClean="0">
                <a:solidFill>
                  <a:srgbClr val="000000"/>
                </a:solidFill>
                <a:latin typeface="Candara"/>
                <a:cs typeface="Consolas" pitchFamily="49" charset="0"/>
              </a:rPr>
              <a:t> </a:t>
            </a:r>
            <a:r>
              <a:rPr lang="en-US" sz="1400" dirty="0">
                <a:solidFill>
                  <a:srgbClr val="000000"/>
                </a:solidFill>
                <a:latin typeface="Candara"/>
                <a:cs typeface="Consolas" pitchFamily="49" charset="0"/>
              </a:rPr>
              <a:t>= 0</a:t>
            </a:r>
          </a:p>
          <a:p>
            <a:pPr marL="447675" lvl="1" indent="0">
              <a:buNone/>
            </a:pPr>
            <a:r>
              <a:rPr lang="en-US" sz="1400" dirty="0" smtClean="0">
                <a:solidFill>
                  <a:srgbClr val="000000"/>
                </a:solidFill>
                <a:latin typeface="Candara"/>
                <a:cs typeface="Consolas" pitchFamily="49" charset="0"/>
              </a:rPr>
              <a:t>	     </a:t>
            </a:r>
            <a:r>
              <a:rPr lang="en-US" sz="1400" dirty="0" err="1" smtClean="0">
                <a:solidFill>
                  <a:srgbClr val="000000"/>
                </a:solidFill>
                <a:latin typeface="Candara"/>
                <a:cs typeface="Consolas" pitchFamily="49" charset="0"/>
              </a:rPr>
              <a:t>self.y</a:t>
            </a:r>
            <a:r>
              <a:rPr lang="en-US" sz="1400" dirty="0" smtClean="0">
                <a:solidFill>
                  <a:srgbClr val="000000"/>
                </a:solidFill>
                <a:latin typeface="Candara"/>
                <a:cs typeface="Consolas" pitchFamily="49" charset="0"/>
              </a:rPr>
              <a:t> </a:t>
            </a:r>
            <a:r>
              <a:rPr lang="en-US" sz="1400" dirty="0">
                <a:solidFill>
                  <a:srgbClr val="000000"/>
                </a:solidFill>
                <a:latin typeface="Candara"/>
                <a:cs typeface="Consolas" pitchFamily="49" charset="0"/>
              </a:rPr>
              <a:t>= </a:t>
            </a:r>
            <a:r>
              <a:rPr lang="en-US" sz="1400" dirty="0" smtClean="0">
                <a:solidFill>
                  <a:srgbClr val="000000"/>
                </a:solidFill>
                <a:latin typeface="Candara"/>
                <a:cs typeface="Consolas" pitchFamily="49" charset="0"/>
              </a:rPr>
              <a:t>0</a:t>
            </a:r>
          </a:p>
          <a:p>
            <a:pPr marL="447675" lvl="1" indent="0">
              <a:buNone/>
            </a:pPr>
            <a:r>
              <a:rPr lang="en-US" sz="1400" dirty="0" smtClean="0">
                <a:solidFill>
                  <a:srgbClr val="000000"/>
                </a:solidFill>
                <a:latin typeface="Candara"/>
                <a:cs typeface="Consolas" pitchFamily="49" charset="0"/>
              </a:rPr>
              <a:t>p = Point()</a:t>
            </a:r>
          </a:p>
          <a:p>
            <a:pPr marL="447675" lvl="1" indent="0">
              <a:buNone/>
            </a:pPr>
            <a:r>
              <a:rPr lang="en-US" sz="1400" dirty="0" smtClean="0">
                <a:solidFill>
                  <a:srgbClr val="000000"/>
                </a:solidFill>
                <a:latin typeface="Candara"/>
                <a:cs typeface="Consolas" pitchFamily="49" charset="0"/>
              </a:rPr>
              <a:t>print </a:t>
            </a:r>
            <a:r>
              <a:rPr lang="en-US" sz="1400" dirty="0" err="1" smtClean="0">
                <a:solidFill>
                  <a:srgbClr val="000000"/>
                </a:solidFill>
                <a:latin typeface="Candara"/>
                <a:cs typeface="Consolas" pitchFamily="49" charset="0"/>
              </a:rPr>
              <a:t>p.x</a:t>
            </a:r>
            <a:r>
              <a:rPr lang="en-US" sz="1400" dirty="0" smtClean="0">
                <a:solidFill>
                  <a:srgbClr val="000000"/>
                </a:solidFill>
                <a:latin typeface="Candara"/>
                <a:cs typeface="Consolas" pitchFamily="49" charset="0"/>
              </a:rPr>
              <a:t>, </a:t>
            </a:r>
            <a:r>
              <a:rPr lang="en-US" sz="1400" dirty="0" err="1" smtClean="0">
                <a:solidFill>
                  <a:srgbClr val="000000"/>
                </a:solidFill>
                <a:latin typeface="Candara"/>
                <a:cs typeface="Consolas" pitchFamily="49" charset="0"/>
              </a:rPr>
              <a:t>p.y</a:t>
            </a:r>
            <a:endParaRPr lang="en-US" sz="1400" dirty="0" smtClean="0">
              <a:solidFill>
                <a:srgbClr val="000000"/>
              </a:solidFill>
              <a:latin typeface="Candara"/>
              <a:cs typeface="Consolas" pitchFamily="49" charset="0"/>
            </a:endParaRPr>
          </a:p>
          <a:p>
            <a:pPr marL="447675" lvl="1" indent="0">
              <a:buNone/>
            </a:pPr>
            <a:endParaRPr lang="en-US" sz="1600" b="1" dirty="0" smtClean="0">
              <a:solidFill>
                <a:srgbClr val="000000"/>
              </a:solidFill>
              <a:latin typeface="Candara"/>
              <a:cs typeface="Consolas" pitchFamily="49" charset="0"/>
            </a:endParaRPr>
          </a:p>
          <a:p>
            <a:r>
              <a:rPr lang="en-US" dirty="0" smtClean="0">
                <a:solidFill>
                  <a:srgbClr val="000000"/>
                </a:solidFill>
                <a:latin typeface="Candara"/>
              </a:rPr>
              <a:t>Constructor</a:t>
            </a:r>
            <a:r>
              <a:rPr lang="en-US" dirty="0">
                <a:solidFill>
                  <a:srgbClr val="000000"/>
                </a:solidFill>
                <a:latin typeface="Candara"/>
              </a:rPr>
              <a:t>: In Python we use __</a:t>
            </a:r>
            <a:r>
              <a:rPr lang="en-US" dirty="0" err="1">
                <a:solidFill>
                  <a:srgbClr val="000000"/>
                </a:solidFill>
                <a:latin typeface="Candara"/>
              </a:rPr>
              <a:t>init</a:t>
            </a:r>
            <a:r>
              <a:rPr lang="en-US" dirty="0">
                <a:solidFill>
                  <a:srgbClr val="000000"/>
                </a:solidFill>
                <a:latin typeface="Candara"/>
              </a:rPr>
              <a:t>__ as the constructor </a:t>
            </a:r>
            <a:r>
              <a:rPr lang="en-US" dirty="0" smtClean="0">
                <a:solidFill>
                  <a:srgbClr val="000000"/>
                </a:solidFill>
                <a:latin typeface="Candara"/>
              </a:rPr>
              <a:t>name</a:t>
            </a:r>
          </a:p>
          <a:p>
            <a:pPr marL="447675" lvl="1" indent="0">
              <a:buNone/>
            </a:pPr>
            <a:r>
              <a:rPr lang="en-US" b="1" dirty="0" smtClean="0">
                <a:solidFill>
                  <a:srgbClr val="000000"/>
                </a:solidFill>
                <a:latin typeface="Candara"/>
              </a:rPr>
              <a:t>	</a:t>
            </a:r>
            <a:r>
              <a:rPr lang="en-US" sz="1400" dirty="0" err="1">
                <a:solidFill>
                  <a:srgbClr val="000000"/>
                </a:solidFill>
                <a:latin typeface="Candara"/>
                <a:cs typeface="Consolas" pitchFamily="49" charset="0"/>
              </a:rPr>
              <a:t>def</a:t>
            </a:r>
            <a:r>
              <a:rPr lang="en-US" sz="1400" dirty="0">
                <a:solidFill>
                  <a:srgbClr val="000000"/>
                </a:solidFill>
                <a:latin typeface="Candara"/>
                <a:cs typeface="Consolas" pitchFamily="49" charset="0"/>
              </a:rPr>
              <a:t> __</a:t>
            </a:r>
            <a:r>
              <a:rPr lang="en-US" sz="1400" dirty="0" err="1">
                <a:solidFill>
                  <a:srgbClr val="000000"/>
                </a:solidFill>
                <a:latin typeface="Candara"/>
                <a:cs typeface="Consolas" pitchFamily="49" charset="0"/>
              </a:rPr>
              <a:t>init</a:t>
            </a:r>
            <a:r>
              <a:rPr lang="en-US" sz="1400" dirty="0">
                <a:solidFill>
                  <a:srgbClr val="000000"/>
                </a:solidFill>
                <a:latin typeface="Candara"/>
                <a:cs typeface="Consolas" pitchFamily="49" charset="0"/>
              </a:rPr>
              <a:t>__(self</a:t>
            </a:r>
            <a:r>
              <a:rPr lang="en-US" sz="1400" dirty="0" smtClean="0">
                <a:solidFill>
                  <a:srgbClr val="000000"/>
                </a:solidFill>
                <a:latin typeface="Candara"/>
                <a:cs typeface="Consolas" pitchFamily="49" charset="0"/>
              </a:rPr>
              <a:t>):		# a = Point()</a:t>
            </a:r>
          </a:p>
          <a:p>
            <a:pPr marL="447675" lvl="1" indent="0">
              <a:buNone/>
            </a:pPr>
            <a:r>
              <a:rPr lang="en-US" sz="1400" dirty="0">
                <a:solidFill>
                  <a:srgbClr val="000000"/>
                </a:solidFill>
                <a:latin typeface="Candara"/>
                <a:cs typeface="Consolas" pitchFamily="49" charset="0"/>
              </a:rPr>
              <a:t>	</a:t>
            </a:r>
            <a:r>
              <a:rPr lang="en-US" sz="1400" dirty="0" err="1" smtClean="0">
                <a:solidFill>
                  <a:srgbClr val="000000"/>
                </a:solidFill>
                <a:latin typeface="Candara"/>
                <a:cs typeface="Consolas" pitchFamily="49" charset="0"/>
              </a:rPr>
              <a:t>def</a:t>
            </a:r>
            <a:r>
              <a:rPr lang="en-US" sz="1400" dirty="0" smtClean="0">
                <a:solidFill>
                  <a:srgbClr val="000000"/>
                </a:solidFill>
                <a:latin typeface="Candara"/>
                <a:cs typeface="Consolas" pitchFamily="49" charset="0"/>
              </a:rPr>
              <a:t> </a:t>
            </a:r>
            <a:r>
              <a:rPr lang="en-US" sz="1400" dirty="0">
                <a:solidFill>
                  <a:srgbClr val="000000"/>
                </a:solidFill>
                <a:latin typeface="Candara"/>
                <a:cs typeface="Consolas" pitchFamily="49" charset="0"/>
              </a:rPr>
              <a:t>__</a:t>
            </a:r>
            <a:r>
              <a:rPr lang="en-US" sz="1400" dirty="0" err="1">
                <a:solidFill>
                  <a:srgbClr val="000000"/>
                </a:solidFill>
                <a:latin typeface="Candara"/>
                <a:cs typeface="Consolas" pitchFamily="49" charset="0"/>
              </a:rPr>
              <a:t>init</a:t>
            </a:r>
            <a:r>
              <a:rPr lang="en-US" sz="1400" dirty="0">
                <a:solidFill>
                  <a:srgbClr val="000000"/>
                </a:solidFill>
                <a:latin typeface="Candara"/>
                <a:cs typeface="Consolas" pitchFamily="49" charset="0"/>
              </a:rPr>
              <a:t>__(</a:t>
            </a:r>
            <a:r>
              <a:rPr lang="en-US" sz="1400" dirty="0" smtClean="0">
                <a:solidFill>
                  <a:srgbClr val="000000"/>
                </a:solidFill>
                <a:latin typeface="Candara"/>
                <a:cs typeface="Consolas" pitchFamily="49" charset="0"/>
              </a:rPr>
              <a:t>self, x=0, y=0):</a:t>
            </a:r>
            <a:r>
              <a:rPr lang="en-US" sz="1400" dirty="0">
                <a:solidFill>
                  <a:srgbClr val="000000"/>
                </a:solidFill>
                <a:latin typeface="Candara"/>
                <a:cs typeface="Consolas" pitchFamily="49" charset="0"/>
              </a:rPr>
              <a:t>	# a = </a:t>
            </a:r>
            <a:r>
              <a:rPr lang="en-US" sz="1400" dirty="0" smtClean="0">
                <a:solidFill>
                  <a:srgbClr val="000000"/>
                </a:solidFill>
                <a:latin typeface="Candara"/>
                <a:cs typeface="Consolas" pitchFamily="49" charset="0"/>
              </a:rPr>
              <a:t>Point(5, 6)</a:t>
            </a:r>
            <a:endParaRPr lang="en-US" sz="1600" dirty="0" smtClean="0">
              <a:solidFill>
                <a:srgbClr val="000000"/>
              </a:solidFill>
              <a:latin typeface="Candara"/>
            </a:endParaRPr>
          </a:p>
          <a:p>
            <a:endParaRPr lang="en-US" dirty="0">
              <a:solidFill>
                <a:srgbClr val="000000"/>
              </a:solidFill>
              <a:latin typeface="Candara"/>
            </a:endParaRPr>
          </a:p>
        </p:txBody>
      </p:sp>
    </p:spTree>
    <p:extLst>
      <p:ext uri="{BB962C8B-B14F-4D97-AF65-F5344CB8AC3E}">
        <p14:creationId xmlns:p14="http://schemas.microsoft.com/office/powerpoint/2010/main" val="3069811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lstStyle/>
          <a:p>
            <a:r>
              <a:rPr lang="en-US" dirty="0" smtClean="0">
                <a:solidFill>
                  <a:srgbClr val="000000"/>
                </a:solidFill>
                <a:latin typeface="Candara"/>
              </a:rPr>
              <a:t>Methods</a:t>
            </a:r>
            <a:endParaRPr lang="en-US" dirty="0">
              <a:solidFill>
                <a:srgbClr val="000000"/>
              </a:solidFill>
              <a:latin typeface="Candara"/>
            </a:endParaRPr>
          </a:p>
          <a:p>
            <a:pPr marL="447675" lvl="1" indent="0">
              <a:buNone/>
            </a:pPr>
            <a:r>
              <a:rPr lang="en-US" sz="1400" b="1" dirty="0" smtClean="0">
                <a:solidFill>
                  <a:srgbClr val="000000"/>
                </a:solidFill>
                <a:latin typeface="Candara"/>
                <a:cs typeface="Consolas" pitchFamily="49" charset="0"/>
              </a:rPr>
              <a:t>class </a:t>
            </a:r>
            <a:r>
              <a:rPr lang="en-US" sz="1400" b="1" dirty="0">
                <a:solidFill>
                  <a:srgbClr val="000000"/>
                </a:solidFill>
                <a:latin typeface="Candara"/>
                <a:cs typeface="Consolas" pitchFamily="49" charset="0"/>
              </a:rPr>
              <a:t>Point:</a:t>
            </a:r>
          </a:p>
          <a:p>
            <a:pPr marL="447675" lvl="1" indent="0">
              <a:buNone/>
            </a:pPr>
            <a:r>
              <a:rPr lang="en-US" sz="1400" b="1" dirty="0" smtClean="0">
                <a:solidFill>
                  <a:srgbClr val="000000"/>
                </a:solidFill>
                <a:latin typeface="Candara"/>
                <a:cs typeface="Consolas" pitchFamily="49" charset="0"/>
              </a:rPr>
              <a:t>	""" </a:t>
            </a:r>
            <a:r>
              <a:rPr lang="en-US" sz="1400" b="1" dirty="0">
                <a:solidFill>
                  <a:srgbClr val="000000"/>
                </a:solidFill>
                <a:latin typeface="Candara"/>
                <a:cs typeface="Consolas" pitchFamily="49" charset="0"/>
              </a:rPr>
              <a:t>Point class represents and manipulates </a:t>
            </a:r>
            <a:r>
              <a:rPr lang="en-US" sz="1400" b="1" dirty="0" err="1">
                <a:solidFill>
                  <a:srgbClr val="000000"/>
                </a:solidFill>
                <a:latin typeface="Candara"/>
                <a:cs typeface="Consolas" pitchFamily="49" charset="0"/>
              </a:rPr>
              <a:t>x,y</a:t>
            </a:r>
            <a:r>
              <a:rPr lang="en-US" sz="1400" b="1" dirty="0">
                <a:solidFill>
                  <a:srgbClr val="000000"/>
                </a:solidFill>
                <a:latin typeface="Candara"/>
                <a:cs typeface="Consolas" pitchFamily="49" charset="0"/>
              </a:rPr>
              <a:t> </a:t>
            </a:r>
            <a:r>
              <a:rPr lang="en-US" sz="1400" b="1" dirty="0" err="1">
                <a:solidFill>
                  <a:srgbClr val="000000"/>
                </a:solidFill>
                <a:latin typeface="Candara"/>
                <a:cs typeface="Consolas" pitchFamily="49" charset="0"/>
              </a:rPr>
              <a:t>coords</a:t>
            </a:r>
            <a:r>
              <a:rPr lang="en-US" sz="1400" b="1" dirty="0">
                <a:solidFill>
                  <a:srgbClr val="000000"/>
                </a:solidFill>
                <a:latin typeface="Candara"/>
                <a:cs typeface="Consolas" pitchFamily="49" charset="0"/>
              </a:rPr>
              <a:t>. """</a:t>
            </a:r>
          </a:p>
          <a:p>
            <a:pPr marL="447675" lvl="1" indent="0">
              <a:buNone/>
            </a:pPr>
            <a:r>
              <a:rPr lang="en-US" sz="1400" b="1" dirty="0" smtClean="0">
                <a:solidFill>
                  <a:srgbClr val="000000"/>
                </a:solidFill>
                <a:latin typeface="Candara"/>
                <a:cs typeface="Consolas" pitchFamily="49" charset="0"/>
              </a:rPr>
              <a:t>	</a:t>
            </a:r>
            <a:r>
              <a:rPr lang="en-US" sz="1400" b="1" dirty="0" err="1" smtClean="0">
                <a:solidFill>
                  <a:srgbClr val="000000"/>
                </a:solidFill>
                <a:latin typeface="Candara"/>
                <a:cs typeface="Consolas" pitchFamily="49" charset="0"/>
              </a:rPr>
              <a:t>def</a:t>
            </a:r>
            <a:r>
              <a:rPr lang="en-US" sz="1400" b="1" dirty="0" smtClean="0">
                <a:solidFill>
                  <a:srgbClr val="000000"/>
                </a:solidFill>
                <a:latin typeface="Candara"/>
                <a:cs typeface="Consolas" pitchFamily="49" charset="0"/>
              </a:rPr>
              <a:t> </a:t>
            </a:r>
            <a:r>
              <a:rPr lang="en-US" sz="1400" b="1" dirty="0">
                <a:solidFill>
                  <a:srgbClr val="000000"/>
                </a:solidFill>
                <a:latin typeface="Candara"/>
                <a:cs typeface="Consolas" pitchFamily="49" charset="0"/>
              </a:rPr>
              <a:t>__</a:t>
            </a:r>
            <a:r>
              <a:rPr lang="en-US" sz="1400" b="1" dirty="0" err="1">
                <a:solidFill>
                  <a:srgbClr val="000000"/>
                </a:solidFill>
                <a:latin typeface="Candara"/>
                <a:cs typeface="Consolas" pitchFamily="49" charset="0"/>
              </a:rPr>
              <a:t>init</a:t>
            </a:r>
            <a:r>
              <a:rPr lang="en-US" sz="1400" b="1" dirty="0">
                <a:solidFill>
                  <a:srgbClr val="000000"/>
                </a:solidFill>
                <a:latin typeface="Candara"/>
                <a:cs typeface="Consolas" pitchFamily="49" charset="0"/>
              </a:rPr>
              <a:t>__(</a:t>
            </a:r>
            <a:r>
              <a:rPr lang="en-US" sz="1400" b="1" dirty="0" smtClean="0">
                <a:solidFill>
                  <a:srgbClr val="000000"/>
                </a:solidFill>
                <a:latin typeface="Candara"/>
                <a:cs typeface="Consolas" pitchFamily="49" charset="0"/>
              </a:rPr>
              <a:t>self, x=0): </a:t>
            </a:r>
            <a:r>
              <a:rPr lang="en-US" sz="1400" b="1" dirty="0" err="1" smtClean="0">
                <a:solidFill>
                  <a:srgbClr val="000000"/>
                </a:solidFill>
                <a:latin typeface="Candara"/>
                <a:cs typeface="Consolas" pitchFamily="49" charset="0"/>
              </a:rPr>
              <a:t>self.x</a:t>
            </a:r>
            <a:r>
              <a:rPr lang="en-US" sz="1400" b="1" dirty="0" smtClean="0">
                <a:solidFill>
                  <a:srgbClr val="000000"/>
                </a:solidFill>
                <a:latin typeface="Candara"/>
                <a:cs typeface="Consolas" pitchFamily="49" charset="0"/>
              </a:rPr>
              <a:t> </a:t>
            </a:r>
            <a:r>
              <a:rPr lang="en-US" sz="1400" b="1" dirty="0">
                <a:solidFill>
                  <a:srgbClr val="000000"/>
                </a:solidFill>
                <a:latin typeface="Candara"/>
                <a:cs typeface="Consolas" pitchFamily="49" charset="0"/>
              </a:rPr>
              <a:t>= x</a:t>
            </a:r>
            <a:endParaRPr lang="en-US" sz="1400" b="1" dirty="0" smtClean="0">
              <a:solidFill>
                <a:srgbClr val="000000"/>
              </a:solidFill>
              <a:latin typeface="Candara"/>
              <a:cs typeface="Consolas" pitchFamily="49" charset="0"/>
            </a:endParaRPr>
          </a:p>
          <a:p>
            <a:pPr marL="447675" lvl="1" indent="0">
              <a:buNone/>
            </a:pPr>
            <a:r>
              <a:rPr lang="en-US" sz="1400" b="1" dirty="0">
                <a:solidFill>
                  <a:srgbClr val="000000"/>
                </a:solidFill>
                <a:latin typeface="Candara"/>
                <a:cs typeface="Consolas" pitchFamily="49" charset="0"/>
              </a:rPr>
              <a:t>	</a:t>
            </a:r>
            <a:r>
              <a:rPr lang="en-US" sz="1400" b="1" dirty="0" err="1" smtClean="0">
                <a:solidFill>
                  <a:srgbClr val="000000"/>
                </a:solidFill>
                <a:latin typeface="Candara"/>
                <a:cs typeface="Consolas" pitchFamily="49" charset="0"/>
              </a:rPr>
              <a:t>def</a:t>
            </a:r>
            <a:r>
              <a:rPr lang="en-US" sz="1400" b="1" dirty="0" smtClean="0">
                <a:solidFill>
                  <a:srgbClr val="000000"/>
                </a:solidFill>
                <a:latin typeface="Candara"/>
                <a:cs typeface="Consolas" pitchFamily="49" charset="0"/>
              </a:rPr>
              <a:t> </a:t>
            </a:r>
            <a:r>
              <a:rPr lang="en-US" sz="1400" b="1" dirty="0" err="1" smtClean="0">
                <a:solidFill>
                  <a:srgbClr val="000000"/>
                </a:solidFill>
                <a:latin typeface="Candara"/>
                <a:cs typeface="Consolas" pitchFamily="49" charset="0"/>
              </a:rPr>
              <a:t>x_square</a:t>
            </a:r>
            <a:r>
              <a:rPr lang="en-US" sz="1400" b="1" dirty="0" smtClean="0">
                <a:solidFill>
                  <a:srgbClr val="000000"/>
                </a:solidFill>
                <a:latin typeface="Candara"/>
                <a:cs typeface="Consolas" pitchFamily="49" charset="0"/>
              </a:rPr>
              <a:t>(self</a:t>
            </a:r>
            <a:r>
              <a:rPr lang="en-US" sz="1400" b="1" dirty="0">
                <a:solidFill>
                  <a:srgbClr val="000000"/>
                </a:solidFill>
                <a:latin typeface="Candara"/>
                <a:cs typeface="Consolas" pitchFamily="49" charset="0"/>
              </a:rPr>
              <a:t>): </a:t>
            </a:r>
            <a:r>
              <a:rPr lang="en-US" sz="1400" b="1" dirty="0" smtClean="0">
                <a:solidFill>
                  <a:srgbClr val="000000"/>
                </a:solidFill>
                <a:latin typeface="Candara"/>
                <a:cs typeface="Consolas" pitchFamily="49" charset="0"/>
              </a:rPr>
              <a:t>return </a:t>
            </a:r>
            <a:r>
              <a:rPr lang="en-US" sz="1400" b="1" dirty="0" err="1" smtClean="0">
                <a:solidFill>
                  <a:srgbClr val="000000"/>
                </a:solidFill>
                <a:latin typeface="Candara"/>
                <a:cs typeface="Consolas" pitchFamily="49" charset="0"/>
              </a:rPr>
              <a:t>self.x</a:t>
            </a:r>
            <a:r>
              <a:rPr lang="en-US" sz="1400" b="1" dirty="0" smtClean="0">
                <a:solidFill>
                  <a:srgbClr val="000000"/>
                </a:solidFill>
                <a:latin typeface="Candara"/>
                <a:cs typeface="Consolas" pitchFamily="49" charset="0"/>
              </a:rPr>
              <a:t> ** 2</a:t>
            </a:r>
          </a:p>
          <a:p>
            <a:pPr marL="447675" lvl="1" indent="0">
              <a:buNone/>
            </a:pPr>
            <a:endParaRPr lang="en-US" sz="1400" b="1" dirty="0">
              <a:solidFill>
                <a:srgbClr val="000000"/>
              </a:solidFill>
              <a:latin typeface="Candara"/>
              <a:cs typeface="Consolas" pitchFamily="49" charset="0"/>
            </a:endParaRPr>
          </a:p>
          <a:p>
            <a:pPr marL="447675" lvl="1" indent="0">
              <a:buNone/>
            </a:pPr>
            <a:r>
              <a:rPr lang="en-US" sz="1400" b="1" dirty="0" smtClean="0">
                <a:solidFill>
                  <a:srgbClr val="000000"/>
                </a:solidFill>
                <a:latin typeface="Candara"/>
                <a:cs typeface="Consolas" pitchFamily="49" charset="0"/>
              </a:rPr>
              <a:t>p = Point(2)</a:t>
            </a:r>
          </a:p>
          <a:p>
            <a:pPr marL="447675" lvl="1" indent="0">
              <a:buNone/>
            </a:pPr>
            <a:r>
              <a:rPr lang="en-US" sz="1400" b="1" dirty="0" smtClean="0">
                <a:solidFill>
                  <a:srgbClr val="000000"/>
                </a:solidFill>
                <a:latin typeface="Candara"/>
                <a:cs typeface="Consolas" pitchFamily="49" charset="0"/>
              </a:rPr>
              <a:t>print </a:t>
            </a:r>
            <a:r>
              <a:rPr lang="en-US" sz="1400" b="1" dirty="0" err="1" smtClean="0">
                <a:solidFill>
                  <a:srgbClr val="000000"/>
                </a:solidFill>
                <a:latin typeface="Candara"/>
                <a:cs typeface="Consolas" pitchFamily="49" charset="0"/>
              </a:rPr>
              <a:t>p.x_square</a:t>
            </a:r>
            <a:r>
              <a:rPr lang="en-US" sz="1400" b="1" dirty="0" smtClean="0">
                <a:solidFill>
                  <a:srgbClr val="000000"/>
                </a:solidFill>
                <a:latin typeface="Candara"/>
                <a:cs typeface="Consolas" pitchFamily="49" charset="0"/>
              </a:rPr>
              <a:t>()</a:t>
            </a:r>
          </a:p>
          <a:p>
            <a:pPr marL="447675" lvl="1" indent="0">
              <a:buNone/>
            </a:pPr>
            <a:endParaRPr lang="en-US" sz="1600" b="1" dirty="0" smtClean="0">
              <a:solidFill>
                <a:srgbClr val="000000"/>
              </a:solidFill>
              <a:latin typeface="Candara"/>
              <a:cs typeface="Consolas" pitchFamily="49" charset="0"/>
            </a:endParaRPr>
          </a:p>
          <a:p>
            <a:r>
              <a:rPr lang="en-US" dirty="0" smtClean="0">
                <a:solidFill>
                  <a:srgbClr val="000000"/>
                </a:solidFill>
                <a:latin typeface="Candara"/>
              </a:rPr>
              <a:t>Objects are mutable.</a:t>
            </a:r>
            <a:endParaRPr lang="en-US" dirty="0">
              <a:solidFill>
                <a:srgbClr val="000000"/>
              </a:solidFill>
              <a:latin typeface="Candara"/>
            </a:endParaRPr>
          </a:p>
        </p:txBody>
      </p:sp>
    </p:spTree>
    <p:extLst>
      <p:ext uri="{BB962C8B-B14F-4D97-AF65-F5344CB8AC3E}">
        <p14:creationId xmlns:p14="http://schemas.microsoft.com/office/powerpoint/2010/main" val="468669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rgbClr val="000000"/>
                </a:solidFill>
                <a:latin typeface="Candara"/>
              </a:rPr>
              <a:t>Python supports both free form and fixed form files – text and </a:t>
            </a:r>
            <a:r>
              <a:rPr lang="en-US" dirty="0" smtClean="0">
                <a:solidFill>
                  <a:srgbClr val="000000"/>
                </a:solidFill>
                <a:latin typeface="Candara"/>
              </a:rPr>
              <a:t>binary</a:t>
            </a:r>
          </a:p>
          <a:p>
            <a:pPr marL="0" indent="0">
              <a:buNone/>
            </a:pPr>
            <a:endParaRPr lang="en-US" dirty="0">
              <a:solidFill>
                <a:srgbClr val="000000"/>
              </a:solidFill>
              <a:latin typeface="Candara"/>
            </a:endParaRPr>
          </a:p>
          <a:p>
            <a:r>
              <a:rPr lang="en-US" dirty="0" smtClean="0">
                <a:solidFill>
                  <a:srgbClr val="000000"/>
                </a:solidFill>
                <a:latin typeface="Candara"/>
              </a:rPr>
              <a:t>open</a:t>
            </a:r>
            <a:r>
              <a:rPr lang="en-US" dirty="0">
                <a:solidFill>
                  <a:srgbClr val="000000"/>
                </a:solidFill>
                <a:latin typeface="Candara"/>
              </a:rPr>
              <a:t>() returns a file object, and is most commonly used with two arguments: open(filename, </a:t>
            </a:r>
            <a:r>
              <a:rPr lang="en-US" dirty="0" smtClean="0">
                <a:solidFill>
                  <a:srgbClr val="000000"/>
                </a:solidFill>
                <a:latin typeface="Candara"/>
              </a:rPr>
              <a:t>mode)</a:t>
            </a:r>
          </a:p>
          <a:p>
            <a:endParaRPr lang="en-US" dirty="0">
              <a:solidFill>
                <a:srgbClr val="000000"/>
              </a:solidFill>
              <a:latin typeface="Candara"/>
            </a:endParaRPr>
          </a:p>
          <a:p>
            <a:r>
              <a:rPr lang="en-US" dirty="0" smtClean="0">
                <a:solidFill>
                  <a:srgbClr val="000000"/>
                </a:solidFill>
                <a:latin typeface="Candara"/>
              </a:rPr>
              <a:t>Modes:</a:t>
            </a:r>
          </a:p>
          <a:p>
            <a:endParaRPr lang="en-US" dirty="0">
              <a:solidFill>
                <a:srgbClr val="000000"/>
              </a:solidFill>
              <a:latin typeface="Candara"/>
            </a:endParaRPr>
          </a:p>
          <a:p>
            <a:endParaRPr lang="en-US" dirty="0" smtClean="0">
              <a:solidFill>
                <a:srgbClr val="000000"/>
              </a:solidFill>
              <a:latin typeface="Candara"/>
            </a:endParaRPr>
          </a:p>
          <a:p>
            <a:endParaRPr lang="en-US" dirty="0">
              <a:solidFill>
                <a:srgbClr val="000000"/>
              </a:solidFill>
              <a:latin typeface="Candara"/>
            </a:endParaRPr>
          </a:p>
          <a:p>
            <a:endParaRPr lang="en-US" dirty="0" smtClean="0">
              <a:solidFill>
                <a:srgbClr val="000000"/>
              </a:solidFill>
              <a:latin typeface="Candara"/>
            </a:endParaRPr>
          </a:p>
          <a:p>
            <a:endParaRPr lang="en-US" dirty="0">
              <a:solidFill>
                <a:srgbClr val="000000"/>
              </a:solidFill>
              <a:latin typeface="Candara"/>
            </a:endParaRPr>
          </a:p>
          <a:p>
            <a:r>
              <a:rPr lang="en-US" dirty="0" smtClean="0">
                <a:solidFill>
                  <a:srgbClr val="000000"/>
                </a:solidFill>
                <a:latin typeface="Candara"/>
                <a:cs typeface="Courier New" pitchFamily="49" charset="0"/>
              </a:rPr>
              <a:t>f </a:t>
            </a:r>
            <a:r>
              <a:rPr lang="en-US" dirty="0">
                <a:solidFill>
                  <a:srgbClr val="000000"/>
                </a:solidFill>
                <a:latin typeface="Candara"/>
                <a:cs typeface="Courier New" pitchFamily="49" charset="0"/>
              </a:rPr>
              <a:t>= open(</a:t>
            </a:r>
            <a:r>
              <a:rPr lang="en-US" dirty="0" err="1">
                <a:solidFill>
                  <a:srgbClr val="000000"/>
                </a:solidFill>
                <a:latin typeface="Candara"/>
                <a:cs typeface="Courier New" pitchFamily="49" charset="0"/>
              </a:rPr>
              <a:t>r'C</a:t>
            </a:r>
            <a:r>
              <a:rPr lang="en-US" dirty="0">
                <a:solidFill>
                  <a:srgbClr val="000000"/>
                </a:solidFill>
                <a:latin typeface="Candara"/>
                <a:cs typeface="Courier New" pitchFamily="49" charset="0"/>
              </a:rPr>
              <a:t>:\text\somefile.txt</a:t>
            </a:r>
            <a:r>
              <a:rPr lang="en-US" dirty="0" smtClean="0">
                <a:solidFill>
                  <a:srgbClr val="000000"/>
                </a:solidFill>
                <a:latin typeface="Candara"/>
                <a:cs typeface="Courier New" pitchFamily="49" charset="0"/>
              </a:rPr>
              <a:t>')</a:t>
            </a:r>
          </a:p>
          <a:p>
            <a:endParaRPr lang="en-US" dirty="0" smtClean="0">
              <a:solidFill>
                <a:srgbClr val="000000"/>
              </a:solidFill>
              <a:latin typeface="Candara"/>
              <a:cs typeface="Courier New" pitchFamily="49" charset="0"/>
            </a:endParaRPr>
          </a:p>
          <a:p>
            <a:r>
              <a:rPr lang="en-US" dirty="0" smtClean="0">
                <a:solidFill>
                  <a:srgbClr val="000000"/>
                </a:solidFill>
                <a:latin typeface="Candara"/>
                <a:cs typeface="Courier New" pitchFamily="49" charset="0"/>
              </a:rPr>
              <a:t>For Input/Output: read(), </a:t>
            </a:r>
            <a:r>
              <a:rPr lang="en-US" dirty="0" err="1" smtClean="0">
                <a:solidFill>
                  <a:srgbClr val="000000"/>
                </a:solidFill>
                <a:latin typeface="Candara"/>
                <a:cs typeface="Courier New" pitchFamily="49" charset="0"/>
              </a:rPr>
              <a:t>readline</a:t>
            </a:r>
            <a:r>
              <a:rPr lang="en-US" dirty="0" smtClean="0">
                <a:solidFill>
                  <a:srgbClr val="000000"/>
                </a:solidFill>
                <a:latin typeface="Candara"/>
                <a:cs typeface="Courier New" pitchFamily="49" charset="0"/>
              </a:rPr>
              <a:t>(), write() and </a:t>
            </a:r>
            <a:r>
              <a:rPr lang="en-US" dirty="0" err="1" smtClean="0">
                <a:solidFill>
                  <a:srgbClr val="000000"/>
                </a:solidFill>
                <a:latin typeface="Candara"/>
                <a:cs typeface="Courier New" pitchFamily="49" charset="0"/>
              </a:rPr>
              <a:t>writeline</a:t>
            </a:r>
            <a:r>
              <a:rPr lang="en-US" dirty="0" smtClean="0">
                <a:solidFill>
                  <a:srgbClr val="000000"/>
                </a:solidFill>
                <a:latin typeface="Candara"/>
                <a:cs typeface="Courier New" pitchFamily="49" charset="0"/>
              </a:rPr>
              <a:t>()</a:t>
            </a:r>
            <a:endParaRPr lang="en-US" dirty="0">
              <a:solidFill>
                <a:srgbClr val="000000"/>
              </a:solidFill>
              <a:latin typeface="Candara"/>
              <a:cs typeface="Courier New" pitchFamily="49" charset="0"/>
            </a:endParaRPr>
          </a:p>
        </p:txBody>
      </p:sp>
      <p:graphicFrame>
        <p:nvGraphicFramePr>
          <p:cNvPr id="4" name="Table 3"/>
          <p:cNvGraphicFramePr>
            <a:graphicFrameLocks noGrp="1"/>
          </p:cNvGraphicFramePr>
          <p:nvPr>
            <p:extLst/>
          </p:nvPr>
        </p:nvGraphicFramePr>
        <p:xfrm>
          <a:off x="1831288" y="2883745"/>
          <a:ext cx="5481424" cy="1828800"/>
        </p:xfrm>
        <a:graphic>
          <a:graphicData uri="http://schemas.openxmlformats.org/drawingml/2006/table">
            <a:tbl>
              <a:tblPr firstRow="1">
                <a:tableStyleId>{5C22544A-7EE6-4342-B048-85BDC9FD1C3A}</a:tableStyleId>
              </a:tblPr>
              <a:tblGrid>
                <a:gridCol w="1140636"/>
                <a:gridCol w="4340788"/>
              </a:tblGrid>
              <a:tr h="0">
                <a:tc>
                  <a:txBody>
                    <a:bodyPr/>
                    <a:lstStyle/>
                    <a:p>
                      <a:pPr algn="l"/>
                      <a:r>
                        <a:rPr lang="en-US" sz="1400" dirty="0">
                          <a:effectLst/>
                          <a:latin typeface="+mj-lt"/>
                        </a:rPr>
                        <a:t>Value</a:t>
                      </a:r>
                      <a:endParaRPr lang="en-US" sz="1400" dirty="0">
                        <a:solidFill>
                          <a:srgbClr val="000000"/>
                        </a:solidFill>
                        <a:effectLst/>
                        <a:latin typeface="+mj-lt"/>
                      </a:endParaRPr>
                    </a:p>
                  </a:txBody>
                  <a:tcPr anchor="ctr"/>
                </a:tc>
                <a:tc>
                  <a:txBody>
                    <a:bodyPr/>
                    <a:lstStyle/>
                    <a:p>
                      <a:pPr algn="l"/>
                      <a:r>
                        <a:rPr lang="en-US" sz="1400" dirty="0">
                          <a:effectLst/>
                          <a:latin typeface="+mj-lt"/>
                        </a:rPr>
                        <a:t>Description</a:t>
                      </a:r>
                      <a:endParaRPr lang="en-US" sz="1400" dirty="0">
                        <a:solidFill>
                          <a:srgbClr val="000000"/>
                        </a:solidFill>
                        <a:effectLst/>
                        <a:latin typeface="+mj-lt"/>
                      </a:endParaRPr>
                    </a:p>
                  </a:txBody>
                  <a:tcPr anchor="ctr"/>
                </a:tc>
              </a:tr>
              <a:tr h="0">
                <a:tc>
                  <a:txBody>
                    <a:bodyPr/>
                    <a:lstStyle/>
                    <a:p>
                      <a:pPr algn="l" fontAlgn="t"/>
                      <a:r>
                        <a:rPr lang="en-US" sz="1400">
                          <a:effectLst/>
                          <a:latin typeface="+mj-lt"/>
                        </a:rPr>
                        <a:t>'r'</a:t>
                      </a:r>
                    </a:p>
                  </a:txBody>
                  <a:tcPr/>
                </a:tc>
                <a:tc>
                  <a:txBody>
                    <a:bodyPr/>
                    <a:lstStyle/>
                    <a:p>
                      <a:pPr algn="l" fontAlgn="t"/>
                      <a:r>
                        <a:rPr lang="en-US" sz="1400" dirty="0">
                          <a:effectLst/>
                          <a:latin typeface="+mj-lt"/>
                        </a:rPr>
                        <a:t>Read mode</a:t>
                      </a:r>
                    </a:p>
                  </a:txBody>
                  <a:tcPr/>
                </a:tc>
              </a:tr>
              <a:tr h="0">
                <a:tc>
                  <a:txBody>
                    <a:bodyPr/>
                    <a:lstStyle/>
                    <a:p>
                      <a:pPr algn="l" fontAlgn="t"/>
                      <a:r>
                        <a:rPr lang="en-US" sz="1400">
                          <a:effectLst/>
                          <a:latin typeface="+mj-lt"/>
                        </a:rPr>
                        <a:t>'w'</a:t>
                      </a:r>
                    </a:p>
                  </a:txBody>
                  <a:tcPr/>
                </a:tc>
                <a:tc>
                  <a:txBody>
                    <a:bodyPr/>
                    <a:lstStyle/>
                    <a:p>
                      <a:pPr algn="l" fontAlgn="t"/>
                      <a:r>
                        <a:rPr lang="en-US" sz="1400" dirty="0">
                          <a:effectLst/>
                          <a:latin typeface="+mj-lt"/>
                        </a:rPr>
                        <a:t>Write mode</a:t>
                      </a:r>
                    </a:p>
                  </a:txBody>
                  <a:tcPr/>
                </a:tc>
              </a:tr>
              <a:tr h="0">
                <a:tc>
                  <a:txBody>
                    <a:bodyPr/>
                    <a:lstStyle/>
                    <a:p>
                      <a:pPr algn="l" fontAlgn="t"/>
                      <a:r>
                        <a:rPr lang="en-US" sz="1400">
                          <a:effectLst/>
                          <a:latin typeface="+mj-lt"/>
                        </a:rPr>
                        <a:t>'a'</a:t>
                      </a:r>
                    </a:p>
                  </a:txBody>
                  <a:tcPr/>
                </a:tc>
                <a:tc>
                  <a:txBody>
                    <a:bodyPr/>
                    <a:lstStyle/>
                    <a:p>
                      <a:pPr algn="l" fontAlgn="t"/>
                      <a:r>
                        <a:rPr lang="en-US" sz="1400" dirty="0">
                          <a:effectLst/>
                          <a:latin typeface="+mj-lt"/>
                        </a:rPr>
                        <a:t>Append mode</a:t>
                      </a:r>
                    </a:p>
                  </a:txBody>
                  <a:tcPr/>
                </a:tc>
              </a:tr>
              <a:tr h="0">
                <a:tc>
                  <a:txBody>
                    <a:bodyPr/>
                    <a:lstStyle/>
                    <a:p>
                      <a:pPr algn="l" fontAlgn="t"/>
                      <a:r>
                        <a:rPr lang="en-US" sz="1400">
                          <a:effectLst/>
                          <a:latin typeface="+mj-lt"/>
                        </a:rPr>
                        <a:t>'b'</a:t>
                      </a:r>
                    </a:p>
                  </a:txBody>
                  <a:tcPr/>
                </a:tc>
                <a:tc>
                  <a:txBody>
                    <a:bodyPr/>
                    <a:lstStyle/>
                    <a:p>
                      <a:pPr algn="l" fontAlgn="t"/>
                      <a:r>
                        <a:rPr lang="en-US" sz="1400" dirty="0">
                          <a:effectLst/>
                          <a:latin typeface="+mj-lt"/>
                        </a:rPr>
                        <a:t>Binary mode (added to other mode)</a:t>
                      </a:r>
                    </a:p>
                  </a:txBody>
                  <a:tcPr/>
                </a:tc>
              </a:tr>
              <a:tr h="0">
                <a:tc>
                  <a:txBody>
                    <a:bodyPr/>
                    <a:lstStyle/>
                    <a:p>
                      <a:pPr algn="l" fontAlgn="t"/>
                      <a:r>
                        <a:rPr lang="en-US" sz="1400">
                          <a:effectLst/>
                          <a:latin typeface="+mj-lt"/>
                        </a:rPr>
                        <a:t>'+'</a:t>
                      </a:r>
                    </a:p>
                  </a:txBody>
                  <a:tcPr/>
                </a:tc>
                <a:tc>
                  <a:txBody>
                    <a:bodyPr/>
                    <a:lstStyle/>
                    <a:p>
                      <a:pPr algn="l" fontAlgn="t"/>
                      <a:r>
                        <a:rPr lang="en-US" sz="1400" dirty="0">
                          <a:effectLst/>
                          <a:latin typeface="+mj-lt"/>
                        </a:rPr>
                        <a:t>Read/write mode (added to other mode)</a:t>
                      </a:r>
                    </a:p>
                  </a:txBody>
                  <a:tcPr/>
                </a:tc>
              </a:tr>
            </a:tbl>
          </a:graphicData>
        </a:graphic>
      </p:graphicFrame>
    </p:spTree>
    <p:extLst>
      <p:ext uri="{BB962C8B-B14F-4D97-AF65-F5344CB8AC3E}">
        <p14:creationId xmlns:p14="http://schemas.microsoft.com/office/powerpoint/2010/main" val="3443947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Files</a:t>
            </a:r>
            <a:endParaRPr lang="en-US" dirty="0"/>
          </a:p>
        </p:txBody>
      </p:sp>
      <p:sp>
        <p:nvSpPr>
          <p:cNvPr id="3" name="Content Placeholder 2"/>
          <p:cNvSpPr>
            <a:spLocks noGrp="1"/>
          </p:cNvSpPr>
          <p:nvPr>
            <p:ph idx="1"/>
          </p:nvPr>
        </p:nvSpPr>
        <p:spPr/>
        <p:txBody>
          <a:bodyPr/>
          <a:lstStyle/>
          <a:p>
            <a:r>
              <a:rPr lang="en-US" dirty="0" smtClean="0"/>
              <a:t>File Object attributes</a:t>
            </a:r>
            <a:endParaRPr lang="en-US" dirty="0"/>
          </a:p>
        </p:txBody>
      </p:sp>
      <p:graphicFrame>
        <p:nvGraphicFramePr>
          <p:cNvPr id="5" name="Content Placeholder 3"/>
          <p:cNvGraphicFramePr>
            <a:graphicFrameLocks/>
          </p:cNvGraphicFramePr>
          <p:nvPr>
            <p:extLst/>
          </p:nvPr>
        </p:nvGraphicFramePr>
        <p:xfrm>
          <a:off x="518614" y="2168731"/>
          <a:ext cx="7670043" cy="1756410"/>
        </p:xfrm>
        <a:graphic>
          <a:graphicData uri="http://schemas.openxmlformats.org/drawingml/2006/table">
            <a:tbl>
              <a:tblPr firstRow="1">
                <a:tableStyleId>{5C22544A-7EE6-4342-B048-85BDC9FD1C3A}</a:tableStyleId>
              </a:tblPr>
              <a:tblGrid>
                <a:gridCol w="1677194"/>
                <a:gridCol w="5992849"/>
              </a:tblGrid>
              <a:tr h="0">
                <a:tc>
                  <a:txBody>
                    <a:bodyPr/>
                    <a:lstStyle/>
                    <a:p>
                      <a:pPr algn="l"/>
                      <a:r>
                        <a:rPr lang="en-US" sz="1400" dirty="0">
                          <a:effectLst/>
                          <a:latin typeface="+mj-lt"/>
                        </a:rPr>
                        <a:t>Attribute</a:t>
                      </a:r>
                    </a:p>
                  </a:txBody>
                  <a:tcPr marL="47625" marR="47625" marT="47625" marB="47625"/>
                </a:tc>
                <a:tc>
                  <a:txBody>
                    <a:bodyPr/>
                    <a:lstStyle/>
                    <a:p>
                      <a:pPr algn="l"/>
                      <a:r>
                        <a:rPr lang="en-US" sz="1400" dirty="0">
                          <a:effectLst/>
                          <a:latin typeface="+mj-lt"/>
                        </a:rPr>
                        <a:t>Description</a:t>
                      </a:r>
                    </a:p>
                  </a:txBody>
                  <a:tcPr marL="47625" marR="47625" marT="47625" marB="47625"/>
                </a:tc>
              </a:tr>
              <a:tr h="0">
                <a:tc>
                  <a:txBody>
                    <a:bodyPr/>
                    <a:lstStyle/>
                    <a:p>
                      <a:r>
                        <a:rPr lang="en-US" sz="1400">
                          <a:effectLst/>
                          <a:latin typeface="+mj-lt"/>
                        </a:rPr>
                        <a:t>file.closed</a:t>
                      </a:r>
                    </a:p>
                  </a:txBody>
                  <a:tcPr marL="47625" marR="47625" marT="47625" marB="47625"/>
                </a:tc>
                <a:tc>
                  <a:txBody>
                    <a:bodyPr/>
                    <a:lstStyle/>
                    <a:p>
                      <a:r>
                        <a:rPr lang="en-US" sz="1400" dirty="0">
                          <a:effectLst/>
                          <a:latin typeface="+mj-lt"/>
                        </a:rPr>
                        <a:t>Returns true if file is closed, false otherwise.</a:t>
                      </a:r>
                    </a:p>
                  </a:txBody>
                  <a:tcPr marL="47625" marR="47625" marT="47625" marB="47625"/>
                </a:tc>
              </a:tr>
              <a:tr h="0">
                <a:tc>
                  <a:txBody>
                    <a:bodyPr/>
                    <a:lstStyle/>
                    <a:p>
                      <a:r>
                        <a:rPr lang="en-US" sz="1400" dirty="0" err="1">
                          <a:effectLst/>
                          <a:latin typeface="+mj-lt"/>
                        </a:rPr>
                        <a:t>file.mode</a:t>
                      </a:r>
                      <a:endParaRPr lang="en-US" sz="1400" dirty="0">
                        <a:effectLst/>
                        <a:latin typeface="+mj-lt"/>
                      </a:endParaRPr>
                    </a:p>
                  </a:txBody>
                  <a:tcPr marL="47625" marR="47625" marT="47625" marB="47625"/>
                </a:tc>
                <a:tc>
                  <a:txBody>
                    <a:bodyPr/>
                    <a:lstStyle/>
                    <a:p>
                      <a:r>
                        <a:rPr lang="en-US" sz="1400" dirty="0">
                          <a:effectLst/>
                          <a:latin typeface="+mj-lt"/>
                        </a:rPr>
                        <a:t>Returns access mode with which file was opened.</a:t>
                      </a:r>
                    </a:p>
                  </a:txBody>
                  <a:tcPr marL="47625" marR="47625" marT="47625" marB="47625"/>
                </a:tc>
              </a:tr>
              <a:tr h="0">
                <a:tc>
                  <a:txBody>
                    <a:bodyPr/>
                    <a:lstStyle/>
                    <a:p>
                      <a:r>
                        <a:rPr lang="en-US" sz="1400">
                          <a:effectLst/>
                          <a:latin typeface="+mj-lt"/>
                        </a:rPr>
                        <a:t>file.name</a:t>
                      </a:r>
                    </a:p>
                  </a:txBody>
                  <a:tcPr marL="47625" marR="47625" marT="47625" marB="47625"/>
                </a:tc>
                <a:tc>
                  <a:txBody>
                    <a:bodyPr/>
                    <a:lstStyle/>
                    <a:p>
                      <a:r>
                        <a:rPr lang="en-US" sz="1400" dirty="0">
                          <a:effectLst/>
                          <a:latin typeface="+mj-lt"/>
                        </a:rPr>
                        <a:t>Returns name of the file.</a:t>
                      </a:r>
                    </a:p>
                  </a:txBody>
                  <a:tcPr marL="47625" marR="47625" marT="47625" marB="47625"/>
                </a:tc>
              </a:tr>
              <a:tr h="0">
                <a:tc>
                  <a:txBody>
                    <a:bodyPr/>
                    <a:lstStyle/>
                    <a:p>
                      <a:r>
                        <a:rPr lang="en-US" sz="1400">
                          <a:effectLst/>
                          <a:latin typeface="+mj-lt"/>
                        </a:rPr>
                        <a:t>file.softspace</a:t>
                      </a:r>
                    </a:p>
                  </a:txBody>
                  <a:tcPr marL="47625" marR="47625" marT="47625" marB="47625"/>
                </a:tc>
                <a:tc>
                  <a:txBody>
                    <a:bodyPr/>
                    <a:lstStyle/>
                    <a:p>
                      <a:r>
                        <a:rPr lang="en-US" sz="1400" dirty="0">
                          <a:effectLst/>
                          <a:latin typeface="+mj-lt"/>
                        </a:rPr>
                        <a:t>Returns false if space explicitly required with print, true otherwise.</a:t>
                      </a:r>
                    </a:p>
                  </a:txBody>
                  <a:tcPr marL="47625" marR="47625" marT="47625" marB="47625"/>
                </a:tc>
              </a:tr>
            </a:tbl>
          </a:graphicData>
        </a:graphic>
      </p:graphicFrame>
    </p:spTree>
    <p:extLst>
      <p:ext uri="{BB962C8B-B14F-4D97-AF65-F5344CB8AC3E}">
        <p14:creationId xmlns:p14="http://schemas.microsoft.com/office/powerpoint/2010/main" val="449812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Libraries</a:t>
            </a:r>
            <a:endParaRPr lang="en-US" dirty="0"/>
          </a:p>
        </p:txBody>
      </p:sp>
      <p:sp>
        <p:nvSpPr>
          <p:cNvPr id="3" name="Content Placeholder 2"/>
          <p:cNvSpPr>
            <a:spLocks noGrp="1"/>
          </p:cNvSpPr>
          <p:nvPr>
            <p:ph idx="1"/>
          </p:nvPr>
        </p:nvSpPr>
        <p:spPr/>
        <p:txBody>
          <a:bodyPr/>
          <a:lstStyle/>
          <a:p>
            <a:r>
              <a:rPr lang="en-US" dirty="0"/>
              <a:t>The “Python library” contains several different kinds of </a:t>
            </a:r>
            <a:r>
              <a:rPr lang="en-US" dirty="0" smtClean="0"/>
              <a:t>components.</a:t>
            </a:r>
          </a:p>
          <a:p>
            <a:r>
              <a:rPr lang="en-US" dirty="0" smtClean="0"/>
              <a:t>Libraries contain built-in function and exceptions.</a:t>
            </a:r>
          </a:p>
          <a:p>
            <a:r>
              <a:rPr lang="en-US" dirty="0" smtClean="0"/>
              <a:t>The bulk of library consist of collection of modules.</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654525168"/>
              </p:ext>
            </p:extLst>
          </p:nvPr>
        </p:nvGraphicFramePr>
        <p:xfrm>
          <a:off x="913765" y="2789824"/>
          <a:ext cx="6584950" cy="3575050"/>
        </p:xfrm>
        <a:graphic>
          <a:graphicData uri="http://schemas.openxmlformats.org/presentationml/2006/ole">
            <mc:AlternateContent xmlns:mc="http://schemas.openxmlformats.org/markup-compatibility/2006">
              <mc:Choice xmlns:v="urn:schemas-microsoft-com:vml" Requires="v">
                <p:oleObj spid="_x0000_s10253" name="Bitmap Image" r:id="rId4" imgW="6585120" imgH="3575160" progId="Paint.Picture">
                  <p:embed/>
                </p:oleObj>
              </mc:Choice>
              <mc:Fallback>
                <p:oleObj name="Bitmap Image" r:id="rId4" imgW="6585120" imgH="3575160" progId="Paint.Picture">
                  <p:embed/>
                  <p:pic>
                    <p:nvPicPr>
                      <p:cNvPr id="0" name=""/>
                      <p:cNvPicPr/>
                      <p:nvPr/>
                    </p:nvPicPr>
                    <p:blipFill>
                      <a:blip r:embed="rId5"/>
                      <a:stretch>
                        <a:fillRect/>
                      </a:stretch>
                    </p:blipFill>
                    <p:spPr>
                      <a:xfrm>
                        <a:off x="913765" y="2789824"/>
                        <a:ext cx="6584950" cy="3575050"/>
                      </a:xfrm>
                      <a:prstGeom prst="rect">
                        <a:avLst/>
                      </a:prstGeom>
                    </p:spPr>
                  </p:pic>
                </p:oleObj>
              </mc:Fallback>
            </mc:AlternateContent>
          </a:graphicData>
        </a:graphic>
      </p:graphicFrame>
    </p:spTree>
    <p:extLst>
      <p:ext uri="{BB962C8B-B14F-4D97-AF65-F5344CB8AC3E}">
        <p14:creationId xmlns:p14="http://schemas.microsoft.com/office/powerpoint/2010/main" val="3372044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 </a:t>
            </a:r>
            <a:r>
              <a:rPr lang="en-US" dirty="0" err="1" smtClean="0"/>
              <a:t>Librarie</a:t>
            </a:r>
            <a:endParaRPr lang="en-US" dirty="0"/>
          </a:p>
        </p:txBody>
      </p:sp>
      <p:sp>
        <p:nvSpPr>
          <p:cNvPr id="3" name="Content Placeholder 2"/>
          <p:cNvSpPr>
            <a:spLocks noGrp="1"/>
          </p:cNvSpPr>
          <p:nvPr>
            <p:ph idx="1"/>
          </p:nvPr>
        </p:nvSpPr>
        <p:spPr/>
        <p:txBody>
          <a:bodyPr/>
          <a:lstStyle/>
          <a:p>
            <a:r>
              <a:rPr lang="en-US" dirty="0"/>
              <a:t>It provides access to the mathematical functions defined by the C </a:t>
            </a:r>
            <a:r>
              <a:rPr lang="en-US" dirty="0" smtClean="0"/>
              <a:t>standard</a:t>
            </a:r>
          </a:p>
          <a:p>
            <a:r>
              <a:rPr lang="en-US" dirty="0"/>
              <a:t>The following </a:t>
            </a:r>
            <a:r>
              <a:rPr lang="en-US" dirty="0" smtClean="0"/>
              <a:t>some of the functions provided </a:t>
            </a:r>
            <a:r>
              <a:rPr lang="en-US" dirty="0"/>
              <a:t>by this </a:t>
            </a:r>
            <a:r>
              <a:rPr lang="en-US" dirty="0" smtClean="0"/>
              <a:t>module</a:t>
            </a:r>
          </a:p>
          <a:p>
            <a:pPr lvl="1">
              <a:buFont typeface="Courier New" panose="02070309020205020404" pitchFamily="49" charset="0"/>
              <a:buChar char="o"/>
            </a:pPr>
            <a:r>
              <a:rPr lang="en-US" dirty="0"/>
              <a:t>Number-theoretic and representation </a:t>
            </a:r>
            <a:r>
              <a:rPr lang="en-US" dirty="0" smtClean="0"/>
              <a:t>functions</a:t>
            </a:r>
          </a:p>
          <a:p>
            <a:pPr lvl="2"/>
            <a:r>
              <a:rPr lang="en-US" dirty="0"/>
              <a:t>c</a:t>
            </a:r>
            <a:r>
              <a:rPr lang="en-US" dirty="0" smtClean="0"/>
              <a:t>eil(x):</a:t>
            </a:r>
          </a:p>
          <a:p>
            <a:pPr lvl="2"/>
            <a:r>
              <a:rPr lang="en-US" dirty="0" err="1"/>
              <a:t>c</a:t>
            </a:r>
            <a:r>
              <a:rPr lang="en-US" dirty="0" err="1" smtClean="0"/>
              <a:t>opysign</a:t>
            </a:r>
            <a:r>
              <a:rPr lang="en-US" dirty="0" smtClean="0"/>
              <a:t>(</a:t>
            </a:r>
            <a:r>
              <a:rPr lang="en-US" dirty="0" err="1" smtClean="0"/>
              <a:t>x,y</a:t>
            </a:r>
            <a:r>
              <a:rPr lang="en-US" dirty="0" smtClean="0"/>
              <a:t>)</a:t>
            </a:r>
          </a:p>
          <a:p>
            <a:pPr lvl="2"/>
            <a:r>
              <a:rPr lang="en-US" dirty="0" err="1" smtClean="0"/>
              <a:t>fcactorial</a:t>
            </a:r>
            <a:r>
              <a:rPr lang="en-US" dirty="0" smtClean="0"/>
              <a:t>(x)</a:t>
            </a:r>
          </a:p>
          <a:p>
            <a:pPr lvl="1">
              <a:buFont typeface="Courier New" panose="02070309020205020404" pitchFamily="49" charset="0"/>
              <a:buChar char="o"/>
            </a:pPr>
            <a:r>
              <a:rPr lang="en-US" dirty="0"/>
              <a:t>Power and logarithmic functions</a:t>
            </a:r>
          </a:p>
          <a:p>
            <a:pPr lvl="2"/>
            <a:r>
              <a:rPr lang="en-US" dirty="0"/>
              <a:t>exp(x)</a:t>
            </a:r>
          </a:p>
          <a:p>
            <a:pPr lvl="2"/>
            <a:r>
              <a:rPr lang="en-US" dirty="0"/>
              <a:t>pow(</a:t>
            </a:r>
            <a:r>
              <a:rPr lang="en-US" dirty="0" err="1"/>
              <a:t>x,y</a:t>
            </a:r>
            <a:r>
              <a:rPr lang="en-US" dirty="0"/>
              <a:t>)</a:t>
            </a:r>
          </a:p>
          <a:p>
            <a:pPr lvl="2"/>
            <a:r>
              <a:rPr lang="en-US" dirty="0" err="1"/>
              <a:t>sqrt</a:t>
            </a:r>
            <a:r>
              <a:rPr lang="en-US" dirty="0"/>
              <a:t>(x)</a:t>
            </a:r>
          </a:p>
        </p:txBody>
      </p:sp>
    </p:spTree>
    <p:extLst>
      <p:ext uri="{BB962C8B-B14F-4D97-AF65-F5344CB8AC3E}">
        <p14:creationId xmlns:p14="http://schemas.microsoft.com/office/powerpoint/2010/main" val="1056086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of Math Library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7333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 Library</a:t>
            </a:r>
            <a:endParaRPr lang="en-US" dirty="0"/>
          </a:p>
        </p:txBody>
      </p:sp>
      <p:sp>
        <p:nvSpPr>
          <p:cNvPr id="3" name="Content Placeholder 2"/>
          <p:cNvSpPr>
            <a:spLocks noGrp="1"/>
          </p:cNvSpPr>
          <p:nvPr>
            <p:ph idx="1"/>
          </p:nvPr>
        </p:nvSpPr>
        <p:spPr/>
        <p:txBody>
          <a:bodyPr/>
          <a:lstStyle/>
          <a:p>
            <a:r>
              <a:rPr lang="en-US" dirty="0" err="1" smtClean="0"/>
              <a:t>Numpy</a:t>
            </a:r>
            <a:r>
              <a:rPr lang="en-US" dirty="0" smtClean="0"/>
              <a:t> stands for Numerical Python</a:t>
            </a:r>
          </a:p>
          <a:p>
            <a:r>
              <a:rPr lang="en-US" dirty="0" err="1" smtClean="0"/>
              <a:t>NumPy</a:t>
            </a:r>
            <a:r>
              <a:rPr lang="en-US" dirty="0" smtClean="0"/>
              <a:t> </a:t>
            </a:r>
            <a:r>
              <a:rPr lang="en-US" dirty="0"/>
              <a:t>is the fundamental package for scientific </a:t>
            </a:r>
            <a:r>
              <a:rPr lang="en-US" dirty="0" smtClean="0"/>
              <a:t>computing</a:t>
            </a:r>
          </a:p>
          <a:p>
            <a:r>
              <a:rPr lang="en-US" dirty="0" smtClean="0"/>
              <a:t>It </a:t>
            </a:r>
            <a:r>
              <a:rPr lang="en-US" dirty="0"/>
              <a:t>contains among other things:</a:t>
            </a:r>
          </a:p>
          <a:p>
            <a:pPr lvl="1"/>
            <a:r>
              <a:rPr lang="en-US" dirty="0"/>
              <a:t>a powerful N-dimensional array object</a:t>
            </a:r>
          </a:p>
          <a:p>
            <a:pPr lvl="1"/>
            <a:r>
              <a:rPr lang="en-US" dirty="0"/>
              <a:t>sophisticated (broadcasting) functions</a:t>
            </a:r>
          </a:p>
          <a:p>
            <a:pPr lvl="1"/>
            <a:r>
              <a:rPr lang="en-US" dirty="0"/>
              <a:t>tools for integrating C/C++ and Fortran code</a:t>
            </a:r>
          </a:p>
          <a:p>
            <a:pPr lvl="1"/>
            <a:r>
              <a:rPr lang="en-US" dirty="0"/>
              <a:t>useful linear algebra, Fourier transform, and random number </a:t>
            </a:r>
            <a:r>
              <a:rPr lang="en-US" dirty="0" smtClean="0"/>
              <a:t>capabilities</a:t>
            </a:r>
          </a:p>
          <a:p>
            <a:pPr lvl="1"/>
            <a:endParaRPr lang="en-US" dirty="0"/>
          </a:p>
          <a:p>
            <a:endParaRPr lang="en-US" dirty="0"/>
          </a:p>
        </p:txBody>
      </p:sp>
    </p:spTree>
    <p:extLst>
      <p:ext uri="{BB962C8B-B14F-4D97-AF65-F5344CB8AC3E}">
        <p14:creationId xmlns:p14="http://schemas.microsoft.com/office/powerpoint/2010/main" val="4093648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a:t>
            </a:r>
            <a:r>
              <a:rPr lang="en-US" dirty="0" err="1" smtClean="0"/>
              <a:t>Numpy</a:t>
            </a:r>
            <a:r>
              <a:rPr lang="en-US" dirty="0" smtClean="0"/>
              <a:t> </a:t>
            </a:r>
            <a:r>
              <a:rPr lang="en-US" dirty="0"/>
              <a:t>Library</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8552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Modules &amp; Packages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9638333"/>
              </p:ext>
            </p:extLst>
          </p:nvPr>
        </p:nvGraphicFramePr>
        <p:xfrm>
          <a:off x="298450" y="1495425"/>
          <a:ext cx="8539163" cy="4643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8513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Functions</a:t>
            </a:r>
            <a:endParaRPr lang="en-US" dirty="0"/>
          </a:p>
        </p:txBody>
      </p:sp>
      <p:sp>
        <p:nvSpPr>
          <p:cNvPr id="3" name="Content Placeholder 2"/>
          <p:cNvSpPr>
            <a:spLocks noGrp="1"/>
          </p:cNvSpPr>
          <p:nvPr>
            <p:ph idx="1"/>
          </p:nvPr>
        </p:nvSpPr>
        <p:spPr/>
        <p:txBody>
          <a:bodyPr>
            <a:normAutofit/>
          </a:bodyPr>
          <a:lstStyle/>
          <a:p>
            <a:r>
              <a:rPr lang="en-US" dirty="0">
                <a:solidFill>
                  <a:schemeClr val="tx1"/>
                </a:solidFill>
                <a:latin typeface="Candara"/>
              </a:rPr>
              <a:t>The syntax for function definition is</a:t>
            </a:r>
          </a:p>
          <a:p>
            <a:pPr marL="447675" lvl="1" indent="0">
              <a:buNone/>
            </a:pPr>
            <a:r>
              <a:rPr lang="en-US" dirty="0">
                <a:solidFill>
                  <a:schemeClr val="tx1"/>
                </a:solidFill>
                <a:latin typeface="Candara"/>
                <a:cs typeface="Courier New" pitchFamily="49" charset="0"/>
              </a:rPr>
              <a:t>  </a:t>
            </a:r>
            <a:r>
              <a:rPr lang="en-US" sz="1400" dirty="0" err="1">
                <a:solidFill>
                  <a:schemeClr val="tx1"/>
                </a:solidFill>
                <a:latin typeface="Candara"/>
                <a:cs typeface="Courier New" pitchFamily="49" charset="0"/>
              </a:rPr>
              <a:t>def</a:t>
            </a:r>
            <a:r>
              <a:rPr lang="en-US" sz="1400" dirty="0">
                <a:solidFill>
                  <a:schemeClr val="tx1"/>
                </a:solidFill>
                <a:latin typeface="Candara"/>
                <a:cs typeface="Courier New" pitchFamily="49" charset="0"/>
              </a:rPr>
              <a:t> NAME( PARAMETERS ):</a:t>
            </a:r>
          </a:p>
          <a:p>
            <a:pPr marL="447675" lvl="1" indent="0">
              <a:buNone/>
            </a:pPr>
            <a:r>
              <a:rPr lang="en-US" sz="1400" dirty="0">
                <a:solidFill>
                  <a:schemeClr val="tx1"/>
                </a:solidFill>
                <a:latin typeface="Candara"/>
                <a:cs typeface="Courier New" pitchFamily="49" charset="0"/>
              </a:rPr>
              <a:t>	 """</a:t>
            </a:r>
            <a:r>
              <a:rPr lang="en-US" sz="1400" dirty="0" err="1">
                <a:solidFill>
                  <a:schemeClr val="tx1"/>
                </a:solidFill>
                <a:latin typeface="Candara"/>
                <a:cs typeface="Courier New" pitchFamily="49" charset="0"/>
              </a:rPr>
              <a:t>Docstring</a:t>
            </a:r>
            <a:r>
              <a:rPr lang="en-US" sz="1400" dirty="0">
                <a:solidFill>
                  <a:schemeClr val="tx1"/>
                </a:solidFill>
                <a:latin typeface="Candara"/>
                <a:cs typeface="Courier New" pitchFamily="49" charset="0"/>
              </a:rPr>
              <a:t>"""</a:t>
            </a:r>
          </a:p>
          <a:p>
            <a:pPr marL="447675" lvl="1" indent="0">
              <a:buNone/>
            </a:pPr>
            <a:r>
              <a:rPr lang="en-US" sz="1400" dirty="0">
                <a:solidFill>
                  <a:schemeClr val="tx1"/>
                </a:solidFill>
                <a:latin typeface="Candara"/>
                <a:cs typeface="Courier New" pitchFamily="49" charset="0"/>
              </a:rPr>
              <a:t>	  </a:t>
            </a:r>
            <a:r>
              <a:rPr lang="en-US" sz="1400" dirty="0" smtClean="0">
                <a:solidFill>
                  <a:schemeClr val="tx1"/>
                </a:solidFill>
                <a:latin typeface="Candara"/>
                <a:cs typeface="Courier New" pitchFamily="49" charset="0"/>
              </a:rPr>
              <a:t>STATEMENTS</a:t>
            </a:r>
          </a:p>
          <a:p>
            <a:pPr marL="447675" lvl="1" indent="0">
              <a:buNone/>
            </a:pPr>
            <a:r>
              <a:rPr lang="en-US" sz="1400" dirty="0">
                <a:solidFill>
                  <a:schemeClr val="tx1"/>
                </a:solidFill>
                <a:latin typeface="Candara"/>
                <a:cs typeface="Courier New" pitchFamily="49" charset="0"/>
              </a:rPr>
              <a:t> </a:t>
            </a:r>
            <a:r>
              <a:rPr lang="en-US" sz="1400" dirty="0" smtClean="0">
                <a:solidFill>
                  <a:schemeClr val="tx1"/>
                </a:solidFill>
                <a:latin typeface="Candara"/>
                <a:cs typeface="Courier New" pitchFamily="49" charset="0"/>
              </a:rPr>
              <a:t>     [return]</a:t>
            </a:r>
            <a:endParaRPr lang="en-US" sz="1400" dirty="0">
              <a:solidFill>
                <a:schemeClr val="tx1"/>
              </a:solidFill>
              <a:latin typeface="Candara"/>
              <a:cs typeface="Consolas" pitchFamily="49" charset="0"/>
            </a:endParaRPr>
          </a:p>
          <a:p>
            <a:r>
              <a:rPr lang="en-US" dirty="0">
                <a:solidFill>
                  <a:schemeClr val="tx1"/>
                </a:solidFill>
                <a:latin typeface="Candara"/>
              </a:rPr>
              <a:t>A function must be defined before its first </a:t>
            </a:r>
            <a:r>
              <a:rPr lang="en-US" dirty="0" smtClean="0">
                <a:solidFill>
                  <a:schemeClr val="tx1"/>
                </a:solidFill>
                <a:latin typeface="Candara"/>
              </a:rPr>
              <a:t>use</a:t>
            </a:r>
          </a:p>
          <a:p>
            <a:r>
              <a:rPr lang="en-US" dirty="0" smtClean="0">
                <a:solidFill>
                  <a:schemeClr val="tx1"/>
                </a:solidFill>
                <a:latin typeface="Candara"/>
              </a:rPr>
              <a:t>The </a:t>
            </a:r>
            <a:r>
              <a:rPr lang="en-US" dirty="0">
                <a:solidFill>
                  <a:schemeClr val="tx1"/>
                </a:solidFill>
                <a:latin typeface="Candara"/>
                <a:cs typeface="Consolas" pitchFamily="49" charset="0"/>
              </a:rPr>
              <a:t>return</a:t>
            </a:r>
            <a:r>
              <a:rPr lang="en-US" dirty="0">
                <a:solidFill>
                  <a:schemeClr val="tx1"/>
                </a:solidFill>
                <a:latin typeface="Candara"/>
              </a:rPr>
              <a:t> statement is used to return a value from function</a:t>
            </a:r>
            <a:r>
              <a:rPr lang="en-US" dirty="0" smtClean="0">
                <a:solidFill>
                  <a:schemeClr val="tx1"/>
                </a:solidFill>
                <a:latin typeface="Candara"/>
              </a:rPr>
              <a:t>. </a:t>
            </a:r>
          </a:p>
          <a:p>
            <a:r>
              <a:rPr lang="en-US" dirty="0" smtClean="0">
                <a:solidFill>
                  <a:schemeClr val="tx1"/>
                </a:solidFill>
                <a:latin typeface="Candara"/>
              </a:rPr>
              <a:t>If </a:t>
            </a:r>
            <a:r>
              <a:rPr lang="en-US" dirty="0">
                <a:solidFill>
                  <a:schemeClr val="tx1"/>
                </a:solidFill>
                <a:latin typeface="Candara"/>
              </a:rPr>
              <a:t>a  function does not have return statement , it is considered  as a Procedure </a:t>
            </a:r>
          </a:p>
          <a:p>
            <a:r>
              <a:rPr lang="en-US" dirty="0">
                <a:solidFill>
                  <a:schemeClr val="tx1"/>
                </a:solidFill>
                <a:latin typeface="Candara"/>
              </a:rPr>
              <a:t>If  a function has to return multiple values  , tuples are </a:t>
            </a:r>
            <a:r>
              <a:rPr lang="en-US" dirty="0" smtClean="0">
                <a:solidFill>
                  <a:schemeClr val="tx1"/>
                </a:solidFill>
                <a:latin typeface="Candara"/>
              </a:rPr>
              <a:t>preferred</a:t>
            </a:r>
          </a:p>
          <a:p>
            <a:r>
              <a:rPr lang="en-US" dirty="0" smtClean="0">
                <a:solidFill>
                  <a:schemeClr val="tx1"/>
                </a:solidFill>
                <a:latin typeface="Candara"/>
              </a:rPr>
              <a:t>Sample </a:t>
            </a:r>
            <a:r>
              <a:rPr lang="en-US" dirty="0">
                <a:solidFill>
                  <a:schemeClr val="tx1"/>
                </a:solidFill>
                <a:latin typeface="Candara"/>
              </a:rPr>
              <a:t>function call</a:t>
            </a:r>
          </a:p>
          <a:p>
            <a:pPr marL="0" indent="0">
              <a:buNone/>
            </a:pPr>
            <a:r>
              <a:rPr lang="en-US" b="0" dirty="0">
                <a:solidFill>
                  <a:schemeClr val="tx1"/>
                </a:solidFill>
                <a:latin typeface="Candara"/>
                <a:cs typeface="Courier New" pitchFamily="49" charset="0"/>
              </a:rPr>
              <a:t>       </a:t>
            </a:r>
            <a:r>
              <a:rPr lang="en-US" sz="1400" b="0" dirty="0">
                <a:solidFill>
                  <a:schemeClr val="tx1"/>
                </a:solidFill>
                <a:latin typeface="Candara"/>
                <a:cs typeface="Courier New" pitchFamily="49" charset="0"/>
              </a:rPr>
              <a:t>name = </a:t>
            </a:r>
            <a:r>
              <a:rPr lang="en-US" sz="1400" b="0" dirty="0" err="1">
                <a:solidFill>
                  <a:schemeClr val="tx1"/>
                </a:solidFill>
                <a:latin typeface="Candara"/>
                <a:cs typeface="Courier New" pitchFamily="49" charset="0"/>
              </a:rPr>
              <a:t>my_func</a:t>
            </a:r>
            <a:r>
              <a:rPr lang="en-US" sz="1400" b="0" dirty="0">
                <a:solidFill>
                  <a:schemeClr val="tx1"/>
                </a:solidFill>
                <a:latin typeface="Candara"/>
                <a:cs typeface="Courier New" pitchFamily="49" charset="0"/>
              </a:rPr>
              <a:t>(arg1, arg2, </a:t>
            </a:r>
            <a:r>
              <a:rPr lang="en-US" sz="1400" b="0" dirty="0" err="1">
                <a:solidFill>
                  <a:schemeClr val="tx1"/>
                </a:solidFill>
                <a:latin typeface="Candara"/>
                <a:cs typeface="Courier New" pitchFamily="49" charset="0"/>
              </a:rPr>
              <a:t>arg</a:t>
            </a:r>
            <a:r>
              <a:rPr lang="en-US" sz="1400" b="0" dirty="0">
                <a:solidFill>
                  <a:schemeClr val="tx1"/>
                </a:solidFill>
                <a:latin typeface="Candara"/>
                <a:cs typeface="Courier New" pitchFamily="49" charset="0"/>
              </a:rPr>
              <a:t>=‘Default’)</a:t>
            </a:r>
          </a:p>
          <a:p>
            <a:endParaRPr lang="en-US" dirty="0">
              <a:solidFill>
                <a:schemeClr val="tx1"/>
              </a:solidFill>
              <a:latin typeface="Candara"/>
            </a:endParaRPr>
          </a:p>
        </p:txBody>
      </p:sp>
    </p:spTree>
    <p:extLst>
      <p:ext uri="{BB962C8B-B14F-4D97-AF65-F5344CB8AC3E}">
        <p14:creationId xmlns:p14="http://schemas.microsoft.com/office/powerpoint/2010/main" val="3071262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Functions…cont.</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000000"/>
              </a:solidFill>
              <a:latin typeface="Candara"/>
            </a:endParaRPr>
          </a:p>
          <a:p>
            <a:pPr marL="0" indent="0">
              <a:buNone/>
            </a:pPr>
            <a:r>
              <a:rPr lang="en-US" dirty="0" smtClean="0">
                <a:solidFill>
                  <a:srgbClr val="000000"/>
                </a:solidFill>
                <a:latin typeface="Candara"/>
              </a:rPr>
              <a:t> Call by value for primitive data types</a:t>
            </a:r>
          </a:p>
          <a:p>
            <a:pPr marL="0" indent="0">
              <a:buNone/>
            </a:pPr>
            <a:endParaRPr lang="en-US" dirty="0" smtClean="0">
              <a:solidFill>
                <a:srgbClr val="000000"/>
              </a:solidFill>
              <a:latin typeface="Candara"/>
            </a:endParaRPr>
          </a:p>
          <a:p>
            <a:r>
              <a:rPr lang="en-US" dirty="0" smtClean="0">
                <a:solidFill>
                  <a:srgbClr val="000000"/>
                </a:solidFill>
                <a:latin typeface="Candara"/>
              </a:rPr>
              <a:t>Call by reference for derived data types</a:t>
            </a:r>
            <a:endParaRPr lang="en-US" b="0" dirty="0" smtClean="0">
              <a:solidFill>
                <a:srgbClr val="000000"/>
              </a:solidFill>
              <a:latin typeface="Candara"/>
              <a:cs typeface="Courier New" pitchFamily="49" charset="0"/>
            </a:endParaRPr>
          </a:p>
          <a:p>
            <a:endParaRPr lang="en-US" dirty="0" smtClean="0">
              <a:solidFill>
                <a:srgbClr val="000000"/>
              </a:solidFill>
              <a:latin typeface="Candara"/>
            </a:endParaRPr>
          </a:p>
          <a:p>
            <a:pPr lvl="1"/>
            <a:r>
              <a:rPr lang="en-US" dirty="0" smtClean="0">
                <a:solidFill>
                  <a:srgbClr val="000000"/>
                </a:solidFill>
                <a:latin typeface="Candara"/>
              </a:rPr>
              <a:t>Q: Why? </a:t>
            </a:r>
          </a:p>
          <a:p>
            <a:pPr lvl="1"/>
            <a:r>
              <a:rPr lang="en-US" dirty="0" smtClean="0">
                <a:solidFill>
                  <a:srgbClr val="000000"/>
                </a:solidFill>
                <a:latin typeface="Candara"/>
              </a:rPr>
              <a:t>A: Reference Semantics</a:t>
            </a:r>
            <a:endParaRPr lang="en-US" dirty="0">
              <a:solidFill>
                <a:srgbClr val="000000"/>
              </a:solidFill>
              <a:latin typeface="Candara"/>
            </a:endParaRPr>
          </a:p>
        </p:txBody>
      </p:sp>
    </p:spTree>
    <p:extLst>
      <p:ext uri="{BB962C8B-B14F-4D97-AF65-F5344CB8AC3E}">
        <p14:creationId xmlns:p14="http://schemas.microsoft.com/office/powerpoint/2010/main" val="1655033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Parameter passing</a:t>
            </a:r>
            <a:endParaRPr lang="en-US" dirty="0"/>
          </a:p>
        </p:txBody>
      </p:sp>
      <p:sp>
        <p:nvSpPr>
          <p:cNvPr id="5" name="Content Placeholder 4"/>
          <p:cNvSpPr>
            <a:spLocks noGrp="1"/>
          </p:cNvSpPr>
          <p:nvPr>
            <p:ph idx="1"/>
          </p:nvPr>
        </p:nvSpPr>
        <p:spPr>
          <a:xfrm>
            <a:off x="298516" y="1268413"/>
            <a:ext cx="8539494" cy="4643751"/>
          </a:xfrm>
        </p:spPr>
        <p:txBody>
          <a:body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47078021"/>
              </p:ext>
            </p:extLst>
          </p:nvPr>
        </p:nvGraphicFramePr>
        <p:xfrm>
          <a:off x="421568" y="1606116"/>
          <a:ext cx="6492241" cy="4726205"/>
        </p:xfrm>
        <a:graphic>
          <a:graphicData uri="http://schemas.openxmlformats.org/drawingml/2006/table">
            <a:tbl>
              <a:tblPr>
                <a:tableStyleId>{BC89EF96-8CEA-46FF-86C4-4CE0E7609802}</a:tableStyleId>
              </a:tblPr>
              <a:tblGrid>
                <a:gridCol w="3805423"/>
                <a:gridCol w="2686818"/>
              </a:tblGrid>
              <a:tr h="7737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7F0055"/>
                          </a:solidFill>
                          <a:latin typeface="+mj-lt"/>
                        </a:rPr>
                        <a:t>def</a:t>
                      </a:r>
                      <a:r>
                        <a:rPr lang="en-US" sz="1100" dirty="0" smtClean="0">
                          <a:latin typeface="+mj-lt"/>
                        </a:rPr>
                        <a:t> hello(greeting=</a:t>
                      </a:r>
                      <a:r>
                        <a:rPr lang="en-US" sz="1100" b="1" dirty="0" smtClean="0">
                          <a:solidFill>
                            <a:srgbClr val="2A00FF"/>
                          </a:solidFill>
                          <a:latin typeface="+mj-lt"/>
                        </a:rPr>
                        <a:t>'Hello'</a:t>
                      </a:r>
                      <a:r>
                        <a:rPr lang="en-US" sz="1100" dirty="0" smtClean="0">
                          <a:latin typeface="+mj-lt"/>
                        </a:rPr>
                        <a:t>, name=</a:t>
                      </a:r>
                      <a:r>
                        <a:rPr lang="en-US" sz="1100" b="1" dirty="0" smtClean="0">
                          <a:solidFill>
                            <a:srgbClr val="2A00FF"/>
                          </a:solidFill>
                          <a:latin typeface="+mj-lt"/>
                        </a:rPr>
                        <a:t>'world'</a:t>
                      </a:r>
                      <a:r>
                        <a:rPr lang="en-US" sz="1100" dirty="0" smtClean="0">
                          <a:latin typeface="+mj-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j-lt"/>
                        </a:rPr>
                        <a:t>     </a:t>
                      </a:r>
                      <a:r>
                        <a:rPr lang="en-US" sz="1100" b="1" dirty="0" smtClean="0">
                          <a:solidFill>
                            <a:srgbClr val="7F0055"/>
                          </a:solidFill>
                          <a:latin typeface="+mj-lt"/>
                        </a:rPr>
                        <a:t>print</a:t>
                      </a:r>
                      <a:r>
                        <a:rPr lang="en-US" sz="1100" dirty="0" smtClean="0">
                          <a:latin typeface="+mj-lt"/>
                        </a:rPr>
                        <a:t> (</a:t>
                      </a:r>
                      <a:r>
                        <a:rPr lang="en-US" sz="1100" b="1" dirty="0" smtClean="0">
                          <a:solidFill>
                            <a:srgbClr val="2A00FF"/>
                          </a:solidFill>
                          <a:latin typeface="+mj-lt"/>
                        </a:rPr>
                        <a:t>'%s, %s!'</a:t>
                      </a:r>
                      <a:r>
                        <a:rPr lang="en-US" sz="1100" dirty="0" smtClean="0">
                          <a:latin typeface="+mj-lt"/>
                        </a:rPr>
                        <a:t> % (greeting, name))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j-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j-lt"/>
                        </a:rPr>
                        <a:t>hello(</a:t>
                      </a:r>
                      <a:r>
                        <a:rPr lang="en-US" sz="1100" b="1" dirty="0" smtClean="0">
                          <a:solidFill>
                            <a:srgbClr val="2A00FF"/>
                          </a:solidFill>
                          <a:latin typeface="+mj-lt"/>
                        </a:rPr>
                        <a:t>'Greetings'</a:t>
                      </a:r>
                      <a:r>
                        <a:rPr lang="en-US" sz="1100" dirty="0" smtClean="0">
                          <a:latin typeface="+mj-lt"/>
                        </a:rPr>
                        <a:t>)</a:t>
                      </a:r>
                    </a:p>
                  </a:txBody>
                  <a:tcPr/>
                </a:tc>
                <a:tc>
                  <a:txBody>
                    <a:bodyPr/>
                    <a:lstStyle/>
                    <a:p>
                      <a:r>
                        <a:rPr lang="en-US" sz="1100" dirty="0" smtClean="0">
                          <a:latin typeface="+mj-lt"/>
                        </a:rPr>
                        <a:t>Adding default</a:t>
                      </a:r>
                      <a:r>
                        <a:rPr lang="en-US" sz="1100" baseline="0" dirty="0" smtClean="0">
                          <a:latin typeface="+mj-lt"/>
                        </a:rPr>
                        <a:t> values to parameters</a:t>
                      </a:r>
                      <a:endParaRPr lang="en-US" sz="1100" dirty="0">
                        <a:latin typeface="+mj-lt"/>
                      </a:endParaRPr>
                    </a:p>
                  </a:txBody>
                  <a:tcPr/>
                </a:tc>
              </a:tr>
              <a:tr h="804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7F0055"/>
                          </a:solidFill>
                          <a:latin typeface="+mj-lt"/>
                        </a:rPr>
                        <a:t>def</a:t>
                      </a:r>
                      <a:r>
                        <a:rPr lang="en-US" sz="1100" dirty="0" smtClean="0">
                          <a:latin typeface="+mj-lt"/>
                        </a:rPr>
                        <a:t> hello_1(greeting, name):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7F0055"/>
                          </a:solidFill>
                          <a:latin typeface="+mj-lt"/>
                        </a:rPr>
                        <a:t>     print</a:t>
                      </a:r>
                      <a:r>
                        <a:rPr lang="en-US" sz="1100" dirty="0" smtClean="0">
                          <a:latin typeface="+mj-lt"/>
                        </a:rPr>
                        <a:t> (</a:t>
                      </a:r>
                      <a:r>
                        <a:rPr lang="en-US" sz="1100" b="1" dirty="0" smtClean="0">
                          <a:solidFill>
                            <a:srgbClr val="2A00FF"/>
                          </a:solidFill>
                          <a:latin typeface="+mj-lt"/>
                        </a:rPr>
                        <a:t>'%s, %s!'</a:t>
                      </a:r>
                      <a:r>
                        <a:rPr lang="en-US" sz="1100" dirty="0" smtClean="0">
                          <a:latin typeface="+mj-lt"/>
                        </a:rPr>
                        <a:t> % (greeting, 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3F7F5F"/>
                          </a:solidFill>
                          <a:latin typeface="+mj-lt"/>
                        </a:rPr>
                        <a:t># The order here doesn't matter at all: </a:t>
                      </a:r>
                      <a:r>
                        <a:rPr lang="en-US" sz="1100" dirty="0" smtClean="0">
                          <a:latin typeface="+mj-lt"/>
                        </a:rPr>
                        <a:t>hello_1(name=</a:t>
                      </a:r>
                      <a:r>
                        <a:rPr lang="en-US" sz="1100" b="1" dirty="0" smtClean="0">
                          <a:solidFill>
                            <a:srgbClr val="2A00FF"/>
                          </a:solidFill>
                          <a:latin typeface="+mj-lt"/>
                        </a:rPr>
                        <a:t>'world'</a:t>
                      </a:r>
                      <a:r>
                        <a:rPr lang="en-US" sz="1100" dirty="0" smtClean="0">
                          <a:latin typeface="+mj-lt"/>
                        </a:rPr>
                        <a:t>, greeting=</a:t>
                      </a:r>
                      <a:r>
                        <a:rPr lang="en-US" sz="1100" b="1" dirty="0" smtClean="0">
                          <a:solidFill>
                            <a:srgbClr val="2A00FF"/>
                          </a:solidFill>
                          <a:latin typeface="+mj-lt"/>
                        </a:rPr>
                        <a:t>'Hello'</a:t>
                      </a:r>
                      <a:r>
                        <a:rPr lang="en-US" sz="1100" dirty="0" smtClean="0">
                          <a:latin typeface="+mj-lt"/>
                        </a:rPr>
                        <a:t>)</a:t>
                      </a:r>
                    </a:p>
                  </a:txBody>
                  <a:tcPr/>
                </a:tc>
                <a:tc>
                  <a:txBody>
                    <a:bodyPr/>
                    <a:lstStyle/>
                    <a:p>
                      <a:r>
                        <a:rPr lang="en-US" sz="1100" dirty="0" smtClean="0">
                          <a:latin typeface="+mj-lt"/>
                        </a:rPr>
                        <a:t>Using named parameters. In this case the order of the arguments</a:t>
                      </a:r>
                      <a:r>
                        <a:rPr lang="en-US" sz="1100" baseline="0" dirty="0" smtClean="0">
                          <a:latin typeface="+mj-lt"/>
                        </a:rPr>
                        <a:t> does not matter.</a:t>
                      </a:r>
                      <a:endParaRPr lang="en-US" sz="1100" dirty="0">
                        <a:latin typeface="+mj-lt"/>
                      </a:endParaRPr>
                    </a:p>
                  </a:txBody>
                  <a:tcPr/>
                </a:tc>
              </a:tr>
              <a:tr h="9419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7F0055"/>
                          </a:solidFill>
                          <a:latin typeface="+mj-lt"/>
                        </a:rPr>
                        <a:t>def</a:t>
                      </a:r>
                      <a:r>
                        <a:rPr lang="en-US" sz="1100" dirty="0" smtClean="0">
                          <a:latin typeface="+mj-lt"/>
                        </a:rPr>
                        <a:t> </a:t>
                      </a:r>
                      <a:r>
                        <a:rPr lang="en-US" sz="1100" dirty="0" err="1" smtClean="0">
                          <a:latin typeface="+mj-lt"/>
                        </a:rPr>
                        <a:t>print_params</a:t>
                      </a:r>
                      <a:r>
                        <a:rPr lang="en-US" sz="1100" dirty="0" smtClean="0">
                          <a:latin typeface="+mj-lt"/>
                        </a:rPr>
                        <a:t>(*</a:t>
                      </a:r>
                      <a:r>
                        <a:rPr lang="en-US" sz="1100" dirty="0" err="1" smtClean="0">
                          <a:latin typeface="+mj-lt"/>
                        </a:rPr>
                        <a:t>params</a:t>
                      </a:r>
                      <a:r>
                        <a:rPr lang="en-US" sz="1100" dirty="0" smtClean="0">
                          <a:latin typeface="+mj-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7F0055"/>
                          </a:solidFill>
                          <a:latin typeface="+mj-lt"/>
                        </a:rPr>
                        <a:t>     print</a:t>
                      </a:r>
                      <a:r>
                        <a:rPr lang="en-US" sz="1100" dirty="0" smtClean="0">
                          <a:latin typeface="+mj-lt"/>
                        </a:rPr>
                        <a:t> (</a:t>
                      </a:r>
                      <a:r>
                        <a:rPr lang="en-US" sz="1100" dirty="0" err="1" smtClean="0">
                          <a:latin typeface="+mj-lt"/>
                        </a:rPr>
                        <a:t>params</a:t>
                      </a:r>
                      <a:r>
                        <a:rPr lang="en-US" sz="1100" dirty="0" smtClean="0">
                          <a:latin typeface="+mj-lt"/>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j-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err="1" smtClean="0">
                          <a:latin typeface="+mj-lt"/>
                        </a:rPr>
                        <a:t>print_params</a:t>
                      </a:r>
                      <a:r>
                        <a:rPr lang="en-US" sz="1100" dirty="0" smtClean="0">
                          <a:latin typeface="+mj-lt"/>
                        </a:rPr>
                        <a:t>(</a:t>
                      </a:r>
                      <a:r>
                        <a:rPr lang="en-US" sz="1100" b="1" dirty="0" smtClean="0">
                          <a:solidFill>
                            <a:srgbClr val="2A00FF"/>
                          </a:solidFill>
                          <a:latin typeface="+mj-lt"/>
                        </a:rPr>
                        <a:t>'Testing'</a:t>
                      </a:r>
                      <a:r>
                        <a:rPr lang="en-US" sz="1100" dirty="0" smtClean="0">
                          <a:latin typeface="+mj-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err="1" smtClean="0">
                          <a:latin typeface="+mj-lt"/>
                        </a:rPr>
                        <a:t>print_params</a:t>
                      </a:r>
                      <a:r>
                        <a:rPr lang="en-US" sz="1100" dirty="0" smtClean="0">
                          <a:latin typeface="+mj-lt"/>
                        </a:rPr>
                        <a:t>(1, 2, 3)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j-lt"/>
                          <a:ea typeface="+mn-ea"/>
                          <a:cs typeface="+mn-cs"/>
                        </a:rPr>
                        <a:t>The variable length function parameters allow us to create a function which can accept any number of parameters.</a:t>
                      </a:r>
                    </a:p>
                  </a:txBody>
                  <a:tcPr/>
                </a:tc>
              </a:tr>
              <a:tr h="7737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7F0055"/>
                          </a:solidFill>
                          <a:latin typeface="+mj-lt"/>
                        </a:rPr>
                        <a:t>def</a:t>
                      </a:r>
                      <a:r>
                        <a:rPr lang="en-US" sz="1100" dirty="0" smtClean="0">
                          <a:latin typeface="+mj-lt"/>
                        </a:rPr>
                        <a:t> print_params_3(**</a:t>
                      </a:r>
                      <a:r>
                        <a:rPr lang="en-US" sz="1100" dirty="0" err="1" smtClean="0">
                          <a:latin typeface="+mj-lt"/>
                        </a:rPr>
                        <a:t>params</a:t>
                      </a:r>
                      <a:r>
                        <a:rPr lang="en-US" sz="1100" dirty="0" smtClean="0">
                          <a:latin typeface="+mj-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7F0055"/>
                          </a:solidFill>
                          <a:latin typeface="+mj-lt"/>
                        </a:rPr>
                        <a:t>     print</a:t>
                      </a:r>
                      <a:r>
                        <a:rPr lang="en-US" sz="1100" dirty="0" smtClean="0">
                          <a:latin typeface="+mj-lt"/>
                        </a:rPr>
                        <a:t> (</a:t>
                      </a:r>
                      <a:r>
                        <a:rPr lang="en-US" sz="1100" dirty="0" err="1" smtClean="0">
                          <a:latin typeface="+mj-lt"/>
                        </a:rPr>
                        <a:t>params</a:t>
                      </a:r>
                      <a:r>
                        <a:rPr lang="en-US" sz="1100" dirty="0" smtClean="0">
                          <a:latin typeface="+mj-lt"/>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j-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j-lt"/>
                        </a:rPr>
                        <a:t>print_params_3(x=1, y=2, z=3)</a:t>
                      </a:r>
                      <a:endParaRPr lang="en-US" sz="110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j-lt"/>
                          <a:ea typeface="+mn-ea"/>
                          <a:cs typeface="+mn-cs"/>
                        </a:rPr>
                        <a:t>Variable named parameters</a:t>
                      </a:r>
                    </a:p>
                  </a:txBody>
                  <a:tcPr/>
                </a:tc>
              </a:tr>
              <a:tr h="12783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err="1" smtClean="0">
                          <a:solidFill>
                            <a:srgbClr val="7F0055"/>
                          </a:solidFill>
                          <a:latin typeface="+mj-lt"/>
                        </a:rPr>
                        <a:t>def</a:t>
                      </a:r>
                      <a:r>
                        <a:rPr lang="en-US" sz="1100" dirty="0" smtClean="0">
                          <a:latin typeface="+mj-lt"/>
                        </a:rPr>
                        <a:t> print_params_4(x, y, z=3, *</a:t>
                      </a:r>
                      <a:r>
                        <a:rPr lang="en-US" sz="1100" dirty="0" err="1" smtClean="0">
                          <a:latin typeface="+mj-lt"/>
                        </a:rPr>
                        <a:t>pospar</a:t>
                      </a:r>
                      <a:r>
                        <a:rPr lang="en-US" sz="1100" dirty="0" smtClean="0">
                          <a:latin typeface="+mj-lt"/>
                        </a:rPr>
                        <a:t>, **</a:t>
                      </a:r>
                      <a:r>
                        <a:rPr lang="en-US" sz="1100" dirty="0" err="1" smtClean="0">
                          <a:latin typeface="+mj-lt"/>
                        </a:rPr>
                        <a:t>keypar</a:t>
                      </a:r>
                      <a:r>
                        <a:rPr lang="en-US" sz="1100" dirty="0" smtClean="0">
                          <a:latin typeface="+mj-lt"/>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j-lt"/>
                        </a:rPr>
                        <a:t>     </a:t>
                      </a:r>
                      <a:r>
                        <a:rPr lang="en-US" sz="1100" b="1" dirty="0" smtClean="0">
                          <a:solidFill>
                            <a:srgbClr val="7F0055"/>
                          </a:solidFill>
                          <a:latin typeface="+mj-lt"/>
                        </a:rPr>
                        <a:t>print</a:t>
                      </a:r>
                      <a:r>
                        <a:rPr lang="en-US" sz="1100" dirty="0" smtClean="0">
                          <a:latin typeface="+mj-lt"/>
                        </a:rPr>
                        <a:t> (x, y, z)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7F0055"/>
                          </a:solidFill>
                          <a:latin typeface="+mj-lt"/>
                        </a:rPr>
                        <a:t>     print</a:t>
                      </a:r>
                      <a:r>
                        <a:rPr lang="en-US" sz="1100" dirty="0" smtClean="0">
                          <a:latin typeface="+mj-lt"/>
                        </a:rPr>
                        <a:t> (</a:t>
                      </a:r>
                      <a:r>
                        <a:rPr lang="en-US" sz="1100" dirty="0" err="1" smtClean="0">
                          <a:latin typeface="+mj-lt"/>
                        </a:rPr>
                        <a:t>pospar</a:t>
                      </a:r>
                      <a:r>
                        <a:rPr lang="en-US" sz="1100" dirty="0" smtClean="0">
                          <a:latin typeface="+mj-lt"/>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solidFill>
                            <a:srgbClr val="7F0055"/>
                          </a:solidFill>
                          <a:latin typeface="+mj-lt"/>
                        </a:rPr>
                        <a:t>     print</a:t>
                      </a:r>
                      <a:r>
                        <a:rPr lang="en-US" sz="1100" dirty="0" smtClean="0">
                          <a:latin typeface="+mj-lt"/>
                        </a:rPr>
                        <a:t> (</a:t>
                      </a:r>
                      <a:r>
                        <a:rPr lang="en-US" sz="1100" dirty="0" err="1" smtClean="0">
                          <a:latin typeface="+mj-lt"/>
                        </a:rPr>
                        <a:t>keypar</a:t>
                      </a:r>
                      <a:r>
                        <a:rPr lang="en-US" sz="1100" dirty="0" smtClean="0">
                          <a:latin typeface="+mj-l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smtClean="0">
                        <a:latin typeface="+mj-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j-lt"/>
                        </a:rPr>
                        <a:t>print_params_4(1, 2, 3, 5, 6, 7, foo=1, bar=2)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j-lt"/>
                        </a:rPr>
                        <a:t>print_params_4(1, 2)</a:t>
                      </a:r>
                      <a:endParaRPr lang="en-US" sz="110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j-lt"/>
                          <a:ea typeface="+mn-ea"/>
                          <a:cs typeface="+mn-cs"/>
                        </a:rPr>
                        <a:t>A combination of all of above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dk1"/>
                        </a:solidFill>
                        <a:latin typeface="+mj-lt"/>
                        <a:ea typeface="+mn-ea"/>
                        <a:cs typeface="+mn-cs"/>
                      </a:endParaRPr>
                    </a:p>
                  </a:txBody>
                  <a:tcPr/>
                </a:tc>
              </a:tr>
            </a:tbl>
          </a:graphicData>
        </a:graphic>
      </p:graphicFrame>
    </p:spTree>
    <p:extLst>
      <p:ext uri="{BB962C8B-B14F-4D97-AF65-F5344CB8AC3E}">
        <p14:creationId xmlns:p14="http://schemas.microsoft.com/office/powerpoint/2010/main" val="674855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functions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3268558"/>
              </p:ext>
            </p:extLst>
          </p:nvPr>
        </p:nvGraphicFramePr>
        <p:xfrm>
          <a:off x="298450" y="1645553"/>
          <a:ext cx="8313285" cy="4482288"/>
        </p:xfrm>
        <a:graphic>
          <a:graphicData uri="http://schemas.openxmlformats.org/drawingml/2006/table">
            <a:tbl>
              <a:tblPr>
                <a:tableStyleId>{5C22544A-7EE6-4342-B048-85BDC9FD1C3A}</a:tableStyleId>
              </a:tblPr>
              <a:tblGrid>
                <a:gridCol w="1662657"/>
                <a:gridCol w="1662657"/>
                <a:gridCol w="1662657"/>
                <a:gridCol w="1662657"/>
                <a:gridCol w="1662657"/>
              </a:tblGrid>
              <a:tr h="280143">
                <a:tc>
                  <a:txBody>
                    <a:bodyPr/>
                    <a:lstStyle/>
                    <a:p>
                      <a:pPr algn="l"/>
                      <a:r>
                        <a:rPr lang="en-US" sz="1200" u="none" strike="noStrike" dirty="0">
                          <a:solidFill>
                            <a:srgbClr val="355F7C"/>
                          </a:solidFill>
                          <a:effectLst/>
                          <a:latin typeface="+mj-lt"/>
                          <a:cs typeface="Arial" pitchFamily="34" charset="0"/>
                        </a:rPr>
                        <a:t>abs()</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divmod</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b="1" i="1" u="none" strike="noStrike" dirty="0">
                          <a:solidFill>
                            <a:srgbClr val="355F7C"/>
                          </a:solidFill>
                          <a:effectLst/>
                          <a:latin typeface="+mj-lt"/>
                          <a:cs typeface="Arial" pitchFamily="34" charset="0"/>
                        </a:rPr>
                        <a:t>input()</a:t>
                      </a:r>
                      <a:endParaRPr lang="en-US" sz="1200" b="1" i="1"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open()</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staticmethod</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a:solidFill>
                            <a:srgbClr val="355F7C"/>
                          </a:solidFill>
                          <a:effectLst/>
                          <a:latin typeface="+mj-lt"/>
                          <a:cs typeface="Arial" pitchFamily="34" charset="0"/>
                        </a:rPr>
                        <a:t>all()</a:t>
                      </a:r>
                      <a:endParaRPr lang="en-US" sz="1200" u="none" dirty="0">
                        <a:effectLst/>
                        <a:latin typeface="+mj-lt"/>
                        <a:cs typeface="Arial" pitchFamily="34" charset="0"/>
                      </a:endParaRPr>
                    </a:p>
                  </a:txBody>
                  <a:tcPr marL="52279" marR="52279" marT="19050" marB="19050" anchor="ctr"/>
                </a:tc>
                <a:tc>
                  <a:txBody>
                    <a:bodyPr/>
                    <a:lstStyle/>
                    <a:p>
                      <a:pPr algn="l"/>
                      <a:r>
                        <a:rPr lang="en-US" sz="1200" b="1" i="1" u="none" strike="noStrike" dirty="0">
                          <a:solidFill>
                            <a:srgbClr val="355F7C"/>
                          </a:solidFill>
                          <a:effectLst/>
                          <a:latin typeface="+mj-lt"/>
                          <a:cs typeface="Arial" pitchFamily="34" charset="0"/>
                        </a:rPr>
                        <a:t>enumerate()</a:t>
                      </a:r>
                      <a:endParaRPr lang="en-US" sz="1200" b="1" i="1"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int</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ord</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str</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a:solidFill>
                            <a:srgbClr val="355F7C"/>
                          </a:solidFill>
                          <a:effectLst/>
                          <a:latin typeface="+mj-lt"/>
                          <a:cs typeface="Arial" pitchFamily="34" charset="0"/>
                        </a:rPr>
                        <a:t>any()</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eval()</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isinstance</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pow()</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sum()</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a:solidFill>
                            <a:srgbClr val="355F7C"/>
                          </a:solidFill>
                          <a:effectLst/>
                          <a:latin typeface="+mj-lt"/>
                          <a:cs typeface="Arial" pitchFamily="34" charset="0"/>
                        </a:rPr>
                        <a:t>basestring()</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execfile()</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issubclass</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print()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super()</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a:solidFill>
                            <a:srgbClr val="355F7C"/>
                          </a:solidFill>
                          <a:effectLst/>
                          <a:latin typeface="+mj-lt"/>
                          <a:cs typeface="Arial" pitchFamily="34" charset="0"/>
                        </a:rPr>
                        <a:t>bin()</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file()</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iter</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property()</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tuple()</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a:solidFill>
                            <a:srgbClr val="355F7C"/>
                          </a:solidFill>
                          <a:effectLst/>
                          <a:latin typeface="+mj-lt"/>
                          <a:cs typeface="Arial" pitchFamily="34" charset="0"/>
                        </a:rPr>
                        <a:t>bool()</a:t>
                      </a:r>
                      <a:endParaRPr lang="en-US" sz="1200" u="none" dirty="0">
                        <a:effectLst/>
                        <a:latin typeface="+mj-lt"/>
                        <a:cs typeface="Arial" pitchFamily="34" charset="0"/>
                      </a:endParaRPr>
                    </a:p>
                  </a:txBody>
                  <a:tcPr marL="52279" marR="52279" marT="19050" marB="19050" anchor="ctr"/>
                </a:tc>
                <a:tc>
                  <a:txBody>
                    <a:bodyPr/>
                    <a:lstStyle/>
                    <a:p>
                      <a:pPr algn="l"/>
                      <a:r>
                        <a:rPr lang="en-US" sz="1200" b="1" i="1" u="none" strike="noStrike" dirty="0">
                          <a:solidFill>
                            <a:schemeClr val="tx2">
                              <a:lumMod val="75000"/>
                            </a:schemeClr>
                          </a:solidFill>
                          <a:effectLst/>
                          <a:latin typeface="+mj-lt"/>
                          <a:cs typeface="Arial" pitchFamily="34" charset="0"/>
                        </a:rPr>
                        <a:t>filter()</a:t>
                      </a:r>
                      <a:endParaRPr lang="en-US" sz="1200" b="1" i="1" u="none" dirty="0">
                        <a:solidFill>
                          <a:schemeClr val="tx2">
                            <a:lumMod val="75000"/>
                          </a:schemeClr>
                        </a:solidFill>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len()</a:t>
                      </a:r>
                      <a:endParaRPr lang="en-US" sz="1200" u="none" dirty="0">
                        <a:effectLst/>
                        <a:latin typeface="+mj-lt"/>
                        <a:cs typeface="Arial" pitchFamily="34" charset="0"/>
                      </a:endParaRPr>
                    </a:p>
                  </a:txBody>
                  <a:tcPr marL="52279" marR="52279" marT="19050" marB="19050" anchor="ctr"/>
                </a:tc>
                <a:tc>
                  <a:txBody>
                    <a:bodyPr/>
                    <a:lstStyle/>
                    <a:p>
                      <a:pPr algn="l"/>
                      <a:r>
                        <a:rPr lang="en-US" sz="1200" b="1" i="1" u="none" strike="noStrike" dirty="0">
                          <a:solidFill>
                            <a:srgbClr val="355F7C"/>
                          </a:solidFill>
                          <a:effectLst/>
                          <a:latin typeface="+mj-lt"/>
                          <a:cs typeface="Arial" pitchFamily="34" charset="0"/>
                        </a:rPr>
                        <a:t>range()</a:t>
                      </a:r>
                      <a:endParaRPr lang="en-US" sz="1200" b="1" i="1"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type()</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err="1">
                          <a:solidFill>
                            <a:srgbClr val="355F7C"/>
                          </a:solidFill>
                          <a:effectLst/>
                          <a:latin typeface="+mj-lt"/>
                          <a:cs typeface="Arial" pitchFamily="34" charset="0"/>
                        </a:rPr>
                        <a:t>bytearray</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float()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list()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raw_input</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unichr()</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a:solidFill>
                            <a:srgbClr val="355F7C"/>
                          </a:solidFill>
                          <a:effectLst/>
                          <a:latin typeface="+mj-lt"/>
                          <a:cs typeface="Arial" pitchFamily="34" charset="0"/>
                        </a:rPr>
                        <a:t>callable()</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format()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locals()</a:t>
                      </a:r>
                      <a:endParaRPr lang="en-US" sz="1200" u="none" dirty="0">
                        <a:effectLst/>
                        <a:latin typeface="+mj-lt"/>
                        <a:cs typeface="Arial" pitchFamily="34" charset="0"/>
                      </a:endParaRPr>
                    </a:p>
                  </a:txBody>
                  <a:tcPr marL="52279" marR="52279" marT="19050" marB="19050" anchor="ctr"/>
                </a:tc>
                <a:tc>
                  <a:txBody>
                    <a:bodyPr/>
                    <a:lstStyle/>
                    <a:p>
                      <a:pPr algn="l"/>
                      <a:r>
                        <a:rPr lang="en-US" sz="1200" b="1" i="1" u="none" strike="noStrike" dirty="0">
                          <a:solidFill>
                            <a:srgbClr val="355F7C"/>
                          </a:solidFill>
                          <a:effectLst/>
                          <a:latin typeface="+mj-lt"/>
                          <a:cs typeface="Arial" pitchFamily="34" charset="0"/>
                        </a:rPr>
                        <a:t>reduce()</a:t>
                      </a:r>
                      <a:endParaRPr lang="en-US" sz="1200" b="1" i="1"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unicode</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err="1">
                          <a:solidFill>
                            <a:srgbClr val="355F7C"/>
                          </a:solidFill>
                          <a:effectLst/>
                          <a:latin typeface="+mj-lt"/>
                          <a:cs typeface="Arial" pitchFamily="34" charset="0"/>
                        </a:rPr>
                        <a:t>chr</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frozenset</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long()</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reload()</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vars</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err="1">
                          <a:solidFill>
                            <a:srgbClr val="355F7C"/>
                          </a:solidFill>
                          <a:effectLst/>
                          <a:latin typeface="+mj-lt"/>
                          <a:cs typeface="Arial" pitchFamily="34" charset="0"/>
                        </a:rPr>
                        <a:t>classmethod</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getattr</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b="1" i="1" u="none" strike="noStrike" dirty="0">
                          <a:solidFill>
                            <a:srgbClr val="355F7C"/>
                          </a:solidFill>
                          <a:effectLst/>
                          <a:latin typeface="+mj-lt"/>
                          <a:cs typeface="Arial" pitchFamily="34" charset="0"/>
                        </a:rPr>
                        <a:t>map()</a:t>
                      </a:r>
                      <a:endParaRPr lang="en-US" sz="1200" b="1" i="1"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repr</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xrange</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err="1">
                          <a:solidFill>
                            <a:srgbClr val="355F7C"/>
                          </a:solidFill>
                          <a:effectLst/>
                          <a:latin typeface="+mj-lt"/>
                          <a:cs typeface="Arial" pitchFamily="34" charset="0"/>
                        </a:rPr>
                        <a:t>cmp</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globals</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max()</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reversed()</a:t>
                      </a:r>
                      <a:endParaRPr lang="en-US" sz="1200" u="none" dirty="0">
                        <a:effectLst/>
                        <a:latin typeface="+mj-lt"/>
                        <a:cs typeface="Arial" pitchFamily="34" charset="0"/>
                      </a:endParaRPr>
                    </a:p>
                  </a:txBody>
                  <a:tcPr marL="52279" marR="52279" marT="19050" marB="19050" anchor="ctr"/>
                </a:tc>
                <a:tc>
                  <a:txBody>
                    <a:bodyPr/>
                    <a:lstStyle/>
                    <a:p>
                      <a:pPr algn="l"/>
                      <a:r>
                        <a:rPr lang="en-US" sz="1200" b="1" i="1" u="none" strike="noStrike" dirty="0">
                          <a:solidFill>
                            <a:srgbClr val="355F7C"/>
                          </a:solidFill>
                          <a:effectLst/>
                          <a:latin typeface="+mj-lt"/>
                          <a:cs typeface="Arial" pitchFamily="34" charset="0"/>
                        </a:rPr>
                        <a:t>zip()</a:t>
                      </a:r>
                      <a:endParaRPr lang="en-US" sz="1200" b="1" i="1"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a:solidFill>
                            <a:srgbClr val="355F7C"/>
                          </a:solidFill>
                          <a:effectLst/>
                          <a:latin typeface="+mj-lt"/>
                          <a:cs typeface="Arial" pitchFamily="34" charset="0"/>
                        </a:rPr>
                        <a:t>compile()</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hasattr()</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memoryview()</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round()</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__import__()</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a:solidFill>
                            <a:srgbClr val="355F7C"/>
                          </a:solidFill>
                          <a:effectLst/>
                          <a:latin typeface="+mj-lt"/>
                          <a:cs typeface="Arial" pitchFamily="34" charset="0"/>
                        </a:rPr>
                        <a:t>complex()</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hash()</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min()</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set()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apply()</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err="1">
                          <a:solidFill>
                            <a:srgbClr val="355F7C"/>
                          </a:solidFill>
                          <a:effectLst/>
                          <a:latin typeface="+mj-lt"/>
                          <a:cs typeface="Arial" pitchFamily="34" charset="0"/>
                        </a:rPr>
                        <a:t>delattr</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help()</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next()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setattr()</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buffer()</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err="1">
                          <a:solidFill>
                            <a:srgbClr val="355F7C"/>
                          </a:solidFill>
                          <a:effectLst/>
                          <a:latin typeface="+mj-lt"/>
                          <a:cs typeface="Arial" pitchFamily="34" charset="0"/>
                        </a:rPr>
                        <a:t>dict</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hex()</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object()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slice()</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coerce()</a:t>
                      </a:r>
                      <a:endParaRPr lang="en-US" sz="1200" u="none" dirty="0">
                        <a:effectLst/>
                        <a:latin typeface="+mj-lt"/>
                        <a:cs typeface="Arial" pitchFamily="34" charset="0"/>
                      </a:endParaRPr>
                    </a:p>
                  </a:txBody>
                  <a:tcPr marL="52279" marR="52279" marT="19050" marB="19050" anchor="ctr"/>
                </a:tc>
              </a:tr>
              <a:tr h="280143">
                <a:tc>
                  <a:txBody>
                    <a:bodyPr/>
                    <a:lstStyle/>
                    <a:p>
                      <a:pPr algn="l"/>
                      <a:r>
                        <a:rPr lang="en-US" sz="1200" u="none" strike="noStrike" dirty="0" err="1">
                          <a:solidFill>
                            <a:srgbClr val="355F7C"/>
                          </a:solidFill>
                          <a:effectLst/>
                          <a:latin typeface="+mj-lt"/>
                          <a:cs typeface="Arial" pitchFamily="34" charset="0"/>
                        </a:rPr>
                        <a:t>dir</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id()</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err="1">
                          <a:solidFill>
                            <a:srgbClr val="355F7C"/>
                          </a:solidFill>
                          <a:effectLst/>
                          <a:latin typeface="+mj-lt"/>
                          <a:cs typeface="Arial" pitchFamily="34" charset="0"/>
                        </a:rPr>
                        <a:t>oct</a:t>
                      </a:r>
                      <a:r>
                        <a:rPr lang="en-US" sz="1200" u="none" strike="noStrike" dirty="0">
                          <a:solidFill>
                            <a:srgbClr val="355F7C"/>
                          </a:solidFill>
                          <a:effectLst/>
                          <a:latin typeface="+mj-lt"/>
                          <a:cs typeface="Arial" pitchFamily="34" charset="0"/>
                        </a:rPr>
                        <a:t>()</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sorted()</a:t>
                      </a:r>
                      <a:endParaRPr lang="en-US" sz="1200" u="none" dirty="0">
                        <a:effectLst/>
                        <a:latin typeface="+mj-lt"/>
                        <a:cs typeface="Arial" pitchFamily="34" charset="0"/>
                      </a:endParaRPr>
                    </a:p>
                  </a:txBody>
                  <a:tcPr marL="52279" marR="52279" marT="19050" marB="19050" anchor="ctr"/>
                </a:tc>
                <a:tc>
                  <a:txBody>
                    <a:bodyPr/>
                    <a:lstStyle/>
                    <a:p>
                      <a:pPr algn="l"/>
                      <a:r>
                        <a:rPr lang="en-US" sz="1200" u="none" strike="noStrike" dirty="0">
                          <a:solidFill>
                            <a:srgbClr val="355F7C"/>
                          </a:solidFill>
                          <a:effectLst/>
                          <a:latin typeface="+mj-lt"/>
                          <a:cs typeface="Arial" pitchFamily="34" charset="0"/>
                        </a:rPr>
                        <a:t>intern()</a:t>
                      </a:r>
                      <a:endParaRPr lang="en-US" sz="1200" u="none" dirty="0">
                        <a:effectLst/>
                        <a:latin typeface="+mj-lt"/>
                        <a:cs typeface="Arial" pitchFamily="34" charset="0"/>
                      </a:endParaRPr>
                    </a:p>
                  </a:txBody>
                  <a:tcPr marL="52279" marR="52279" marT="19050" marB="19050" anchor="ctr"/>
                </a:tc>
              </a:tr>
            </a:tbl>
          </a:graphicData>
        </a:graphic>
      </p:graphicFrame>
    </p:spTree>
    <p:extLst>
      <p:ext uri="{BB962C8B-B14F-4D97-AF65-F5344CB8AC3E}">
        <p14:creationId xmlns:p14="http://schemas.microsoft.com/office/powerpoint/2010/main" val="4260303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functions</a:t>
            </a:r>
            <a:endParaRPr lang="en-US" dirty="0"/>
          </a:p>
        </p:txBody>
      </p:sp>
      <p:sp>
        <p:nvSpPr>
          <p:cNvPr id="5" name="Content Placeholder 4"/>
          <p:cNvSpPr>
            <a:spLocks noGrp="1"/>
          </p:cNvSpPr>
          <p:nvPr>
            <p:ph idx="1"/>
          </p:nvPr>
        </p:nvSpPr>
        <p:spPr/>
        <p:txBody>
          <a:bodyPr/>
          <a:lstStyle/>
          <a:p>
            <a:r>
              <a:rPr lang="en-US" dirty="0"/>
              <a:t>Unnamed functions</a:t>
            </a:r>
          </a:p>
          <a:p>
            <a:endParaRPr lang="en-US" dirty="0"/>
          </a:p>
          <a:p>
            <a:r>
              <a:rPr lang="en-US" dirty="0"/>
              <a:t>Mechanism to handle function objects</a:t>
            </a:r>
          </a:p>
          <a:p>
            <a:endParaRPr lang="en-US" dirty="0"/>
          </a:p>
          <a:p>
            <a:r>
              <a:rPr lang="en-US" dirty="0"/>
              <a:t>To write inline simple functions</a:t>
            </a:r>
          </a:p>
          <a:p>
            <a:endParaRPr lang="en-US" dirty="0"/>
          </a:p>
          <a:p>
            <a:r>
              <a:rPr lang="en-US" dirty="0"/>
              <a:t>Generally used along with maps, filters on lists, sets etc.</a:t>
            </a:r>
          </a:p>
          <a:p>
            <a:endParaRPr lang="en-US" dirty="0"/>
          </a:p>
          <a:p>
            <a:r>
              <a:rPr lang="en-US" dirty="0"/>
              <a:t>Not as powerful as in C++11, Haskell etc. e.g. no looping etc.</a:t>
            </a:r>
          </a:p>
          <a:p>
            <a:endParaRPr lang="en-US" dirty="0"/>
          </a:p>
          <a:p>
            <a:r>
              <a:rPr lang="en-US" dirty="0"/>
              <a:t>Example: lambda </a:t>
            </a:r>
            <a:r>
              <a:rPr lang="en-US" dirty="0" err="1"/>
              <a:t>x,y</a:t>
            </a:r>
            <a:r>
              <a:rPr lang="en-US" dirty="0"/>
              <a:t> : </a:t>
            </a:r>
            <a:r>
              <a:rPr lang="en-US" dirty="0" err="1"/>
              <a:t>x+y</a:t>
            </a:r>
            <a:r>
              <a:rPr lang="en-US" dirty="0"/>
              <a:t>  to add two values</a:t>
            </a:r>
          </a:p>
          <a:p>
            <a:endParaRPr lang="en-US" dirty="0"/>
          </a:p>
          <a:p>
            <a:endParaRPr lang="en-US" dirty="0"/>
          </a:p>
        </p:txBody>
      </p:sp>
    </p:spTree>
    <p:extLst>
      <p:ext uri="{BB962C8B-B14F-4D97-AF65-F5344CB8AC3E}">
        <p14:creationId xmlns:p14="http://schemas.microsoft.com/office/powerpoint/2010/main" val="276533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000000"/>
                </a:solidFill>
                <a:latin typeface="Candara"/>
              </a:rPr>
              <a:t>A module is a file containing Python definitions and statements intended for use in other </a:t>
            </a:r>
            <a:r>
              <a:rPr lang="en-US" dirty="0" smtClean="0">
                <a:solidFill>
                  <a:srgbClr val="000000"/>
                </a:solidFill>
                <a:latin typeface="Candara"/>
              </a:rPr>
              <a:t>Python programs.</a:t>
            </a:r>
          </a:p>
          <a:p>
            <a:endParaRPr lang="en-US" dirty="0">
              <a:solidFill>
                <a:srgbClr val="000000"/>
              </a:solidFill>
              <a:latin typeface="Candara"/>
            </a:endParaRPr>
          </a:p>
          <a:p>
            <a:r>
              <a:rPr lang="en-US" dirty="0" smtClean="0">
                <a:solidFill>
                  <a:srgbClr val="000000"/>
                </a:solidFill>
                <a:latin typeface="Candara"/>
              </a:rPr>
              <a:t>It is just like any other python program file with extension .</a:t>
            </a:r>
            <a:r>
              <a:rPr lang="en-US" dirty="0" err="1" smtClean="0">
                <a:solidFill>
                  <a:srgbClr val="000000"/>
                </a:solidFill>
                <a:latin typeface="Candara"/>
              </a:rPr>
              <a:t>py</a:t>
            </a:r>
            <a:endParaRPr lang="en-US" dirty="0" smtClean="0">
              <a:solidFill>
                <a:srgbClr val="000000"/>
              </a:solidFill>
              <a:latin typeface="Candara"/>
            </a:endParaRPr>
          </a:p>
          <a:p>
            <a:endParaRPr lang="en-US" dirty="0">
              <a:solidFill>
                <a:srgbClr val="000000"/>
              </a:solidFill>
              <a:latin typeface="Candara"/>
            </a:endParaRPr>
          </a:p>
          <a:p>
            <a:r>
              <a:rPr lang="en-US" dirty="0" smtClean="0">
                <a:solidFill>
                  <a:srgbClr val="000000"/>
                </a:solidFill>
                <a:latin typeface="Candara"/>
              </a:rPr>
              <a:t>Use the “import &lt;module&gt;” statement to make the definitions in &lt;module&gt; available for use in current program.</a:t>
            </a:r>
          </a:p>
          <a:p>
            <a:endParaRPr lang="en-US" dirty="0">
              <a:solidFill>
                <a:srgbClr val="000000"/>
              </a:solidFill>
              <a:latin typeface="Candara"/>
            </a:endParaRPr>
          </a:p>
          <a:p>
            <a:r>
              <a:rPr lang="en-US" dirty="0">
                <a:solidFill>
                  <a:srgbClr val="000000"/>
                </a:solidFill>
                <a:latin typeface="Candara"/>
              </a:rPr>
              <a:t>A new file appears in this case </a:t>
            </a:r>
            <a:r>
              <a:rPr lang="en-US" dirty="0" smtClean="0">
                <a:solidFill>
                  <a:srgbClr val="000000"/>
                </a:solidFill>
                <a:latin typeface="Candara"/>
              </a:rPr>
              <a:t>\path\&lt;module&gt;.</a:t>
            </a:r>
            <a:r>
              <a:rPr lang="en-US" dirty="0" err="1" smtClean="0">
                <a:solidFill>
                  <a:srgbClr val="000000"/>
                </a:solidFill>
                <a:latin typeface="Candara"/>
              </a:rPr>
              <a:t>pyc</a:t>
            </a:r>
            <a:r>
              <a:rPr lang="en-US" dirty="0">
                <a:solidFill>
                  <a:srgbClr val="000000"/>
                </a:solidFill>
                <a:latin typeface="Candara"/>
              </a:rPr>
              <a:t>. The file with the .</a:t>
            </a:r>
            <a:r>
              <a:rPr lang="en-US" dirty="0" err="1">
                <a:solidFill>
                  <a:srgbClr val="000000"/>
                </a:solidFill>
                <a:latin typeface="Candara"/>
              </a:rPr>
              <a:t>pyc</a:t>
            </a:r>
            <a:r>
              <a:rPr lang="en-US" dirty="0">
                <a:solidFill>
                  <a:srgbClr val="000000"/>
                </a:solidFill>
                <a:latin typeface="Candara"/>
              </a:rPr>
              <a:t> extension is a compiled Python file for fast </a:t>
            </a:r>
            <a:r>
              <a:rPr lang="en-US" dirty="0" smtClean="0">
                <a:solidFill>
                  <a:srgbClr val="000000"/>
                </a:solidFill>
                <a:latin typeface="Candara"/>
              </a:rPr>
              <a:t>loading.</a:t>
            </a:r>
          </a:p>
          <a:p>
            <a:endParaRPr lang="en-US" dirty="0" smtClean="0">
              <a:solidFill>
                <a:srgbClr val="000000"/>
              </a:solidFill>
              <a:latin typeface="Candara"/>
            </a:endParaRPr>
          </a:p>
          <a:p>
            <a:r>
              <a:rPr lang="en-US" dirty="0" smtClean="0">
                <a:solidFill>
                  <a:srgbClr val="000000"/>
                </a:solidFill>
                <a:latin typeface="Candara"/>
              </a:rPr>
              <a:t>Python will look for modules in its system path. So either put the modules in the right place or tell python where to look!</a:t>
            </a:r>
          </a:p>
          <a:p>
            <a:pPr marL="447675" lvl="1" indent="0">
              <a:buNone/>
            </a:pPr>
            <a:r>
              <a:rPr lang="en-US" sz="1800" b="1" dirty="0">
                <a:solidFill>
                  <a:srgbClr val="000000"/>
                </a:solidFill>
                <a:latin typeface="Candara"/>
                <a:cs typeface="Consolas" pitchFamily="49" charset="0"/>
              </a:rPr>
              <a:t>import</a:t>
            </a:r>
            <a:r>
              <a:rPr lang="en-US" sz="1800" dirty="0">
                <a:solidFill>
                  <a:srgbClr val="000000"/>
                </a:solidFill>
                <a:latin typeface="Candara"/>
                <a:cs typeface="Consolas" pitchFamily="49" charset="0"/>
              </a:rPr>
              <a:t> sys </a:t>
            </a:r>
            <a:endParaRPr lang="en-US" sz="1800" dirty="0" smtClean="0">
              <a:solidFill>
                <a:srgbClr val="000000"/>
              </a:solidFill>
              <a:latin typeface="Candara"/>
              <a:cs typeface="Consolas" pitchFamily="49" charset="0"/>
            </a:endParaRPr>
          </a:p>
          <a:p>
            <a:pPr marL="447675" lvl="1" indent="0">
              <a:buNone/>
            </a:pPr>
            <a:r>
              <a:rPr lang="en-US" sz="1800" dirty="0" err="1" smtClean="0">
                <a:solidFill>
                  <a:srgbClr val="000000"/>
                </a:solidFill>
                <a:latin typeface="Candara"/>
                <a:cs typeface="Consolas" pitchFamily="49" charset="0"/>
              </a:rPr>
              <a:t>sys.path.append</a:t>
            </a:r>
            <a:r>
              <a:rPr lang="en-US" sz="1800" dirty="0">
                <a:solidFill>
                  <a:srgbClr val="000000"/>
                </a:solidFill>
                <a:latin typeface="Candara"/>
                <a:cs typeface="Consolas" pitchFamily="49" charset="0"/>
              </a:rPr>
              <a:t>('c:/python')</a:t>
            </a:r>
          </a:p>
        </p:txBody>
      </p:sp>
    </p:spTree>
    <p:extLst>
      <p:ext uri="{BB962C8B-B14F-4D97-AF65-F5344CB8AC3E}">
        <p14:creationId xmlns:p14="http://schemas.microsoft.com/office/powerpoint/2010/main" val="764838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latin typeface="Candara"/>
              </a:rPr>
              <a:t>Three </a:t>
            </a:r>
            <a:r>
              <a:rPr lang="en-US" dirty="0" smtClean="0">
                <a:solidFill>
                  <a:srgbClr val="000000"/>
                </a:solidFill>
                <a:latin typeface="Candara"/>
                <a:cs typeface="Consolas" pitchFamily="49" charset="0"/>
              </a:rPr>
              <a:t>import</a:t>
            </a:r>
            <a:r>
              <a:rPr lang="en-US" dirty="0" smtClean="0">
                <a:solidFill>
                  <a:srgbClr val="000000"/>
                </a:solidFill>
                <a:latin typeface="Candara"/>
              </a:rPr>
              <a:t> statement variants</a:t>
            </a:r>
          </a:p>
          <a:p>
            <a:endParaRPr lang="en-US" dirty="0">
              <a:solidFill>
                <a:srgbClr val="000000"/>
              </a:solidFill>
              <a:latin typeface="Candara"/>
            </a:endParaRPr>
          </a:p>
          <a:p>
            <a:endParaRPr lang="en-US" dirty="0" smtClean="0">
              <a:solidFill>
                <a:srgbClr val="000000"/>
              </a:solidFill>
              <a:latin typeface="Candara"/>
            </a:endParaRPr>
          </a:p>
          <a:p>
            <a:endParaRPr lang="en-US" dirty="0">
              <a:solidFill>
                <a:srgbClr val="000000"/>
              </a:solidFill>
              <a:latin typeface="Candara"/>
            </a:endParaRPr>
          </a:p>
          <a:p>
            <a:endParaRPr lang="en-US" dirty="0" smtClean="0">
              <a:solidFill>
                <a:srgbClr val="000000"/>
              </a:solidFill>
              <a:latin typeface="Candara"/>
            </a:endParaRPr>
          </a:p>
          <a:p>
            <a:endParaRPr lang="en-US" dirty="0">
              <a:solidFill>
                <a:srgbClr val="000000"/>
              </a:solidFill>
              <a:latin typeface="Candara"/>
            </a:endParaRPr>
          </a:p>
          <a:p>
            <a:endParaRPr lang="en-US" dirty="0" smtClean="0">
              <a:solidFill>
                <a:srgbClr val="000000"/>
              </a:solidFill>
              <a:latin typeface="Candara"/>
            </a:endParaRPr>
          </a:p>
          <a:p>
            <a:endParaRPr lang="en-US" dirty="0">
              <a:solidFill>
                <a:srgbClr val="000000"/>
              </a:solidFill>
              <a:latin typeface="Candara"/>
            </a:endParaRPr>
          </a:p>
          <a:p>
            <a:endParaRPr lang="en-US" dirty="0" smtClean="0">
              <a:solidFill>
                <a:srgbClr val="000000"/>
              </a:solidFill>
              <a:latin typeface="Candara"/>
            </a:endParaRPr>
          </a:p>
          <a:p>
            <a:pPr marL="457200" lvl="1" indent="0">
              <a:buNone/>
            </a:pPr>
            <a:endParaRPr lang="en-US" dirty="0" smtClean="0">
              <a:solidFill>
                <a:srgbClr val="000000"/>
              </a:solidFill>
              <a:latin typeface="Candara"/>
            </a:endParaRPr>
          </a:p>
          <a:p>
            <a:endParaRPr lang="en-US" sz="1800" dirty="0" smtClean="0">
              <a:solidFill>
                <a:srgbClr val="000000"/>
              </a:solidFill>
              <a:latin typeface="Candara"/>
            </a:endParaRPr>
          </a:p>
        </p:txBody>
      </p:sp>
      <p:graphicFrame>
        <p:nvGraphicFramePr>
          <p:cNvPr id="4" name="Table 3"/>
          <p:cNvGraphicFramePr>
            <a:graphicFrameLocks noGrp="1"/>
          </p:cNvGraphicFramePr>
          <p:nvPr>
            <p:extLst>
              <p:ext uri="{D42A27DB-BD31-4B8C-83A1-F6EECF244321}">
                <p14:modId xmlns:p14="http://schemas.microsoft.com/office/powerpoint/2010/main" val="2364813175"/>
              </p:ext>
            </p:extLst>
          </p:nvPr>
        </p:nvGraphicFramePr>
        <p:xfrm>
          <a:off x="818866" y="2174930"/>
          <a:ext cx="7601804" cy="2956560"/>
        </p:xfrm>
        <a:graphic>
          <a:graphicData uri="http://schemas.openxmlformats.org/drawingml/2006/table">
            <a:tbl>
              <a:tblPr>
                <a:tableStyleId>{5C22544A-7EE6-4342-B048-85BDC9FD1C3A}</a:tableStyleId>
              </a:tblPr>
              <a:tblGrid>
                <a:gridCol w="3425589"/>
                <a:gridCol w="4176215"/>
              </a:tblGrid>
              <a:tr h="370840">
                <a:tc>
                  <a:txBody>
                    <a:bodyPr/>
                    <a:lstStyle/>
                    <a:p>
                      <a:pPr algn="l"/>
                      <a:r>
                        <a:rPr lang="en-US" sz="1600" b="0" i="0" u="none" strike="noStrike" baseline="0" dirty="0" smtClean="0">
                          <a:solidFill>
                            <a:srgbClr val="007121"/>
                          </a:solidFill>
                          <a:latin typeface="+mj-lt"/>
                          <a:cs typeface="Courier New" pitchFamily="49" charset="0"/>
                        </a:rPr>
                        <a:t>import </a:t>
                      </a:r>
                      <a:r>
                        <a:rPr lang="en-US" sz="1600" b="0" i="0" u="none" strike="noStrike" baseline="0" dirty="0" smtClean="0">
                          <a:solidFill>
                            <a:srgbClr val="0D85B6"/>
                          </a:solidFill>
                          <a:latin typeface="+mj-lt"/>
                          <a:cs typeface="Courier New" pitchFamily="49" charset="0"/>
                        </a:rPr>
                        <a:t>math</a:t>
                      </a:r>
                    </a:p>
                    <a:p>
                      <a:pPr algn="l"/>
                      <a:r>
                        <a:rPr lang="en-US" sz="1600" b="0" i="0" u="none" strike="noStrike" baseline="0" dirty="0" smtClean="0">
                          <a:solidFill>
                            <a:srgbClr val="000000"/>
                          </a:solidFill>
                          <a:latin typeface="+mj-lt"/>
                          <a:cs typeface="Courier New" pitchFamily="49" charset="0"/>
                        </a:rPr>
                        <a:t>x </a:t>
                      </a:r>
                      <a:r>
                        <a:rPr lang="en-US" sz="1600" b="0" i="0" u="none" strike="noStrike" baseline="0" dirty="0" smtClean="0">
                          <a:solidFill>
                            <a:srgbClr val="666666"/>
                          </a:solidFill>
                          <a:latin typeface="+mj-lt"/>
                          <a:cs typeface="Courier New" pitchFamily="49" charset="0"/>
                        </a:rPr>
                        <a:t>= </a:t>
                      </a:r>
                      <a:r>
                        <a:rPr lang="en-US" sz="1600" b="0" i="0" u="none" strike="noStrike" baseline="0" dirty="0" err="1" smtClean="0">
                          <a:solidFill>
                            <a:srgbClr val="000000"/>
                          </a:solidFill>
                          <a:latin typeface="+mj-lt"/>
                          <a:cs typeface="Courier New" pitchFamily="49" charset="0"/>
                        </a:rPr>
                        <a:t>math</a:t>
                      </a:r>
                      <a:r>
                        <a:rPr lang="en-US" sz="1600" b="0" i="0" u="none" strike="noStrike" baseline="0" dirty="0" err="1" smtClean="0">
                          <a:solidFill>
                            <a:srgbClr val="666666"/>
                          </a:solidFill>
                          <a:latin typeface="+mj-lt"/>
                          <a:cs typeface="Courier New" pitchFamily="49" charset="0"/>
                        </a:rPr>
                        <a:t>.</a:t>
                      </a:r>
                      <a:r>
                        <a:rPr lang="en-US" sz="1600" b="0" i="0" u="none" strike="noStrike" baseline="0" dirty="0" err="1" smtClean="0">
                          <a:solidFill>
                            <a:srgbClr val="000000"/>
                          </a:solidFill>
                          <a:latin typeface="+mj-lt"/>
                          <a:cs typeface="Courier New" pitchFamily="49" charset="0"/>
                        </a:rPr>
                        <a:t>sqrt</a:t>
                      </a:r>
                      <a:r>
                        <a:rPr lang="en-US" sz="1600" b="0" i="0" u="none" strike="noStrike" baseline="0" dirty="0" smtClean="0">
                          <a:solidFill>
                            <a:srgbClr val="000000"/>
                          </a:solidFill>
                          <a:latin typeface="+mj-lt"/>
                          <a:cs typeface="Courier New" pitchFamily="49" charset="0"/>
                        </a:rPr>
                        <a:t>(</a:t>
                      </a:r>
                      <a:r>
                        <a:rPr lang="en-US" sz="1600" b="0" i="0" u="none" strike="noStrike" baseline="0" dirty="0" smtClean="0">
                          <a:solidFill>
                            <a:srgbClr val="21804F"/>
                          </a:solidFill>
                          <a:latin typeface="+mj-lt"/>
                          <a:cs typeface="Courier New" pitchFamily="49" charset="0"/>
                        </a:rPr>
                        <a:t>10</a:t>
                      </a:r>
                      <a:r>
                        <a:rPr lang="en-US" sz="1600" b="0" i="0" u="none" strike="noStrike" baseline="0" dirty="0" smtClean="0">
                          <a:solidFill>
                            <a:srgbClr val="000000"/>
                          </a:solidFill>
                          <a:latin typeface="+mj-lt"/>
                          <a:cs typeface="Courier New" pitchFamily="49" charset="0"/>
                        </a:rPr>
                        <a:t>)</a:t>
                      </a:r>
                    </a:p>
                    <a:p>
                      <a:pPr algn="l"/>
                      <a:endParaRPr lang="en-US" sz="1600" b="0" i="0" u="none" strike="noStrike" baseline="0" dirty="0" smtClean="0">
                        <a:solidFill>
                          <a:srgbClr val="000000"/>
                        </a:solidFill>
                        <a:latin typeface="+mj-lt"/>
                        <a:cs typeface="Courier New" pitchFamily="49" charset="0"/>
                      </a:endParaRPr>
                    </a:p>
                    <a:p>
                      <a:pPr algn="l"/>
                      <a:r>
                        <a:rPr lang="en-US" sz="1600" b="0" i="0" u="none" strike="noStrike" baseline="0" dirty="0" smtClean="0">
                          <a:solidFill>
                            <a:srgbClr val="007121"/>
                          </a:solidFill>
                          <a:latin typeface="+mj-lt"/>
                          <a:cs typeface="Courier New" pitchFamily="49" charset="0"/>
                        </a:rPr>
                        <a:t>import </a:t>
                      </a:r>
                      <a:r>
                        <a:rPr lang="en-US" sz="1600" b="0" i="0" u="none" strike="noStrike" baseline="0" dirty="0" smtClean="0">
                          <a:solidFill>
                            <a:srgbClr val="0D85B6"/>
                          </a:solidFill>
                          <a:latin typeface="+mj-lt"/>
                          <a:cs typeface="Courier New" pitchFamily="49" charset="0"/>
                        </a:rPr>
                        <a:t>math </a:t>
                      </a:r>
                      <a:r>
                        <a:rPr lang="en-US" sz="1600" b="0" i="0" u="none" strike="noStrike" baseline="0" dirty="0" smtClean="0">
                          <a:solidFill>
                            <a:srgbClr val="007121"/>
                          </a:solidFill>
                          <a:latin typeface="+mj-lt"/>
                          <a:cs typeface="Courier New" pitchFamily="49" charset="0"/>
                        </a:rPr>
                        <a:t>as </a:t>
                      </a:r>
                      <a:r>
                        <a:rPr lang="en-US" sz="1600" b="0" i="0" u="none" strike="noStrike" baseline="0" dirty="0" smtClean="0">
                          <a:solidFill>
                            <a:srgbClr val="0D85B6"/>
                          </a:solidFill>
                          <a:latin typeface="+mj-lt"/>
                          <a:cs typeface="Courier New" pitchFamily="49" charset="0"/>
                        </a:rPr>
                        <a:t>m</a:t>
                      </a:r>
                    </a:p>
                    <a:p>
                      <a:pPr algn="l"/>
                      <a:r>
                        <a:rPr lang="en-US" sz="1600" b="0" i="0" u="none" strike="noStrike" kern="1200" baseline="0" dirty="0" smtClean="0">
                          <a:solidFill>
                            <a:schemeClr val="dk1"/>
                          </a:solidFill>
                          <a:latin typeface="+mj-lt"/>
                          <a:ea typeface="+mn-ea"/>
                          <a:cs typeface="Courier New" pitchFamily="49" charset="0"/>
                        </a:rPr>
                        <a:t>print  </a:t>
                      </a:r>
                      <a:r>
                        <a:rPr lang="en-US" sz="1600" b="0" i="0" u="none" strike="noStrike" kern="1200" baseline="0" dirty="0" err="1" smtClean="0">
                          <a:solidFill>
                            <a:schemeClr val="dk1"/>
                          </a:solidFill>
                          <a:latin typeface="+mj-lt"/>
                          <a:ea typeface="+mn-ea"/>
                          <a:cs typeface="Courier New" pitchFamily="49" charset="0"/>
                        </a:rPr>
                        <a:t>m.pi</a:t>
                      </a:r>
                      <a:endParaRPr lang="en-US" sz="1600" b="0" dirty="0">
                        <a:latin typeface="+mj-lt"/>
                        <a:cs typeface="Courier New" pitchFamily="49" charset="0"/>
                      </a:endParaRPr>
                    </a:p>
                  </a:txBody>
                  <a:tcPr/>
                </a:tc>
                <a:tc>
                  <a:txBody>
                    <a:bodyPr/>
                    <a:lstStyle/>
                    <a:p>
                      <a:r>
                        <a:rPr lang="en-US" sz="1600" dirty="0" smtClean="0">
                          <a:latin typeface="+mj-lt"/>
                        </a:rPr>
                        <a:t>Here just the single identifier math is added to the current namespace. If you want to access one of the functions in the module, you need to use the dot notation to get to it.</a:t>
                      </a:r>
                      <a:endParaRPr lang="en-US" sz="1600" dirty="0">
                        <a:latin typeface="+mj-lt"/>
                      </a:endParaRPr>
                    </a:p>
                  </a:txBody>
                  <a:tcPr/>
                </a:tc>
              </a:tr>
              <a:tr h="370840">
                <a:tc>
                  <a:txBody>
                    <a:bodyPr/>
                    <a:lstStyle/>
                    <a:p>
                      <a:pPr algn="l"/>
                      <a:r>
                        <a:rPr lang="en-US" sz="1600" b="0" i="0" u="none" strike="noStrike" baseline="0" dirty="0" smtClean="0">
                          <a:solidFill>
                            <a:srgbClr val="007121"/>
                          </a:solidFill>
                          <a:latin typeface="+mj-lt"/>
                          <a:cs typeface="Courier New" pitchFamily="49" charset="0"/>
                        </a:rPr>
                        <a:t>from </a:t>
                      </a:r>
                      <a:r>
                        <a:rPr lang="en-US" sz="1600" b="0" i="0" u="none" strike="noStrike" baseline="0" dirty="0" smtClean="0">
                          <a:solidFill>
                            <a:srgbClr val="0D85B6"/>
                          </a:solidFill>
                          <a:latin typeface="+mj-lt"/>
                          <a:cs typeface="Courier New" pitchFamily="49" charset="0"/>
                        </a:rPr>
                        <a:t>math </a:t>
                      </a:r>
                      <a:r>
                        <a:rPr lang="en-US" sz="1600" b="0" i="0" u="none" strike="noStrike" baseline="0" dirty="0" smtClean="0">
                          <a:solidFill>
                            <a:srgbClr val="007121"/>
                          </a:solidFill>
                          <a:latin typeface="+mj-lt"/>
                          <a:cs typeface="Courier New" pitchFamily="49" charset="0"/>
                        </a:rPr>
                        <a:t>import </a:t>
                      </a:r>
                      <a:r>
                        <a:rPr lang="en-US" sz="1600" b="0" i="0" u="none" strike="noStrike" baseline="0" dirty="0" err="1" smtClean="0">
                          <a:solidFill>
                            <a:srgbClr val="000000"/>
                          </a:solidFill>
                          <a:latin typeface="+mj-lt"/>
                          <a:cs typeface="Courier New" pitchFamily="49" charset="0"/>
                        </a:rPr>
                        <a:t>cos</a:t>
                      </a:r>
                      <a:r>
                        <a:rPr lang="en-US" sz="1600" b="0" i="0" u="none" strike="noStrike" baseline="0" dirty="0" smtClean="0">
                          <a:solidFill>
                            <a:srgbClr val="000000"/>
                          </a:solidFill>
                          <a:latin typeface="+mj-lt"/>
                          <a:cs typeface="Courier New" pitchFamily="49" charset="0"/>
                        </a:rPr>
                        <a:t>, sin, </a:t>
                      </a:r>
                      <a:r>
                        <a:rPr lang="en-US" sz="1600" b="0" i="0" u="none" strike="noStrike" baseline="0" dirty="0" err="1" smtClean="0">
                          <a:solidFill>
                            <a:srgbClr val="000000"/>
                          </a:solidFill>
                          <a:latin typeface="+mj-lt"/>
                          <a:cs typeface="Courier New" pitchFamily="49" charset="0"/>
                        </a:rPr>
                        <a:t>sqrt</a:t>
                      </a:r>
                      <a:endParaRPr lang="en-US" sz="1600" b="0" i="0" u="none" strike="noStrike" baseline="0" dirty="0" smtClean="0">
                        <a:solidFill>
                          <a:srgbClr val="000000"/>
                        </a:solidFill>
                        <a:latin typeface="+mj-lt"/>
                        <a:cs typeface="Courier New" pitchFamily="49" charset="0"/>
                      </a:endParaRPr>
                    </a:p>
                    <a:p>
                      <a:pPr algn="l"/>
                      <a:r>
                        <a:rPr lang="en-US" sz="1600" b="0" i="0" u="none" strike="noStrike" baseline="0" dirty="0" smtClean="0">
                          <a:solidFill>
                            <a:srgbClr val="000000"/>
                          </a:solidFill>
                          <a:latin typeface="+mj-lt"/>
                          <a:cs typeface="Courier New" pitchFamily="49" charset="0"/>
                        </a:rPr>
                        <a:t>x </a:t>
                      </a:r>
                      <a:r>
                        <a:rPr lang="en-US" sz="1600" b="0" i="0" u="none" strike="noStrike" baseline="0" dirty="0" smtClean="0">
                          <a:solidFill>
                            <a:srgbClr val="666666"/>
                          </a:solidFill>
                          <a:latin typeface="+mj-lt"/>
                          <a:cs typeface="Courier New" pitchFamily="49" charset="0"/>
                        </a:rPr>
                        <a:t>= </a:t>
                      </a:r>
                      <a:r>
                        <a:rPr lang="en-US" sz="1600" b="0" i="0" u="none" strike="noStrike" baseline="0" dirty="0" err="1" smtClean="0">
                          <a:solidFill>
                            <a:srgbClr val="000000"/>
                          </a:solidFill>
                          <a:latin typeface="+mj-lt"/>
                          <a:cs typeface="Courier New" pitchFamily="49" charset="0"/>
                        </a:rPr>
                        <a:t>sqrt</a:t>
                      </a:r>
                      <a:r>
                        <a:rPr lang="en-US" sz="1600" b="0" i="0" u="none" strike="noStrike" baseline="0" dirty="0" smtClean="0">
                          <a:solidFill>
                            <a:srgbClr val="000000"/>
                          </a:solidFill>
                          <a:latin typeface="+mj-lt"/>
                          <a:cs typeface="Courier New" pitchFamily="49" charset="0"/>
                        </a:rPr>
                        <a:t>(</a:t>
                      </a:r>
                      <a:r>
                        <a:rPr lang="en-US" sz="1600" b="0" i="0" u="none" strike="noStrike" baseline="0" dirty="0" smtClean="0">
                          <a:solidFill>
                            <a:srgbClr val="21804F"/>
                          </a:solidFill>
                          <a:latin typeface="+mj-lt"/>
                          <a:cs typeface="Courier New" pitchFamily="49" charset="0"/>
                        </a:rPr>
                        <a:t>10</a:t>
                      </a:r>
                      <a:r>
                        <a:rPr lang="en-US" sz="1600" b="0" i="0" u="none" strike="noStrike" baseline="0" dirty="0" smtClean="0">
                          <a:solidFill>
                            <a:srgbClr val="000000"/>
                          </a:solidFill>
                          <a:latin typeface="+mj-lt"/>
                          <a:cs typeface="Courier New" pitchFamily="49" charset="0"/>
                        </a:rPr>
                        <a:t>)</a:t>
                      </a:r>
                      <a:endParaRPr lang="en-US" sz="1600" b="0" dirty="0">
                        <a:latin typeface="+mj-lt"/>
                        <a:cs typeface="Courier New" pitchFamily="49" charset="0"/>
                      </a:endParaRPr>
                    </a:p>
                  </a:txBody>
                  <a:tcPr/>
                </a:tc>
                <a:tc>
                  <a:txBody>
                    <a:bodyPr/>
                    <a:lstStyle/>
                    <a:p>
                      <a:r>
                        <a:rPr lang="en-US" sz="1600" dirty="0" smtClean="0">
                          <a:latin typeface="+mj-lt"/>
                        </a:rPr>
                        <a:t>The names are added directly to the current namespace, and can be used without qualification.</a:t>
                      </a:r>
                      <a:endParaRPr lang="en-US" sz="1600" dirty="0">
                        <a:latin typeface="+mj-lt"/>
                      </a:endParaRPr>
                    </a:p>
                  </a:txBody>
                  <a:tcPr/>
                </a:tc>
              </a:tr>
              <a:tr h="370840">
                <a:tc>
                  <a:txBody>
                    <a:bodyPr/>
                    <a:lstStyle/>
                    <a:p>
                      <a:pPr algn="l"/>
                      <a:r>
                        <a:rPr lang="en-US" sz="1600" b="0" i="0" u="none" strike="noStrike" baseline="0" dirty="0" smtClean="0">
                          <a:solidFill>
                            <a:srgbClr val="007121"/>
                          </a:solidFill>
                          <a:latin typeface="+mj-lt"/>
                          <a:cs typeface="Courier New" pitchFamily="49" charset="0"/>
                        </a:rPr>
                        <a:t>from </a:t>
                      </a:r>
                      <a:r>
                        <a:rPr lang="en-US" sz="1600" b="0" i="0" u="none" strike="noStrike" baseline="0" dirty="0" smtClean="0">
                          <a:solidFill>
                            <a:srgbClr val="0D85B6"/>
                          </a:solidFill>
                          <a:latin typeface="+mj-lt"/>
                          <a:cs typeface="Courier New" pitchFamily="49" charset="0"/>
                        </a:rPr>
                        <a:t>math </a:t>
                      </a:r>
                      <a:r>
                        <a:rPr lang="en-US" sz="1600" b="0" i="0" u="none" strike="noStrike" baseline="0" dirty="0" smtClean="0">
                          <a:solidFill>
                            <a:srgbClr val="007121"/>
                          </a:solidFill>
                          <a:latin typeface="+mj-lt"/>
                          <a:cs typeface="Courier New" pitchFamily="49" charset="0"/>
                        </a:rPr>
                        <a:t>import </a:t>
                      </a:r>
                      <a:r>
                        <a:rPr lang="en-US" sz="1600" b="0" i="0" u="none" strike="noStrike" baseline="0" dirty="0" smtClean="0">
                          <a:solidFill>
                            <a:srgbClr val="666666"/>
                          </a:solidFill>
                          <a:latin typeface="+mj-lt"/>
                          <a:cs typeface="Courier New" pitchFamily="49" charset="0"/>
                        </a:rPr>
                        <a:t>*</a:t>
                      </a:r>
                      <a:endParaRPr lang="en-US" sz="1600" b="0" i="0" u="none" strike="noStrike" baseline="0" dirty="0" smtClean="0">
                        <a:solidFill>
                          <a:srgbClr val="40808F"/>
                        </a:solidFill>
                        <a:latin typeface="+mj-lt"/>
                        <a:cs typeface="Courier New" pitchFamily="49" charset="0"/>
                      </a:endParaRPr>
                    </a:p>
                    <a:p>
                      <a:pPr algn="l"/>
                      <a:r>
                        <a:rPr lang="en-US" sz="1600" b="0" i="0" u="none" strike="noStrike" baseline="0" dirty="0" smtClean="0">
                          <a:solidFill>
                            <a:srgbClr val="000000"/>
                          </a:solidFill>
                          <a:latin typeface="+mj-lt"/>
                          <a:cs typeface="Courier New" pitchFamily="49" charset="0"/>
                        </a:rPr>
                        <a:t>x </a:t>
                      </a:r>
                      <a:r>
                        <a:rPr lang="en-US" sz="1600" b="0" i="0" u="none" strike="noStrike" baseline="0" dirty="0" smtClean="0">
                          <a:solidFill>
                            <a:srgbClr val="666666"/>
                          </a:solidFill>
                          <a:latin typeface="+mj-lt"/>
                          <a:cs typeface="Courier New" pitchFamily="49" charset="0"/>
                        </a:rPr>
                        <a:t>= </a:t>
                      </a:r>
                      <a:r>
                        <a:rPr lang="en-US" sz="1600" b="0" i="0" u="none" strike="noStrike" baseline="0" dirty="0" err="1" smtClean="0">
                          <a:solidFill>
                            <a:srgbClr val="000000"/>
                          </a:solidFill>
                          <a:latin typeface="+mj-lt"/>
                          <a:cs typeface="Courier New" pitchFamily="49" charset="0"/>
                        </a:rPr>
                        <a:t>sqrt</a:t>
                      </a:r>
                      <a:r>
                        <a:rPr lang="en-US" sz="1600" b="0" i="0" u="none" strike="noStrike" baseline="0" dirty="0" smtClean="0">
                          <a:solidFill>
                            <a:srgbClr val="000000"/>
                          </a:solidFill>
                          <a:latin typeface="+mj-lt"/>
                          <a:cs typeface="Courier New" pitchFamily="49" charset="0"/>
                        </a:rPr>
                        <a:t>(</a:t>
                      </a:r>
                      <a:r>
                        <a:rPr lang="en-US" sz="1600" b="0" i="0" u="none" strike="noStrike" baseline="0" dirty="0" smtClean="0">
                          <a:solidFill>
                            <a:srgbClr val="21804F"/>
                          </a:solidFill>
                          <a:latin typeface="+mj-lt"/>
                          <a:cs typeface="Courier New" pitchFamily="49" charset="0"/>
                        </a:rPr>
                        <a:t>10</a:t>
                      </a:r>
                      <a:r>
                        <a:rPr lang="en-US" sz="1600" b="0" i="0" u="none" strike="noStrike" baseline="0" dirty="0" smtClean="0">
                          <a:solidFill>
                            <a:srgbClr val="000000"/>
                          </a:solidFill>
                          <a:latin typeface="+mj-lt"/>
                          <a:cs typeface="Courier New" pitchFamily="49" charset="0"/>
                        </a:rPr>
                        <a:t>)</a:t>
                      </a:r>
                      <a:endParaRPr lang="en-US" sz="1600" b="0" dirty="0">
                        <a:latin typeface="+mj-lt"/>
                        <a:cs typeface="Courier New" pitchFamily="49" charset="0"/>
                      </a:endParaRPr>
                    </a:p>
                  </a:txBody>
                  <a:tcPr/>
                </a:tc>
                <a:tc>
                  <a:txBody>
                    <a:bodyPr/>
                    <a:lstStyle/>
                    <a:p>
                      <a:r>
                        <a:rPr lang="en-US" sz="1600" dirty="0" smtClean="0">
                          <a:latin typeface="+mj-lt"/>
                        </a:rPr>
                        <a:t>This will import</a:t>
                      </a:r>
                      <a:r>
                        <a:rPr lang="en-US" sz="1600" baseline="0" dirty="0" smtClean="0">
                          <a:latin typeface="+mj-lt"/>
                        </a:rPr>
                        <a:t> all the identifiers from module into the current namespace, and can be used without qualification.</a:t>
                      </a:r>
                      <a:endParaRPr lang="en-US" sz="1600" dirty="0">
                        <a:latin typeface="+mj-lt"/>
                      </a:endParaRPr>
                    </a:p>
                  </a:txBody>
                  <a:tcPr/>
                </a:tc>
              </a:tr>
            </a:tbl>
          </a:graphicData>
        </a:graphic>
      </p:graphicFrame>
    </p:spTree>
    <p:extLst>
      <p:ext uri="{BB962C8B-B14F-4D97-AF65-F5344CB8AC3E}">
        <p14:creationId xmlns:p14="http://schemas.microsoft.com/office/powerpoint/2010/main" val="1326043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30F35B74E2E64182F27C72993D6F74" ma:contentTypeVersion="3" ma:contentTypeDescription="Create a new document." ma:contentTypeScope="" ma:versionID="cd6af2743c57986432974764d2d63f85">
  <xsd:schema xmlns:xsd="http://www.w3.org/2001/XMLSchema" xmlns:xs="http://www.w3.org/2001/XMLSchema" xmlns:p="http://schemas.microsoft.com/office/2006/metadata/properties" xmlns:ns2="c9b4150d-eabc-463f-9a80-02be7e9be184" targetNamespace="http://schemas.microsoft.com/office/2006/metadata/properties" ma:root="true" ma:fieldsID="7067f547521bddc52bdeee3f1f567a20" ns2:_="">
    <xsd:import namespace="c9b4150d-eabc-463f-9a80-02be7e9be184"/>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b4150d-eabc-463f-9a80-02be7e9be184"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c9b4150d-eabc-463f-9a80-02be7e9be184">Class book</Material_x0020_Type>
    <Category xmlns="c9b4150d-eabc-463f-9a80-02be7e9be184">Module Artifact</Category>
    <Level xmlns="c9b4150d-eabc-463f-9a80-02be7e9be184">L1</Level>
  </documentManagement>
</p:properties>
</file>

<file path=customXml/itemProps1.xml><?xml version="1.0" encoding="utf-8"?>
<ds:datastoreItem xmlns:ds="http://schemas.openxmlformats.org/officeDocument/2006/customXml" ds:itemID="{D820A58F-245E-4D24-9D33-5653F04F2B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b4150d-eabc-463f-9a80-02be7e9be1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c9b4150d-eabc-463f-9a80-02be7e9be184"/>
  </ds:schemaRefs>
</ds:datastoreItem>
</file>

<file path=docProps/app.xml><?xml version="1.0" encoding="utf-8"?>
<Properties xmlns="http://schemas.openxmlformats.org/officeDocument/2006/extended-properties" xmlns:vt="http://schemas.openxmlformats.org/officeDocument/2006/docPropsVTypes">
  <Template/>
  <TotalTime>3077</TotalTime>
  <Words>1339</Words>
  <Application>Microsoft Office PowerPoint</Application>
  <PresentationFormat>On-screen Show (4:3)</PresentationFormat>
  <Paragraphs>329</Paragraphs>
  <Slides>19</Slides>
  <Notes>15</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2</vt:i4>
      </vt:variant>
      <vt:variant>
        <vt:lpstr>Slide Titles</vt:lpstr>
      </vt:variant>
      <vt:variant>
        <vt:i4>19</vt:i4>
      </vt:variant>
    </vt:vector>
  </HeadingPairs>
  <TitlesOfParts>
    <vt:vector size="31" baseType="lpstr">
      <vt:lpstr>Verdana</vt:lpstr>
      <vt:lpstr>Candara</vt:lpstr>
      <vt:lpstr>Arial</vt:lpstr>
      <vt:lpstr>Helvetica Light</vt:lpstr>
      <vt:lpstr>Wingdings</vt:lpstr>
      <vt:lpstr>Courier New</vt:lpstr>
      <vt:lpstr>Consolas</vt:lpstr>
      <vt:lpstr>Calibri</vt:lpstr>
      <vt:lpstr>2_Corporate Presentation Template (4x3 - Normal)</vt:lpstr>
      <vt:lpstr>Capgemini 2017_Cover slides</vt:lpstr>
      <vt:lpstr>think-cell Slide</vt:lpstr>
      <vt:lpstr>Bitmap Image</vt:lpstr>
      <vt:lpstr>Python Training</vt:lpstr>
      <vt:lpstr>Functions, Modules &amp; Packages</vt:lpstr>
      <vt:lpstr>Introduction to Functions</vt:lpstr>
      <vt:lpstr>Functions…cont.</vt:lpstr>
      <vt:lpstr>Functions: Parameter passing</vt:lpstr>
      <vt:lpstr>Built-in functions</vt:lpstr>
      <vt:lpstr>Lambda functions</vt:lpstr>
      <vt:lpstr>Modules</vt:lpstr>
      <vt:lpstr>Modules</vt:lpstr>
      <vt:lpstr>Packages</vt:lpstr>
      <vt:lpstr>Classes &amp; Objects</vt:lpstr>
      <vt:lpstr>Classes &amp; Objects</vt:lpstr>
      <vt:lpstr>Working with Files</vt:lpstr>
      <vt:lpstr>Working with Files</vt:lpstr>
      <vt:lpstr>Libraries</vt:lpstr>
      <vt:lpstr>Math Librarie</vt:lpstr>
      <vt:lpstr>Demo of Math Library</vt:lpstr>
      <vt:lpstr>Numpy Library</vt:lpstr>
      <vt:lpstr>Demo of Numpy Library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Gupta, Sameer</cp:lastModifiedBy>
  <cp:revision>153</cp:revision>
  <cp:lastPrinted>2016-07-08T05:47:56Z</cp:lastPrinted>
  <dcterms:created xsi:type="dcterms:W3CDTF">2012-05-18T02:59:15Z</dcterms:created>
  <dcterms:modified xsi:type="dcterms:W3CDTF">2018-05-31T11:47:55Z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0x0101002630F35B74E2E64182F27C72993D6F74</vt:lpwstr>
  </property>
  <property fmtid="{D5CDD505-2E9C-101B-9397-08002B2CF9AE}" pid="4" name="_SourceUrl">
    <vt:lpwstr/>
  </property>
</Properties>
</file>