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AD5l0ljydbgooti75+vCLvQ4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Kalamkar" userId="1865b329018b69cc" providerId="LiveId" clId="{87E7C337-89D6-4A64-B1F5-C322E7D4472E}"/>
    <pc:docChg chg="modSld">
      <pc:chgData name="Shruti Kalamkar" userId="1865b329018b69cc" providerId="LiveId" clId="{87E7C337-89D6-4A64-B1F5-C322E7D4472E}" dt="2020-10-22T23:03:23.643" v="1" actId="1036"/>
      <pc:docMkLst>
        <pc:docMk/>
      </pc:docMkLst>
      <pc:sldChg chg="modSp mod">
        <pc:chgData name="Shruti Kalamkar" userId="1865b329018b69cc" providerId="LiveId" clId="{87E7C337-89D6-4A64-B1F5-C322E7D4472E}" dt="2020-10-22T23:03:23.643" v="1" actId="1036"/>
        <pc:sldMkLst>
          <pc:docMk/>
          <pc:sldMk cId="0" sldId="264"/>
        </pc:sldMkLst>
        <pc:spChg chg="mod">
          <ac:chgData name="Shruti Kalamkar" userId="1865b329018b69cc" providerId="LiveId" clId="{87E7C337-89D6-4A64-B1F5-C322E7D4472E}" dt="2020-10-22T23:03:23.643" v="1" actId="1036"/>
          <ac:spMkLst>
            <pc:docMk/>
            <pc:sldMk cId="0" sldId="264"/>
            <ac:spMk id="1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Telco Churn Analysis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452" y="22313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Abir Chakraborty, Shruti Deshpande, Tam Pham, Evelyn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347925" y="715700"/>
            <a:ext cx="3206400" cy="43245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Managerial Insights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l="25558" t="25619" r="18279" b="3548"/>
          <a:stretch/>
        </p:blipFill>
        <p:spPr>
          <a:xfrm>
            <a:off x="3667200" y="715725"/>
            <a:ext cx="5388098" cy="42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484275" y="1255525"/>
            <a:ext cx="2933700" cy="3262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The significantly low churn rate of this customer segment is explained by </a:t>
            </a:r>
            <a:r>
              <a:rPr lang="en" sz="1100" b="1">
                <a:latin typeface="Lato"/>
                <a:ea typeface="Lato"/>
                <a:cs typeface="Lato"/>
                <a:sym typeface="Lato"/>
              </a:rPr>
              <a:t>their high engagement and commitment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(4-year average tenure) with Telco services. This segment is non-senior which explains why they are actively using high tech services such online backup, online security, or device protection.  Yet, the fact that 100% of them use DSL internet, ~70% of them have partners, and nearly half have dependents show that they are likely to be families.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This finding provides a good basis for Telco to devise their </a:t>
            </a:r>
            <a:r>
              <a:rPr lang="en" sz="1100" b="1">
                <a:latin typeface="Lato"/>
                <a:ea typeface="Lato"/>
                <a:cs typeface="Lato"/>
                <a:sym typeface="Lato"/>
              </a:rPr>
              <a:t>customer retention program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, especially on how to personalize their retargeting marketing efforts (i.e. which product/service should be the focus of advertising) and develop a playbook for organization adoption at scale. 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00275" y="564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825675" y="1528750"/>
            <a:ext cx="2356500" cy="963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Churn: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Whether Customer left within the last month.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(Binomial Dependent Variable)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675" y="2649375"/>
            <a:ext cx="2803200" cy="41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 Account Info: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25678" y="3218725"/>
            <a:ext cx="3165600" cy="63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Telco Services the customer has signed up for: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25675" y="4067825"/>
            <a:ext cx="2027100" cy="41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Demographic Info: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826775" y="1377425"/>
            <a:ext cx="2167200" cy="1734300"/>
          </a:xfrm>
          <a:prstGeom prst="rect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Tenure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Contract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PaperlessBilling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Payment Method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MonthlyCharges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TotalCharges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350525" y="1834450"/>
            <a:ext cx="2112300" cy="2194500"/>
          </a:xfrm>
          <a:prstGeom prst="rect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PhoneService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MultipleLines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InternetService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OnlineSecurity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OnlineBackup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DeviceProtection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TechSupport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StreamingTV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StreamingMovies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265750" y="3756875"/>
            <a:ext cx="1961400" cy="1069800"/>
          </a:xfrm>
          <a:prstGeom prst="rect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SeniorCitizen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Partner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Dependents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3634750" y="2784350"/>
            <a:ext cx="219600" cy="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>
            <a:stCxn id="95" idx="3"/>
          </p:cNvCxnSpPr>
          <p:nvPr/>
        </p:nvCxnSpPr>
        <p:spPr>
          <a:xfrm rot="10800000" flipH="1">
            <a:off x="3991278" y="3525025"/>
            <a:ext cx="2414100" cy="114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>
            <a:stCxn id="96" idx="3"/>
            <a:endCxn id="99" idx="1"/>
          </p:cNvCxnSpPr>
          <p:nvPr/>
        </p:nvCxnSpPr>
        <p:spPr>
          <a:xfrm>
            <a:off x="2852775" y="4273625"/>
            <a:ext cx="1413000" cy="180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3758100" y="126825"/>
            <a:ext cx="5098200" cy="108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/>
              <a:t>Source: </a:t>
            </a:r>
            <a:r>
              <a:rPr lang="en"/>
              <a:t>Kaggle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b="1"/>
              <a:t>Telecommunication Service Provider data that shows Churn and customer specific information within the last month.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78525" y="159377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78525" y="259342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78525" y="333062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78525" y="406782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729450" y="548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Cleaning Strategy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5" y="1378575"/>
            <a:ext cx="347285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7525" y="898325"/>
            <a:ext cx="2647550" cy="3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76" y="2072474"/>
            <a:ext cx="3816442" cy="23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288825" y="3894425"/>
            <a:ext cx="3636000" cy="42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902900" y="1041338"/>
            <a:ext cx="743400" cy="3352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110275" y="3395350"/>
            <a:ext cx="2423100" cy="1063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 Charges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shows as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‘object’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instead of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‘float’,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indicating the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presence of odd or missing values.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924825" y="2025388"/>
            <a:ext cx="2423100" cy="428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are no NA values: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3"/>
          <p:cNvCxnSpPr>
            <a:stCxn id="119" idx="0"/>
          </p:cNvCxnSpPr>
          <p:nvPr/>
        </p:nvCxnSpPr>
        <p:spPr>
          <a:xfrm rot="10800000" flipH="1">
            <a:off x="5136375" y="1791088"/>
            <a:ext cx="2766600" cy="23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3"/>
          <p:cNvCxnSpPr>
            <a:endCxn id="116" idx="0"/>
          </p:cNvCxnSpPr>
          <p:nvPr/>
        </p:nvCxnSpPr>
        <p:spPr>
          <a:xfrm flipH="1">
            <a:off x="2106825" y="3559925"/>
            <a:ext cx="2001600" cy="3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3"/>
          <p:cNvSpPr/>
          <p:nvPr/>
        </p:nvSpPr>
        <p:spPr>
          <a:xfrm>
            <a:off x="3852675" y="1714900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035025" y="314832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729450" y="548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Cleaning Strategy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44625" y="1412250"/>
            <a:ext cx="5050800" cy="732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Looking closely,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TotalCharges contains 11 missing  values (empty cells),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all of which have Tenure = 0. T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hese are the people that have not made a payment to the company.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50" y="2881575"/>
            <a:ext cx="4939500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6212" y="2261150"/>
            <a:ext cx="5583837" cy="4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3628975" y="2824500"/>
            <a:ext cx="1050000" cy="205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805373"/>
            <a:ext cx="2860250" cy="23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1641600" y="2881575"/>
            <a:ext cx="1050000" cy="205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691825" y="1303025"/>
            <a:ext cx="3124200" cy="27849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Solutions: 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 rows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empty values  in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TotalCharges.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 less relevant columns,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such as CustomerID.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Convert all multi-categorical columns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dummy columns.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Replace  binary </a:t>
            </a:r>
            <a:b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columns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with 1’s and 0’s.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949975" y="111487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8106175" y="111487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222550" y="1688000"/>
            <a:ext cx="5050800" cy="12027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Problem: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are noticeable disparity in the variations of our numerical columns (i.e.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tenure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TotalCharges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  The program will give greater weight to those with larger variations, leading to potential inaccurate results without data normalization.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743925" y="1034250"/>
            <a:ext cx="3124200" cy="30750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Normalization 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 sklearn.preprocessing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package.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 relevant columns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the dataset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the MinMaxScaler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function in the package to transform column values.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Append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columns with newly transformed values back to our dataset.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795052" y="843425"/>
            <a:ext cx="3697500" cy="5352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Normalization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r="12225"/>
          <a:stretch/>
        </p:blipFill>
        <p:spPr>
          <a:xfrm>
            <a:off x="222550" y="3051225"/>
            <a:ext cx="5350650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5"/>
          <p:cNvCxnSpPr>
            <a:endCxn id="143" idx="2"/>
          </p:cNvCxnSpPr>
          <p:nvPr/>
        </p:nvCxnSpPr>
        <p:spPr>
          <a:xfrm rot="10800000" flipH="1">
            <a:off x="5547125" y="4109250"/>
            <a:ext cx="1758900" cy="528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038" y="114350"/>
            <a:ext cx="2947424" cy="2731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60850" y="3121225"/>
            <a:ext cx="864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Results: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175" y="114350"/>
            <a:ext cx="3054291" cy="2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164300" y="150575"/>
            <a:ext cx="2947500" cy="2271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Analysis Approach: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data with different models.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Compare accuracy of each model, and choose best performing models.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graphs to explore results from chosen models.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547775" y="2580150"/>
            <a:ext cx="3126600" cy="5352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Lasso Regression: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164300" y="2641950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293100" y="2790325"/>
            <a:ext cx="3813000" cy="2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Findings: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lower tenure, Those with low charges (around $20)  tend to stay compared to those with higher charges(around $80) 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Managerial Insights: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company may need to examine if their products and pricing  strategy are aligned with the value and price that customers seek.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991350" y="1886800"/>
            <a:ext cx="754500" cy="535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088625" y="749875"/>
            <a:ext cx="564000" cy="1536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6832100" y="991300"/>
            <a:ext cx="564000" cy="858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6"/>
          <p:cNvCxnSpPr>
            <a:endCxn id="158" idx="5"/>
          </p:cNvCxnSpPr>
          <p:nvPr/>
        </p:nvCxnSpPr>
        <p:spPr>
          <a:xfrm rot="10800000">
            <a:off x="4635356" y="2343622"/>
            <a:ext cx="1084200" cy="60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p6"/>
          <p:cNvCxnSpPr>
            <a:endCxn id="160" idx="3"/>
          </p:cNvCxnSpPr>
          <p:nvPr/>
        </p:nvCxnSpPr>
        <p:spPr>
          <a:xfrm rot="10800000" flipH="1">
            <a:off x="6624896" y="1724417"/>
            <a:ext cx="289800" cy="121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25" y="3418175"/>
            <a:ext cx="3126600" cy="10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15" y="4416350"/>
            <a:ext cx="3805461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959275" y="537975"/>
            <a:ext cx="3429900" cy="5352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Logistic Regression: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603200" y="59977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214" y="1225600"/>
            <a:ext cx="2957625" cy="21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682425" y="3432025"/>
            <a:ext cx="4536300" cy="11472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 Finding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Logit has shown us :</a:t>
            </a:r>
            <a:r>
              <a:rPr lang="en" sz="1200" b="1">
                <a:latin typeface="Lato"/>
                <a:ea typeface="Lato"/>
                <a:cs typeface="Lato"/>
                <a:sym typeface="Lato"/>
              </a:rPr>
              <a:t> t</a:t>
            </a: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hose with Fiber optics tends to churn more.</a:t>
            </a: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536" y="974392"/>
            <a:ext cx="24526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r="2978"/>
          <a:stretch/>
        </p:blipFill>
        <p:spPr>
          <a:xfrm>
            <a:off x="5284550" y="1155375"/>
            <a:ext cx="3808249" cy="36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959275" y="537975"/>
            <a:ext cx="3429900" cy="5352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Logistic Regression: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603200" y="59977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47925" y="1288972"/>
            <a:ext cx="3206400" cy="3751227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Managerial Insights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 Churn rate is explained by the first graph. It is the total Charges of the product that determines the customer churn. </a:t>
            </a: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Market demand is elastic in nature</a:t>
            </a: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We would like to suggest looking at </a:t>
            </a: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reducing the price of a product for higher month on month contract</a:t>
            </a: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Though fibre optics is perceived as “What’s next”, our model with 80% accuracy tells that having fibre optic increases the   customer churn. This in combination with higher churn rate for non young group, we might </a:t>
            </a: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 to market fibre optics lines juxtaposed with the age group of the customer.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179" y="896062"/>
            <a:ext cx="2904731" cy="424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5743925" y="1041178"/>
            <a:ext cx="3124200" cy="38742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Summary | Cluster (3) 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733077" y="843425"/>
            <a:ext cx="3697500" cy="5352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 Clustering Analysis</a:t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369938" y="905225"/>
            <a:ext cx="425100" cy="41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682425" y="1597863"/>
            <a:ext cx="2980500" cy="1614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K-means Analysis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r="54339"/>
          <a:stretch/>
        </p:blipFill>
        <p:spPr>
          <a:xfrm>
            <a:off x="795050" y="2065413"/>
            <a:ext cx="1263100" cy="10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2209350" y="1972350"/>
            <a:ext cx="1406100" cy="1198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Proportion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3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churned customers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each customer segmen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r="3137"/>
          <a:stretch/>
        </p:blipFill>
        <p:spPr>
          <a:xfrm>
            <a:off x="5815775" y="1663800"/>
            <a:ext cx="2980500" cy="3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682425" y="3432025"/>
            <a:ext cx="4536300" cy="1288200"/>
          </a:xfrm>
          <a:prstGeom prst="rect">
            <a:avLst/>
          </a:prstGeom>
          <a:noFill/>
          <a:ln w="2857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 Finding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The customer segment with the lowest churn rate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is comprised of long-term customers who use DSL internet and enroll in a wide variety of tech services.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On-screen Show 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Streamline</vt:lpstr>
      <vt:lpstr>Telco Churn Analysis</vt:lpstr>
      <vt:lpstr>Dataset Description</vt:lpstr>
      <vt:lpstr>Data Cleaning Strategy</vt:lpstr>
      <vt:lpstr>Data Cleaning Strategy</vt:lpstr>
      <vt:lpstr>Data Normalization</vt:lpstr>
      <vt:lpstr>Lasso Regression:</vt:lpstr>
      <vt:lpstr>Logistic Regression:</vt:lpstr>
      <vt:lpstr>Logistic Regression:</vt:lpstr>
      <vt:lpstr> Clustering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Analysis</dc:title>
  <cp:lastModifiedBy>Shruti Kalamkar</cp:lastModifiedBy>
  <cp:revision>1</cp:revision>
  <dcterms:modified xsi:type="dcterms:W3CDTF">2020-10-22T23:03:56Z</dcterms:modified>
</cp:coreProperties>
</file>