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FarmOwl.ai – AI-powered Drone Solutions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70331">
              <a:spcBef>
                <a:spcPts val="600"/>
              </a:spcBef>
              <a:defRPr sz="2592"/>
            </a:pPr>
            <a:r>
              <a:t>Autonomous drones for small &amp; medium farms</a:t>
            </a:r>
          </a:p>
          <a:p>
            <a:pPr defTabSz="370331">
              <a:spcBef>
                <a:spcPts val="600"/>
              </a:spcBef>
              <a:defRPr sz="2592"/>
            </a:pPr>
            <a:r>
              <a:t>Precision agriculture through AI-driven crop care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Competitive Landscape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FarmOwl.ai – built for small/medium farms</a:t>
            </a:r>
          </a:p>
          <a:p>
            <a:pPr>
              <a:spcBef>
                <a:spcPts val="400"/>
              </a:spcBef>
              <a:defRPr sz="1800"/>
            </a:pPr>
            <a:r>
              <a:t>DJI (Agras) – focus on large plantations</a:t>
            </a:r>
          </a:p>
          <a:p>
            <a:pPr>
              <a:spcBef>
                <a:spcPts val="400"/>
              </a:spcBef>
              <a:defRPr sz="1800"/>
            </a:pPr>
            <a:r>
              <a:t>XAG – large farms, heavy systems</a:t>
            </a:r>
          </a:p>
          <a:p>
            <a:pPr>
              <a:spcBef>
                <a:spcPts val="400"/>
              </a:spcBef>
              <a:defRPr sz="1800"/>
            </a:pPr>
            <a:r>
              <a:t>Blue River/John Deere – tractor-mounted see-and-spray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Opportunity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1.5M small &amp; medium farms in the U.S.</a:t>
            </a:r>
          </a:p>
          <a:p>
            <a:pPr>
              <a:spcBef>
                <a:spcPts val="400"/>
              </a:spcBef>
              <a:defRPr sz="1800"/>
            </a:pPr>
            <a:r>
              <a:t>~30M farms globally</a:t>
            </a:r>
          </a:p>
          <a:p>
            <a:pPr>
              <a:spcBef>
                <a:spcPts val="400"/>
              </a:spcBef>
              <a:defRPr sz="1800"/>
            </a:pPr>
            <a:r>
              <a:t>Capturing just 2% of U.S. = $150M+/yr revenue potential</a:t>
            </a:r>
          </a:p>
          <a:p>
            <a:pPr>
              <a:spcBef>
                <a:spcPts val="400"/>
              </a:spcBef>
              <a:defRPr sz="1800"/>
            </a:pPr>
            <a:r>
              <a:t>Hardware + SaaS + services = recurring revenue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Ashutosh Singh – CEO &amp; Co-Founder: 12+ yrs robotics &amp; AI</a:t>
            </a:r>
          </a:p>
          <a:p>
            <a:pPr>
              <a:spcBef>
                <a:spcPts val="400"/>
              </a:spcBef>
              <a:defRPr sz="1800"/>
            </a:pPr>
            <a:r>
              <a:t> - Experience: Argo AI, SafeAI, Sentien Robotics, Restoration Robotics</a:t>
            </a:r>
          </a:p>
          <a:p>
            <a:pPr>
              <a:spcBef>
                <a:spcPts val="400"/>
              </a:spcBef>
              <a:defRPr sz="1800"/>
            </a:pPr>
            <a:r>
              <a:t>Ashvinder Singh – CTO &amp; Co-Founder: 15+ yrs edge AI &amp; analytics</a:t>
            </a:r>
          </a:p>
          <a:p>
            <a:pPr>
              <a:spcBef>
                <a:spcPts val="400"/>
              </a:spcBef>
              <a:defRPr sz="1800"/>
            </a:pPr>
            <a:r>
              <a:t> - Experience: Johnson Controls, Foghorn Systems (Edge AI), Founder of Epinotation</a:t>
            </a:r>
          </a:p>
          <a:p>
            <a:pPr>
              <a:spcBef>
                <a:spcPts val="400"/>
              </a:spcBef>
              <a:defRPr sz="1800"/>
            </a:pPr>
            <a:r>
              <a:t>Worked together at Foghorn on edge AI analytics systems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Diagram</a:t>
            </a:r>
          </a:p>
        </p:txBody>
      </p:sp>
      <p:pic>
        <p:nvPicPr>
          <p:cNvPr id="1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 Diagram</a:t>
            </a:r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Market Opportunity Chart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31520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Competitor Comparison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315200" cy="2789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12-Month Roadmap</a:t>
            </a:r>
          </a:p>
        </p:txBody>
      </p:sp>
      <p:pic>
        <p:nvPicPr>
          <p:cNvPr id="1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371600"/>
            <a:ext cx="7315200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/>
            </a:lvl1pPr>
          </a:lstStyle>
          <a:p>
            <a:pPr/>
            <a:r>
              <a:t>Problem: Small &amp; Medium Farm Challenges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Labor shortages and rising costs</a:t>
            </a:r>
          </a:p>
          <a:p>
            <a:pPr>
              <a:spcBef>
                <a:spcPts val="400"/>
              </a:spcBef>
              <a:defRPr sz="1800"/>
            </a:pPr>
            <a:r>
              <a:t>Limited access to precision agriculture tools</a:t>
            </a:r>
          </a:p>
          <a:p>
            <a:pPr>
              <a:spcBef>
                <a:spcPts val="400"/>
              </a:spcBef>
              <a:defRPr sz="1800"/>
            </a:pPr>
            <a:r>
              <a:t>High chemical costs due to non-targeted spraying</a:t>
            </a:r>
          </a:p>
          <a:p>
            <a:pPr>
              <a:spcBef>
                <a:spcPts val="400"/>
              </a:spcBef>
              <a:defRPr sz="1800"/>
            </a:pPr>
            <a:r>
              <a:t>Manual livestock monitoring and inefficient field scouting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Our Product: FarmOwl.ai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Compact, AI-enabled UAV kits</a:t>
            </a:r>
          </a:p>
          <a:p>
            <a:pPr>
              <a:spcBef>
                <a:spcPts val="400"/>
              </a:spcBef>
              <a:defRPr sz="1800"/>
            </a:pPr>
            <a:r>
              <a:t>Real-time crop and livestock monitoring</a:t>
            </a:r>
          </a:p>
          <a:p>
            <a:pPr>
              <a:spcBef>
                <a:spcPts val="400"/>
              </a:spcBef>
              <a:defRPr sz="1800"/>
            </a:pPr>
            <a:r>
              <a:t>Automated seeding and targeted see-and-spray</a:t>
            </a:r>
          </a:p>
          <a:p>
            <a:pPr>
              <a:spcBef>
                <a:spcPts val="400"/>
              </a:spcBef>
              <a:defRPr sz="1800"/>
            </a:pPr>
            <a:r>
              <a:t>Dynamic chemical mixing mid-flight based on AI/ML detection</a:t>
            </a:r>
          </a:p>
          <a:p>
            <a:pPr>
              <a:spcBef>
                <a:spcPts val="400"/>
              </a:spcBef>
              <a:defRPr sz="1800"/>
            </a:pPr>
            <a:r>
              <a:t>Rugged tablet UI for farmers – simple, intuitive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System Architecture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Tablet (Qt/QML, ROS2 Agent, GraphQL API)</a:t>
            </a:r>
          </a:p>
          <a:p>
            <a:pPr>
              <a:spcBef>
                <a:spcPts val="400"/>
              </a:spcBef>
              <a:defRPr sz="1800"/>
            </a:pPr>
            <a:r>
              <a:t>ROS2 pipeline over DDS connects tablet to drone</a:t>
            </a:r>
          </a:p>
          <a:p>
            <a:pPr>
              <a:spcBef>
                <a:spcPts val="400"/>
              </a:spcBef>
              <a:defRPr sz="1800"/>
            </a:pPr>
            <a:r>
              <a:t>Drone: ROS2 Client + PX4 autopilot</a:t>
            </a:r>
          </a:p>
          <a:p>
            <a:pPr>
              <a:spcBef>
                <a:spcPts val="400"/>
              </a:spcBef>
              <a:defRPr sz="1800"/>
            </a:pPr>
            <a:r>
              <a:t>Onboard AI/ML models (CV for crop/livestock health detection)</a:t>
            </a:r>
          </a:p>
          <a:p>
            <a:pPr>
              <a:spcBef>
                <a:spcPts val="400"/>
              </a:spcBef>
              <a:defRPr sz="1800"/>
            </a:pPr>
            <a:r>
              <a:t>Backend: PostgreSQL + GraphQL APIs for analytics and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Workflow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1. Plan missions on rugged tablet</a:t>
            </a:r>
          </a:p>
          <a:p>
            <a:pPr>
              <a:spcBef>
                <a:spcPts val="400"/>
              </a:spcBef>
              <a:defRPr sz="1800"/>
            </a:pPr>
            <a:r>
              <a:t>2. Drone autonomously scans fields/livestock</a:t>
            </a:r>
          </a:p>
          <a:p>
            <a:pPr>
              <a:spcBef>
                <a:spcPts val="400"/>
              </a:spcBef>
              <a:defRPr sz="1800"/>
            </a:pPr>
            <a:r>
              <a:t>3. AI detects pests, diseases, nutrient issues</a:t>
            </a:r>
          </a:p>
          <a:p>
            <a:pPr>
              <a:spcBef>
                <a:spcPts val="400"/>
              </a:spcBef>
              <a:defRPr sz="1800"/>
            </a:pPr>
            <a:r>
              <a:t>4. Drone mixes chemicals in-air and applies precisely</a:t>
            </a:r>
          </a:p>
          <a:p>
            <a:pPr>
              <a:spcBef>
                <a:spcPts val="400"/>
              </a:spcBef>
              <a:defRPr sz="1800"/>
            </a:pPr>
            <a:r>
              <a:t>5. Data synced to backend for farmer dashboards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Business Use Cases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Crop health monitoring</a:t>
            </a:r>
          </a:p>
          <a:p>
            <a:pPr>
              <a:spcBef>
                <a:spcPts val="400"/>
              </a:spcBef>
              <a:defRPr sz="1800"/>
            </a:pPr>
            <a:r>
              <a:t>Cattle/livestock monitoring</a:t>
            </a:r>
          </a:p>
          <a:p>
            <a:pPr>
              <a:spcBef>
                <a:spcPts val="400"/>
              </a:spcBef>
              <a:defRPr sz="1800"/>
            </a:pPr>
            <a:r>
              <a:t>Targeted spraying: fungicide, pesticide, fertilizer</a:t>
            </a:r>
          </a:p>
          <a:p>
            <a:pPr>
              <a:spcBef>
                <a:spcPts val="400"/>
              </a:spcBef>
              <a:defRPr sz="1800"/>
            </a:pPr>
            <a:r>
              <a:t>Seeding for small plots</a:t>
            </a:r>
          </a:p>
          <a:p>
            <a:pPr>
              <a:spcBef>
                <a:spcPts val="400"/>
              </a:spcBef>
              <a:defRPr sz="1800"/>
            </a:pPr>
            <a:r>
              <a:t>Reducing chemical waste and improving yields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defRPr sz="4312"/>
            </a:lvl1pPr>
          </a:lstStyle>
          <a:p>
            <a:pPr/>
            <a:r>
              <a:t>How We Address Farmer Pain Points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Affordable technology tailored for 10–100 acre farms</a:t>
            </a:r>
          </a:p>
          <a:p>
            <a:pPr>
              <a:spcBef>
                <a:spcPts val="400"/>
              </a:spcBef>
              <a:defRPr sz="1800"/>
            </a:pPr>
            <a:r>
              <a:t>Minimizes labor needs and costs</a:t>
            </a:r>
          </a:p>
          <a:p>
            <a:pPr>
              <a:spcBef>
                <a:spcPts val="400"/>
              </a:spcBef>
              <a:defRPr sz="1800"/>
            </a:pPr>
            <a:r>
              <a:t>Reduces chemical usage by 30–50%</a:t>
            </a:r>
          </a:p>
          <a:p>
            <a:pPr>
              <a:spcBef>
                <a:spcPts val="400"/>
              </a:spcBef>
              <a:defRPr sz="1800"/>
            </a:pPr>
            <a:r>
              <a:t>Improves yield through data-driven farming</a:t>
            </a:r>
          </a:p>
          <a:p>
            <a:pPr>
              <a:spcBef>
                <a:spcPts val="400"/>
              </a:spcBef>
              <a:defRPr sz="1800"/>
            </a:pPr>
            <a:r>
              <a:t>Easy to deploy and manage without technical expertise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Stack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Frontend: Qt/QML, Figma, SVG</a:t>
            </a:r>
          </a:p>
          <a:p>
            <a:pPr>
              <a:spcBef>
                <a:spcPts val="400"/>
              </a:spcBef>
              <a:defRPr sz="1800"/>
            </a:pPr>
            <a:r>
              <a:t>Middleware: C++, ROS2, PX4</a:t>
            </a:r>
          </a:p>
          <a:p>
            <a:pPr>
              <a:spcBef>
                <a:spcPts val="400"/>
              </a:spcBef>
              <a:defRPr sz="1800"/>
            </a:pPr>
            <a:r>
              <a:t>Backend: Python, PostgreSQL, GraphQL</a:t>
            </a:r>
          </a:p>
          <a:p>
            <a:pPr>
              <a:spcBef>
                <a:spcPts val="400"/>
              </a:spcBef>
              <a:defRPr sz="1800"/>
            </a:pPr>
            <a:r>
              <a:t>AI/ML: PyTorch, OpenCV</a:t>
            </a:r>
          </a:p>
          <a:p>
            <a:pPr>
              <a:spcBef>
                <a:spcPts val="400"/>
              </a:spcBef>
              <a:defRPr sz="1800"/>
            </a:pPr>
            <a:r>
              <a:t>OS: Ubuntu Linux</a:t>
            </a:r>
          </a:p>
          <a:p>
            <a:pPr>
              <a:spcBef>
                <a:spcPts val="400"/>
              </a:spcBef>
              <a:defRPr sz="1800"/>
            </a:pPr>
            <a:r>
              <a:t>Devices: Rugged tablets + UAVs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– Next 12 Months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0–3 mo: Complete software prototype &amp; vision pipeline</a:t>
            </a:r>
          </a:p>
          <a:p>
            <a:pPr>
              <a:spcBef>
                <a:spcPts val="400"/>
              </a:spcBef>
              <a:defRPr sz="1800"/>
            </a:pPr>
            <a:r>
              <a:t>3–6 mo: Assemble UAV prototypes and start pilot testing</a:t>
            </a:r>
          </a:p>
          <a:p>
            <a:pPr>
              <a:spcBef>
                <a:spcPts val="400"/>
              </a:spcBef>
              <a:defRPr sz="1800"/>
            </a:pPr>
            <a:r>
              <a:t>6–9 mo: Automated see-and-spray with dynamic mixing</a:t>
            </a:r>
          </a:p>
          <a:p>
            <a:pPr>
              <a:spcBef>
                <a:spcPts val="400"/>
              </a:spcBef>
              <a:defRPr sz="1800"/>
            </a:pPr>
            <a:r>
              <a:t>9–12 mo: Beta hardware/software, Part 137 approval, seed round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