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FC7311-D784-4A44-9D9A-FAD9777E84C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C78648-7F9A-461E-AD95-B19B7326FA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02F48-0AA7-46D1-B05E-BB97CA5611C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8155590-7780-481A-B50E-35EDFB25DAD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094406-FDC1-4884-BD84-A51EDA1DF72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11C0DF-6E9D-4AF5-BF2B-91797C04360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E7133B-DC36-4311-847D-8145A6BBC38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BFE42-0784-4E30-BD2A-B39112BF4D7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75BD89-761F-4BA3-9D83-81F2343FB51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FEBBA33-3894-4E78-B04B-B291291C7EF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BAE9DDC-5060-456E-B0B8-FEA2A8FB45E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3013C60-BF9E-45B4-AAA7-9D6CDB8BDE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75AB281-298A-4ED1-8FD5-1AA528A1197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5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D04DE37-50FC-4654-B4CF-C01C0EE314B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6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50DE825-EFCC-41E8-9623-51332CEA182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7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4C4BE17-AA9B-4522-8760-B27E7FEA250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8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460F6BA-8D0A-42F9-9209-27DA671A73D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9"/>
          </p:nvPr>
        </p:nvSpPr>
        <p:spPr>
          <a:xfrm>
            <a:off x="8428320" y="6414840"/>
            <a:ext cx="257760" cy="24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CA93F0A-22FD-4956-A46D-F9FCE4EE451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farmowl.ai – AI-powered Drone Solutions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ctr" defTabSz="37044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590" spc="-1" strike="noStrike">
                <a:solidFill>
                  <a:srgbClr val="888888"/>
                </a:solidFill>
                <a:latin typeface="Calibri"/>
                <a:ea typeface="Calibri"/>
              </a:rPr>
              <a:t>Autonomous drones for small &amp; medium farms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37044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590" spc="-1" strike="noStrike">
                <a:solidFill>
                  <a:srgbClr val="888888"/>
                </a:solidFill>
                <a:latin typeface="Calibri"/>
                <a:ea typeface="Calibri"/>
              </a:rPr>
              <a:t>Precision farming with AI drones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Competitive Landscape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farmowl.ai – built for small/medium farms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DJI (Agras) – focus on large plantations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XAG – large farms, heavy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Blue River/John Deere – tractor-mounted see-and-spray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Market Opportunity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1.5M small &amp; medium farms in the U.S.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~30M farms globally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Capturing just 2% of U.S. = $150M+/yr revenue potential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Hardware + SaaS + services = recurring revenue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Ashutosh Singh – CEO &amp; Co-Founder: 12+ yrs robotics &amp; AI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- Experience: Argo AI, SafeAI, Sentien Robotics, Restoration Robotics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Ashvinder Singh – CTO &amp; Co-Founder: 15+ yrs edge AI &amp; analytics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- Experience: Johnson Controls, Foghorn Systems (Edge AI), Founder of Epinotation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Worked together at Foghorn on edge AI analytics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Architecture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2" descr="Picture 2"/>
          <p:cNvPicPr/>
          <p:nvPr/>
        </p:nvPicPr>
        <p:blipFill>
          <a:blip r:embed="rId1"/>
          <a:stretch/>
        </p:blipFill>
        <p:spPr>
          <a:xfrm>
            <a:off x="457200" y="1371600"/>
            <a:ext cx="7314480" cy="36568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Workflow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2" descr="Picture 2"/>
          <p:cNvPicPr/>
          <p:nvPr/>
        </p:nvPicPr>
        <p:blipFill>
          <a:blip r:embed="rId1"/>
          <a:stretch/>
        </p:blipFill>
        <p:spPr>
          <a:xfrm>
            <a:off x="457200" y="1371600"/>
            <a:ext cx="7314480" cy="36568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Market Opportunity 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2" descr="Picture 2"/>
          <p:cNvPicPr/>
          <p:nvPr/>
        </p:nvPicPr>
        <p:blipFill>
          <a:blip r:embed="rId1"/>
          <a:stretch/>
        </p:blipFill>
        <p:spPr>
          <a:xfrm>
            <a:off x="457200" y="1371600"/>
            <a:ext cx="7314480" cy="48762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Competitor Comparison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2" descr="Picture 2"/>
          <p:cNvPicPr/>
          <p:nvPr/>
        </p:nvPicPr>
        <p:blipFill>
          <a:blip r:embed="rId1"/>
          <a:stretch/>
        </p:blipFill>
        <p:spPr>
          <a:xfrm>
            <a:off x="457200" y="1371600"/>
            <a:ext cx="7314480" cy="27892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12-Month Roadmap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2" descr="Picture 2"/>
          <p:cNvPicPr/>
          <p:nvPr/>
        </p:nvPicPr>
        <p:blipFill>
          <a:blip r:embed="rId1"/>
          <a:stretch/>
        </p:blipFill>
        <p:spPr>
          <a:xfrm>
            <a:off x="457200" y="1371600"/>
            <a:ext cx="7314480" cy="22852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3931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80" spc="-1" strike="noStrike">
                <a:solidFill>
                  <a:srgbClr val="000000"/>
                </a:solidFill>
                <a:latin typeface="Calibri"/>
                <a:ea typeface="Calibri"/>
              </a:rPr>
              <a:t>Problem: Small &amp; Medium Farm Challenges</a:t>
            </a:r>
            <a:endParaRPr b="0" lang="en-US" sz="37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Labor shortages and rising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Limited access to precision agriculture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High chemical costs due to non-targeted spraying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Manual livestock monitoring and inefficient field scouting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Our Product: farmowl.ai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Compact, AI-enabled UAV kits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Real-time crop and livestock monitoring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Automated seeding and targeted see-and-spray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Dynamic chemical mixing mid-flight based on AI/ML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Rugged tablet UI for farmers – simple, intuitive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System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Tablet (Qt/QML, ROS2 Agent, GraphQL API)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ROS2 pipeline over DDS connects tablet to drone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Drone: ROS2 Client + PX4 autopilot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Onboard AI/ML models (CV for crop/livestock health detection)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Backend: PostgreSQL + GraphQL APIs for analytics and updates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1. Plan missions on rugged tablet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2. Drone autonomously scans fields/livestock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3. AI detects pests, diseases, nutrient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4. Drone mixes chemicals in-air and applies precisely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5. Data synced to backend for farmer dashboards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Business Use Cases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Crop health monitoring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Cattle/livestock monitoring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Targeted spraying: fungicide, pesticide, fertilizer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Seeding for small plots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Reducing chemical waste and improving yields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48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310" spc="-1" strike="noStrike">
                <a:solidFill>
                  <a:srgbClr val="000000"/>
                </a:solidFill>
                <a:latin typeface="Calibri"/>
                <a:ea typeface="Calibri"/>
              </a:rPr>
              <a:t>How We Address Farmer Pain Points</a:t>
            </a:r>
            <a:endParaRPr b="0" lang="en-US" sz="43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Affordable technology tailored for 10–100 acre farms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Minimizes labor needs and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Reduces chemical usage by 30–50%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Improves yield through data-driven farming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Easy to deploy and manage without technical expertise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Tech Stack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Frontend: Qt/QML, Figma, SVG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Middleware: C++, ROS2, PX4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Backend: Python, PostgreSQL, GraphQL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AI/ML: PyTorch, OpenCV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OS: Ubuntu Linux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Devices: Rugged tablets + UAVs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Roadmap – Next 12 Months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0–3 mo: Complete software prototype &amp; vision pipeline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3–6 mo: Assemble UAV prototypes and start pilot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6–9 mo: Automated see-and-spray with dynamic mixing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9–12 mo: Beta hardware/software, Part 137 approval, seed 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2025-07-30T18:23:28Z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